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  <p:sldMasterId id="2147483838" r:id="rId2"/>
  </p:sldMasterIdLst>
  <p:sldIdLst>
    <p:sldId id="260" r:id="rId3"/>
    <p:sldId id="284" r:id="rId4"/>
    <p:sldId id="285" r:id="rId5"/>
    <p:sldId id="261" r:id="rId6"/>
    <p:sldId id="278" r:id="rId7"/>
    <p:sldId id="265" r:id="rId8"/>
    <p:sldId id="269" r:id="rId9"/>
    <p:sldId id="279" r:id="rId10"/>
    <p:sldId id="283" r:id="rId11"/>
    <p:sldId id="280" r:id="rId12"/>
    <p:sldId id="286" r:id="rId13"/>
    <p:sldId id="281" r:id="rId14"/>
    <p:sldId id="282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 Adrien" initials="A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86" autoAdjust="0"/>
    <p:restoredTop sz="94660"/>
  </p:normalViewPr>
  <p:slideViewPr>
    <p:cSldViewPr snapToGrid="0">
      <p:cViewPr>
        <p:scale>
          <a:sx n="92" d="100"/>
          <a:sy n="92" d="100"/>
        </p:scale>
        <p:origin x="168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4-27T10:39:19.008" idx="1">
    <p:pos x="10" y="10"/>
    <p:text>A supprimer ?
A concir?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6514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181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9685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3186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5140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5852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2699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8221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7410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1870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6592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7046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0872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8387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84547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9935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40181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7841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2274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4888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5549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4628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0573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9038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4508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5550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7378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75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25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</p:sldLayoutIdLst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68146" y="4492899"/>
            <a:ext cx="8915399" cy="1126283"/>
          </a:xfrm>
        </p:spPr>
        <p:txBody>
          <a:bodyPr>
            <a:normAutofit/>
          </a:bodyPr>
          <a:lstStyle/>
          <a:p>
            <a:r>
              <a:rPr lang="fr-FR" sz="32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Sous la supervision de M. Pierre BON</a:t>
            </a:r>
            <a:endParaRPr lang="fr-FR" sz="3200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44485" y="1715088"/>
            <a:ext cx="7065589" cy="2862322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800" b="1" cap="none" spc="0" dirty="0" smtClean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Projet PIMS</a:t>
            </a:r>
            <a:r>
              <a:rPr lang="fr-FR" sz="4800" cap="none" spc="0" dirty="0" smtClean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:</a:t>
            </a:r>
            <a:r>
              <a:rPr lang="fr-FR" sz="5400" cap="none" spc="0" dirty="0" smtClean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/>
            </a:r>
            <a:br>
              <a:rPr lang="fr-FR" sz="5400" cap="none" spc="0" dirty="0" smtClean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</a:br>
            <a:r>
              <a:rPr lang="fr-FR" sz="6600" cap="none" spc="0" dirty="0" smtClean="0">
                <a:ln w="14605">
                  <a:solidFill>
                    <a:schemeClr val="accent6">
                      <a:shade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Traitement d’image </a:t>
            </a:r>
          </a:p>
          <a:p>
            <a:pPr algn="ctr"/>
            <a:r>
              <a:rPr lang="fr-FR" sz="6600" cap="none" spc="0" dirty="0" smtClean="0">
                <a:ln w="14605">
                  <a:solidFill>
                    <a:schemeClr val="accent6">
                      <a:shade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pour le microscope</a:t>
            </a:r>
            <a:endParaRPr lang="fr-FR" sz="6600" cap="none" spc="0" dirty="0">
              <a:ln w="14605">
                <a:solidFill>
                  <a:schemeClr val="accent6">
                    <a:shade val="50000"/>
                  </a:schemeClr>
                </a:solidFill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0" endPos="35500" dir="5400000" sy="-90000" algn="bl" rotWithShape="0"/>
              </a:effectLst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67274" y="223520"/>
            <a:ext cx="1870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HERVEAU Killian</a:t>
            </a:r>
            <a:b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MAU Adrien</a:t>
            </a:r>
          </a:p>
          <a:p>
            <a: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VARIN </a:t>
            </a:r>
            <a:r>
              <a:rPr lang="fr-FR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Briséis</a:t>
            </a:r>
            <a:endParaRPr lang="fr-FR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4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II. </a:t>
            </a:r>
            <a:endParaRPr lang="fr-FR" sz="2800" u="sng" dirty="0" smtClean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 smtClean="0"/>
              <a:t>Création de courbes de calibrations: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Tâche d’Airy: on se concentre sur le centre de l’image (haute fréquence non importantes). </a:t>
            </a:r>
            <a:br>
              <a:rPr lang="fr-FR" sz="2400" dirty="0" smtClean="0"/>
            </a:br>
            <a:r>
              <a:rPr lang="fr-FR" sz="2400" dirty="0" smtClean="0"/>
              <a:t>Utilisation d’un fit gaussien.</a:t>
            </a:r>
            <a:br>
              <a:rPr lang="fr-FR" sz="2400" dirty="0" smtClean="0"/>
            </a:br>
            <a:r>
              <a:rPr lang="fr-FR" sz="2400" dirty="0" smtClean="0"/>
              <a:t>Contient des informations sur la localisation dans un plan, </a:t>
            </a:r>
            <a:r>
              <a:rPr lang="fr-FR" sz="2400" dirty="0" smtClean="0"/>
              <a:t>mais aussi sur le positionnement axial.</a:t>
            </a: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400" dirty="0" smtClean="0"/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57982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II. </a:t>
            </a:r>
            <a:endParaRPr lang="fr-FR" sz="2800" u="sng" dirty="0" smtClean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 smtClean="0"/>
              <a:t>Création de courbes de calibrations: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 </a:t>
            </a:r>
            <a:endParaRPr lang="fr-FR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93" y="1635443"/>
            <a:ext cx="601980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9732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II. </a:t>
            </a: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 smtClean="0"/>
              <a:t>Création de courbes de calibrations: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Interfrange </a:t>
            </a:r>
            <a:r>
              <a:rPr lang="fr-FR" sz="2400" dirty="0" smtClean="0"/>
              <a:t>de l’image du réseau:</a:t>
            </a:r>
            <a:br>
              <a:rPr lang="fr-FR" sz="2400" dirty="0" smtClean="0"/>
            </a:br>
            <a:r>
              <a:rPr lang="fr-FR" sz="2400" dirty="0" smtClean="0"/>
              <a:t>Contient des informations sur </a:t>
            </a:r>
            <a:r>
              <a:rPr lang="fr-FR" sz="2400" dirty="0" smtClean="0"/>
              <a:t>le positionnement axial.</a:t>
            </a:r>
            <a:br>
              <a:rPr lang="fr-FR" sz="2400" dirty="0" smtClean="0"/>
            </a:br>
            <a:r>
              <a:rPr lang="fr-FR" sz="2400" dirty="0" smtClean="0"/>
              <a:t>On peut se passer de la phase de l’image.</a:t>
            </a:r>
            <a:br>
              <a:rPr lang="fr-FR" sz="2400" dirty="0" smtClean="0"/>
            </a:b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 smtClean="0"/>
              <a:t>Les fréquences correspondant au réseau sont plus élevées que la fréquence de coupure du microscope ?</a:t>
            </a: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400" dirty="0" smtClean="0"/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93925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II. Traitements préliminaires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 smtClean="0"/>
              <a:t>Création de courbes de calibrations: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27184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III. Détermination de la </a:t>
            </a:r>
            <a:r>
              <a:rPr lang="fr-FR" sz="2800" u="sng" dirty="0" smtClean="0"/>
              <a:t>position axiale </a:t>
            </a:r>
            <a:endParaRPr lang="fr-FR" sz="2800" u="sng" dirty="0" smtClean="0"/>
          </a:p>
        </p:txBody>
      </p:sp>
    </p:spTree>
    <p:extLst>
      <p:ext uri="{BB962C8B-B14F-4D97-AF65-F5344CB8AC3E}">
        <p14:creationId xmlns:p14="http://schemas.microsoft.com/office/powerpoint/2010/main" val="18997682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47532" y="100643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Conclusion: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800" u="sng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2202873" y="1862051"/>
            <a:ext cx="77225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Blablabla</a:t>
            </a:r>
            <a:br>
              <a:rPr lang="fr-FR" dirty="0" smtClean="0"/>
            </a:br>
            <a:r>
              <a:rPr lang="fr-FR" dirty="0" smtClean="0"/>
              <a:t>on a rencontré tel </a:t>
            </a:r>
            <a:r>
              <a:rPr lang="fr-FR" dirty="0" err="1" smtClean="0"/>
              <a:t>pb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Qu’on a résolu avec ça</a:t>
            </a:r>
          </a:p>
          <a:p>
            <a:r>
              <a:rPr lang="fr-FR" dirty="0" smtClean="0"/>
              <a:t>Mais du coup autre </a:t>
            </a:r>
            <a:r>
              <a:rPr lang="fr-FR" dirty="0" err="1" smtClean="0"/>
              <a:t>pb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et ca va un peu</a:t>
            </a:r>
          </a:p>
          <a:p>
            <a:endParaRPr lang="fr-FR" dirty="0"/>
          </a:p>
          <a:p>
            <a:r>
              <a:rPr lang="fr-FR" dirty="0" smtClean="0"/>
              <a:t>Faudrait encore… ?</a:t>
            </a:r>
          </a:p>
          <a:p>
            <a:endParaRPr lang="fr-FR" dirty="0"/>
          </a:p>
          <a:p>
            <a:r>
              <a:rPr lang="fr-FR" dirty="0" smtClean="0"/>
              <a:t>Notre travail pourra ouvrir la voie à de nouvelles méthodes de super-résolution en microscopie, et à la reconstitution 3D d’échantillons.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95993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95000">
              <a:schemeClr val="accent5"/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2732" y="2774272"/>
            <a:ext cx="8915400" cy="6212974"/>
          </a:xfrm>
        </p:spPr>
        <p:txBody>
          <a:bodyPr tIns="72000">
            <a:noAutofit/>
          </a:bodyPr>
          <a:lstStyle/>
          <a:p>
            <a:pPr marL="446088" lvl="1" indent="0" algn="ctr">
              <a:buNone/>
            </a:pPr>
            <a:r>
              <a:rPr lang="fr-FR" sz="4400" b="1" dirty="0" smtClean="0"/>
              <a:t>Merci pour votre attention</a:t>
            </a:r>
            <a:endParaRPr lang="fr-F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2230451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05780" y="318527"/>
            <a:ext cx="8915400" cy="687313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Introduction</a:t>
            </a:r>
            <a:endParaRPr lang="fr-FR" sz="2800" u="sng" dirty="0" smtClean="0"/>
          </a:p>
        </p:txBody>
      </p:sp>
      <p:grpSp>
        <p:nvGrpSpPr>
          <p:cNvPr id="7" name="Groupe 6"/>
          <p:cNvGrpSpPr/>
          <p:nvPr/>
        </p:nvGrpSpPr>
        <p:grpSpPr>
          <a:xfrm>
            <a:off x="6464346" y="2116330"/>
            <a:ext cx="3819048" cy="3057143"/>
            <a:chOff x="630476" y="1900428"/>
            <a:chExt cx="3819048" cy="3057143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476" y="1900428"/>
              <a:ext cx="3819048" cy="3057143"/>
            </a:xfrm>
            <a:prstGeom prst="rect">
              <a:avLst/>
            </a:prstGeom>
            <a:effectLst>
              <a:glow rad="228600">
                <a:schemeClr val="accent6">
                  <a:lumMod val="40000"/>
                  <a:lumOff val="60000"/>
                  <a:alpha val="40000"/>
                </a:schemeClr>
              </a:glow>
              <a:softEdge rad="0"/>
            </a:effectLst>
          </p:spPr>
        </p:pic>
        <p:sp>
          <p:nvSpPr>
            <p:cNvPr id="4" name="ZoneTexte 3"/>
            <p:cNvSpPr txBox="1"/>
            <p:nvPr/>
          </p:nvSpPr>
          <p:spPr>
            <a:xfrm>
              <a:off x="1775300" y="1900428"/>
              <a:ext cx="178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fluorescence</a:t>
              </a:r>
              <a:endParaRPr lang="fr-FR" b="1" dirty="0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1484167" y="1972774"/>
            <a:ext cx="3543300" cy="3569733"/>
            <a:chOff x="5594348" y="1715762"/>
            <a:chExt cx="3543300" cy="3569733"/>
          </a:xfrm>
          <a:effectLst>
            <a:glow>
              <a:schemeClr val="accent1">
                <a:alpha val="40000"/>
              </a:schemeClr>
            </a:glow>
          </a:effectLst>
        </p:grpSpPr>
        <p:pic>
          <p:nvPicPr>
            <p:cNvPr id="1026" name="Picture 2" descr="Afficher l'image d'origin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348" y="2085094"/>
              <a:ext cx="3543300" cy="3200401"/>
            </a:xfrm>
            <a:prstGeom prst="rect">
              <a:avLst/>
            </a:prstGeom>
            <a:noFill/>
            <a:effectLst>
              <a:glow rad="647700">
                <a:schemeClr val="accent6">
                  <a:lumMod val="40000"/>
                  <a:lumOff val="60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ZoneTexte 4"/>
            <p:cNvSpPr txBox="1"/>
            <p:nvPr/>
          </p:nvSpPr>
          <p:spPr>
            <a:xfrm>
              <a:off x="6061425" y="1715762"/>
              <a:ext cx="2730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Limité par la </a:t>
              </a:r>
              <a:r>
                <a:rPr lang="fr-FR" b="1" dirty="0" smtClean="0"/>
                <a:t>diffraction</a:t>
              </a:r>
              <a:endParaRPr lang="fr-FR" b="1" dirty="0"/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1365661" y="5645525"/>
            <a:ext cx="488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Résolution latérale max ~ 200nm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399078" y="5507025"/>
            <a:ext cx="4200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Résolution basée sur la localisation unique : ~ 20nm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878676" y="963177"/>
            <a:ext cx="2957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Microscopie classique</a:t>
            </a:r>
            <a:endParaRPr lang="fr-FR" sz="2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842302" y="1346194"/>
            <a:ext cx="3185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Eclairage Köhler, diffusion, contraste de phase…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934772" y="981112"/>
            <a:ext cx="5269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Microscopie de fluorescence, dont PALM</a:t>
            </a:r>
            <a:endParaRPr lang="fr-FR" sz="20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6680753" y="1366329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Activation de photoémetteurs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81581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05780" y="318527"/>
            <a:ext cx="8915400" cy="1259248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Introduction:</a:t>
            </a:r>
            <a:endParaRPr lang="fr-FR" sz="2800" u="sng" dirty="0" smtClean="0"/>
          </a:p>
          <a:p>
            <a:pPr marL="0" indent="0">
              <a:buNone/>
            </a:pPr>
            <a:r>
              <a:rPr lang="fr-FR" sz="2400" dirty="0" smtClean="0"/>
              <a:t>Microscopie de fluorescence: capteur et traitement</a:t>
            </a: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9" name="ZoneTexte 8"/>
          <p:cNvSpPr txBox="1"/>
          <p:nvPr/>
        </p:nvSpPr>
        <p:spPr>
          <a:xfrm>
            <a:off x="1805780" y="1421426"/>
            <a:ext cx="695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Fluorescence =&gt; petite quantité de lumière =&gt; RSB élevé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681493" y="2003741"/>
            <a:ext cx="63273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La précision du pointé dépend de plusieurs bruits: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/>
              <a:t> Impact des photons non uniforme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/>
              <a:t> lumière parasite </a:t>
            </a:r>
            <a:endParaRPr lang="fr-FR" sz="2000" dirty="0"/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/>
              <a:t> </a:t>
            </a:r>
            <a:r>
              <a:rPr lang="fr-FR" sz="2000" dirty="0" err="1"/>
              <a:t>f</a:t>
            </a:r>
            <a:r>
              <a:rPr lang="fr-FR" sz="2000" dirty="0" err="1" smtClean="0"/>
              <a:t>luorophores</a:t>
            </a:r>
            <a:r>
              <a:rPr lang="fr-FR" sz="2000" dirty="0" smtClean="0"/>
              <a:t> non homogènes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/>
              <a:t> courant d’obscurité (diodes du capteur)</a:t>
            </a:r>
            <a:br>
              <a:rPr lang="fr-FR" sz="2000" dirty="0" smtClean="0"/>
            </a:br>
            <a:endParaRPr lang="fr-FR" sz="2000" dirty="0" smtClean="0"/>
          </a:p>
          <a:p>
            <a:r>
              <a:rPr lang="fr-FR" sz="2000" dirty="0"/>
              <a:t>	</a:t>
            </a:r>
            <a:endParaRPr lang="fr-FR" sz="2000" dirty="0" smtClean="0"/>
          </a:p>
          <a:p>
            <a:r>
              <a:rPr lang="fr-FR" sz="2000" dirty="0" smtClean="0"/>
              <a:t>	</a:t>
            </a:r>
            <a:endParaRPr lang="fr-FR" sz="2000" dirty="0"/>
          </a:p>
        </p:txBody>
      </p:sp>
      <p:sp>
        <p:nvSpPr>
          <p:cNvPr id="4" name="Rectangle 3"/>
          <p:cNvSpPr/>
          <p:nvPr/>
        </p:nvSpPr>
        <p:spPr>
          <a:xfrm>
            <a:off x="1681493" y="3710672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fr-FR" sz="2000" dirty="0" smtClean="0">
                <a:solidFill>
                  <a:prstClr val="black"/>
                </a:solidFill>
              </a:rPr>
              <a:t>Méthodes numériques:</a:t>
            </a:r>
            <a:endParaRPr lang="fr-FR" sz="2000" dirty="0">
              <a:solidFill>
                <a:prstClr val="black"/>
              </a:solidFill>
            </a:endParaRPr>
          </a:p>
          <a:p>
            <a:pPr marL="285750" lvl="0" indent="-190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prstClr val="black"/>
                </a:solidFill>
              </a:rPr>
              <a:t> Augmentation de contraste</a:t>
            </a:r>
            <a:endParaRPr lang="fr-FR" sz="2000" dirty="0">
              <a:solidFill>
                <a:prstClr val="black"/>
              </a:solidFill>
            </a:endParaRPr>
          </a:p>
          <a:p>
            <a:pPr marL="285750" lvl="0" indent="-190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 </a:t>
            </a:r>
            <a:r>
              <a:rPr lang="fr-FR" sz="2000" dirty="0" smtClean="0">
                <a:solidFill>
                  <a:prstClr val="black"/>
                </a:solidFill>
              </a:rPr>
              <a:t>Filtrage gaussien ou médian</a:t>
            </a:r>
            <a:endParaRPr lang="fr-FR" sz="2000" dirty="0">
              <a:solidFill>
                <a:prstClr val="black"/>
              </a:solidFill>
            </a:endParaRPr>
          </a:p>
          <a:p>
            <a:pPr marL="285750" lvl="0" indent="-190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 </a:t>
            </a:r>
            <a:r>
              <a:rPr lang="fr-FR" sz="2000" dirty="0" err="1" smtClean="0">
                <a:solidFill>
                  <a:prstClr val="black"/>
                </a:solidFill>
              </a:rPr>
              <a:t>Déconvolution</a:t>
            </a:r>
            <a:r>
              <a:rPr lang="fr-FR" sz="2000" dirty="0" smtClean="0">
                <a:solidFill>
                  <a:prstClr val="black"/>
                </a:solidFill>
              </a:rPr>
              <a:t> de la PSF, ou/et de l’image du bruit par le réseau.</a:t>
            </a:r>
            <a:endParaRPr lang="fr-FR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2886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20317" y="1480258"/>
            <a:ext cx="8915400" cy="3777622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Objectif:</a:t>
            </a:r>
          </a:p>
          <a:p>
            <a:pPr marL="0" indent="0">
              <a:buNone/>
            </a:pPr>
            <a:r>
              <a:rPr lang="fr-FR" sz="2800" dirty="0" smtClean="0"/>
              <a:t>	</a:t>
            </a:r>
            <a:r>
              <a:rPr lang="fr-FR" sz="2400" dirty="0" smtClean="0"/>
              <a:t>- positionnement axial (image nette)</a:t>
            </a:r>
          </a:p>
          <a:p>
            <a:pPr marL="0" indent="0">
              <a:buNone/>
            </a:pPr>
            <a:r>
              <a:rPr lang="fr-FR" sz="2400" dirty="0" smtClean="0"/>
              <a:t>	- positionnement transversal (image centrée)</a:t>
            </a:r>
          </a:p>
          <a:p>
            <a:pPr marL="0" indent="0">
              <a:buNone/>
            </a:pPr>
            <a:r>
              <a:rPr lang="fr-FR" sz="2400" dirty="0" smtClean="0"/>
              <a:t>	- reconstitution 3D de l’échantillon</a:t>
            </a:r>
            <a:br>
              <a:rPr lang="fr-FR" sz="2400" dirty="0" smtClean="0"/>
            </a:br>
            <a:r>
              <a:rPr lang="fr-FR" sz="2400" dirty="0" smtClean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Données:</a:t>
            </a:r>
          </a:p>
          <a:p>
            <a:pPr marL="457200" lvl="1" indent="0">
              <a:buClrTx/>
              <a:buNone/>
            </a:pPr>
            <a:r>
              <a:rPr lang="fr-FR" sz="2400" dirty="0" smtClean="0"/>
              <a:t>- images </a:t>
            </a:r>
            <a:r>
              <a:rPr lang="fr-FR" sz="2400" dirty="0"/>
              <a:t>de calibrations </a:t>
            </a:r>
          </a:p>
          <a:p>
            <a:pPr marL="457200" lvl="1" indent="0">
              <a:buClrTx/>
              <a:buNone/>
            </a:pPr>
            <a:r>
              <a:rPr lang="fr-FR" sz="2400" dirty="0" smtClean="0"/>
              <a:t>- images </a:t>
            </a:r>
            <a:r>
              <a:rPr lang="fr-FR" sz="2400" dirty="0"/>
              <a:t>de </a:t>
            </a:r>
            <a:r>
              <a:rPr lang="fr-FR" sz="2400" dirty="0" smtClean="0"/>
              <a:t>mesure</a:t>
            </a:r>
          </a:p>
          <a:p>
            <a:pPr marL="457200" lvl="1" indent="0">
              <a:buClrTx/>
              <a:buNone/>
            </a:pPr>
            <a:r>
              <a:rPr lang="fr-FR" sz="2400" dirty="0" smtClean="0"/>
              <a:t>- images en situation</a:t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8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2" name="ZoneTexte 1"/>
          <p:cNvSpPr txBox="1"/>
          <p:nvPr/>
        </p:nvSpPr>
        <p:spPr>
          <a:xfrm>
            <a:off x="706582" y="249382"/>
            <a:ext cx="10631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/>
              <a:t>A</a:t>
            </a:r>
            <a:r>
              <a:rPr lang="fr-FR" sz="2400" i="1" dirty="0" smtClean="0"/>
              <a:t>vec quelle précision peut on localiser un émetteur fluorescent ?</a:t>
            </a:r>
            <a:br>
              <a:rPr lang="fr-FR" sz="2400" i="1" dirty="0" smtClean="0"/>
            </a:br>
            <a:r>
              <a:rPr lang="fr-FR" sz="2400" i="1" dirty="0" smtClean="0"/>
              <a:t>Quels traitements et solutions faut-il envisager ?</a:t>
            </a:r>
            <a:endParaRPr lang="fr-FR" sz="2400" i="1" dirty="0"/>
          </a:p>
        </p:txBody>
      </p:sp>
    </p:spTree>
    <p:extLst>
      <p:ext uri="{BB962C8B-B14F-4D97-AF65-F5344CB8AC3E}">
        <p14:creationId xmlns:p14="http://schemas.microsoft.com/office/powerpoint/2010/main" val="23035458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3" y="1464445"/>
            <a:ext cx="3632661" cy="3728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73" y="1464445"/>
            <a:ext cx="3674225" cy="372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23359" y="219840"/>
            <a:ext cx="2714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A53010"/>
              </a:buClr>
              <a:buFont typeface="Wingdings" panose="05000000000000000000" pitchFamily="2" charset="2"/>
              <a:buChar char="v"/>
            </a:pPr>
            <a:r>
              <a:rPr lang="fr-FR" sz="3600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Données:</a:t>
            </a:r>
            <a:endParaRPr lang="fr-FR" sz="3600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534" y="1464445"/>
            <a:ext cx="3643327" cy="372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534" y="1361075"/>
            <a:ext cx="36576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2627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265679" y="1666240"/>
            <a:ext cx="79922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Traitement préliminaire</a:t>
            </a:r>
          </a:p>
          <a:p>
            <a:r>
              <a:rPr lang="fr-FR" sz="3200" dirty="0" smtClean="0"/>
              <a:t>	</a:t>
            </a:r>
          </a:p>
          <a:p>
            <a:r>
              <a:rPr lang="fr-FR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 </a:t>
            </a:r>
            <a:r>
              <a:rPr lang="fr-FR" sz="3200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Châble</a:t>
            </a:r>
            <a:endParaRPr lang="fr-FR" sz="320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3200" dirty="0" smtClean="0"/>
              <a:t>	</a:t>
            </a:r>
          </a:p>
          <a:p>
            <a:r>
              <a:rPr lang="fr-FR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 Détermination de la </a:t>
            </a:r>
            <a:r>
              <a:rPr lang="fr-FR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 axiale</a:t>
            </a:r>
            <a:endParaRPr lang="fr-FR" sz="320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sz="32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12033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I. </a:t>
            </a:r>
            <a:r>
              <a:rPr lang="fr-FR" sz="2800" u="sng" dirty="0" smtClean="0"/>
              <a:t>Traitements préliminaires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grpSp>
        <p:nvGrpSpPr>
          <p:cNvPr id="5" name="Groupe 4"/>
          <p:cNvGrpSpPr/>
          <p:nvPr/>
        </p:nvGrpSpPr>
        <p:grpSpPr>
          <a:xfrm>
            <a:off x="756598" y="1564044"/>
            <a:ext cx="10000070" cy="3830941"/>
            <a:chOff x="756598" y="1564044"/>
            <a:chExt cx="10000070" cy="3830941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598" y="1564044"/>
              <a:ext cx="3737645" cy="3830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7794" y="1564044"/>
              <a:ext cx="3678874" cy="3830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Flèche droite 8"/>
            <p:cNvSpPr/>
            <p:nvPr/>
          </p:nvSpPr>
          <p:spPr>
            <a:xfrm>
              <a:off x="4705004" y="3213506"/>
              <a:ext cx="2177935" cy="532015"/>
            </a:xfrm>
            <a:prstGeom prst="rightArrow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7165571" y="5394985"/>
            <a:ext cx="3773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Conservation des fréquences mais pas de la phase.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17291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</a:t>
            </a:r>
            <a:r>
              <a:rPr lang="fr-FR" sz="2800" u="sng" dirty="0" smtClean="0"/>
              <a:t>. Traitements préliminaires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4" name="Flèche droite 3"/>
          <p:cNvSpPr/>
          <p:nvPr/>
        </p:nvSpPr>
        <p:spPr>
          <a:xfrm>
            <a:off x="4613564" y="3192090"/>
            <a:ext cx="2177935" cy="532015"/>
          </a:xfrm>
          <a:prstGeom prst="rightArrow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591" y="1574305"/>
            <a:ext cx="3922395" cy="40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64" y="1574305"/>
            <a:ext cx="3875116" cy="4051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60549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</a:t>
            </a:r>
            <a:r>
              <a:rPr lang="fr-FR" sz="2800" u="sng" dirty="0" smtClean="0"/>
              <a:t>. Traitements préliminaires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79" y="1320514"/>
            <a:ext cx="4592848" cy="480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640079" y="904301"/>
            <a:ext cx="665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 fond créé une interférence non désirée avec le réseau</a:t>
            </a:r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77" y="1320514"/>
            <a:ext cx="4724399" cy="4872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lèche droite 9"/>
          <p:cNvSpPr/>
          <p:nvPr/>
        </p:nvSpPr>
        <p:spPr>
          <a:xfrm>
            <a:off x="5378335" y="3458096"/>
            <a:ext cx="1438102" cy="532015"/>
          </a:xfrm>
          <a:prstGeom prst="rightArrow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7517784" y="6192550"/>
            <a:ext cx="3770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Elimination des pics fréquentiels </a:t>
            </a:r>
            <a:br>
              <a:rPr lang="fr-FR" dirty="0" smtClean="0"/>
            </a:br>
            <a:r>
              <a:rPr lang="fr-FR" dirty="0" smtClean="0"/>
              <a:t>dans l’espace de Fourier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99045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990</TotalTime>
  <Words>253</Words>
  <Application>Microsoft Office PowerPoint</Application>
  <PresentationFormat>Personnalisé</PresentationFormat>
  <Paragraphs>74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16</vt:i4>
      </vt:variant>
    </vt:vector>
  </HeadingPairs>
  <TitlesOfParts>
    <vt:vector size="18" baseType="lpstr">
      <vt:lpstr>Thème Office</vt:lpstr>
      <vt:lpstr>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PIMS: Traitement d’image pour le microscope</dc:title>
  <dc:creator>Adrien</dc:creator>
  <cp:lastModifiedBy>MAU Adrien</cp:lastModifiedBy>
  <cp:revision>66</cp:revision>
  <dcterms:created xsi:type="dcterms:W3CDTF">2015-11-02T08:24:01Z</dcterms:created>
  <dcterms:modified xsi:type="dcterms:W3CDTF">2016-04-27T09:01:42Z</dcterms:modified>
</cp:coreProperties>
</file>