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84" r:id="rId4"/>
    <p:sldId id="285" r:id="rId5"/>
    <p:sldId id="261" r:id="rId6"/>
    <p:sldId id="278" r:id="rId7"/>
    <p:sldId id="265" r:id="rId8"/>
    <p:sldId id="290" r:id="rId9"/>
    <p:sldId id="291" r:id="rId10"/>
    <p:sldId id="280" r:id="rId11"/>
    <p:sldId id="292" r:id="rId12"/>
    <p:sldId id="286" r:id="rId13"/>
    <p:sldId id="288" r:id="rId14"/>
    <p:sldId id="281" r:id="rId15"/>
    <p:sldId id="282" r:id="rId16"/>
    <p:sldId id="287" r:id="rId17"/>
    <p:sldId id="272" r:id="rId18"/>
    <p:sldId id="289" r:id="rId19"/>
    <p:sldId id="273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6" autoAdjust="0"/>
    <p:restoredTop sz="94660"/>
  </p:normalViewPr>
  <p:slideViewPr>
    <p:cSldViewPr snapToGrid="0">
      <p:cViewPr>
        <p:scale>
          <a:sx n="92" d="100"/>
          <a:sy n="92" d="100"/>
        </p:scale>
        <p:origin x="5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7T10:39:19.008" idx="1">
    <p:pos x="10" y="10"/>
    <p:text>A supprimer ?
A concir?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7249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5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transversale</a:t>
            </a:r>
            <a:endParaRPr lang="fr-FR" sz="2400" b="1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  <a:endParaRPr lang="fr-FR" sz="2400" dirty="0" smtClean="0"/>
          </a:p>
        </p:txBody>
      </p:sp>
      <p:grpSp>
        <p:nvGrpSpPr>
          <p:cNvPr id="2" name="Groupe 1"/>
          <p:cNvGrpSpPr/>
          <p:nvPr/>
        </p:nvGrpSpPr>
        <p:grpSpPr>
          <a:xfrm>
            <a:off x="960149" y="1670859"/>
            <a:ext cx="5349717" cy="4915102"/>
            <a:chOff x="6155603" y="1575409"/>
            <a:chExt cx="5349717" cy="491510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5603" y="3968463"/>
              <a:ext cx="5349717" cy="25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8815" y="1575409"/>
              <a:ext cx="2244940" cy="2325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966" y="1596656"/>
              <a:ext cx="2185074" cy="2282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33" y="2048188"/>
            <a:ext cx="4812571" cy="385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390015" y="1692106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Détermination de la position en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089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770470" y="723208"/>
            <a:ext cx="8915400" cy="745982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</a:t>
            </a:r>
            <a:r>
              <a:rPr lang="fr-FR" sz="2400" b="1" dirty="0" smtClean="0"/>
              <a:t>courbes </a:t>
            </a:r>
            <a:r>
              <a:rPr lang="fr-FR" sz="2400" b="1" dirty="0" smtClean="0"/>
              <a:t>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1" y="1469190"/>
            <a:ext cx="6274147" cy="50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848365" y="1292457"/>
            <a:ext cx="56750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cette courbe la position transverse </a:t>
            </a:r>
            <a:br>
              <a:rPr lang="fr-FR" dirty="0" smtClean="0"/>
            </a:br>
            <a:r>
              <a:rPr lang="fr-FR" dirty="0" smtClean="0"/>
              <a:t>importe peu et les fréquences du réseau</a:t>
            </a:r>
            <a:br>
              <a:rPr lang="fr-FR" dirty="0" smtClean="0"/>
            </a:br>
            <a:r>
              <a:rPr lang="fr-FR" dirty="0" smtClean="0"/>
              <a:t>peuvent gêner: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supprimera la phase de l’image </a:t>
            </a:r>
            <a:br>
              <a:rPr lang="fr-FR" dirty="0" smtClean="0"/>
            </a:br>
            <a:r>
              <a:rPr lang="fr-FR" dirty="0" smtClean="0"/>
              <a:t>afin de distinguer clairement le pic Airy </a:t>
            </a:r>
            <a:br>
              <a:rPr lang="fr-FR" dirty="0" smtClean="0"/>
            </a:br>
            <a:r>
              <a:rPr lang="fr-FR" dirty="0" smtClean="0"/>
              <a:t>central de l’image d’interférence, celle-ci</a:t>
            </a:r>
            <a:br>
              <a:rPr lang="fr-FR" dirty="0" smtClean="0"/>
            </a:br>
            <a:r>
              <a:rPr lang="fr-FR" dirty="0" smtClean="0"/>
              <a:t>sera enlevée avec un masque </a:t>
            </a:r>
            <a:r>
              <a:rPr lang="fr-FR" dirty="0" err="1" smtClean="0"/>
              <a:t>hypergaussien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97" y="2345199"/>
            <a:ext cx="2695123" cy="289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17991" y="216132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axiale:</a:t>
            </a:r>
            <a:endParaRPr lang="fr-FR" sz="2400" b="1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0973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Conservation des fréquences mais pas de la phase.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6598" y="937553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 de la phase de l’image: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78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Interfrange de l’image du réseau:</a:t>
            </a:r>
            <a:br>
              <a:rPr lang="fr-FR" sz="2400" dirty="0" smtClean="0"/>
            </a:br>
            <a:r>
              <a:rPr lang="fr-FR" sz="2400" dirty="0" smtClean="0"/>
              <a:t>Contient des informations sur le positionnement axial.</a:t>
            </a:r>
            <a:br>
              <a:rPr lang="fr-FR" sz="2400" dirty="0" smtClean="0"/>
            </a:br>
            <a:r>
              <a:rPr lang="fr-FR" sz="2400" dirty="0" smtClean="0"/>
              <a:t>On peut se passer de la phase de l’image.</a:t>
            </a:r>
            <a:br>
              <a:rPr lang="fr-FR" sz="2400" dirty="0" smtClean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Les fréquences correspondant au réseau sont plus élevées que la fréquence de coupure du microscope ?</a:t>
            </a:r>
            <a:br>
              <a:rPr lang="fr-FR" sz="2400" dirty="0" smtClean="0"/>
            </a:br>
            <a:r>
              <a:rPr lang="fr-FR" sz="2400" dirty="0" smtClean="0"/>
              <a:t>On coupe le centre de l’image?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392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718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Projection des points sur la courbe de calibration:</a:t>
            </a:r>
            <a:endParaRPr lang="fr-FR" sz="2400" b="1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4" name="Picture 2" descr="D:\FarView\PIMS\CR\images\courbes de tolérance\courbe avec plein de ronds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99" y="1521228"/>
            <a:ext cx="8001866" cy="506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00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III. Détermination de la position axiale </a:t>
            </a: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Pour aller plus loin: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4" y="1320512"/>
            <a:ext cx="4592848" cy="48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30156" y="6146383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fond créé une interférence non désirée avec le réseau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7" y="1320514"/>
            <a:ext cx="4724399" cy="487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78335" y="3458096"/>
            <a:ext cx="1438102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17784" y="6192550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Elimination des pics fréquentiels </a:t>
            </a:r>
            <a:br>
              <a:rPr lang="fr-FR" dirty="0" smtClean="0"/>
            </a:br>
            <a:r>
              <a:rPr lang="fr-FR" dirty="0" smtClean="0"/>
              <a:t>dans l’espace de Fourier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437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967" y="1006432"/>
            <a:ext cx="9673965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202873" y="1862051"/>
            <a:ext cx="8769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Blablabla</a:t>
            </a:r>
            <a:br>
              <a:rPr lang="fr-FR" dirty="0" smtClean="0"/>
            </a:br>
            <a:r>
              <a:rPr lang="fr-FR" dirty="0" smtClean="0"/>
              <a:t>on a rencontré tel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Qu’on a résolu avec ça</a:t>
            </a:r>
          </a:p>
          <a:p>
            <a:r>
              <a:rPr lang="fr-FR" dirty="0" smtClean="0"/>
              <a:t>Mais du coup autre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 ca va un peu</a:t>
            </a:r>
          </a:p>
          <a:p>
            <a:endParaRPr lang="fr-FR" dirty="0"/>
          </a:p>
          <a:p>
            <a:r>
              <a:rPr lang="fr-FR" dirty="0" smtClean="0"/>
              <a:t>Il reste encore, à partir d’images expérimentales contenant plusieurs tâche, à isoler les tâches pour effectuer des traitements respectifs.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Notre travail pourra ouvrir la voie à de nouvelles méthodes de super-résolution en microscopie, et à la reconstitution 3D d’échantillons.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061425" y="1715762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Limité par la 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Résolution basée sur la localisation unique : ~ 20nm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classique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Eclairage Köhler, diffusion, contraste de phase…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de fluorescence, dont PALM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Activation de photoémetteurs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158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  <a:endParaRPr lang="fr-FR" sz="2000" dirty="0"/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err="1"/>
              <a:t>f</a:t>
            </a:r>
            <a:r>
              <a:rPr lang="fr-FR" sz="2000" dirty="0" err="1" smtClean="0"/>
              <a:t>luorophores</a:t>
            </a:r>
            <a:r>
              <a:rPr lang="fr-FR" sz="2000" dirty="0" smtClean="0"/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capteur)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 smtClean="0"/>
              <a:t>	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68149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 smtClean="0">
                <a:solidFill>
                  <a:prstClr val="black"/>
                </a:solidFill>
              </a:rPr>
              <a:t>Méthodes numériques: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 Augmentation de contraste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smtClean="0">
                <a:solidFill>
                  <a:prstClr val="black"/>
                </a:solidFill>
              </a:rPr>
              <a:t>Filtrage gaussien ou médian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</a:rPr>
              <a:t>Déconvolution</a:t>
            </a:r>
            <a:r>
              <a:rPr lang="fr-FR" sz="2000" dirty="0" smtClean="0">
                <a:solidFill>
                  <a:prstClr val="black"/>
                </a:solidFill>
              </a:rPr>
              <a:t> de la PSF, ou/et de l’image du bruit par le réseau.</a:t>
            </a: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88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4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400" dirty="0" smtClean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</a:t>
            </a:r>
            <a:r>
              <a:rPr lang="fr-FR" sz="24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en situation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</a:t>
            </a:r>
            <a:r>
              <a:rPr lang="fr-FR" sz="2400" i="1" dirty="0" smtClean="0"/>
              <a:t>vec quelle précision peut on localiser un émetteur fluorescent ?</a:t>
            </a:r>
            <a:br>
              <a:rPr lang="fr-FR" sz="2400" i="1" dirty="0" smtClean="0"/>
            </a:br>
            <a:r>
              <a:rPr lang="fr-FR" sz="2400" i="1" dirty="0" smtClean="0"/>
              <a:t>Quels traitements et solutions faut-il envisager ?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7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41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  <a:endParaRPr lang="fr-FR" sz="36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02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02" y="1464444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79" y="1666240"/>
            <a:ext cx="799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Traitements préliminaires</a:t>
            </a:r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</a:t>
            </a:r>
            <a:r>
              <a:rPr lang="fr-FR" sz="3200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Châble</a:t>
            </a:r>
            <a:endParaRPr lang="fr-FR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 axiale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80574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</a:t>
            </a:r>
            <a:r>
              <a:rPr lang="fr-FR" sz="2800" u="sng" dirty="0" smtClean="0"/>
              <a:t>préliminaires</a:t>
            </a:r>
            <a:endParaRPr lang="fr-FR" sz="2800" u="sng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2302624" y="122333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Rehaussement de contraste: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3529672" y="2948563"/>
            <a:ext cx="1141237" cy="38573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89" y="1683292"/>
            <a:ext cx="2843920" cy="292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6" y="1672755"/>
            <a:ext cx="2809641" cy="293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23454" y="4884311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 Filtrage du fond (on enlève la médiane)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5318359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Pas de bruit poivre et sel, on ne fait pas de filtrage médian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6582" y="5777043"/>
            <a:ext cx="109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Filtrage de Wiener envisagé, mais il abîme les fréquences qui nous intéressent, et il est difficile de déterminer l’objet à obtenir.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710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</a:t>
            </a:r>
            <a:r>
              <a:rPr lang="fr-FR" sz="2800" u="sng" dirty="0" smtClean="0"/>
              <a:t>préliminaires</a:t>
            </a:r>
            <a:endParaRPr lang="fr-FR" sz="2800" u="sng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75236" y="122197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Hyper-gaussienne 2D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7" y="1670858"/>
            <a:ext cx="2376695" cy="236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10971" y="409638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Vue de coupe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5" y="4580312"/>
            <a:ext cx="3100011" cy="2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4416882" y="1346510"/>
            <a:ext cx="6417426" cy="2689752"/>
            <a:chOff x="4413274" y="1221971"/>
            <a:chExt cx="7141417" cy="2942555"/>
          </a:xfrm>
        </p:grpSpPr>
        <p:sp>
          <p:nvSpPr>
            <p:cNvPr id="18" name="Flèche droite 17"/>
            <p:cNvSpPr/>
            <p:nvPr/>
          </p:nvSpPr>
          <p:spPr>
            <a:xfrm>
              <a:off x="7395090" y="2487242"/>
              <a:ext cx="1141237" cy="385736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274" y="1221971"/>
              <a:ext cx="2835424" cy="2942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1807" y="1228498"/>
              <a:ext cx="2862884" cy="292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61" y="4096390"/>
            <a:ext cx="2572647" cy="2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790604" y="5583005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Différence de deux </a:t>
            </a:r>
            <a:r>
              <a:rPr lang="fr-FR" dirty="0" err="1" smtClean="0"/>
              <a:t>hypergaussiennes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1600" i="1" dirty="0" smtClean="0"/>
              <a:t>Sélection des interfranges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57504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transversale</a:t>
            </a:r>
            <a:endParaRPr lang="fr-FR" sz="2400" b="1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Tâche d’Airy: on se concentre sur le centre de l’image (</a:t>
            </a:r>
            <a:r>
              <a:rPr lang="fr-FR" sz="2400" dirty="0" smtClean="0"/>
              <a:t>hautes fréquences </a:t>
            </a:r>
            <a:r>
              <a:rPr lang="fr-FR" sz="2400" dirty="0" smtClean="0"/>
              <a:t>non importantes).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Suppression des fréquences supérieures à la fréquence de coupure du microscope.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Sélection de la tâche centrale.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Utilisation </a:t>
            </a:r>
            <a:r>
              <a:rPr lang="fr-FR" sz="2400" dirty="0" smtClean="0"/>
              <a:t>d’un fit gaussien.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La tâche d’Airy c</a:t>
            </a:r>
            <a:r>
              <a:rPr lang="fr-FR" sz="2400" dirty="0" smtClean="0"/>
              <a:t>ontient </a:t>
            </a:r>
            <a:r>
              <a:rPr lang="fr-FR" sz="2400" dirty="0" smtClean="0"/>
              <a:t>des informations sur la localisation dans un plan, mais aussi sur le positionnement axial.</a:t>
            </a:r>
            <a:br>
              <a:rPr lang="fr-FR" sz="2400" dirty="0" smtClean="0"/>
            </a:br>
            <a:endParaRPr lang="fr-FR" sz="2400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798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1185</TotalTime>
  <Words>361</Words>
  <Application>Microsoft Office PowerPoint</Application>
  <PresentationFormat>Personnalisé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84</cp:revision>
  <dcterms:created xsi:type="dcterms:W3CDTF">2015-11-02T08:24:01Z</dcterms:created>
  <dcterms:modified xsi:type="dcterms:W3CDTF">2016-04-27T16:01:48Z</dcterms:modified>
</cp:coreProperties>
</file>