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855" r:id="rId2"/>
    <p:sldMasterId id="2147483872" r:id="rId3"/>
    <p:sldMasterId id="2147483884" r:id="rId4"/>
  </p:sldMasterIdLst>
  <p:sldIdLst>
    <p:sldId id="303" r:id="rId5"/>
    <p:sldId id="310" r:id="rId6"/>
    <p:sldId id="311" r:id="rId7"/>
    <p:sldId id="278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305" r:id="rId16"/>
    <p:sldId id="306" r:id="rId17"/>
    <p:sldId id="307" r:id="rId18"/>
    <p:sldId id="308" r:id="rId19"/>
    <p:sldId id="312" r:id="rId20"/>
    <p:sldId id="313" r:id="rId21"/>
    <p:sldId id="314" r:id="rId22"/>
    <p:sldId id="315" r:id="rId23"/>
    <p:sldId id="316" r:id="rId24"/>
    <p:sldId id="304" r:id="rId25"/>
    <p:sldId id="309" r:id="rId26"/>
    <p:sldId id="297" r:id="rId27"/>
    <p:sldId id="298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 Adrien" initials="A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6" autoAdjust="0"/>
    <p:restoredTop sz="94660"/>
  </p:normalViewPr>
  <p:slideViewPr>
    <p:cSldViewPr snapToGrid="0">
      <p:cViewPr varScale="1">
        <p:scale>
          <a:sx n="71" d="100"/>
          <a:sy n="71" d="100"/>
        </p:scale>
        <p:origin x="-52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31864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3876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45471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93533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18158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8416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227444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88864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04821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502755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29462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14023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848700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818687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785040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025870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405865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485152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679613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002356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107474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17324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85211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673368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938524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85826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38585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043826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22851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81248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36716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67202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9006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69939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92347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046923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58356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04245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032751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286102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233874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090969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441682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99994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22162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1843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966753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735346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813224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6080489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499054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215185"/>
      </p:ext>
    </p:extLst>
  </p:cSld>
  <p:clrMapOvr>
    <a:masterClrMapping/>
  </p:clrMapOvr>
  <p:transition spd="slow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661075"/>
      </p:ext>
    </p:extLst>
  </p:cSld>
  <p:clrMapOvr>
    <a:masterClrMapping/>
  </p:clrMapOvr>
  <p:transition spd="slow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203284"/>
      </p:ext>
    </p:extLst>
  </p:cSld>
  <p:clrMapOvr>
    <a:masterClrMapping/>
  </p:clrMapOvr>
  <p:transition spd="slow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62299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4104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18708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5922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08722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8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2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09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68146" y="4492899"/>
            <a:ext cx="8915399" cy="1126283"/>
          </a:xfrm>
        </p:spPr>
        <p:txBody>
          <a:bodyPr>
            <a:normAutofit/>
          </a:bodyPr>
          <a:lstStyle/>
          <a:p>
            <a:r>
              <a:rPr lang="fr-FR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Sous la supervision de M. Pierre BON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44485" y="1715088"/>
            <a:ext cx="7065589" cy="2862322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dirty="0">
                <a:ln w="15875">
                  <a:solidFill>
                    <a:prstClr val="black">
                      <a:alpha val="63000"/>
                    </a:prst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Projet PIMS</a:t>
            </a:r>
            <a:r>
              <a:rPr lang="fr-FR" sz="4800" dirty="0">
                <a:ln w="15875">
                  <a:solidFill>
                    <a:prstClr val="black">
                      <a:alpha val="63000"/>
                    </a:prst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:</a:t>
            </a:r>
            <a:r>
              <a:rPr lang="fr-FR" sz="5400" dirty="0">
                <a:ln w="15875">
                  <a:solidFill>
                    <a:prstClr val="black">
                      <a:alpha val="63000"/>
                    </a:prst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/>
            </a:r>
            <a:br>
              <a:rPr lang="fr-FR" sz="5400" dirty="0">
                <a:ln w="15875">
                  <a:solidFill>
                    <a:prstClr val="black">
                      <a:alpha val="63000"/>
                    </a:prst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</a:br>
            <a:r>
              <a:rPr lang="fr-FR" sz="6600" dirty="0">
                <a:ln w="14605">
                  <a:solidFill>
                    <a:srgbClr val="70AD47">
                      <a:shade val="50000"/>
                    </a:srgbClr>
                  </a:solidFill>
                </a:ln>
                <a:solidFill>
                  <a:srgbClr val="70AD47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Traitement d’image </a:t>
            </a:r>
          </a:p>
          <a:p>
            <a:pPr algn="ctr"/>
            <a:r>
              <a:rPr lang="fr-FR" sz="6600" dirty="0">
                <a:ln w="14605">
                  <a:solidFill>
                    <a:srgbClr val="70AD47">
                      <a:shade val="50000"/>
                    </a:srgbClr>
                  </a:solidFill>
                </a:ln>
                <a:solidFill>
                  <a:srgbClr val="70AD47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pour le microscope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167274" y="223520"/>
            <a:ext cx="1870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4472C4">
                    <a:lumMod val="20000"/>
                    <a:lumOff val="80000"/>
                  </a:srgbClr>
                </a:solidFill>
              </a:rPr>
              <a:t>HERVEAU Killian</a:t>
            </a:r>
            <a:br>
              <a:rPr lang="fr-FR" sz="2000" dirty="0">
                <a:solidFill>
                  <a:srgbClr val="4472C4">
                    <a:lumMod val="20000"/>
                    <a:lumOff val="80000"/>
                  </a:srgbClr>
                </a:solidFill>
              </a:rPr>
            </a:br>
            <a:r>
              <a:rPr lang="fr-FR" sz="2000" dirty="0">
                <a:solidFill>
                  <a:srgbClr val="4472C4">
                    <a:lumMod val="20000"/>
                    <a:lumOff val="80000"/>
                  </a:srgbClr>
                </a:solidFill>
              </a:rPr>
              <a:t>MAU Adrien</a:t>
            </a:r>
          </a:p>
          <a:p>
            <a:r>
              <a:rPr lang="fr-FR" sz="2000" dirty="0">
                <a:solidFill>
                  <a:srgbClr val="4472C4">
                    <a:lumMod val="20000"/>
                    <a:lumOff val="80000"/>
                  </a:srgbClr>
                </a:solidFill>
              </a:rPr>
              <a:t>VARIN </a:t>
            </a:r>
            <a:r>
              <a:rPr lang="fr-FR" sz="2000" dirty="0" err="1">
                <a:solidFill>
                  <a:srgbClr val="4472C4">
                    <a:lumMod val="20000"/>
                    <a:lumOff val="80000"/>
                  </a:srgbClr>
                </a:solidFill>
              </a:rPr>
              <a:t>Briséis</a:t>
            </a:r>
            <a:endParaRPr lang="fr-FR" sz="2000" dirty="0">
              <a:solidFill>
                <a:srgbClr val="4472C4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770470" y="723208"/>
            <a:ext cx="8915400" cy="745982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91" y="1469190"/>
            <a:ext cx="6274147" cy="50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848365" y="1292457"/>
            <a:ext cx="56750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cette courbe la position transverse </a:t>
            </a:r>
            <a:br>
              <a:rPr lang="fr-FR" dirty="0"/>
            </a:br>
            <a:r>
              <a:rPr lang="fr-FR" dirty="0"/>
              <a:t>importe peu et les fréquences du réseau</a:t>
            </a:r>
            <a:br>
              <a:rPr lang="fr-FR" dirty="0"/>
            </a:br>
            <a:r>
              <a:rPr lang="fr-FR" dirty="0"/>
              <a:t>peuvent gêner: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supprimera la phase de l’image </a:t>
            </a:r>
            <a:br>
              <a:rPr lang="fr-FR" dirty="0"/>
            </a:br>
            <a:r>
              <a:rPr lang="fr-FR" dirty="0"/>
              <a:t>afin de distinguer clairement le pic Airy </a:t>
            </a:r>
            <a:br>
              <a:rPr lang="fr-FR" dirty="0"/>
            </a:br>
            <a:r>
              <a:rPr lang="fr-FR" dirty="0"/>
              <a:t>central de l’image d’interférence, celle-ci</a:t>
            </a:r>
            <a:br>
              <a:rPr lang="fr-FR" dirty="0"/>
            </a:br>
            <a:r>
              <a:rPr lang="fr-FR" dirty="0"/>
              <a:t>sera enlevée avec un masque </a:t>
            </a:r>
            <a:r>
              <a:rPr lang="fr-FR" dirty="0" err="1"/>
              <a:t>hypergaussien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797" y="2345199"/>
            <a:ext cx="2695123" cy="289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317991" y="216132"/>
            <a:ext cx="8915400" cy="681644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sz="2400" u="sng" dirty="0"/>
              <a:t>Utilisation de la tâche d’Airy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523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Détermination de la position axiale 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762" y="1925842"/>
            <a:ext cx="5076897" cy="38193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18" y="1925841"/>
            <a:ext cx="5076897" cy="38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3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6598" y="261660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Traitement fréquentiel préliminaire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756598" y="1564044"/>
            <a:ext cx="10000070" cy="3830941"/>
            <a:chOff x="756598" y="1564044"/>
            <a:chExt cx="10000070" cy="383094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8" y="1564044"/>
              <a:ext cx="3737645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794" y="1564044"/>
              <a:ext cx="3678874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lèche droite 8"/>
            <p:cNvSpPr/>
            <p:nvPr/>
          </p:nvSpPr>
          <p:spPr>
            <a:xfrm>
              <a:off x="4705004" y="3213506"/>
              <a:ext cx="2177935" cy="532015"/>
            </a:xfrm>
            <a:prstGeom prst="rightArrow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165571" y="5394985"/>
            <a:ext cx="377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Conservation des fréquences mais pas de la phase.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56598" y="937553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Elimination de la phase de l’image:</a:t>
            </a:r>
          </a:p>
        </p:txBody>
      </p:sp>
    </p:spTree>
    <p:extLst>
      <p:ext uri="{BB962C8B-B14F-4D97-AF65-F5344CB8AC3E}">
        <p14:creationId xmlns:p14="http://schemas.microsoft.com/office/powerpoint/2010/main" val="354670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75825" y="1207701"/>
            <a:ext cx="3962401" cy="6212974"/>
          </a:xfrm>
        </p:spPr>
        <p:txBody>
          <a:bodyPr tIns="72000" numCol="1">
            <a:noAutofit/>
          </a:bodyPr>
          <a:lstStyle/>
          <a:p>
            <a:endParaRPr lang="fr-FR" dirty="0"/>
          </a:p>
          <a:p>
            <a:r>
              <a:rPr lang="fr-FR" dirty="0"/>
              <a:t>Détermination des barycentres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992088" y="1207701"/>
            <a:ext cx="4258912" cy="6212974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u="sng" dirty="0"/>
          </a:p>
          <a:p>
            <a:r>
              <a:rPr lang="fr-FR" dirty="0"/>
              <a:t>Seuillage</a:t>
            </a:r>
            <a:r>
              <a:rPr lang="en-US" dirty="0"/>
              <a:t> par rapport à </a:t>
            </a:r>
            <a:r>
              <a:rPr lang="fr-FR" dirty="0"/>
              <a:t>une</a:t>
            </a:r>
            <a:r>
              <a:rPr lang="en-US" dirty="0"/>
              <a:t> </a:t>
            </a:r>
            <a:r>
              <a:rPr lang="fr-FR" dirty="0"/>
              <a:t>gaussienne</a:t>
            </a:r>
            <a:r>
              <a:rPr lang="en-US" dirty="0"/>
              <a:t> 						</a:t>
            </a:r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52938" y="486947"/>
            <a:ext cx="10731281" cy="720754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sz="2800" u="sng" dirty="0"/>
              <a:t>Méthode1 : Seuillage des images dans le domaine réel</a:t>
            </a:r>
            <a:r>
              <a:rPr lang="en-US" dirty="0"/>
              <a:t>			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576" y="2438753"/>
            <a:ext cx="5076897" cy="38193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86" y="2438753"/>
            <a:ext cx="5076897" cy="38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4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1152938" y="486946"/>
            <a:ext cx="10731281" cy="2180615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sz="2800" u="sng" dirty="0"/>
              <a:t>Méthode1 : Seuillage des images dans le domaine réel</a:t>
            </a:r>
            <a:r>
              <a:rPr lang="en-US" dirty="0"/>
              <a:t>			</a:t>
            </a:r>
          </a:p>
          <a:p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52938" y="1987827"/>
            <a:ext cx="8915400" cy="3777622"/>
          </a:xfrm>
        </p:spPr>
        <p:txBody>
          <a:bodyPr>
            <a:normAutofit fontScale="92500"/>
          </a:bodyPr>
          <a:lstStyle/>
          <a:p>
            <a:r>
              <a:rPr lang="fr-FR" sz="2400" dirty="0"/>
              <a:t>Détermination de l’écart entre les barycentres → interfrange </a:t>
            </a:r>
          </a:p>
          <a:p>
            <a:endParaRPr lang="fr-FR" sz="2400" dirty="0"/>
          </a:p>
          <a:p>
            <a:r>
              <a:rPr lang="fr-FR" sz="2400" dirty="0"/>
              <a:t>Courbe de la fréquence selon la profondeur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200" dirty="0"/>
              <a:t>Cette méthode n’a pas encore abouti</a:t>
            </a:r>
          </a:p>
        </p:txBody>
      </p:sp>
    </p:spTree>
    <p:extLst>
      <p:ext uri="{BB962C8B-B14F-4D97-AF65-F5344CB8AC3E}">
        <p14:creationId xmlns:p14="http://schemas.microsoft.com/office/powerpoint/2010/main" val="80991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1152938" y="486946"/>
            <a:ext cx="10731281" cy="2180615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sz="2800" u="sng" dirty="0"/>
              <a:t>Avantages et inconvénients des deux méthodes</a:t>
            </a:r>
          </a:p>
          <a:p>
            <a:pPr marL="0" indent="0" algn="ctr">
              <a:buNone/>
            </a:pPr>
            <a:r>
              <a:rPr lang="en-US" dirty="0"/>
              <a:t>			</a:t>
            </a:r>
          </a:p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2938" y="1828800"/>
            <a:ext cx="8915400" cy="4346713"/>
          </a:xfrm>
        </p:spPr>
        <p:txBody>
          <a:bodyPr>
            <a:normAutofit/>
          </a:bodyPr>
          <a:lstStyle/>
          <a:p>
            <a:r>
              <a:rPr lang="fr-FR" sz="2200" dirty="0"/>
              <a:t>Fourier : précis mais lent</a:t>
            </a:r>
          </a:p>
          <a:p>
            <a:endParaRPr lang="fr-FR" sz="2200" dirty="0"/>
          </a:p>
          <a:p>
            <a:endParaRPr lang="fr-FR" sz="2200" dirty="0"/>
          </a:p>
          <a:p>
            <a:endParaRPr lang="fr-FR" sz="2200" dirty="0"/>
          </a:p>
          <a:p>
            <a:endParaRPr lang="fr-FR" sz="2200" dirty="0"/>
          </a:p>
          <a:p>
            <a:r>
              <a:rPr lang="fr-FR" sz="2200" dirty="0"/>
              <a:t>Seuillage : rapide mais moins précis…</a:t>
            </a:r>
          </a:p>
        </p:txBody>
      </p:sp>
    </p:spTree>
    <p:extLst>
      <p:ext uri="{BB962C8B-B14F-4D97-AF65-F5344CB8AC3E}">
        <p14:creationId xmlns:p14="http://schemas.microsoft.com/office/powerpoint/2010/main" val="82809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8900741" y="3429000"/>
            <a:ext cx="144016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900" dirty="0"/>
          </a:p>
        </p:txBody>
      </p:sp>
      <p:pic>
        <p:nvPicPr>
          <p:cNvPr id="5125" name="Picture 5" descr="E:\Docum\PROJETS ETI MATLAB SOLID\PIMS_Projet\img_powerpoint\fig9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4" t="33375" r="37978" b="36148"/>
          <a:stretch/>
        </p:blipFill>
        <p:spPr bwMode="auto">
          <a:xfrm>
            <a:off x="431371" y="2868597"/>
            <a:ext cx="3840427" cy="31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:\Docum\PROJETS ETI MATLAB SOLID\PIMS_Projet\img_powerpoint\fourier 9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4" t="6344" r="8050" b="5298"/>
          <a:stretch/>
        </p:blipFill>
        <p:spPr bwMode="auto">
          <a:xfrm>
            <a:off x="5810205" y="2702542"/>
            <a:ext cx="5950424" cy="35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373315" y="246286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Image traitée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23285" y="2366772"/>
            <a:ext cx="589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Transformée de </a:t>
            </a:r>
            <a:r>
              <a:rPr lang="fr-FR" dirty="0" err="1" smtClean="0"/>
              <a:t>fourier</a:t>
            </a:r>
            <a:r>
              <a:rPr lang="fr-FR" dirty="0" smtClean="0"/>
              <a:t> de l’image après traitement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373315" y="260648"/>
            <a:ext cx="830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Récupération des fréquences d’intérêt et </a:t>
            </a:r>
            <a:r>
              <a:rPr lang="fr-FR" sz="2400" dirty="0" err="1" smtClean="0"/>
              <a:t>moyennage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586139" y="6140377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 = 900nm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818761" y="980729"/>
            <a:ext cx="9409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/>
              <a:t>2 utilisations</a:t>
            </a:r>
          </a:p>
          <a:p>
            <a:r>
              <a:rPr lang="fr-FR" sz="2000" dirty="0" smtClean="0"/>
              <a:t>-Création d’un graphe de calibration</a:t>
            </a:r>
          </a:p>
          <a:p>
            <a:endParaRPr lang="fr-FR" sz="2000" dirty="0" smtClean="0"/>
          </a:p>
          <a:p>
            <a:r>
              <a:rPr lang="fr-FR" sz="2000" dirty="0" smtClean="0"/>
              <a:t>-Mesure de la fréquence d’intérêt sur une image d’échantillon réel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676099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ocum\PROJETS ETI MATLAB SOLID\PIMS_Projet\PIMS\CR\images\freq=f(z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378" b="88318" l="16164" r="83889">
                        <a14:backgroundMark x1="28843" y1="31490" x2="28843" y2="31490"/>
                        <a14:backgroundMark x1="27013" y1="23963" x2="27013" y2="23963"/>
                        <a14:backgroundMark x1="61786" y1="72350" x2="61786" y2="72350"/>
                        <a14:backgroundMark x1="15007" y1="63594" x2="15007" y2="63594"/>
                        <a14:backgroundMark x1="8492" y1="66513" x2="8492" y2="66513"/>
                        <a14:backgroundMark x1="14568" y1="42857" x2="14568" y2="42857"/>
                        <a14:backgroundMark x1="9004" y1="29800" x2="9004" y2="29800"/>
                        <a14:backgroundMark x1="25037" y1="10138" x2="25037" y2="101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98" t="2886" r="7645" b="2189"/>
          <a:stretch/>
        </p:blipFill>
        <p:spPr bwMode="auto">
          <a:xfrm>
            <a:off x="0" y="1057275"/>
            <a:ext cx="1219200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367808" y="116632"/>
            <a:ext cx="46085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Position de </a:t>
            </a:r>
            <a:r>
              <a:rPr lang="fr-FR" dirty="0" err="1" smtClean="0"/>
              <a:t>fmax</a:t>
            </a:r>
            <a:r>
              <a:rPr lang="fr-FR" dirty="0" smtClean="0"/>
              <a:t> en fonction de z</a:t>
            </a:r>
            <a:endParaRPr lang="fr-FR" dirty="0"/>
          </a:p>
        </p:txBody>
      </p:sp>
      <p:pic>
        <p:nvPicPr>
          <p:cNvPr id="1026" name="Picture 2" descr="E:\Docum\PROJETS ETI MATLAB SOLID\PIMS_Projet\PIMS\CR\images\freq=f(z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4" t="6932" r="7698" b="6330"/>
          <a:stretch/>
        </p:blipFill>
        <p:spPr bwMode="auto">
          <a:xfrm>
            <a:off x="395917" y="565150"/>
            <a:ext cx="11796083" cy="610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-48682" y="1628800"/>
            <a:ext cx="461665" cy="280831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 smtClean="0"/>
              <a:t> </a:t>
            </a:r>
            <a:r>
              <a:rPr lang="fr-FR" dirty="0"/>
              <a:t>m</a:t>
            </a:r>
            <a:r>
              <a:rPr lang="fr-FR" dirty="0" smtClean="0"/>
              <a:t>ax (1/µm)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000368" y="6488668"/>
            <a:ext cx="2015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Profondeur (nm)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95917" y="161538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CALIBRATION</a:t>
            </a:r>
            <a:endParaRPr lang="fr-FR" sz="2000" b="1" u="sng" dirty="0"/>
          </a:p>
        </p:txBody>
      </p:sp>
    </p:spTree>
    <p:extLst>
      <p:ext uri="{BB962C8B-B14F-4D97-AF65-F5344CB8AC3E}">
        <p14:creationId xmlns:p14="http://schemas.microsoft.com/office/powerpoint/2010/main" val="24193342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E:\Docum\PROJETS ETI MATLAB SOLID\PIMS_Projet\PIMS\CR\images\Airy=f(z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5" r="7555"/>
          <a:stretch/>
        </p:blipFill>
        <p:spPr bwMode="auto">
          <a:xfrm>
            <a:off x="129618" y="404664"/>
            <a:ext cx="11919044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831637" y="375048"/>
            <a:ext cx="61911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Taille de la tache </a:t>
            </a:r>
            <a:r>
              <a:rPr lang="fr-FR" sz="2400" dirty="0" err="1" smtClean="0"/>
              <a:t>d’airy</a:t>
            </a:r>
            <a:r>
              <a:rPr lang="fr-FR" sz="2400" dirty="0" smtClean="0"/>
              <a:t> en fonction de z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129618" y="47522"/>
            <a:ext cx="684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utilise cette courbe pour produire créer </a:t>
            </a:r>
            <a:r>
              <a:rPr lang="fr-FR" dirty="0" err="1" smtClean="0"/>
              <a:t>fmax</a:t>
            </a:r>
            <a:r>
              <a:rPr lang="fr-FR" dirty="0" smtClean="0"/>
              <a:t> = f (sigma)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600072" y="161538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CALIBRATION</a:t>
            </a:r>
            <a:endParaRPr lang="fr-FR" sz="2000" b="1" u="sng" dirty="0"/>
          </a:p>
        </p:txBody>
      </p:sp>
    </p:spTree>
    <p:extLst>
      <p:ext uri="{BB962C8B-B14F-4D97-AF65-F5344CB8AC3E}">
        <p14:creationId xmlns:p14="http://schemas.microsoft.com/office/powerpoint/2010/main" val="39014789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ocum\PROJETS ETI MATLAB SOLID\PIMS_Projet\PIMS\CR\images\freq=f(sigma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9" t="7023" r="8894" b="6913"/>
          <a:stretch/>
        </p:blipFill>
        <p:spPr bwMode="auto">
          <a:xfrm>
            <a:off x="431371" y="714762"/>
            <a:ext cx="13332948" cy="58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264725" y="6503278"/>
            <a:ext cx="14590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Sigma (µm)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44677" y="631861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58221" y="6318612"/>
            <a:ext cx="505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1,5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862477" y="631861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974712" y="6318612"/>
            <a:ext cx="505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2,5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164752" y="631861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140029" y="6318612"/>
            <a:ext cx="505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3,5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093861" y="231032"/>
            <a:ext cx="58080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Fréquence max en fonction de sigma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-144693" y="1628800"/>
            <a:ext cx="461665" cy="280831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 smtClean="0"/>
              <a:t> </a:t>
            </a:r>
            <a:r>
              <a:rPr lang="fr-FR" dirty="0"/>
              <a:t>m</a:t>
            </a:r>
            <a:r>
              <a:rPr lang="fr-FR" dirty="0" smtClean="0"/>
              <a:t>ax (1/µm)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95917" y="161538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CALIBRATION</a:t>
            </a:r>
            <a:endParaRPr lang="fr-FR" sz="2000" b="1" u="sng" dirty="0"/>
          </a:p>
        </p:txBody>
      </p:sp>
    </p:spTree>
    <p:extLst>
      <p:ext uri="{BB962C8B-B14F-4D97-AF65-F5344CB8AC3E}">
        <p14:creationId xmlns:p14="http://schemas.microsoft.com/office/powerpoint/2010/main" val="9679991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2747" y="709246"/>
            <a:ext cx="332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Monde 2D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072331" y="740022"/>
            <a:ext cx="2567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Monde 3D</a:t>
            </a:r>
          </a:p>
        </p:txBody>
      </p:sp>
      <p:sp>
        <p:nvSpPr>
          <p:cNvPr id="3" name="Flèche droite 2"/>
          <p:cNvSpPr/>
          <p:nvPr/>
        </p:nvSpPr>
        <p:spPr>
          <a:xfrm>
            <a:off x="3599723" y="940078"/>
            <a:ext cx="460851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452208" y="3127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r>
              <a:rPr lang="fr-FR" baseline="30000" dirty="0" smtClean="0"/>
              <a:t>ème</a:t>
            </a:r>
            <a:r>
              <a:rPr lang="fr-FR" dirty="0" smtClean="0"/>
              <a:t> coordonnée</a:t>
            </a:r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-48683" y="1844824"/>
            <a:ext cx="6136117" cy="4602088"/>
            <a:chOff x="-36512" y="1844824"/>
            <a:chExt cx="4602088" cy="4602088"/>
          </a:xfrm>
        </p:grpSpPr>
        <p:grpSp>
          <p:nvGrpSpPr>
            <p:cNvPr id="13" name="Groupe 12"/>
            <p:cNvGrpSpPr/>
            <p:nvPr/>
          </p:nvGrpSpPr>
          <p:grpSpPr>
            <a:xfrm>
              <a:off x="-36512" y="1844824"/>
              <a:ext cx="4602088" cy="4602088"/>
              <a:chOff x="-36512" y="1844824"/>
              <a:chExt cx="4602088" cy="4602088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-36512" y="1844824"/>
                <a:ext cx="4602088" cy="4602088"/>
                <a:chOff x="215008" y="1844824"/>
                <a:chExt cx="4602088" cy="4602088"/>
              </a:xfrm>
            </p:grpSpPr>
            <p:pic>
              <p:nvPicPr>
                <p:cNvPr id="1027" name="Picture 3" descr="E:\Docum\PROJETS ETI MATLAB SOLID\ow yea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333" b="89333" l="6000" r="98667">
                              <a14:foregroundMark x1="80667" y1="33667" x2="80667" y2="33667"/>
                              <a14:foregroundMark x1="84667" y1="19333" x2="84667" y2="19333"/>
                              <a14:foregroundMark x1="72333" y1="38000" x2="72333" y2="38000"/>
                              <a14:foregroundMark x1="43000" y1="63333" x2="43000" y2="63333"/>
                              <a14:foregroundMark x1="32000" y1="47000" x2="32000" y2="47000"/>
                              <a14:backgroundMark x1="34667" y1="30000" x2="34667" y2="300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008" y="1844824"/>
                  <a:ext cx="4602088" cy="46020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ZoneTexte 6"/>
                <p:cNvSpPr txBox="1"/>
                <p:nvPr/>
              </p:nvSpPr>
              <p:spPr>
                <a:xfrm>
                  <a:off x="1260709" y="5229200"/>
                  <a:ext cx="978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Plan focal</a:t>
                  </a:r>
                  <a:endParaRPr lang="fr-FR" dirty="0"/>
                </a:p>
              </p:txBody>
            </p:sp>
          </p:grpSp>
          <p:sp>
            <p:nvSpPr>
              <p:cNvPr id="9" name="ZoneTexte 8"/>
              <p:cNvSpPr txBox="1"/>
              <p:nvPr/>
            </p:nvSpPr>
            <p:spPr>
              <a:xfrm>
                <a:off x="3635896" y="4327483"/>
                <a:ext cx="4078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dirty="0" smtClean="0"/>
                  <a:t>Δ</a:t>
                </a:r>
                <a:r>
                  <a:rPr lang="fr-FR" sz="2400" dirty="0" smtClean="0"/>
                  <a:t>z</a:t>
                </a:r>
                <a:endParaRPr lang="fr-FR" sz="2400" dirty="0"/>
              </a:p>
            </p:txBody>
          </p:sp>
          <p:cxnSp>
            <p:nvCxnSpPr>
              <p:cNvPr id="11" name="Connecteur droit avec flèche 10"/>
              <p:cNvCxnSpPr/>
              <p:nvPr/>
            </p:nvCxnSpPr>
            <p:spPr>
              <a:xfrm flipV="1">
                <a:off x="2483768" y="4022257"/>
                <a:ext cx="1440160" cy="97978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ZoneTexte 11"/>
            <p:cNvSpPr txBox="1"/>
            <p:nvPr/>
          </p:nvSpPr>
          <p:spPr>
            <a:xfrm>
              <a:off x="2230925" y="2132856"/>
              <a:ext cx="1735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Particule émettrice</a:t>
              </a:r>
              <a:endParaRPr lang="fr-FR" dirty="0"/>
            </a:p>
          </p:txBody>
        </p:sp>
      </p:grpSp>
      <p:pic>
        <p:nvPicPr>
          <p:cNvPr id="1026" name="Picture 2" descr="E:\Docum\PROJETS ETI MATLAB SOLID\PIMS_Projet\img_powerpoint\#dulou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035" y="1704144"/>
            <a:ext cx="6250788" cy="468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/>
          <p:cNvCxnSpPr/>
          <p:nvPr/>
        </p:nvCxnSpPr>
        <p:spPr>
          <a:xfrm flipV="1">
            <a:off x="9072331" y="3861049"/>
            <a:ext cx="1920213" cy="9797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9936427" y="4221089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fr-FR" sz="2400" dirty="0" smtClean="0"/>
              <a:t>z=200nm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6976957" y="559853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Plan focal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9501103" y="1988841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Z=900nm</a:t>
            </a:r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196847" y="5229201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Z=700nm</a:t>
            </a:r>
            <a:endParaRPr lang="fr-FR" sz="2400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2063552" y="4390200"/>
            <a:ext cx="0" cy="262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696802" y="3804263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Zf</a:t>
            </a:r>
            <a:endParaRPr lang="fr-FR" sz="28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983765" y="2523928"/>
            <a:ext cx="147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Zf</a:t>
            </a:r>
            <a:r>
              <a:rPr lang="fr-FR" sz="2800" dirty="0" smtClean="0"/>
              <a:t>+</a:t>
            </a:r>
            <a:r>
              <a:rPr lang="el-GR" sz="2800" dirty="0"/>
              <a:t>Δ</a:t>
            </a:r>
            <a:r>
              <a:rPr lang="fr-FR" sz="2800" dirty="0" smtClean="0"/>
              <a:t>z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793385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E:\Docum\PROJETS ETI MATLAB SOLID\PIMS_Projet\PIMS\CR\images\courbes de tolérance\courbe avec plein de ronds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8" t="5883" r="9152" b="7113"/>
          <a:stretch/>
        </p:blipFill>
        <p:spPr bwMode="auto">
          <a:xfrm>
            <a:off x="335361" y="332656"/>
            <a:ext cx="1296144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840" y="1412776"/>
            <a:ext cx="461665" cy="280831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943872" y="6453336"/>
            <a:ext cx="41284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Taille de la tâche d’Airy(µm)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-48682" y="1218238"/>
            <a:ext cx="6960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/>
              <a:t>0,105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244300" y="2154342"/>
            <a:ext cx="46839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/>
              <a:t>0,1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47328" y="5949280"/>
            <a:ext cx="5822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/>
              <a:t>0,08</a:t>
            </a:r>
            <a:endParaRPr lang="fr-FR" sz="1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-48682" y="5013176"/>
            <a:ext cx="6960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/>
              <a:t>0,085</a:t>
            </a:r>
            <a:endParaRPr lang="fr-FR" sz="1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4016" y="4113455"/>
            <a:ext cx="5822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/>
              <a:t>0,09</a:t>
            </a:r>
            <a:endParaRPr lang="fr-FR" sz="1600" dirty="0"/>
          </a:p>
        </p:txBody>
      </p:sp>
      <p:sp>
        <p:nvSpPr>
          <p:cNvPr id="13" name="ZoneTexte 12"/>
          <p:cNvSpPr txBox="1"/>
          <p:nvPr/>
        </p:nvSpPr>
        <p:spPr>
          <a:xfrm rot="5400000">
            <a:off x="1976737" y="-1698377"/>
            <a:ext cx="461665" cy="3744416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 smtClean="0"/>
              <a:t> </a:t>
            </a:r>
            <a:r>
              <a:rPr lang="fr-FR" dirty="0"/>
              <a:t>m</a:t>
            </a:r>
            <a:r>
              <a:rPr lang="fr-FR" dirty="0" smtClean="0"/>
              <a:t>ax (1/µm)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-48682" y="3098769"/>
            <a:ext cx="6960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/>
              <a:t>0,095</a:t>
            </a:r>
            <a:endParaRPr lang="fr-FR" sz="1600" dirty="0"/>
          </a:p>
        </p:txBody>
      </p:sp>
      <p:sp>
        <p:nvSpPr>
          <p:cNvPr id="4" name="ZoneTexte 3"/>
          <p:cNvSpPr txBox="1"/>
          <p:nvPr/>
        </p:nvSpPr>
        <p:spPr>
          <a:xfrm>
            <a:off x="47328" y="354142"/>
            <a:ext cx="5822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/>
              <a:t>0,11</a:t>
            </a:r>
            <a:endParaRPr lang="fr-FR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8453454" y="411345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Z=300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902385" y="53517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Z=500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747015" y="364502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Z=700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079778" y="62068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Z=1000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7905741" y="113772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Z=1200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499995" y="-58510"/>
            <a:ext cx="37689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Courbe de calibration axiale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3889289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638" y="1813437"/>
            <a:ext cx="3290167" cy="203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1430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Pour aller plus loin: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" y="1931204"/>
            <a:ext cx="3840480" cy="401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337036" y="1092003"/>
            <a:ext cx="858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Expérimentalement,  on capte une interférence non désirée avec le réseau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48" y="1931204"/>
            <a:ext cx="3897893" cy="401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117870" y="4006745"/>
            <a:ext cx="2274917" cy="723206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456447" y="4729951"/>
            <a:ext cx="3490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Détection et élimination des pics fréquentiels </a:t>
            </a:r>
            <a:br>
              <a:rPr lang="fr-FR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dans l’espace de Fourier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0607" y="349112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/>
              <a:t>fréquence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456447" y="175524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/>
              <a:t>valeur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17870" y="2868930"/>
            <a:ext cx="2188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Espace de Fourier</a:t>
            </a:r>
            <a:br>
              <a:rPr lang="fr-FR" dirty="0"/>
            </a:br>
            <a:r>
              <a:rPr lang="fr-FR" dirty="0"/>
              <a:t>après traitement</a:t>
            </a:r>
          </a:p>
        </p:txBody>
      </p:sp>
    </p:spTree>
    <p:extLst>
      <p:ext uri="{BB962C8B-B14F-4D97-AF65-F5344CB8AC3E}">
        <p14:creationId xmlns:p14="http://schemas.microsoft.com/office/powerpoint/2010/main" val="367981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1430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Pour aller plus loin: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1007164" y="1404730"/>
            <a:ext cx="8915400" cy="434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 dirty="0"/>
              <a:t>Création d’une </a:t>
            </a:r>
            <a:r>
              <a:rPr lang="fr-FR" sz="2200" dirty="0" err="1"/>
              <a:t>Graphical</a:t>
            </a:r>
            <a:r>
              <a:rPr lang="fr-FR" sz="2200" dirty="0"/>
              <a:t> User Interface :</a:t>
            </a:r>
          </a:p>
          <a:p>
            <a:endParaRPr lang="fr-FR" sz="2200" dirty="0"/>
          </a:p>
          <a:p>
            <a:pPr marL="457200" lvl="1" indent="0">
              <a:buNone/>
            </a:pPr>
            <a:endParaRPr lang="fr-FR" sz="18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985" y="2128565"/>
            <a:ext cx="5317884" cy="403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8967" y="648623"/>
            <a:ext cx="9673965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Conclusion: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52938" y="1470991"/>
            <a:ext cx="8915400" cy="4002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/>
              <a:t>Pour l’instant:</a:t>
            </a:r>
          </a:p>
          <a:p>
            <a:pPr lvl="1"/>
            <a:r>
              <a:rPr lang="fr-FR" sz="2000" dirty="0"/>
              <a:t>Précision transverse: ~30nm mais erreurs isolées de pointé</a:t>
            </a:r>
            <a:br>
              <a:rPr lang="fr-FR" sz="2000" dirty="0"/>
            </a:br>
            <a:endParaRPr lang="fr-FR" sz="2000" dirty="0"/>
          </a:p>
          <a:p>
            <a:pPr lvl="1"/>
            <a:r>
              <a:rPr lang="fr-FR" sz="2000" dirty="0"/>
              <a:t>Précision axiale: ~100nm</a:t>
            </a:r>
          </a:p>
          <a:p>
            <a:pPr marL="457200" lvl="1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200" dirty="0"/>
              <a:t>Il reste à faire:</a:t>
            </a:r>
          </a:p>
          <a:p>
            <a:pPr lvl="1"/>
            <a:r>
              <a:rPr lang="fr-FR" sz="2000" dirty="0"/>
              <a:t>Isoler les tâches d’image expérimentale, pour effectuer des traitements respectifs.</a:t>
            </a:r>
          </a:p>
          <a:p>
            <a:pPr lvl="1"/>
            <a:r>
              <a:rPr lang="fr-FR" sz="2000" dirty="0"/>
              <a:t>Améliorer les algorithmes de courbe de calibration.</a:t>
            </a:r>
          </a:p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752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2732" y="2774272"/>
            <a:ext cx="8915400" cy="6212974"/>
          </a:xfrm>
        </p:spPr>
        <p:txBody>
          <a:bodyPr tIns="72000">
            <a:noAutofit/>
          </a:bodyPr>
          <a:lstStyle/>
          <a:p>
            <a:pPr marL="446088" lvl="1" indent="0" algn="ctr">
              <a:buNone/>
            </a:pPr>
            <a:r>
              <a:rPr lang="fr-FR" sz="4400" b="1" dirty="0"/>
              <a:t>Merci pour votre attention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5202413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37255" y="192265"/>
            <a:ext cx="1063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i="1" dirty="0" smtClean="0"/>
              <a:t>Comment obtenir le positionnement axial du photophore ?</a:t>
            </a:r>
            <a:endParaRPr lang="fr-FR" sz="36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843495" y="1412776"/>
            <a:ext cx="10059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 smtClean="0"/>
              <a:t>Taille de la tache d’Airy</a:t>
            </a:r>
            <a:endParaRPr lang="fr-FR" sz="2400" dirty="0"/>
          </a:p>
          <a:p>
            <a:pPr marL="342900" indent="-342900">
              <a:buFontTx/>
              <a:buChar char="-"/>
            </a:pPr>
            <a:r>
              <a:rPr lang="fr-FR" sz="2400" dirty="0"/>
              <a:t>Fréquence de la figure d’interférence</a:t>
            </a:r>
          </a:p>
          <a:p>
            <a:pPr marL="342900" indent="-342900">
              <a:buFontTx/>
              <a:buChar char="-"/>
            </a:pPr>
            <a:endParaRPr lang="fr-FR" sz="2400" dirty="0" smtClean="0"/>
          </a:p>
          <a:p>
            <a:pPr marL="342900" indent="-342900">
              <a:buFontTx/>
              <a:buChar char="-"/>
            </a:pPr>
            <a:endParaRPr lang="fr-FR" sz="2400" dirty="0" smtClean="0"/>
          </a:p>
        </p:txBody>
      </p:sp>
      <p:pic>
        <p:nvPicPr>
          <p:cNvPr id="2053" name="Picture 5" descr="E:\Docum\PROJETS ETI MATLAB SOLID\PIMS_Projet\img_powerpoint\300-700-900-12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48785" b="-1679"/>
          <a:stretch/>
        </p:blipFill>
        <p:spPr bwMode="auto">
          <a:xfrm>
            <a:off x="1967542" y="2316434"/>
            <a:ext cx="7816612" cy="2405692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E:\Docum\PROJETS ETI MATLAB SOLID\PIMS_Projet\img_powerpoint\300-700-900-12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975440" y="4432946"/>
            <a:ext cx="7821592" cy="242505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5126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3" y="1464445"/>
            <a:ext cx="3632661" cy="372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73" y="1464445"/>
            <a:ext cx="3674225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23359" y="219840"/>
            <a:ext cx="2714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v"/>
            </a:pPr>
            <a:r>
              <a:rPr lang="fr-FR" sz="3600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Données: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464445"/>
            <a:ext cx="3643327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361075"/>
            <a:ext cx="3657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6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952858" y="1642177"/>
            <a:ext cx="82118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Traitements préliminaires</a:t>
            </a:r>
          </a:p>
          <a:p>
            <a:r>
              <a:rPr lang="fr-FR" sz="3200" dirty="0"/>
              <a:t>	</a:t>
            </a:r>
          </a:p>
          <a:p>
            <a:r>
              <a:rPr lang="fr-FR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Utilisation de la tâche d’Airy</a:t>
            </a:r>
          </a:p>
          <a:p>
            <a:r>
              <a:rPr lang="fr-FR" sz="3200" dirty="0"/>
              <a:t>	</a:t>
            </a:r>
          </a:p>
          <a:p>
            <a:r>
              <a:rPr lang="fr-FR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Détermination de la position axiale</a:t>
            </a:r>
          </a:p>
          <a:p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18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80574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Traitements préliminaires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302624" y="1223339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Rehaussement de contraste:</a:t>
            </a:r>
          </a:p>
        </p:txBody>
      </p:sp>
      <p:sp>
        <p:nvSpPr>
          <p:cNvPr id="18" name="Flèche droite 17"/>
          <p:cNvSpPr/>
          <p:nvPr/>
        </p:nvSpPr>
        <p:spPr>
          <a:xfrm>
            <a:off x="5695353" y="2948563"/>
            <a:ext cx="1141237" cy="385736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588" y="1745002"/>
            <a:ext cx="2843920" cy="292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60" y="1672755"/>
            <a:ext cx="2809641" cy="293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623454" y="4884311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 Filtrage du fond (on enlève la médiane)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06582" y="5318359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Pas de bruit poivre et sel, on ne fait pas de filtrage médian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06582" y="5777043"/>
            <a:ext cx="1093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Filtrage de Wiener envisagé, mais il abîme les fréquences qui nous intéressent, et il est difficile de déterminer l’objet à obtenir.</a:t>
            </a:r>
          </a:p>
        </p:txBody>
      </p:sp>
    </p:spTree>
    <p:extLst>
      <p:ext uri="{BB962C8B-B14F-4D97-AF65-F5344CB8AC3E}">
        <p14:creationId xmlns:p14="http://schemas.microsoft.com/office/powerpoint/2010/main" val="18268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Traitements préliminaires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75236" y="1221971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Hyper-gaussienne 2D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7" y="1670858"/>
            <a:ext cx="2376695" cy="236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010971" y="409638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Vue de coupe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5" y="4580312"/>
            <a:ext cx="3100011" cy="2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82" y="1221971"/>
            <a:ext cx="2547971" cy="268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82" y="4028430"/>
            <a:ext cx="2572647" cy="267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79" y="2853560"/>
            <a:ext cx="2572647" cy="2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396688" y="2051508"/>
            <a:ext cx="454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Différence de deux </a:t>
            </a:r>
            <a:r>
              <a:rPr lang="fr-FR" dirty="0" err="1"/>
              <a:t>hypergaussiennes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	</a:t>
            </a:r>
            <a:r>
              <a:rPr lang="fr-FR" sz="1600" i="1" dirty="0"/>
              <a:t>Sélection des interfranges</a:t>
            </a:r>
            <a:endParaRPr lang="fr-FR" i="1" dirty="0"/>
          </a:p>
        </p:txBody>
      </p:sp>
      <p:sp>
        <p:nvSpPr>
          <p:cNvPr id="5" name="Flèche vers le bas 4"/>
          <p:cNvSpPr/>
          <p:nvPr/>
        </p:nvSpPr>
        <p:spPr>
          <a:xfrm>
            <a:off x="5530408" y="3606084"/>
            <a:ext cx="345594" cy="422345"/>
          </a:xfrm>
          <a:prstGeom prst="downArrow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7673851" y="5496498"/>
            <a:ext cx="434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Alternative</a:t>
            </a:r>
            <a:r>
              <a:rPr lang="fr-FR" dirty="0"/>
              <a:t>: faire un fit gaussien et soustraire la gaussienne à l’image.</a:t>
            </a:r>
          </a:p>
        </p:txBody>
      </p:sp>
    </p:spTree>
    <p:extLst>
      <p:ext uri="{BB962C8B-B14F-4D97-AF65-F5344CB8AC3E}">
        <p14:creationId xmlns:p14="http://schemas.microsoft.com/office/powerpoint/2010/main" val="150818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Utilisation de la tâche d’Airy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Détermination de la position transversale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Tâche d’Airy: on se concentre sur le centre de l’image (hautes fréquences non importantes). </a:t>
            </a:r>
            <a:br>
              <a:rPr lang="fr-FR" sz="2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Suppression des fréquences supérieures à la fréquence de coupure du microscope, sélection de la tâche centrale.</a:t>
            </a:r>
            <a:br>
              <a:rPr lang="fr-FR" sz="2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Utilisation d’un fit gaussien.</a:t>
            </a:r>
            <a:br>
              <a:rPr lang="fr-FR" sz="2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/>
            </a:r>
            <a:br>
              <a:rPr lang="fr-FR" sz="2400" dirty="0"/>
            </a:br>
            <a:endParaRPr lang="fr-FR" sz="2400" dirty="0"/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891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:\FarView\PIMS\Pres_Avril\fitgau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75" y="2010917"/>
            <a:ext cx="4121828" cy="355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" y="1685573"/>
            <a:ext cx="5737216" cy="487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7249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Utilisation de la tâche d’Airy</a:t>
            </a:r>
          </a:p>
          <a:p>
            <a:pPr marL="0" indent="0">
              <a:buNone/>
            </a:pPr>
            <a:r>
              <a:rPr lang="fr-FR" sz="2800" u="sng" dirty="0"/>
              <a:t> 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5"/>
            <a:ext cx="8915400" cy="681644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Détermination de la position transversale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390015" y="1500907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Détermination de la position en x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52305" y="3762958"/>
            <a:ext cx="253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Image calibration à 700nm</a:t>
            </a:r>
          </a:p>
        </p:txBody>
      </p:sp>
      <p:sp>
        <p:nvSpPr>
          <p:cNvPr id="7" name="Rectangle 6"/>
          <p:cNvSpPr/>
          <p:nvPr/>
        </p:nvSpPr>
        <p:spPr>
          <a:xfrm>
            <a:off x="6732943" y="5776576"/>
            <a:ext cx="4995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La tâche d’Airy contient des informations sur la localisation dans un plan, mais aussi sur le positionnement axial.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377078" y="2335184"/>
            <a:ext cx="0" cy="294270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02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1114</TotalTime>
  <Words>498</Words>
  <Application>Microsoft Office PowerPoint</Application>
  <PresentationFormat>Personnalisé</PresentationFormat>
  <Paragraphs>150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Brin</vt:lpstr>
      <vt:lpstr>1_Brin</vt:lpstr>
      <vt:lpstr>Thème Office</vt:lpstr>
      <vt:lpstr>2_Brin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PIMS: Traitement d’image pour le microscope</dc:title>
  <dc:creator>Adrien</dc:creator>
  <cp:lastModifiedBy>Killian herveau</cp:lastModifiedBy>
  <cp:revision>80</cp:revision>
  <dcterms:created xsi:type="dcterms:W3CDTF">2015-11-02T08:24:01Z</dcterms:created>
  <dcterms:modified xsi:type="dcterms:W3CDTF">2016-04-28T10:28:55Z</dcterms:modified>
</cp:coreProperties>
</file>