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3714" autoAdjust="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Feuil1!$A$5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Feuil1!$B$5:$F$5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0.7</c:v>
                </c:pt>
                <c:pt idx="3">
                  <c:v>0.9</c:v>
                </c:pt>
                <c:pt idx="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5-4B3C-A6E0-F2CB8FC51967}"/>
            </c:ext>
          </c:extLst>
        </c:ser>
        <c:ser>
          <c:idx val="1"/>
          <c:order val="1"/>
          <c:tx>
            <c:strRef>
              <c:f>Feuil1!$A$6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Feuil1!$B$6:$F$6</c:f>
              <c:numCache>
                <c:formatCode>General</c:formatCode>
                <c:ptCount val="5"/>
                <c:pt idx="0">
                  <c:v>0.8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5-4B3C-A6E0-F2CB8FC51967}"/>
            </c:ext>
          </c:extLst>
        </c:ser>
        <c:ser>
          <c:idx val="2"/>
          <c:order val="2"/>
          <c:tx>
            <c:strRef>
              <c:f>Feuil1!$A$7</c:f>
              <c:strCache>
                <c:ptCount val="1"/>
                <c:pt idx="0">
                  <c:v>Autres starts-up</c:v>
                </c:pt>
              </c:strCache>
            </c:strRef>
          </c:tx>
          <c:spPr>
            <a:solidFill>
              <a:schemeClr val="accent3">
                <a:lumMod val="75000"/>
                <a:alpha val="87000"/>
              </a:schemeClr>
            </a:solidFill>
            <a:ln>
              <a:solidFill>
                <a:schemeClr val="accent1"/>
              </a:solidFill>
            </a:ln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Feuil1!$B$7:$F$7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5-4B3C-A6E0-F2CB8FC51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59808"/>
        <c:axId val="135569792"/>
      </c:radarChart>
      <c:catAx>
        <c:axId val="13555980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69792"/>
        <c:crosses val="autoZero"/>
        <c:auto val="1"/>
        <c:lblAlgn val="ctr"/>
        <c:lblOffset val="100"/>
        <c:noMultiLvlLbl val="0"/>
      </c:catAx>
      <c:valAx>
        <c:axId val="135569792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559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Feuil1!$B$11:$F$11</c:f>
              <c:numCache>
                <c:formatCode>General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0.8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0-4E4D-AD0E-1FA8FCC23F4C}"/>
            </c:ext>
          </c:extLst>
        </c:ser>
        <c:ser>
          <c:idx val="1"/>
          <c:order val="1"/>
          <c:tx>
            <c:strRef>
              <c:f>Feuil1!$A$12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Feuil1!$B$12:$F$12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0.55000000000000004</c:v>
                </c:pt>
                <c:pt idx="3">
                  <c:v>0.5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0-4E4D-AD0E-1FA8FCC23F4C}"/>
            </c:ext>
          </c:extLst>
        </c:ser>
        <c:ser>
          <c:idx val="2"/>
          <c:order val="2"/>
          <c:tx>
            <c:strRef>
              <c:f>Feuil1!$A$13</c:f>
              <c:strCache>
                <c:ptCount val="1"/>
                <c:pt idx="0">
                  <c:v>Autres starts ups : développement imprévisible</c:v>
                </c:pt>
              </c:strCache>
            </c:strRef>
          </c:tx>
          <c:spPr>
            <a:ln w="25400">
              <a:noFill/>
            </a:ln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Feuil1!$B$13:$F$13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470-4E4D-AD0E-1FA8FCC2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30048"/>
        <c:axId val="135540736"/>
      </c:radarChart>
      <c:catAx>
        <c:axId val="13533004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40736"/>
        <c:crosses val="autoZero"/>
        <c:auto val="1"/>
        <c:lblAlgn val="ctr"/>
        <c:lblOffset val="100"/>
        <c:noMultiLvlLbl val="0"/>
      </c:catAx>
      <c:valAx>
        <c:axId val="135540736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3300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0.25833</cdr:x>
      <cdr:y>0.0264</cdr:y>
    </cdr:from>
    <cdr:to>
      <cdr:x>0.75333</cdr:x>
      <cdr:y>0.17544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1181100" y="91744"/>
          <a:ext cx="2263140" cy="517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/>
            <a:t>Matrice de Positionnement</a:t>
          </a:r>
          <a:br>
            <a:rPr lang="fr-FR" sz="1200" b="1" u="sng"/>
          </a:br>
          <a:r>
            <a:rPr lang="fr-FR" sz="1200" b="1" i="1" u="none"/>
            <a:t>Première</a:t>
          </a:r>
          <a:r>
            <a:rPr lang="fr-FR" sz="1200" b="1" i="1" u="none" baseline="0"/>
            <a:t> année</a:t>
          </a:r>
          <a:endParaRPr lang="fr-FR" sz="1200" b="1" i="1" u="none"/>
        </a:p>
      </cdr:txBody>
    </cdr:sp>
  </cdr:relSizeAnchor>
  <cdr:relSizeAnchor xmlns:cdr="http://schemas.openxmlformats.org/drawingml/2006/chartDrawing">
    <cdr:from>
      <cdr:x>0.25833</cdr:x>
      <cdr:y>0.0264</cdr:y>
    </cdr:from>
    <cdr:to>
      <cdr:x>0.75333</cdr:x>
      <cdr:y>0.17544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1181100" y="91744"/>
          <a:ext cx="2263140" cy="517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Première</a:t>
          </a:r>
          <a:r>
            <a:rPr lang="fr-FR" sz="1200" b="1" i="1" u="none" baseline="0" dirty="0"/>
            <a:t> année</a:t>
          </a:r>
          <a:endParaRPr lang="fr-FR" sz="1200" b="1" i="1" u="none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0.27666</cdr:x>
      <cdr:y>0.0264</cdr:y>
    </cdr:from>
    <cdr:to>
      <cdr:x>0.77166</cdr:x>
      <cdr:y>0.17544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1264905" y="91733"/>
          <a:ext cx="2263140" cy="5178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/>
            <a:t>Matrice de Positionnement</a:t>
          </a:r>
          <a:br>
            <a:rPr lang="fr-FR" sz="1200" b="1" u="sng"/>
          </a:br>
          <a:r>
            <a:rPr lang="fr-FR" sz="1200" b="1" i="1" u="none"/>
            <a:t>Troisième </a:t>
          </a:r>
          <a:r>
            <a:rPr lang="fr-FR" sz="1200" b="1" i="1" u="none" baseline="0"/>
            <a:t>année</a:t>
          </a:r>
          <a:endParaRPr lang="fr-FR" sz="1200" b="1" i="1" u="non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244408" y="6651550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err="1">
                <a:solidFill>
                  <a:schemeClr val="bg1">
                    <a:lumMod val="75000"/>
                  </a:schemeClr>
                </a:solidFill>
              </a:rPr>
              <a:t>Imp</a:t>
            </a:r>
            <a:r>
              <a:rPr lang="fr-FR" sz="600" i="1" dirty="0">
                <a:solidFill>
                  <a:schemeClr val="bg1">
                    <a:lumMod val="75000"/>
                  </a:schemeClr>
                </a:solidFill>
              </a:rPr>
              <a:t> 154 D - INES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65310" y="2204864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Etude de marche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du secteur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18864" y="2040955"/>
            <a:ext cx="8208714" cy="4680520"/>
          </a:xfrm>
        </p:spPr>
        <p:txBody>
          <a:bodyPr/>
          <a:lstStyle/>
          <a:p>
            <a:r>
              <a:rPr lang="fr-FR" sz="2000" dirty="0"/>
              <a:t>Secteur de niche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Destinataires du produit : </a:t>
            </a:r>
          </a:p>
          <a:p>
            <a:pPr lvl="1"/>
            <a:r>
              <a:rPr lang="fr-FR" sz="1800" dirty="0"/>
              <a:t> chercheurs</a:t>
            </a:r>
          </a:p>
          <a:p>
            <a:endParaRPr lang="fr-FR" sz="2000" dirty="0"/>
          </a:p>
          <a:p>
            <a:r>
              <a:rPr lang="fr-FR" sz="2000" dirty="0"/>
              <a:t>Durée de vie du produit : 5 ans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de la concurrence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870881"/>
            <a:ext cx="8208714" cy="4680520"/>
          </a:xfrm>
        </p:spPr>
        <p:txBody>
          <a:bodyPr/>
          <a:lstStyle/>
          <a:p>
            <a:r>
              <a:rPr lang="fr-FR" sz="2000" dirty="0"/>
              <a:t>Indirecte : « </a:t>
            </a:r>
            <a:r>
              <a:rPr lang="fr-FR" sz="2000" dirty="0" err="1"/>
              <a:t>Big</a:t>
            </a:r>
            <a:r>
              <a:rPr lang="fr-FR" sz="2000" dirty="0"/>
              <a:t> Four »</a:t>
            </a:r>
          </a:p>
          <a:p>
            <a:pPr lvl="1"/>
            <a:r>
              <a:rPr lang="fr-FR" sz="1800" dirty="0"/>
              <a:t>Nikon</a:t>
            </a:r>
          </a:p>
          <a:p>
            <a:pPr lvl="1"/>
            <a:r>
              <a:rPr lang="fr-FR" sz="1800" dirty="0"/>
              <a:t>Zeiss</a:t>
            </a:r>
          </a:p>
          <a:p>
            <a:pPr lvl="1"/>
            <a:r>
              <a:rPr lang="fr-FR" sz="1800" dirty="0" err="1"/>
              <a:t>Leica</a:t>
            </a:r>
            <a:endParaRPr lang="fr-FR" sz="1800" dirty="0"/>
          </a:p>
          <a:p>
            <a:pPr lvl="1"/>
            <a:r>
              <a:rPr lang="fr-FR" sz="1800" dirty="0"/>
              <a:t>Olympus</a:t>
            </a:r>
          </a:p>
          <a:p>
            <a:endParaRPr lang="fr-FR" sz="2000" dirty="0"/>
          </a:p>
          <a:p>
            <a:r>
              <a:rPr lang="fr-FR" sz="2000" dirty="0"/>
              <a:t>Directe : </a:t>
            </a:r>
          </a:p>
          <a:p>
            <a:pPr lvl="1"/>
            <a:r>
              <a:rPr lang="fr-FR" sz="1800" dirty="0"/>
              <a:t>Système de reconstitution 3D  ou de super-résolution déjà existants</a:t>
            </a:r>
          </a:p>
          <a:p>
            <a:pPr lvl="1"/>
            <a:endParaRPr lang="fr-FR" sz="18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Matrices de Positionnement 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050922213"/>
              </p:ext>
            </p:extLst>
          </p:nvPr>
        </p:nvGraphicFramePr>
        <p:xfrm>
          <a:off x="-160066" y="1628800"/>
          <a:ext cx="4804074" cy="52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3503344495"/>
              </p:ext>
            </p:extLst>
          </p:nvPr>
        </p:nvGraphicFramePr>
        <p:xfrm>
          <a:off x="4644007" y="1628800"/>
          <a:ext cx="4603233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6758177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2318</TotalTime>
  <Words>46</Words>
  <Application>Microsoft Office PowerPoint</Application>
  <PresentationFormat>Affichage à l'écran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Imp154 Modele presentation powerpoint (FR) Ines_IndD OD 2014-03-13</vt:lpstr>
      <vt:lpstr>Etude de marche </vt:lpstr>
      <vt:lpstr>Analyse du secteur</vt:lpstr>
      <vt:lpstr>Analyse de la concurrence</vt:lpstr>
      <vt:lpstr>Matrices de Positionnement 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Briséis Varin</cp:lastModifiedBy>
  <cp:revision>128</cp:revision>
  <dcterms:created xsi:type="dcterms:W3CDTF">2015-04-27T12:57:23Z</dcterms:created>
  <dcterms:modified xsi:type="dcterms:W3CDTF">2016-05-16T11:39:02Z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