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  <p:sldMasterId id="2147483855" r:id="rId2"/>
    <p:sldMasterId id="2147483872" r:id="rId3"/>
    <p:sldMasterId id="2147483884" r:id="rId4"/>
  </p:sldMasterIdLst>
  <p:sldIdLst>
    <p:sldId id="303" r:id="rId5"/>
    <p:sldId id="301" r:id="rId6"/>
    <p:sldId id="299" r:id="rId7"/>
    <p:sldId id="278" r:id="rId8"/>
    <p:sldId id="289" r:id="rId9"/>
    <p:sldId id="290" r:id="rId10"/>
    <p:sldId id="291" r:id="rId11"/>
    <p:sldId id="292" r:id="rId12"/>
    <p:sldId id="293" r:id="rId13"/>
    <p:sldId id="294" r:id="rId14"/>
    <p:sldId id="296" r:id="rId15"/>
    <p:sldId id="305" r:id="rId16"/>
    <p:sldId id="306" r:id="rId17"/>
    <p:sldId id="307" r:id="rId18"/>
    <p:sldId id="308" r:id="rId19"/>
    <p:sldId id="304" r:id="rId20"/>
    <p:sldId id="309" r:id="rId21"/>
    <p:sldId id="297" r:id="rId22"/>
    <p:sldId id="298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 Adrien" initials="A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86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318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838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4547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993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018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7841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2274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488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048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502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294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514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848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818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785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025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405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485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6796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002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107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173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85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6733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938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85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138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043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722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6812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367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167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90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269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092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046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58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804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032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2861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233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090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441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9999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822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1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966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735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813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6080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499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9215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661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203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622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41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187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659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087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25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8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1BB3-0EB4-4EC6-BD7E-597E5107F28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13FD1-9681-46AC-B8AE-4791522B027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32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6497-CCC9-4EFF-9BF8-C3D922F7FDA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28/04/2016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E216DD-6CE6-4CAC-B123-13ECA470CFF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09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68146" y="4492899"/>
            <a:ext cx="8915399" cy="1126283"/>
          </a:xfrm>
        </p:spPr>
        <p:txBody>
          <a:bodyPr>
            <a:normAutofit/>
          </a:bodyPr>
          <a:lstStyle/>
          <a:p>
            <a:r>
              <a:rPr lang="fr-FR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Sous la supervision de M. Pierre BON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644485" y="1715088"/>
            <a:ext cx="7065589" cy="2862322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dirty="0">
                <a:ln w="15875">
                  <a:solidFill>
                    <a:prstClr val="black">
                      <a:alpha val="63000"/>
                    </a:prst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Projet PIMS</a:t>
            </a:r>
            <a:r>
              <a:rPr lang="fr-FR" sz="4800" dirty="0">
                <a:ln w="15875">
                  <a:solidFill>
                    <a:prstClr val="black">
                      <a:alpha val="63000"/>
                    </a:prst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:</a:t>
            </a:r>
            <a:br>
              <a:rPr lang="fr-FR" sz="5400" dirty="0">
                <a:ln w="15875">
                  <a:solidFill>
                    <a:prstClr val="black">
                      <a:alpha val="63000"/>
                    </a:prst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</a:br>
            <a:r>
              <a:rPr lang="fr-FR" sz="6600" dirty="0">
                <a:ln w="14605">
                  <a:solidFill>
                    <a:srgbClr val="70AD47">
                      <a:shade val="50000"/>
                    </a:srgbClr>
                  </a:solidFill>
                </a:ln>
                <a:solidFill>
                  <a:srgbClr val="70AD47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Traitement d’image </a:t>
            </a:r>
          </a:p>
          <a:p>
            <a:pPr algn="ctr"/>
            <a:r>
              <a:rPr lang="fr-FR" sz="6600" dirty="0">
                <a:ln w="14605">
                  <a:solidFill>
                    <a:srgbClr val="70AD47">
                      <a:shade val="50000"/>
                    </a:srgbClr>
                  </a:solidFill>
                </a:ln>
                <a:solidFill>
                  <a:srgbClr val="70AD47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0" endPos="35500" dir="5400000" sy="-90000" algn="bl" rotWithShape="0"/>
                </a:effectLst>
              </a:rPr>
              <a:t>pour le microscope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0167274" y="223520"/>
            <a:ext cx="1870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4472C4">
                    <a:lumMod val="20000"/>
                    <a:lumOff val="80000"/>
                  </a:srgbClr>
                </a:solidFill>
              </a:rPr>
              <a:t>HERVEAU Killian</a:t>
            </a:r>
            <a:br>
              <a:rPr lang="fr-FR" sz="2000" dirty="0">
                <a:solidFill>
                  <a:srgbClr val="4472C4">
                    <a:lumMod val="20000"/>
                    <a:lumOff val="80000"/>
                  </a:srgbClr>
                </a:solidFill>
              </a:rPr>
            </a:br>
            <a:r>
              <a:rPr lang="fr-FR" sz="2000" dirty="0">
                <a:solidFill>
                  <a:srgbClr val="4472C4">
                    <a:lumMod val="20000"/>
                    <a:lumOff val="80000"/>
                  </a:srgbClr>
                </a:solidFill>
              </a:rPr>
              <a:t>MAU Adrien</a:t>
            </a:r>
          </a:p>
          <a:p>
            <a:r>
              <a:rPr lang="fr-FR" sz="2000" dirty="0">
                <a:solidFill>
                  <a:srgbClr val="4472C4">
                    <a:lumMod val="20000"/>
                    <a:lumOff val="80000"/>
                  </a:srgbClr>
                </a:solidFill>
              </a:rPr>
              <a:t>VARIN </a:t>
            </a:r>
            <a:r>
              <a:rPr lang="fr-FR" sz="2000" dirty="0" err="1">
                <a:solidFill>
                  <a:srgbClr val="4472C4">
                    <a:lumMod val="20000"/>
                    <a:lumOff val="80000"/>
                  </a:srgbClr>
                </a:solidFill>
              </a:rPr>
              <a:t>Briséis</a:t>
            </a:r>
            <a:endParaRPr lang="fr-FR" sz="2000" dirty="0">
              <a:solidFill>
                <a:srgbClr val="4472C4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 txBox="1">
            <a:spLocks/>
          </p:cNvSpPr>
          <p:nvPr/>
        </p:nvSpPr>
        <p:spPr>
          <a:xfrm>
            <a:off x="770470" y="723208"/>
            <a:ext cx="8915400" cy="745982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/>
              <a:t>Création de courbes de calibrations: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91" y="1469190"/>
            <a:ext cx="6274147" cy="507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6848365" y="1292457"/>
            <a:ext cx="56750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cette courbe la position transverse </a:t>
            </a:r>
            <a:br>
              <a:rPr lang="fr-FR" dirty="0"/>
            </a:br>
            <a:r>
              <a:rPr lang="fr-FR" dirty="0"/>
              <a:t>importe peu et les fréquences du réseau</a:t>
            </a:r>
            <a:br>
              <a:rPr lang="fr-FR" dirty="0"/>
            </a:br>
            <a:r>
              <a:rPr lang="fr-FR" dirty="0"/>
              <a:t>peuvent gêner: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On supprimera la phase de l’image </a:t>
            </a:r>
            <a:br>
              <a:rPr lang="fr-FR" dirty="0"/>
            </a:br>
            <a:r>
              <a:rPr lang="fr-FR" dirty="0"/>
              <a:t>afin de distinguer clairement le pic Airy </a:t>
            </a:r>
            <a:br>
              <a:rPr lang="fr-FR" dirty="0"/>
            </a:br>
            <a:r>
              <a:rPr lang="fr-FR" dirty="0"/>
              <a:t>central de l’image d’interférence, celle-ci</a:t>
            </a:r>
            <a:br>
              <a:rPr lang="fr-FR" dirty="0"/>
            </a:br>
            <a:r>
              <a:rPr lang="fr-FR" dirty="0"/>
              <a:t>sera enlevée avec un masque </a:t>
            </a:r>
            <a:r>
              <a:rPr lang="fr-FR" dirty="0" err="1"/>
              <a:t>hypergaussien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797" y="2345199"/>
            <a:ext cx="2695123" cy="2899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317991" y="216132"/>
            <a:ext cx="8915400" cy="681644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fr-FR" sz="2400" u="sng" dirty="0"/>
              <a:t>Utilisation de la tâche d’Airy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523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Détermination de la position axiale 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762" y="1925842"/>
            <a:ext cx="5076897" cy="38193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18" y="1925841"/>
            <a:ext cx="5076897" cy="38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3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6598" y="261660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Traitement fréquentiel préliminaire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756598" y="1564044"/>
            <a:ext cx="10000070" cy="3830941"/>
            <a:chOff x="756598" y="1564044"/>
            <a:chExt cx="10000070" cy="3830941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598" y="1564044"/>
              <a:ext cx="3737645" cy="38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7794" y="1564044"/>
              <a:ext cx="3678874" cy="3830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lèche droite 8"/>
            <p:cNvSpPr/>
            <p:nvPr/>
          </p:nvSpPr>
          <p:spPr>
            <a:xfrm>
              <a:off x="4705004" y="3213506"/>
              <a:ext cx="2177935" cy="532015"/>
            </a:xfrm>
            <a:prstGeom prst="rightArrow">
              <a:avLst/>
            </a:prstGeom>
            <a:solidFill>
              <a:schemeClr val="accent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7165571" y="5394985"/>
            <a:ext cx="377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Conservation des fréquences mais pas de la phase.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56598" y="937553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Elimination de la phase de l’image:</a:t>
            </a:r>
          </a:p>
        </p:txBody>
      </p:sp>
    </p:spTree>
    <p:extLst>
      <p:ext uri="{BB962C8B-B14F-4D97-AF65-F5344CB8AC3E}">
        <p14:creationId xmlns:p14="http://schemas.microsoft.com/office/powerpoint/2010/main" val="3546703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75825" y="1207701"/>
            <a:ext cx="3962401" cy="6212974"/>
          </a:xfrm>
        </p:spPr>
        <p:txBody>
          <a:bodyPr tIns="72000" numCol="1">
            <a:noAutofit/>
          </a:bodyPr>
          <a:lstStyle/>
          <a:p>
            <a:endParaRPr lang="fr-FR" dirty="0"/>
          </a:p>
          <a:p>
            <a:r>
              <a:rPr lang="fr-FR" dirty="0"/>
              <a:t>Détermination des barycentres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992088" y="1207701"/>
            <a:ext cx="4258912" cy="6212974"/>
          </a:xfrm>
          <a:prstGeom prst="rect">
            <a:avLst/>
          </a:prstGeom>
        </p:spPr>
        <p:txBody>
          <a:bodyPr vert="horz" lIns="91440" tIns="7200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u="sng" dirty="0"/>
          </a:p>
          <a:p>
            <a:r>
              <a:rPr lang="fr-FR" dirty="0"/>
              <a:t>Seuillage</a:t>
            </a:r>
            <a:r>
              <a:rPr lang="en-US" dirty="0"/>
              <a:t> par rapport à </a:t>
            </a:r>
            <a:r>
              <a:rPr lang="fr-FR" dirty="0"/>
              <a:t>une</a:t>
            </a:r>
            <a:r>
              <a:rPr lang="en-US" dirty="0"/>
              <a:t> </a:t>
            </a:r>
            <a:r>
              <a:rPr lang="fr-FR" dirty="0"/>
              <a:t>gaussienne</a:t>
            </a:r>
            <a:r>
              <a:rPr lang="en-US" dirty="0"/>
              <a:t> 						</a:t>
            </a:r>
          </a:p>
          <a:p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152938" y="486947"/>
            <a:ext cx="10731281" cy="720754"/>
          </a:xfrm>
          <a:prstGeom prst="rect">
            <a:avLst/>
          </a:prstGeom>
        </p:spPr>
        <p:txBody>
          <a:bodyPr vert="horz" lIns="91440" tIns="7200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fr-FR" sz="2800" u="sng" dirty="0"/>
              <a:t>Méthode1 : Seuillage des images dans le domaine réel</a:t>
            </a:r>
            <a:r>
              <a:rPr lang="en-US" dirty="0"/>
              <a:t>			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576" y="2438753"/>
            <a:ext cx="5076897" cy="38193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86" y="2438753"/>
            <a:ext cx="5076897" cy="38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42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 txBox="1">
            <a:spLocks/>
          </p:cNvSpPr>
          <p:nvPr/>
        </p:nvSpPr>
        <p:spPr>
          <a:xfrm>
            <a:off x="1152938" y="486946"/>
            <a:ext cx="10731281" cy="2180615"/>
          </a:xfrm>
          <a:prstGeom prst="rect">
            <a:avLst/>
          </a:prstGeom>
        </p:spPr>
        <p:txBody>
          <a:bodyPr vert="horz" lIns="91440" tIns="7200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fr-FR" sz="2800" u="sng" dirty="0"/>
              <a:t>Méthode1 : Seuillage des images dans le domaine réel</a:t>
            </a:r>
            <a:r>
              <a:rPr lang="en-US" dirty="0"/>
              <a:t>			</a:t>
            </a:r>
          </a:p>
          <a:p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152938" y="1987827"/>
            <a:ext cx="8915400" cy="3777622"/>
          </a:xfrm>
        </p:spPr>
        <p:txBody>
          <a:bodyPr>
            <a:normAutofit fontScale="92500"/>
          </a:bodyPr>
          <a:lstStyle/>
          <a:p>
            <a:r>
              <a:rPr lang="fr-FR" sz="2400" dirty="0"/>
              <a:t>Détermination de l’écart entre les barycentres → interfrange </a:t>
            </a:r>
          </a:p>
          <a:p>
            <a:endParaRPr lang="fr-FR" sz="2400" dirty="0"/>
          </a:p>
          <a:p>
            <a:r>
              <a:rPr lang="fr-FR" sz="2400" dirty="0"/>
              <a:t>Courbe de la fréquence selon la profondeur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2200" dirty="0"/>
              <a:t>Cette méthode n’a pas encore abouti</a:t>
            </a:r>
          </a:p>
        </p:txBody>
      </p:sp>
    </p:spTree>
    <p:extLst>
      <p:ext uri="{BB962C8B-B14F-4D97-AF65-F5344CB8AC3E}">
        <p14:creationId xmlns:p14="http://schemas.microsoft.com/office/powerpoint/2010/main" val="809911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 txBox="1">
            <a:spLocks/>
          </p:cNvSpPr>
          <p:nvPr/>
        </p:nvSpPr>
        <p:spPr>
          <a:xfrm>
            <a:off x="1152938" y="486946"/>
            <a:ext cx="10731281" cy="2180615"/>
          </a:xfrm>
          <a:prstGeom prst="rect">
            <a:avLst/>
          </a:prstGeom>
        </p:spPr>
        <p:txBody>
          <a:bodyPr vert="horz" lIns="91440" tIns="7200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fr-FR" sz="2800" u="sng" dirty="0"/>
              <a:t>Avantages et inconvénients des deux méthodes</a:t>
            </a:r>
          </a:p>
          <a:p>
            <a:pPr marL="0" indent="0" algn="ctr">
              <a:buNone/>
            </a:pPr>
            <a:r>
              <a:rPr lang="en-US" dirty="0"/>
              <a:t>			</a:t>
            </a:r>
          </a:p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2938" y="1828800"/>
            <a:ext cx="8915400" cy="4346713"/>
          </a:xfrm>
        </p:spPr>
        <p:txBody>
          <a:bodyPr>
            <a:normAutofit/>
          </a:bodyPr>
          <a:lstStyle/>
          <a:p>
            <a:r>
              <a:rPr lang="fr-FR" sz="2200" dirty="0"/>
              <a:t>Fourier : précis mais lent</a:t>
            </a:r>
          </a:p>
          <a:p>
            <a:endParaRPr lang="fr-FR" sz="2200" dirty="0"/>
          </a:p>
          <a:p>
            <a:endParaRPr lang="fr-FR" sz="2200" dirty="0"/>
          </a:p>
          <a:p>
            <a:endParaRPr lang="fr-FR" sz="2200" dirty="0"/>
          </a:p>
          <a:p>
            <a:endParaRPr lang="fr-FR" sz="2200" dirty="0"/>
          </a:p>
          <a:p>
            <a:r>
              <a:rPr lang="fr-FR" sz="2200" dirty="0"/>
              <a:t>Seuillage : rapide mais moins précis…</a:t>
            </a:r>
          </a:p>
        </p:txBody>
      </p:sp>
    </p:spTree>
    <p:extLst>
      <p:ext uri="{BB962C8B-B14F-4D97-AF65-F5344CB8AC3E}">
        <p14:creationId xmlns:p14="http://schemas.microsoft.com/office/powerpoint/2010/main" val="828097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638" y="1813437"/>
            <a:ext cx="3290167" cy="203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71430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Pour aller plus loin:</a:t>
            </a: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" y="1931204"/>
            <a:ext cx="3840480" cy="401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337036" y="1092003"/>
            <a:ext cx="858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</a:rPr>
              <a:t>Expérimentalement,  on capte une interférence non désirée avec le réseau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48" y="1931204"/>
            <a:ext cx="3897893" cy="401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lèche droite 9"/>
          <p:cNvSpPr/>
          <p:nvPr/>
        </p:nvSpPr>
        <p:spPr>
          <a:xfrm>
            <a:off x="5117870" y="4006745"/>
            <a:ext cx="2274917" cy="723206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456447" y="4729951"/>
            <a:ext cx="3490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Détection et élimination des pics fréquentiels </a:t>
            </a:r>
            <a:br>
              <a:rPr lang="fr-FR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sz="2000" dirty="0">
                <a:solidFill>
                  <a:schemeClr val="accent1">
                    <a:lumMod val="50000"/>
                  </a:schemeClr>
                </a:solidFill>
              </a:rPr>
              <a:t>dans l’espace de Fourier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070607" y="3491125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/>
              <a:t>fréquence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456447" y="175524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/>
              <a:t>valeur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117870" y="2868930"/>
            <a:ext cx="2188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Espace de Fourier</a:t>
            </a:r>
            <a:br>
              <a:rPr lang="fr-FR" dirty="0"/>
            </a:br>
            <a:r>
              <a:rPr lang="fr-FR" dirty="0"/>
              <a:t>après traitement</a:t>
            </a:r>
          </a:p>
        </p:txBody>
      </p:sp>
    </p:spTree>
    <p:extLst>
      <p:ext uri="{BB962C8B-B14F-4D97-AF65-F5344CB8AC3E}">
        <p14:creationId xmlns:p14="http://schemas.microsoft.com/office/powerpoint/2010/main" val="3679817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71430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Pour aller plus loin:</a:t>
            </a: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1007164" y="1404730"/>
            <a:ext cx="8915400" cy="434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200" dirty="0"/>
              <a:t>Création d’une </a:t>
            </a:r>
            <a:r>
              <a:rPr lang="fr-FR" sz="2200" dirty="0" err="1"/>
              <a:t>Graphical</a:t>
            </a:r>
            <a:r>
              <a:rPr lang="fr-FR" sz="2200" dirty="0"/>
              <a:t> User Interface :</a:t>
            </a:r>
          </a:p>
          <a:p>
            <a:endParaRPr lang="fr-FR" sz="2200" dirty="0"/>
          </a:p>
          <a:p>
            <a:pPr marL="457200" lvl="1" indent="0">
              <a:buNone/>
            </a:pPr>
            <a:endParaRPr lang="fr-FR" sz="18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985" y="2128565"/>
            <a:ext cx="5317884" cy="403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78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88967" y="648623"/>
            <a:ext cx="9673965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Conclusion: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u="sng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152938" y="1470991"/>
            <a:ext cx="8915400" cy="4002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/>
              <a:t>Pour l’instant:</a:t>
            </a:r>
          </a:p>
          <a:p>
            <a:pPr lvl="1"/>
            <a:r>
              <a:rPr lang="fr-FR" sz="2000" dirty="0"/>
              <a:t>Précision transverse: ~30nm mais erreurs isolées de pointé</a:t>
            </a:r>
            <a:br>
              <a:rPr lang="fr-FR" sz="2000" dirty="0"/>
            </a:br>
            <a:endParaRPr lang="fr-FR" sz="2000" dirty="0"/>
          </a:p>
          <a:p>
            <a:pPr lvl="1"/>
            <a:r>
              <a:rPr lang="fr-FR" sz="2000" dirty="0"/>
              <a:t>Précision axiale: ~100nm</a:t>
            </a:r>
          </a:p>
          <a:p>
            <a:pPr marL="457200" lvl="1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200" dirty="0"/>
              <a:t>Il reste à faire:</a:t>
            </a:r>
          </a:p>
          <a:p>
            <a:pPr lvl="1"/>
            <a:r>
              <a:rPr lang="fr-FR" sz="2000" dirty="0"/>
              <a:t>Isoler les tâches d’image expérimentale, pour effectuer des traitements respectifs.</a:t>
            </a:r>
          </a:p>
          <a:p>
            <a:pPr lvl="1"/>
            <a:r>
              <a:rPr lang="fr-FR" sz="2000" dirty="0"/>
              <a:t>Améliorer les algorithmes de courbe de calibration.</a:t>
            </a:r>
          </a:p>
          <a:p>
            <a:pPr lvl="1"/>
            <a:endParaRPr lang="fr-FR" sz="2000" dirty="0"/>
          </a:p>
          <a:p>
            <a:pPr marL="457200" lvl="1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75216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42732" y="2774272"/>
            <a:ext cx="8915400" cy="6212974"/>
          </a:xfrm>
        </p:spPr>
        <p:txBody>
          <a:bodyPr tIns="72000">
            <a:noAutofit/>
          </a:bodyPr>
          <a:lstStyle/>
          <a:p>
            <a:pPr marL="446088" lvl="1" indent="0" algn="ctr">
              <a:buNone/>
            </a:pPr>
            <a:r>
              <a:rPr lang="fr-FR" sz="4400" b="1" dirty="0"/>
              <a:t>Merci pour votre attention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5202413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contenu 2"/>
          <p:cNvSpPr txBox="1">
            <a:spLocks/>
          </p:cNvSpPr>
          <p:nvPr/>
        </p:nvSpPr>
        <p:spPr>
          <a:xfrm>
            <a:off x="1805780" y="318527"/>
            <a:ext cx="8915400" cy="687313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fr-FR" sz="28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  <a:endParaRPr kumimoji="0" lang="fr-FR" sz="28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6464346" y="2116330"/>
            <a:ext cx="3819048" cy="3057143"/>
            <a:chOff x="630476" y="1900428"/>
            <a:chExt cx="3819048" cy="3057143"/>
          </a:xfrm>
        </p:grpSpPr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476" y="1900428"/>
              <a:ext cx="3819048" cy="3057143"/>
            </a:xfrm>
            <a:prstGeom prst="rect">
              <a:avLst/>
            </a:prstGeom>
            <a:effectLst>
              <a:glow rad="228600">
                <a:srgbClr val="70AD47">
                  <a:lumMod val="40000"/>
                  <a:lumOff val="60000"/>
                  <a:alpha val="40000"/>
                </a:srgbClr>
              </a:glow>
              <a:softEdge rad="0"/>
            </a:effectLst>
          </p:spPr>
        </p:pic>
        <p:sp>
          <p:nvSpPr>
            <p:cNvPr id="21" name="ZoneTexte 20"/>
            <p:cNvSpPr txBox="1"/>
            <p:nvPr/>
          </p:nvSpPr>
          <p:spPr>
            <a:xfrm>
              <a:off x="1775300" y="1900428"/>
              <a:ext cx="178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fluorescence</a:t>
              </a: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1484167" y="1972774"/>
            <a:ext cx="3543300" cy="3569733"/>
            <a:chOff x="5594348" y="1715762"/>
            <a:chExt cx="3543300" cy="3569733"/>
          </a:xfrm>
          <a:effectLst>
            <a:glow>
              <a:srgbClr val="5B9BD5">
                <a:alpha val="40000"/>
              </a:srgbClr>
            </a:glow>
          </a:effectLst>
        </p:grpSpPr>
        <p:pic>
          <p:nvPicPr>
            <p:cNvPr id="23" name="Picture 2" descr="Afficher l'image d'origin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4348" y="2085094"/>
              <a:ext cx="3543300" cy="3200401"/>
            </a:xfrm>
            <a:prstGeom prst="rect">
              <a:avLst/>
            </a:prstGeom>
            <a:noFill/>
            <a:effectLst>
              <a:glow rad="647700">
                <a:srgbClr val="70AD47">
                  <a:lumMod val="40000"/>
                  <a:lumOff val="60000"/>
                  <a:alpha val="40000"/>
                </a:srgb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/>
            <p:cNvSpPr txBox="1"/>
            <p:nvPr/>
          </p:nvSpPr>
          <p:spPr>
            <a:xfrm>
              <a:off x="6061425" y="1715762"/>
              <a:ext cx="2730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Limité par la diffraction</a:t>
              </a:r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1365661" y="5645525"/>
            <a:ext cx="488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Résolution latérale max ~ 200nm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6399078" y="5507025"/>
            <a:ext cx="420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Résolution basée sur la localisation unique : ~ 20nm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878676" y="963177"/>
            <a:ext cx="295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prstClr val="black"/>
                </a:solidFill>
                <a:latin typeface="Calibri" panose="020F0502020204030204"/>
              </a:rPr>
              <a:t>Microscopie classique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842302" y="1346194"/>
            <a:ext cx="318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Eclairage Köhler, diffusion, contraste de phase…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934772" y="981112"/>
            <a:ext cx="5269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prstClr val="black"/>
                </a:solidFill>
                <a:latin typeface="Calibri" panose="020F0502020204030204"/>
              </a:rPr>
              <a:t>Microscopie de fluorescence, dont PALM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6680753" y="1366329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Activation de photoémetteurs </a:t>
            </a:r>
          </a:p>
        </p:txBody>
      </p:sp>
      <p:sp>
        <p:nvSpPr>
          <p:cNvPr id="2" name="Rectangle 1"/>
          <p:cNvSpPr/>
          <p:nvPr/>
        </p:nvSpPr>
        <p:spPr>
          <a:xfrm>
            <a:off x="5768611" y="6190680"/>
            <a:ext cx="5461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Fluorescence =&gt; petite quantité de lumière =&gt; RSB élevé</a:t>
            </a:r>
          </a:p>
        </p:txBody>
      </p:sp>
    </p:spTree>
    <p:extLst>
      <p:ext uri="{BB962C8B-B14F-4D97-AF65-F5344CB8AC3E}">
        <p14:creationId xmlns:p14="http://schemas.microsoft.com/office/powerpoint/2010/main" val="155223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20317" y="1480258"/>
            <a:ext cx="8915400" cy="3777622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Objectif:</a:t>
            </a:r>
          </a:p>
          <a:p>
            <a:pPr marL="0" indent="0">
              <a:buNone/>
            </a:pPr>
            <a:r>
              <a:rPr lang="fr-FR" sz="2800" dirty="0"/>
              <a:t>	</a:t>
            </a:r>
            <a:r>
              <a:rPr lang="fr-FR" sz="2400" dirty="0"/>
              <a:t>- positionnement axial (image nette)</a:t>
            </a:r>
          </a:p>
          <a:p>
            <a:pPr marL="0" indent="0">
              <a:buNone/>
            </a:pPr>
            <a:r>
              <a:rPr lang="fr-FR" sz="2400" dirty="0"/>
              <a:t>	- positionnement transversal (image centrée)</a:t>
            </a:r>
          </a:p>
          <a:p>
            <a:pPr marL="0" indent="0">
              <a:buNone/>
            </a:pPr>
            <a:r>
              <a:rPr lang="fr-FR" sz="2400" dirty="0"/>
              <a:t>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Données:</a:t>
            </a:r>
          </a:p>
          <a:p>
            <a:pPr marL="457200" lvl="1" indent="0">
              <a:buClrTx/>
              <a:buNone/>
            </a:pPr>
            <a:r>
              <a:rPr lang="fr-FR" sz="2400" dirty="0"/>
              <a:t>- images de calibrations </a:t>
            </a:r>
          </a:p>
          <a:p>
            <a:pPr marL="457200" lvl="1" indent="0">
              <a:buClrTx/>
              <a:buNone/>
            </a:pPr>
            <a:r>
              <a:rPr lang="fr-FR" sz="2400" dirty="0"/>
              <a:t>- images de mesure</a:t>
            </a:r>
          </a:p>
          <a:p>
            <a:pPr marL="457200" lvl="1" indent="0">
              <a:buClrTx/>
              <a:buNone/>
            </a:pPr>
            <a:r>
              <a:rPr lang="fr-FR" sz="2400" dirty="0"/>
              <a:t>- images en situation</a:t>
            </a:r>
            <a:br>
              <a:rPr lang="fr-FR" sz="2400" dirty="0"/>
            </a:br>
            <a:br>
              <a:rPr lang="fr-FR" sz="2400" dirty="0"/>
            </a:br>
            <a:endParaRPr lang="fr-FR" sz="28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br>
              <a:rPr lang="fr-FR" sz="2400" dirty="0"/>
            </a:br>
            <a:br>
              <a:rPr lang="fr-FR" sz="2400" dirty="0"/>
            </a:b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706582" y="249382"/>
            <a:ext cx="10631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>
                <a:solidFill>
                  <a:prstClr val="black"/>
                </a:solidFill>
              </a:rPr>
              <a:t>Avec quelle précision peut on localiser un émetteur fluorescent ?</a:t>
            </a:r>
            <a:br>
              <a:rPr lang="fr-FR" sz="2400" i="1" dirty="0">
                <a:solidFill>
                  <a:prstClr val="black"/>
                </a:solidFill>
              </a:rPr>
            </a:br>
            <a:r>
              <a:rPr lang="fr-FR" sz="2400" i="1" dirty="0">
                <a:solidFill>
                  <a:prstClr val="black"/>
                </a:solidFill>
              </a:rPr>
              <a:t>Quels traitements et solutions faut-il envisager ?</a:t>
            </a:r>
          </a:p>
        </p:txBody>
      </p:sp>
    </p:spTree>
    <p:extLst>
      <p:ext uri="{BB962C8B-B14F-4D97-AF65-F5344CB8AC3E}">
        <p14:creationId xmlns:p14="http://schemas.microsoft.com/office/powerpoint/2010/main" val="18034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3" y="1464445"/>
            <a:ext cx="3632661" cy="372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73" y="1464445"/>
            <a:ext cx="3674225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23359" y="219840"/>
            <a:ext cx="2714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v"/>
            </a:pPr>
            <a:r>
              <a:rPr lang="fr-FR" sz="3600" u="sng" dirty="0">
                <a:solidFill>
                  <a:prstClr val="black">
                    <a:lumMod val="75000"/>
                    <a:lumOff val="25000"/>
                  </a:prstClr>
                </a:solidFill>
              </a:rPr>
              <a:t>Données: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34" y="1464445"/>
            <a:ext cx="3643327" cy="372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534" y="1361075"/>
            <a:ext cx="3657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26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952858" y="1642177"/>
            <a:ext cx="82118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Traitements préliminaires</a:t>
            </a:r>
          </a:p>
          <a:p>
            <a:r>
              <a:rPr lang="fr-FR" sz="3200" dirty="0"/>
              <a:t>	</a:t>
            </a:r>
          </a:p>
          <a:p>
            <a:r>
              <a:rPr lang="fr-FR" sz="3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 Utilisation de la tâche d’Airy</a:t>
            </a:r>
          </a:p>
          <a:p>
            <a:r>
              <a:rPr lang="fr-FR" sz="3200" dirty="0"/>
              <a:t>	</a:t>
            </a:r>
          </a:p>
          <a:p>
            <a:r>
              <a:rPr lang="fr-FR" sz="3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 Détermination de la position axiale</a:t>
            </a:r>
          </a:p>
          <a:p>
            <a:endParaRPr lang="fr-FR" sz="32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18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805743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Traitements préliminaires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302624" y="1223339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Rehaussement de contraste:</a:t>
            </a:r>
          </a:p>
        </p:txBody>
      </p:sp>
      <p:sp>
        <p:nvSpPr>
          <p:cNvPr id="18" name="Flèche droite 17"/>
          <p:cNvSpPr/>
          <p:nvPr/>
        </p:nvSpPr>
        <p:spPr>
          <a:xfrm>
            <a:off x="5695353" y="2948563"/>
            <a:ext cx="1141237" cy="385736"/>
          </a:xfrm>
          <a:prstGeom prst="rightArrow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588" y="1745002"/>
            <a:ext cx="2843920" cy="2926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960" y="1672755"/>
            <a:ext cx="2809641" cy="293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623454" y="4884311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 Filtrage du fond (on enlève la médiane)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06582" y="5318359"/>
            <a:ext cx="676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Pas de bruit poivre et sel, on ne fait pas de filtrage médian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06582" y="5777043"/>
            <a:ext cx="1093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Filtrage de Wiener envisagé, mais il abîme les fréquences qui nous intéressent, et il est difficile de déterminer l’objet à obtenir.</a:t>
            </a:r>
          </a:p>
        </p:txBody>
      </p:sp>
    </p:spTree>
    <p:extLst>
      <p:ext uri="{BB962C8B-B14F-4D97-AF65-F5344CB8AC3E}">
        <p14:creationId xmlns:p14="http://schemas.microsoft.com/office/powerpoint/2010/main" val="182683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Traitements préliminaires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75236" y="1221971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Hyper-gaussienne 2D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7" y="1670858"/>
            <a:ext cx="2376695" cy="236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010971" y="4096389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Vue de coupe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75" y="4580312"/>
            <a:ext cx="3100011" cy="2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82" y="1221971"/>
            <a:ext cx="2547971" cy="268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82" y="4028430"/>
            <a:ext cx="2572647" cy="267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79" y="2853560"/>
            <a:ext cx="2572647" cy="2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7396688" y="2051508"/>
            <a:ext cx="454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Différence de deux </a:t>
            </a:r>
            <a:r>
              <a:rPr lang="fr-FR" dirty="0" err="1"/>
              <a:t>hypergaussiennes</a:t>
            </a:r>
            <a:r>
              <a:rPr lang="fr-FR" dirty="0"/>
              <a:t> :</a:t>
            </a:r>
            <a:br>
              <a:rPr lang="fr-FR" dirty="0"/>
            </a:br>
            <a:r>
              <a:rPr lang="fr-FR" dirty="0"/>
              <a:t>	</a:t>
            </a:r>
            <a:r>
              <a:rPr lang="fr-FR" sz="1600" i="1" dirty="0"/>
              <a:t>Sélection des interfranges</a:t>
            </a:r>
            <a:endParaRPr lang="fr-FR" i="1" dirty="0"/>
          </a:p>
        </p:txBody>
      </p:sp>
      <p:sp>
        <p:nvSpPr>
          <p:cNvPr id="5" name="Flèche vers le bas 4"/>
          <p:cNvSpPr/>
          <p:nvPr/>
        </p:nvSpPr>
        <p:spPr>
          <a:xfrm>
            <a:off x="5530408" y="3606084"/>
            <a:ext cx="345594" cy="422345"/>
          </a:xfrm>
          <a:prstGeom prst="downArrow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7673851" y="5496498"/>
            <a:ext cx="434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Alternative</a:t>
            </a:r>
            <a:r>
              <a:rPr lang="fr-FR" dirty="0"/>
              <a:t>: faire un fit gaussien et soustraire la gaussienne à l’image.</a:t>
            </a:r>
          </a:p>
        </p:txBody>
      </p:sp>
    </p:spTree>
    <p:extLst>
      <p:ext uri="{BB962C8B-B14F-4D97-AF65-F5344CB8AC3E}">
        <p14:creationId xmlns:p14="http://schemas.microsoft.com/office/powerpoint/2010/main" val="150818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6212974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Utilisation de la tâche d’Airy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u="sng" dirty="0"/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4"/>
            <a:ext cx="8915400" cy="5692635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/>
              <a:t>Détermination de la position transversale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Tâche d’Airy: on se concentre sur le centre de l’image (hautes fréquences non importantes). 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Suppression des fréquences supérieures à la fréquence de coupure du microscope, sélection de la tâche centrale.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Utilisation d’un fit gaussien.</a:t>
            </a: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891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D:\FarView\PIMS\Pres_Avril\fitgaus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75" y="2010917"/>
            <a:ext cx="4121828" cy="355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7" y="1685573"/>
            <a:ext cx="5737216" cy="487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78012" y="274912"/>
            <a:ext cx="8915400" cy="772492"/>
          </a:xfrm>
        </p:spPr>
        <p:txBody>
          <a:bodyPr tIns="7200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2800" u="sng" dirty="0"/>
              <a:t>Utilisation de la tâche d’Airy</a:t>
            </a:r>
          </a:p>
          <a:p>
            <a:pPr marL="0" indent="0">
              <a:buNone/>
            </a:pPr>
            <a:r>
              <a:rPr lang="fr-FR" sz="2800" u="sng" dirty="0"/>
              <a:t> 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215765" y="989215"/>
            <a:ext cx="8915400" cy="681644"/>
          </a:xfrm>
          <a:prstGeom prst="rect">
            <a:avLst/>
          </a:prstGeom>
        </p:spPr>
        <p:txBody>
          <a:bodyPr vert="horz" lIns="91440" tIns="7200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6088" indent="-358775">
              <a:buFont typeface="Wingdings 3" charset="2"/>
              <a:buNone/>
            </a:pPr>
            <a:r>
              <a:rPr lang="fr-FR" sz="2400" b="1" dirty="0"/>
              <a:t>Détermination de la position transversale</a:t>
            </a:r>
          </a:p>
          <a:p>
            <a:pPr marL="446088" indent="-358775">
              <a:buFont typeface="Wingdings 3" charset="2"/>
              <a:buNone/>
            </a:pPr>
            <a:r>
              <a:rPr lang="fr-FR" sz="2400" dirty="0"/>
              <a:t>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390015" y="1500907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Détermination de la position en x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152305" y="3762958"/>
            <a:ext cx="2533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Image calibration à 700nm</a:t>
            </a:r>
          </a:p>
        </p:txBody>
      </p:sp>
      <p:sp>
        <p:nvSpPr>
          <p:cNvPr id="7" name="Rectangle 6"/>
          <p:cNvSpPr/>
          <p:nvPr/>
        </p:nvSpPr>
        <p:spPr>
          <a:xfrm>
            <a:off x="6732943" y="5776576"/>
            <a:ext cx="4995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La tâche d’Airy contient des informations sur la localisation dans un plan, mais aussi sur le positionnement axial.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377078" y="2335184"/>
            <a:ext cx="0" cy="294270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02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1_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1108</TotalTime>
  <Words>393</Words>
  <Application>Microsoft Office PowerPoint</Application>
  <PresentationFormat>Grand écran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Wingdings</vt:lpstr>
      <vt:lpstr>Wingdings 3</vt:lpstr>
      <vt:lpstr>Brin</vt:lpstr>
      <vt:lpstr>1_Brin</vt:lpstr>
      <vt:lpstr>Thème Office</vt:lpstr>
      <vt:lpstr>2_Brin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PIMS: Traitement d’image pour le microscope</dc:title>
  <dc:creator>Adrien</dc:creator>
  <cp:lastModifiedBy>Briséis Varin</cp:lastModifiedBy>
  <cp:revision>78</cp:revision>
  <dcterms:created xsi:type="dcterms:W3CDTF">2015-11-02T08:24:01Z</dcterms:created>
  <dcterms:modified xsi:type="dcterms:W3CDTF">2016-04-28T10:15:51Z</dcterms:modified>
</cp:coreProperties>
</file>