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6" r:id="rId15"/>
    <p:sldId id="264" r:id="rId16"/>
    <p:sldId id="265" r:id="rId17"/>
    <p:sldId id="274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  <p14:sldId id="263"/>
            <p14:sldId id="266"/>
            <p14:sldId id="264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D06"/>
    <a:srgbClr val="C58107"/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93714" autoAdjust="0"/>
  </p:normalViewPr>
  <p:slideViewPr>
    <p:cSldViewPr>
      <p:cViewPr varScale="1">
        <p:scale>
          <a:sx n="41" d="100"/>
          <a:sy n="41" d="100"/>
        </p:scale>
        <p:origin x="118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3625185623702"/>
          <c:y val="0.31890773328764116"/>
          <c:w val="0.3307888263169968"/>
          <c:h val="0.30389625638649437"/>
        </c:manualLayout>
      </c:layout>
      <c:radarChart>
        <c:radarStyle val="filled"/>
        <c:varyColors val="0"/>
        <c:ser>
          <c:idx val="0"/>
          <c:order val="0"/>
          <c:tx>
            <c:strRef>
              <c:f>Feuil1!$A$5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Feuil1!$B$5:$F$5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0.7</c:v>
                </c:pt>
                <c:pt idx="3">
                  <c:v>0.9</c:v>
                </c:pt>
                <c:pt idx="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4B3C-A6E0-F2CB8FC51967}"/>
            </c:ext>
          </c:extLst>
        </c:ser>
        <c:ser>
          <c:idx val="1"/>
          <c:order val="1"/>
          <c:tx>
            <c:strRef>
              <c:f>Feuil1!$A$6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Feuil1!$B$6:$F$6</c:f>
              <c:numCache>
                <c:formatCode>General</c:formatCode>
                <c:ptCount val="5"/>
                <c:pt idx="0">
                  <c:v>0.8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5-4B3C-A6E0-F2CB8FC51967}"/>
            </c:ext>
          </c:extLst>
        </c:ser>
        <c:ser>
          <c:idx val="2"/>
          <c:order val="2"/>
          <c:tx>
            <c:strRef>
              <c:f>Feuil1!$A$7</c:f>
              <c:strCache>
                <c:ptCount val="1"/>
                <c:pt idx="0">
                  <c:v>Autres starts-up</c:v>
                </c:pt>
              </c:strCache>
            </c:strRef>
          </c:tx>
          <c:spPr>
            <a:solidFill>
              <a:schemeClr val="accent3">
                <a:lumMod val="75000"/>
                <a:alpha val="87000"/>
              </a:schemeClr>
            </a:solidFill>
            <a:ln>
              <a:solidFill>
                <a:schemeClr val="accent1"/>
              </a:solidFill>
            </a:ln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Feuil1!$B$7:$F$7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5-4B3C-A6E0-F2CB8FC51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59808"/>
        <c:axId val="135569792"/>
      </c:radarChart>
      <c:catAx>
        <c:axId val="13555980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69792"/>
        <c:crosses val="autoZero"/>
        <c:auto val="1"/>
        <c:lblAlgn val="ctr"/>
        <c:lblOffset val="100"/>
        <c:noMultiLvlLbl val="0"/>
      </c:catAx>
      <c:valAx>
        <c:axId val="135569792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559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48542535213838"/>
          <c:y val="0.33568308727912494"/>
          <c:w val="0.33745695688226079"/>
          <c:h val="0.2970613095693414"/>
        </c:manualLayout>
      </c:layout>
      <c:radarChart>
        <c:radarStyle val="fill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Feuil1!$B$11:$F$11</c:f>
              <c:numCache>
                <c:formatCode>General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0-4E4D-AD0E-1FA8FCC23F4C}"/>
            </c:ext>
          </c:extLst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Feuil1!$B$12:$F$12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0.55000000000000004</c:v>
                </c:pt>
                <c:pt idx="3">
                  <c:v>0.5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0-4E4D-AD0E-1FA8FCC23F4C}"/>
            </c:ext>
          </c:extLst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Autres starts ups : développement imprévisible</c:v>
                </c:pt>
              </c:strCache>
            </c:strRef>
          </c:tx>
          <c:spPr>
            <a:ln w="25400">
              <a:noFill/>
            </a:ln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Feuil1!$B$13:$F$13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470-4E4D-AD0E-1FA8FCC2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30048"/>
        <c:axId val="135540736"/>
      </c:radarChart>
      <c:catAx>
        <c:axId val="13533004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40736"/>
        <c:crosses val="autoZero"/>
        <c:auto val="1"/>
        <c:lblAlgn val="ctr"/>
        <c:lblOffset val="100"/>
        <c:noMultiLvlLbl val="0"/>
      </c:catAx>
      <c:valAx>
        <c:axId val="13554073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330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0.25833</cdr:x>
      <cdr:y>0.0264</cdr:y>
    </cdr:from>
    <cdr:to>
      <cdr:x>0.75333</cdr:x>
      <cdr:y>0.17544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1181100" y="91744"/>
          <a:ext cx="2263140" cy="51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/>
            <a:t>Matrice de Positionnement</a:t>
          </a:r>
          <a:br>
            <a:rPr lang="fr-FR" sz="1200" b="1" u="sng"/>
          </a:br>
          <a:r>
            <a:rPr lang="fr-FR" sz="1200" b="1" i="1" u="none"/>
            <a:t>Première</a:t>
          </a:r>
          <a:r>
            <a:rPr lang="fr-FR" sz="1200" b="1" i="1" u="none" baseline="0"/>
            <a:t> année</a:t>
          </a:r>
          <a:endParaRPr lang="fr-FR" sz="1200" b="1" i="1" u="none"/>
        </a:p>
      </cdr:txBody>
    </cdr:sp>
  </cdr:relSizeAnchor>
  <cdr:relSizeAnchor xmlns:cdr="http://schemas.openxmlformats.org/drawingml/2006/chartDrawing">
    <cdr:from>
      <cdr:x>0.25833</cdr:x>
      <cdr:y>0.0264</cdr:y>
    </cdr:from>
    <cdr:to>
      <cdr:x>0.75333</cdr:x>
      <cdr:y>0.17544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1181100" y="91744"/>
          <a:ext cx="2263140" cy="517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Première</a:t>
          </a:r>
          <a:r>
            <a:rPr lang="fr-FR" sz="1200" b="1" i="1" u="none" baseline="0" dirty="0"/>
            <a:t> année</a:t>
          </a:r>
          <a:endParaRPr lang="fr-FR" sz="1200" b="1" i="1" u="none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0.27666</cdr:x>
      <cdr:y>0.0264</cdr:y>
    </cdr:from>
    <cdr:to>
      <cdr:x>0.77166</cdr:x>
      <cdr:y>0.17544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1264905" y="91733"/>
          <a:ext cx="2263140" cy="5178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/>
            <a:t>Matrice de Positionnement</a:t>
          </a:r>
          <a:br>
            <a:rPr lang="fr-FR" sz="1200" b="1" u="sng"/>
          </a:br>
          <a:r>
            <a:rPr lang="fr-FR" sz="1200" b="1" i="1" u="none"/>
            <a:t>Troisième </a:t>
          </a:r>
          <a:r>
            <a:rPr lang="fr-FR" sz="1200" b="1" i="1" u="none" baseline="0"/>
            <a:t>année</a:t>
          </a:r>
          <a:endParaRPr lang="fr-FR" sz="1200" b="1" i="1" u="non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Business plan 2016 –</a:t>
            </a:r>
            <a:br>
              <a:rPr lang="fr-FR" dirty="0"/>
            </a:br>
            <a:r>
              <a:rPr lang="fr-FR" dirty="0"/>
              <a:t>Création de 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Cible : </a:t>
            </a:r>
            <a:r>
              <a:rPr lang="fr-FR" sz="2400" b="0" dirty="0"/>
              <a:t>Chercheur</a:t>
            </a:r>
            <a:endParaRPr lang="fr-FR" sz="2000" dirty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Conférences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Publications scientifiques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Pubs dans les revues scientifiques (Nature…)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Flyers dans les congrès scientifiques</a:t>
            </a:r>
          </a:p>
          <a:p>
            <a:pPr lvl="1"/>
            <a:endParaRPr lang="fr-FR" sz="2200" dirty="0"/>
          </a:p>
        </p:txBody>
      </p:sp>
      <p:pic>
        <p:nvPicPr>
          <p:cNvPr id="5" name="Picture 2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75" y="38558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\PROJETS ETI MATLAB SOLID\PIMS_Projet\PIMS\OppAffaire\logo-flyer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2767012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\PROJETS ETI MATLAB SOLID\PIMS_Projet\PIMS\OppAffaire\logo-flyer\FarView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3573016"/>
            <a:ext cx="2399928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116" y="5628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 texte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3398" y="587727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Logo image</a:t>
            </a:r>
          </a:p>
        </p:txBody>
      </p:sp>
    </p:spTree>
    <p:extLst>
      <p:ext uri="{BB962C8B-B14F-4D97-AF65-F5344CB8AC3E}">
        <p14:creationId xmlns:p14="http://schemas.microsoft.com/office/powerpoint/2010/main" val="20428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Site internet :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Exemples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Témoignages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Version de démonstration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Forum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Retour des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3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Prix et vente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Technologie dernier cri : prix élevé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Promotions pour les premiers clients !</a:t>
            </a:r>
          </a:p>
          <a:p>
            <a:r>
              <a:rPr lang="fr-FR" sz="2000" dirty="0">
                <a:sym typeface="Wingdings" panose="05000000000000000000" pitchFamily="2" charset="2"/>
              </a:rPr>
              <a:t>Promotions pour les partenaires fournissant des mesures au microscope.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674"/>
              </p:ext>
            </p:extLst>
          </p:nvPr>
        </p:nvGraphicFramePr>
        <p:xfrm>
          <a:off x="1115616" y="2204864"/>
          <a:ext cx="4032448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à</a:t>
                      </a:r>
                      <a:r>
                        <a:rPr lang="fr-FR" baseline="0" dirty="0"/>
                        <a:t> l’année (€)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0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Les bureaux: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      </a:t>
            </a:r>
            <a:r>
              <a:rPr lang="fr-FR" sz="1200" dirty="0">
                <a:solidFill>
                  <a:srgbClr val="0070C0"/>
                </a:solidFill>
              </a:rPr>
              <a:t>Institut d'Optique d'Aquitaine, pôle de recherche photonique en Aquitaine</a:t>
            </a:r>
            <a:endParaRPr lang="fr-F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Immersion dans un milieu scientifique, avec partenaires et clients potentiels.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877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hil\Pictures\Alphan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27114"/>
          <a:stretch/>
        </p:blipFill>
        <p:spPr bwMode="auto">
          <a:xfrm>
            <a:off x="6372200" y="5373216"/>
            <a:ext cx="2143125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\Pictures\argo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0" y="5294176"/>
            <a:ext cx="92167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hil\Pictures\py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8" y="5294176"/>
            <a:ext cx="1139038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61" y="5373216"/>
            <a:ext cx="1489763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3024336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Première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du logiciel FarView ( microscopie STORM)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Création du site et du système de vente.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Publications scientifiques, partage de la démo, conférences…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73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Deuxième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Amélioration des locaux et du matériel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Emploi éventuel d’un responsable marketing/économie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d’un produit moins spécifique et de produits tiers.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Baisse prévue du prix de FarView, si émergence de nouvelles technologies.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4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Troisième année: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de nouveaux logiciels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Etudes des nouvelles technologies émergentes…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On vend de plus en plus de licences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Partenariat avec l’un des </a:t>
            </a:r>
            <a:r>
              <a:rPr lang="fr-FR" sz="2000" i="1" dirty="0" err="1">
                <a:sym typeface="Wingdings" panose="05000000000000000000" pitchFamily="2" charset="2"/>
              </a:rPr>
              <a:t>Big</a:t>
            </a:r>
            <a:r>
              <a:rPr lang="fr-FR" sz="2000" i="1" dirty="0">
                <a:sym typeface="Wingdings" panose="05000000000000000000" pitchFamily="2" charset="2"/>
              </a:rPr>
              <a:t> Four </a:t>
            </a:r>
            <a:r>
              <a:rPr lang="fr-FR" sz="2000" dirty="0">
                <a:sym typeface="Wingdings" panose="05000000000000000000" pitchFamily="2" charset="2"/>
              </a:rPr>
              <a:t>?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9336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89492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76" y="4352741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949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2204864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997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Plan</a:t>
            </a:r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Introduction : la microscopie de fluorescence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2060848"/>
            <a:ext cx="8784976" cy="4680520"/>
          </a:xfrm>
        </p:spPr>
        <p:txBody>
          <a:bodyPr/>
          <a:lstStyle/>
          <a:p>
            <a:r>
              <a:rPr lang="fr-FR" sz="2000" dirty="0"/>
              <a:t>Observations en Biologie : voir les composants des cellules</a:t>
            </a:r>
          </a:p>
          <a:p>
            <a:endParaRPr lang="fr-FR" sz="2000" dirty="0"/>
          </a:p>
          <a:p>
            <a:r>
              <a:rPr lang="fr-FR" sz="2000" dirty="0"/>
              <a:t>Microscopes</a:t>
            </a:r>
            <a:r>
              <a:rPr lang="fr-FR" sz="2000" dirty="0">
                <a:sym typeface="Wingdings" panose="05000000000000000000" pitchFamily="2" charset="2"/>
              </a:rPr>
              <a:t> limités par la diffraction</a:t>
            </a:r>
          </a:p>
          <a:p>
            <a:r>
              <a:rPr lang="fr-FR" sz="2000" dirty="0">
                <a:sym typeface="Wingdings" panose="05000000000000000000" pitchFamily="2" charset="2"/>
              </a:rPr>
              <a:t>Méthode de super-résolution : résolution 50 fois supérieure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/>
              <a:t>Cellules en plusieurs dimension : reconstitution 3D importante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979712" y="4196515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Comparaison image classique / image super-résolue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FarView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480522" cy="4680520"/>
          </a:xfrm>
        </p:spPr>
        <p:txBody>
          <a:bodyPr/>
          <a:lstStyle/>
          <a:p>
            <a:pPr algn="just"/>
            <a:r>
              <a:rPr lang="fr-FR" sz="2000" dirty="0"/>
              <a:t>Comment réaliser une observation au </a:t>
            </a:r>
            <a:r>
              <a:rPr lang="fr-FR" sz="2000" dirty="0">
                <a:solidFill>
                  <a:srgbClr val="C00000"/>
                </a:solidFill>
              </a:rPr>
              <a:t>microscope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qui soit </a:t>
            </a:r>
            <a:r>
              <a:rPr lang="fr-FR" sz="2000" dirty="0">
                <a:solidFill>
                  <a:srgbClr val="C00000"/>
                </a:solidFill>
              </a:rPr>
              <a:t>tridimensionnelle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et en </a:t>
            </a:r>
            <a:r>
              <a:rPr lang="fr-FR" sz="2000" dirty="0">
                <a:solidFill>
                  <a:srgbClr val="C00000"/>
                </a:solidFill>
              </a:rPr>
              <a:t>super-résolution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</a:p>
          <a:p>
            <a:pPr marL="0" indent="0">
              <a:buNone/>
            </a:pPr>
            <a:endParaRPr lang="fr-FR" sz="2000" dirty="0"/>
          </a:p>
          <a:p>
            <a:pPr algn="just"/>
            <a:r>
              <a:rPr lang="fr-FR" sz="2000" dirty="0"/>
              <a:t>Solution : Le logiciel	</a:t>
            </a:r>
          </a:p>
          <a:p>
            <a:pPr lvl="1"/>
            <a:r>
              <a:rPr lang="fr-FR" sz="2000" dirty="0"/>
              <a:t>Pour chercheurs en </a:t>
            </a:r>
            <a:r>
              <a:rPr lang="fr-FR" sz="2000" b="1" dirty="0">
                <a:solidFill>
                  <a:srgbClr val="C00000"/>
                </a:solidFill>
              </a:rPr>
              <a:t>microscopie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microbiologie</a:t>
            </a:r>
          </a:p>
          <a:p>
            <a:pPr lvl="1"/>
            <a:r>
              <a:rPr lang="fr-FR" sz="2000" dirty="0"/>
              <a:t>Matériel utilisé</a:t>
            </a:r>
            <a:r>
              <a:rPr lang="fr-FR" sz="2000" b="1" dirty="0"/>
              <a:t> :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STORM</a:t>
            </a:r>
          </a:p>
          <a:p>
            <a:pPr lvl="1" algn="just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 programme                est :</a:t>
            </a:r>
          </a:p>
          <a:p>
            <a:pPr marL="771525" lvl="1" indent="0" algn="just">
              <a:buNone/>
            </a:pPr>
            <a:r>
              <a:rPr lang="fr-FR" sz="2000" b="1" dirty="0"/>
              <a:t>	</a:t>
            </a:r>
            <a:r>
              <a:rPr lang="fr-FR" sz="2000" b="1" dirty="0">
                <a:solidFill>
                  <a:srgbClr val="002060"/>
                </a:solidFill>
              </a:rPr>
              <a:t>Rapide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rgbClr val="C58107"/>
                </a:solidFill>
              </a:rPr>
              <a:t>Fiable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Adaptable</a:t>
            </a:r>
          </a:p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Microscope de fluorescence</a:t>
              </a:r>
            </a:p>
          </p:txBody>
        </p:sp>
      </p:grpSp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2" y="2779542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5310" y="2204864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Etude de marche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du secteur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18864" y="2040955"/>
            <a:ext cx="8208714" cy="4680520"/>
          </a:xfrm>
        </p:spPr>
        <p:txBody>
          <a:bodyPr/>
          <a:lstStyle/>
          <a:p>
            <a:r>
              <a:rPr lang="fr-FR" sz="2000" dirty="0"/>
              <a:t>Secteur de niche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Destinataires du produit : </a:t>
            </a:r>
          </a:p>
          <a:p>
            <a:pPr lvl="1"/>
            <a:r>
              <a:rPr lang="fr-FR" sz="1800" dirty="0"/>
              <a:t> chercheurs</a:t>
            </a:r>
          </a:p>
          <a:p>
            <a:endParaRPr lang="fr-FR" sz="2000" dirty="0"/>
          </a:p>
          <a:p>
            <a:r>
              <a:rPr lang="fr-FR" sz="2000" dirty="0"/>
              <a:t>Durée de vie du produit : 5 ans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3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de la concurrence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870881"/>
            <a:ext cx="8208714" cy="4680520"/>
          </a:xfrm>
        </p:spPr>
        <p:txBody>
          <a:bodyPr/>
          <a:lstStyle/>
          <a:p>
            <a:r>
              <a:rPr lang="fr-FR" sz="2000" dirty="0"/>
              <a:t>Indirecte : « </a:t>
            </a:r>
            <a:r>
              <a:rPr lang="fr-FR" sz="2000" dirty="0" err="1"/>
              <a:t>Big</a:t>
            </a:r>
            <a:r>
              <a:rPr lang="fr-FR" sz="2000" dirty="0"/>
              <a:t> Four »</a:t>
            </a:r>
          </a:p>
          <a:p>
            <a:pPr lvl="1"/>
            <a:r>
              <a:rPr lang="fr-FR" sz="1800" dirty="0"/>
              <a:t>Nikon</a:t>
            </a:r>
          </a:p>
          <a:p>
            <a:pPr lvl="1"/>
            <a:r>
              <a:rPr lang="fr-FR" sz="1800" dirty="0"/>
              <a:t>Zeiss</a:t>
            </a:r>
          </a:p>
          <a:p>
            <a:pPr lvl="1"/>
            <a:r>
              <a:rPr lang="fr-FR" sz="1800" dirty="0" err="1"/>
              <a:t>Leica</a:t>
            </a:r>
            <a:endParaRPr lang="fr-FR" sz="1800" dirty="0"/>
          </a:p>
          <a:p>
            <a:pPr lvl="1"/>
            <a:r>
              <a:rPr lang="fr-FR" sz="1800" dirty="0"/>
              <a:t>Olympus</a:t>
            </a:r>
          </a:p>
          <a:p>
            <a:endParaRPr lang="fr-FR" sz="2000" dirty="0"/>
          </a:p>
          <a:p>
            <a:r>
              <a:rPr lang="fr-FR" sz="2000" dirty="0"/>
              <a:t>Directe : </a:t>
            </a:r>
          </a:p>
          <a:p>
            <a:pPr lvl="1"/>
            <a:r>
              <a:rPr lang="fr-FR" sz="1800" dirty="0"/>
              <a:t>Système de reconstitution 3D  ou de super-résolution déjà existants</a:t>
            </a:r>
          </a:p>
          <a:p>
            <a:pPr lvl="1"/>
            <a:endParaRPr lang="fr-FR" sz="18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3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Matrices de Positionnement 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043815878"/>
              </p:ext>
            </p:extLst>
          </p:nvPr>
        </p:nvGraphicFramePr>
        <p:xfrm>
          <a:off x="-160066" y="1628800"/>
          <a:ext cx="4804074" cy="52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3958780787"/>
              </p:ext>
            </p:extLst>
          </p:nvPr>
        </p:nvGraphicFramePr>
        <p:xfrm>
          <a:off x="4644007" y="1628800"/>
          <a:ext cx="4603233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7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43809" y="2420888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Stratégie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969952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1663</TotalTime>
  <Words>281</Words>
  <Application>Microsoft Office PowerPoint</Application>
  <PresentationFormat>Affichage à l'écran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Imp154 Modele presentation powerpoint (FR) Ines_IndD OD 2014-03-13</vt:lpstr>
      <vt:lpstr>Business plan 2016 – Création de l’entreprise</vt:lpstr>
      <vt:lpstr>Présentation PowerPoint</vt:lpstr>
      <vt:lpstr>Introduction : la microscopie de fluorescence</vt:lpstr>
      <vt:lpstr>FarView</vt:lpstr>
      <vt:lpstr>Etude de marche </vt:lpstr>
      <vt:lpstr>Analyse du secteur</vt:lpstr>
      <vt:lpstr>Analyse de la concurrence</vt:lpstr>
      <vt:lpstr>Matrices de Positionnement </vt:lpstr>
      <vt:lpstr>Stratégie</vt:lpstr>
      <vt:lpstr>Communication</vt:lpstr>
      <vt:lpstr>Communication</vt:lpstr>
      <vt:lpstr>Prix et vente</vt:lpstr>
      <vt:lpstr>Développement</vt:lpstr>
      <vt:lpstr>Développement</vt:lpstr>
      <vt:lpstr>Développement</vt:lpstr>
      <vt:lpstr>Développement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Briséis Varin</cp:lastModifiedBy>
  <cp:revision>137</cp:revision>
  <dcterms:created xsi:type="dcterms:W3CDTF">2015-04-27T12:57:23Z</dcterms:created>
  <dcterms:modified xsi:type="dcterms:W3CDTF">2016-05-16T12:54:26Z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