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5" r:id="rId2"/>
    <p:sldMasterId id="2147483872" r:id="rId3"/>
    <p:sldMasterId id="2147483884" r:id="rId4"/>
  </p:sldMasterIdLst>
  <p:sldIdLst>
    <p:sldId id="303" r:id="rId5"/>
    <p:sldId id="301" r:id="rId6"/>
    <p:sldId id="302" r:id="rId7"/>
    <p:sldId id="299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4" r:id="rId18"/>
    <p:sldId id="297" r:id="rId19"/>
    <p:sldId id="29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>
        <p:scale>
          <a:sx n="92" d="100"/>
          <a:sy n="92" d="100"/>
        </p:scale>
        <p:origin x="16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4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02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94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48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18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5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25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05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5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9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02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07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73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3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38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5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38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2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81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7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0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6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2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86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33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90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41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99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66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5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3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080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99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15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1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03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2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dirty="0" smtClean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dirty="0" smtClean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dirty="0" smtClean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dirty="0" smtClean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dirty="0" smtClean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dirty="0">
              <a:ln w="14605">
                <a:solidFill>
                  <a:srgbClr val="70AD47">
                    <a:shade val="50000"/>
                  </a:srgbClr>
                </a:solidFill>
              </a:ln>
              <a:solidFill>
                <a:srgbClr val="70AD47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4472C4">
                    <a:lumMod val="20000"/>
                    <a:lumOff val="80000"/>
                  </a:srgbClr>
                </a:solidFill>
              </a:rPr>
              <a:t>HERVEAU Killian</a:t>
            </a:r>
            <a:br>
              <a:rPr lang="fr-FR" sz="2000" dirty="0" smtClean="0">
                <a:solidFill>
                  <a:srgbClr val="4472C4">
                    <a:lumMod val="20000"/>
                    <a:lumOff val="80000"/>
                  </a:srgbClr>
                </a:solidFill>
              </a:rPr>
            </a:br>
            <a:r>
              <a:rPr lang="fr-FR" sz="2000" dirty="0" smtClean="0">
                <a:solidFill>
                  <a:srgbClr val="4472C4">
                    <a:lumMod val="20000"/>
                    <a:lumOff val="80000"/>
                  </a:srgb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rgbClr val="4472C4">
                    <a:lumMod val="20000"/>
                    <a:lumOff val="80000"/>
                  </a:srgbClr>
                </a:solidFill>
              </a:rPr>
              <a:t>VARIN </a:t>
            </a:r>
            <a:r>
              <a:rPr lang="fr-FR" sz="2000" dirty="0" err="1" smtClean="0">
                <a:solidFill>
                  <a:srgbClr val="4472C4">
                    <a:lumMod val="20000"/>
                    <a:lumOff val="80000"/>
                  </a:srgbClr>
                </a:solidFill>
              </a:rPr>
              <a:t>Briséis</a:t>
            </a:r>
            <a:endParaRPr lang="fr-FR" sz="2000" dirty="0">
              <a:solidFill>
                <a:srgbClr val="4472C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</a:t>
            </a:r>
            <a:r>
              <a:rPr lang="fr-FR" sz="2800" u="sng" dirty="0"/>
              <a:t>. Utilisation de la tâche d’Airy</a:t>
            </a:r>
          </a:p>
          <a:p>
            <a:pPr marL="0" indent="0">
              <a:buNone/>
            </a:pPr>
            <a:r>
              <a:rPr lang="fr-FR" sz="2800" u="sng" dirty="0" smtClean="0"/>
              <a:t>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de la position en 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Image calibration à 700nm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cette courbe la position transverse </a:t>
            </a:r>
            <a:br>
              <a:rPr lang="fr-FR" dirty="0" smtClean="0"/>
            </a:br>
            <a:r>
              <a:rPr lang="fr-FR" dirty="0" smtClean="0"/>
              <a:t>importe peu et les fréquences du réseau</a:t>
            </a:r>
            <a:br>
              <a:rPr lang="fr-FR" dirty="0" smtClean="0"/>
            </a:br>
            <a:r>
              <a:rPr lang="fr-FR" dirty="0" smtClean="0"/>
              <a:t>peuvent gêner: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supprimera la phase de l’image </a:t>
            </a:r>
            <a:br>
              <a:rPr lang="fr-FR" dirty="0" smtClean="0"/>
            </a:br>
            <a:r>
              <a:rPr lang="fr-FR" dirty="0" smtClean="0"/>
              <a:t>afin de distinguer clairement le pic Airy </a:t>
            </a:r>
            <a:br>
              <a:rPr lang="fr-FR" dirty="0" smtClean="0"/>
            </a:br>
            <a:r>
              <a:rPr lang="fr-FR" dirty="0" smtClean="0"/>
              <a:t>central de l’image d’interférence, celle-ci</a:t>
            </a:r>
            <a:br>
              <a:rPr lang="fr-FR" dirty="0" smtClean="0"/>
            </a:br>
            <a:r>
              <a:rPr lang="fr-FR" dirty="0" smtClean="0"/>
              <a:t>sera enlevée avec un masque </a:t>
            </a:r>
            <a:r>
              <a:rPr lang="fr-FR" dirty="0" err="1" smtClean="0"/>
              <a:t>hypergaussien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axiale: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de la phase de l’image: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1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53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Pour aller plus loin: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Expérimentalement,  on capte une </a:t>
            </a:r>
            <a:r>
              <a:rPr lang="fr-FR" dirty="0" smtClean="0">
                <a:solidFill>
                  <a:prstClr val="black"/>
                </a:solidFill>
              </a:rPr>
              <a:t>interférence non désirée avec le réseau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Détection et élimination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des pics fréquentiels </a:t>
            </a:r>
            <a:b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dans l’espace de Fourier</a:t>
            </a:r>
            <a:endParaRPr lang="fr-F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fréquence</a:t>
            </a:r>
            <a:endParaRPr lang="fr-FR" sz="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valeur</a:t>
            </a:r>
            <a:endParaRPr lang="fr-FR" sz="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Espace de </a:t>
            </a:r>
            <a:r>
              <a:rPr lang="fr-FR" dirty="0"/>
              <a:t>F</a:t>
            </a:r>
            <a:r>
              <a:rPr lang="fr-FR" dirty="0" smtClean="0"/>
              <a:t>ourier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après traitement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817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1006432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876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Il reste encore, à partir d’images expérimentales contenant plusieurs tâche, à isoler les tâches pour effectuer des traitements respectifs.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2024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 txBox="1">
            <a:spLocks/>
          </p:cNvSpPr>
          <p:nvPr/>
        </p:nvSpPr>
        <p:spPr>
          <a:xfrm>
            <a:off x="1805780" y="318527"/>
            <a:ext cx="8915400" cy="687313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800" b="0" i="0" u="sng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fr-FR" sz="2800" b="0" i="0" u="sng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rgbClr val="70AD47">
                  <a:lumMod val="40000"/>
                  <a:lumOff val="60000"/>
                  <a:alpha val="40000"/>
                </a:srgbClr>
              </a:glow>
              <a:softEdge rad="0"/>
            </a:effectLst>
          </p:spPr>
        </p:pic>
        <p:sp>
          <p:nvSpPr>
            <p:cNvPr id="21" name="ZoneTexte 20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fluorescence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rgbClr val="5B9BD5">
                <a:alpha val="40000"/>
              </a:srgbClr>
            </a:glow>
          </a:effectLst>
        </p:grpSpPr>
        <p:pic>
          <p:nvPicPr>
            <p:cNvPr id="23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rgbClr val="70AD47">
                  <a:lumMod val="40000"/>
                  <a:lumOff val="60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Limité par la diffraction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Résolution latérale max ~ 200nm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Résolution basée sur la localisation unique : ~ 20nm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prstClr val="black"/>
                </a:solidFill>
                <a:latin typeface="Calibri" panose="020F0502020204030204"/>
              </a:rPr>
              <a:t>Microscopie classique</a:t>
            </a:r>
            <a:endParaRPr lang="fr-FR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Eclairage Köhler, diffusion, contraste de phase…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prstClr val="black"/>
                </a:solidFill>
                <a:latin typeface="Calibri" panose="020F0502020204030204"/>
              </a:rPr>
              <a:t>Microscopie de fluorescence, dont PALM</a:t>
            </a:r>
            <a:endParaRPr lang="fr-FR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Activation de photoémetteurs 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22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 txBox="1">
            <a:spLocks/>
          </p:cNvSpPr>
          <p:nvPr/>
        </p:nvSpPr>
        <p:spPr>
          <a:xfrm>
            <a:off x="1805780" y="318527"/>
            <a:ext cx="8915400" cy="1259248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800" b="0" i="0" u="sng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Microscopie de fluorescence: capteur et traitement</a:t>
            </a:r>
            <a:endParaRPr kumimoji="0" lang="fr-F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Fluorescence =&gt; petite quantité de lumière =&gt; RSB élevé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lumière parasite 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/>
              </a:rPr>
              <a:t>luorophores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courant d’obscurité (diodes du capteur)</a:t>
            </a:r>
            <a:b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</a:br>
            <a:endParaRPr lang="fr-FR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fr-FR" sz="20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lang="fr-FR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Méthodes numériques: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Augmentation de contraste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Filtrage gaussien ou médian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/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/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0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prstClr val="black"/>
                </a:solidFill>
              </a:rPr>
              <a:t>A</a:t>
            </a:r>
            <a:r>
              <a:rPr lang="fr-FR" sz="2400" i="1" dirty="0" smtClean="0">
                <a:solidFill>
                  <a:prstClr val="black"/>
                </a:solidFill>
              </a:rPr>
              <a:t>vec quelle précision peut on localiser un émetteur fluorescent ?</a:t>
            </a:r>
            <a:br>
              <a:rPr lang="fr-FR" sz="2400" i="1" dirty="0" smtClean="0">
                <a:solidFill>
                  <a:prstClr val="black"/>
                </a:solidFill>
              </a:rPr>
            </a:br>
            <a:r>
              <a:rPr lang="fr-FR" sz="2400" i="1" dirty="0" smtClean="0">
                <a:solidFill>
                  <a:prstClr val="black"/>
                </a:solidFill>
              </a:rPr>
              <a:t>Quels traitements et solutions faut-il envisager ?</a:t>
            </a:r>
            <a:endParaRPr lang="fr-FR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Traitements préliminaires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Utilisation de la tâche d’Airy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Rehaussement de contraste: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529672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9" y="168329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Filtrage du fond (on enlève la médiane)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Pas de bruit poivre et sel, on ne fait pas de filtrage médian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Filtrage de Wiener envisagé, mais il abîme les fréquences qui nous intéressent, et il est difficile de déterminer l’objet à obtenir.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83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Hyper-gaussienne 2D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Vue de coupe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Différence de deux </a:t>
            </a:r>
            <a:r>
              <a:rPr lang="fr-FR" dirty="0" err="1" smtClean="0"/>
              <a:t>hypergaussiennes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1600" i="1" dirty="0" smtClean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673851" y="5496498"/>
            <a:ext cx="434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Alternative</a:t>
            </a:r>
            <a:r>
              <a:rPr lang="fr-FR" dirty="0" smtClean="0"/>
              <a:t>: faire un fit gaussien et soustraire la gaussienne à l’image.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(hautes fréquences non importantes).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Suppression des fréquences supérieures à la fréquence de coupure du microscope, sélection de la tâche centrale.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1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1032</TotalTime>
  <Words>390</Words>
  <Application>Microsoft Office PowerPoint</Application>
  <PresentationFormat>Personnalisé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Brin</vt:lpstr>
      <vt:lpstr>1_Brin</vt:lpstr>
      <vt:lpstr>Thème Office</vt:lpstr>
      <vt:lpstr>2_Brin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71</cp:revision>
  <dcterms:created xsi:type="dcterms:W3CDTF">2015-11-02T08:24:01Z</dcterms:created>
  <dcterms:modified xsi:type="dcterms:W3CDTF">2016-04-28T08:29:41Z</dcterms:modified>
</cp:coreProperties>
</file>