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84" r:id="rId4"/>
    <p:sldId id="285" r:id="rId5"/>
    <p:sldId id="261" r:id="rId6"/>
    <p:sldId id="278" r:id="rId7"/>
    <p:sldId id="265" r:id="rId8"/>
    <p:sldId id="290" r:id="rId9"/>
    <p:sldId id="291" r:id="rId10"/>
    <p:sldId id="280" r:id="rId11"/>
    <p:sldId id="292" r:id="rId12"/>
    <p:sldId id="286" r:id="rId13"/>
    <p:sldId id="288" r:id="rId14"/>
    <p:sldId id="281" r:id="rId15"/>
    <p:sldId id="293" r:id="rId16"/>
    <p:sldId id="287" r:id="rId17"/>
    <p:sldId id="294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7T10:39:19.008" idx="1">
    <p:pos x="10" y="10"/>
    <p:text>A supprimer ?
A concir?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  <a:endParaRPr lang="fr-FR" sz="32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/>
            </a:r>
            <a:b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  <a:endParaRPr lang="fr-FR" sz="6600" cap="none" spc="0" dirty="0">
              <a:ln w="14605">
                <a:solidFill>
                  <a:schemeClr val="accent6">
                    <a:shade val="5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0" endPos="35500" dir="5400000" sy="-90000" algn="bl" rotWithShape="0"/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FarView\PIMS\Pres_Avril\fitgau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75" y="2010917"/>
            <a:ext cx="4121828" cy="35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" y="1685573"/>
            <a:ext cx="5737216" cy="48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7249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</a:t>
            </a:r>
            <a:r>
              <a:rPr lang="fr-FR" sz="2800" u="sng" dirty="0"/>
              <a:t>. Utilisation de la tâche d’Airy</a:t>
            </a:r>
          </a:p>
          <a:p>
            <a:pPr marL="0" indent="0">
              <a:buNone/>
            </a:pPr>
            <a:r>
              <a:rPr lang="fr-FR" sz="2800" u="sng" dirty="0" smtClean="0"/>
              <a:t> 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5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390015" y="1500907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Détermination de la position en x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52305" y="3762958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Image calibration à 700nm</a:t>
            </a:r>
            <a:endParaRPr lang="fr-FR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6732943" y="5776576"/>
            <a:ext cx="4995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tâche d’Airy contient des informations sur la localisation dans un plan, mais aussi sur le positionnement axial.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377078" y="2335184"/>
            <a:ext cx="0" cy="294270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770470" y="723208"/>
            <a:ext cx="8915400" cy="745982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1" y="1469190"/>
            <a:ext cx="6274147" cy="50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848365" y="1292457"/>
            <a:ext cx="56750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cette courbe la position transverse </a:t>
            </a:r>
            <a:br>
              <a:rPr lang="fr-FR" dirty="0" smtClean="0"/>
            </a:br>
            <a:r>
              <a:rPr lang="fr-FR" dirty="0" smtClean="0"/>
              <a:t>importe peu et les fréquences du réseau</a:t>
            </a:r>
            <a:br>
              <a:rPr lang="fr-FR" dirty="0" smtClean="0"/>
            </a:br>
            <a:r>
              <a:rPr lang="fr-FR" dirty="0" smtClean="0"/>
              <a:t>peuvent gêner: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supprimera la phase de l’image </a:t>
            </a:r>
            <a:br>
              <a:rPr lang="fr-FR" dirty="0" smtClean="0"/>
            </a:br>
            <a:r>
              <a:rPr lang="fr-FR" dirty="0" smtClean="0"/>
              <a:t>afin de distinguer clairement le pic Airy </a:t>
            </a:r>
            <a:br>
              <a:rPr lang="fr-FR" dirty="0" smtClean="0"/>
            </a:br>
            <a:r>
              <a:rPr lang="fr-FR" dirty="0" smtClean="0"/>
              <a:t>central de l’image d’interférence, celle-ci</a:t>
            </a:r>
            <a:br>
              <a:rPr lang="fr-FR" dirty="0" smtClean="0"/>
            </a:br>
            <a:r>
              <a:rPr lang="fr-FR" dirty="0" smtClean="0"/>
              <a:t>sera enlevée avec un masque </a:t>
            </a:r>
            <a:r>
              <a:rPr lang="fr-FR" dirty="0" err="1" smtClean="0"/>
              <a:t>hypergaussien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97" y="2345199"/>
            <a:ext cx="2695123" cy="289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317991" y="216132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axiale: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97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Conservation des fréquences mais pas de la phase.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6598" y="937553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Elimination de la phase de l’image: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7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</a:t>
            </a:r>
            <a:r>
              <a:rPr lang="fr-FR" sz="2800" u="sng" dirty="0"/>
              <a:t>. 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Interfrange de l’image du réseau:</a:t>
            </a:r>
            <a:br>
              <a:rPr lang="fr-FR" sz="2400" dirty="0" smtClean="0"/>
            </a:br>
            <a:r>
              <a:rPr lang="fr-FR" sz="2400" dirty="0" smtClean="0"/>
              <a:t>Contient des informations sur le positionnement axial.</a:t>
            </a:r>
            <a:br>
              <a:rPr lang="fr-FR" sz="2400" dirty="0" smtClean="0"/>
            </a:br>
            <a:r>
              <a:rPr lang="fr-FR" sz="2400" dirty="0" smtClean="0"/>
              <a:t>On peut se passer de la phase de l’image.</a:t>
            </a:r>
            <a:br>
              <a:rPr lang="fr-FR" sz="2400" dirty="0" smtClean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Les fréquences correspondant au réseau sont plus élevées que la fréquence de coupure du microscope ?</a:t>
            </a:r>
            <a:br>
              <a:rPr lang="fr-FR" sz="2400" dirty="0" smtClean="0"/>
            </a:br>
            <a:r>
              <a:rPr lang="fr-FR" sz="2400" dirty="0" smtClean="0"/>
              <a:t>On coupe le centre de l’image?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3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</a:t>
            </a:r>
            <a:r>
              <a:rPr lang="fr-FR" sz="2800" u="sng" dirty="0"/>
              <a:t>. 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466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III. 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 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Projection des points sur la courbe de calibration:</a:t>
            </a:r>
            <a:endParaRPr lang="fr-FR" sz="2400" b="1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  <p:pic>
        <p:nvPicPr>
          <p:cNvPr id="4" name="Picture 2" descr="D:\FarView\PIMS\CR\images\courbes de tolérance\courbe avec plein de ronds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99" y="1521228"/>
            <a:ext cx="8001866" cy="506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38" y="1813437"/>
            <a:ext cx="3290167" cy="203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1430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Pour aller plus loin: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1931204"/>
            <a:ext cx="3840480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337036" y="1092003"/>
            <a:ext cx="858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Expérimentalement,  on capte une interférence non désirée avec le réseau</a:t>
            </a:r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48" y="1931204"/>
            <a:ext cx="3897893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117870" y="4006745"/>
            <a:ext cx="2274917" cy="72320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456447" y="4729951"/>
            <a:ext cx="3490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A53010">
                    <a:lumMod val="50000"/>
                  </a:srgbClr>
                </a:solidFill>
              </a:rPr>
              <a:t>Détection et élimination des pics fréquentiels </a:t>
            </a:r>
            <a:br>
              <a:rPr lang="fr-FR" sz="2000" dirty="0" smtClean="0">
                <a:solidFill>
                  <a:srgbClr val="A53010">
                    <a:lumMod val="50000"/>
                  </a:srgbClr>
                </a:solidFill>
              </a:rPr>
            </a:br>
            <a:r>
              <a:rPr lang="fr-FR" sz="2000" dirty="0" smtClean="0">
                <a:solidFill>
                  <a:srgbClr val="A53010">
                    <a:lumMod val="50000"/>
                  </a:srgbClr>
                </a:solidFill>
              </a:rPr>
              <a:t>dans l’espace de Fourier</a:t>
            </a:r>
            <a:endParaRPr lang="fr-FR" sz="2000" dirty="0">
              <a:solidFill>
                <a:srgbClr val="A53010">
                  <a:lumMod val="50000"/>
                </a:srgb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070607" y="349112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>
                <a:solidFill>
                  <a:prstClr val="black"/>
                </a:solidFill>
              </a:rPr>
              <a:t>fréquence</a:t>
            </a:r>
            <a:endParaRPr lang="fr-FR" sz="800" b="1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456447" y="175524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>
                <a:solidFill>
                  <a:prstClr val="black"/>
                </a:solidFill>
              </a:rPr>
              <a:t>valeur</a:t>
            </a:r>
            <a:endParaRPr lang="fr-FR" sz="800" b="1" dirty="0">
              <a:solidFill>
                <a:prstClr val="black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117870" y="2868930"/>
            <a:ext cx="218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Espace de </a:t>
            </a:r>
            <a:r>
              <a:rPr lang="fr-FR" dirty="0">
                <a:solidFill>
                  <a:prstClr val="black"/>
                </a:solidFill>
              </a:rPr>
              <a:t>F</a:t>
            </a:r>
            <a:r>
              <a:rPr lang="fr-FR" dirty="0" smtClean="0">
                <a:solidFill>
                  <a:prstClr val="black"/>
                </a:solidFill>
              </a:rPr>
              <a:t>ourier</a:t>
            </a:r>
            <a:r>
              <a:rPr lang="fr-FR" dirty="0">
                <a:solidFill>
                  <a:prstClr val="black"/>
                </a:solidFill>
              </a:rPr>
              <a:t/>
            </a:r>
            <a:br>
              <a:rPr lang="fr-FR" dirty="0">
                <a:solidFill>
                  <a:prstClr val="black"/>
                </a:solidFill>
              </a:rPr>
            </a:br>
            <a:r>
              <a:rPr lang="fr-FR" dirty="0" smtClean="0">
                <a:solidFill>
                  <a:prstClr val="black"/>
                </a:solidFill>
              </a:rPr>
              <a:t>après traitement</a:t>
            </a:r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415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967" y="1006432"/>
            <a:ext cx="9673965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2202873" y="1862051"/>
            <a:ext cx="8769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Blablabla</a:t>
            </a:r>
            <a:br>
              <a:rPr lang="fr-FR" dirty="0" smtClean="0"/>
            </a:br>
            <a:r>
              <a:rPr lang="fr-FR" dirty="0" smtClean="0"/>
              <a:t>on a rencontré tel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Qu’on a résolu avec ça</a:t>
            </a:r>
          </a:p>
          <a:p>
            <a:r>
              <a:rPr lang="fr-FR" dirty="0" smtClean="0"/>
              <a:t>Mais du coup autre </a:t>
            </a:r>
            <a:r>
              <a:rPr lang="fr-FR" dirty="0" err="1" smtClean="0"/>
              <a:t>pb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 ca va un peu</a:t>
            </a:r>
          </a:p>
          <a:p>
            <a:endParaRPr lang="fr-FR" dirty="0"/>
          </a:p>
          <a:p>
            <a:r>
              <a:rPr lang="fr-FR" dirty="0" smtClean="0"/>
              <a:t>Il reste encore, à partir d’images expérimentales contenant plusieurs tâche, à isoler les tâches pour effectuer des traitements respectifs.</a:t>
            </a:r>
          </a:p>
          <a:p>
            <a:endParaRPr lang="fr-FR" dirty="0"/>
          </a:p>
          <a:p>
            <a:r>
              <a:rPr lang="fr-FR" dirty="0" smtClean="0"/>
              <a:t>Notre travail pourra ouvrir la voie à de nouvelles méthodes de super-résolution en microscopie, et à la reconstitution 3D d’échantillons.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 smtClean="0"/>
              <a:t>Merci pour votre attention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68731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Introduction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fluorescence</a:t>
              </a:r>
              <a:endParaRPr lang="fr-FR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061425" y="1715762"/>
              <a:ext cx="273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Limité par la diffraction</a:t>
              </a:r>
              <a:endParaRPr lang="fr-FR" b="1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Résolution latérale max ~ 200nm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Résolution basée sur la localisation unique : ~ 20nm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classique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Eclairage Köhler, diffusion, contraste de phase…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de fluorescence, dont PALM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Activation de photoémetteurs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1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Introduction: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capteur et traitement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2453480" y="1410292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Fluorescence =&gt; petite quantité de lumière =&gt; RSB élevé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512073" y="2003741"/>
            <a:ext cx="632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lumière parasite </a:t>
            </a:r>
            <a:endParaRPr lang="fr-FR" sz="2000" dirty="0"/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err="1"/>
              <a:t>f</a:t>
            </a:r>
            <a:r>
              <a:rPr lang="fr-FR" sz="2000" dirty="0" err="1" smtClean="0"/>
              <a:t>luorophores</a:t>
            </a:r>
            <a:r>
              <a:rPr lang="fr-FR" sz="2000" dirty="0" smtClean="0"/>
              <a:t> non homogènes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courant d’obscurité (diodes du capteur)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 smtClean="0"/>
              <a:t>	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2512073" y="37106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000" dirty="0" smtClean="0">
                <a:solidFill>
                  <a:prstClr val="black"/>
                </a:solidFill>
              </a:rPr>
              <a:t>Méthodes numériques: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 Augmentation de contraste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smtClean="0">
                <a:solidFill>
                  <a:prstClr val="black"/>
                </a:solidFill>
              </a:rPr>
              <a:t>Filtrage gaussien ou médian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</a:rPr>
              <a:t>Déconvolution</a:t>
            </a:r>
            <a:r>
              <a:rPr lang="fr-FR" sz="2000" dirty="0" smtClean="0">
                <a:solidFill>
                  <a:prstClr val="black"/>
                </a:solidFill>
              </a:rPr>
              <a:t> de la PSF, ou/et de l’image du bruit par le réseau.</a:t>
            </a:r>
            <a:endParaRPr lang="fr-F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0317" y="1480258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Objectif:</a:t>
            </a:r>
          </a:p>
          <a:p>
            <a:pPr marL="0" indent="0">
              <a:buNone/>
            </a:pPr>
            <a:r>
              <a:rPr lang="fr-FR" sz="2800" dirty="0" smtClean="0"/>
              <a:t>	</a:t>
            </a:r>
            <a:r>
              <a:rPr lang="fr-FR" sz="2400" dirty="0" smtClean="0"/>
              <a:t>- positionnement axial (image nette)</a:t>
            </a:r>
          </a:p>
          <a:p>
            <a:pPr marL="0" indent="0">
              <a:buNone/>
            </a:pPr>
            <a:r>
              <a:rPr lang="fr-FR" sz="2400" dirty="0" smtClean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calibrations 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</a:t>
            </a:r>
            <a:r>
              <a:rPr lang="fr-FR" sz="2400" dirty="0" smtClean="0"/>
              <a:t>mesure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en situation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249382"/>
            <a:ext cx="1063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</a:t>
            </a:r>
            <a:r>
              <a:rPr lang="fr-FR" sz="2400" i="1" dirty="0" smtClean="0"/>
              <a:t>vec quelle précision peut on localiser un émetteur fluorescent ?</a:t>
            </a:r>
            <a:br>
              <a:rPr lang="fr-FR" sz="2400" i="1" dirty="0" smtClean="0"/>
            </a:br>
            <a:r>
              <a:rPr lang="fr-FR" sz="2400" i="1" dirty="0" smtClean="0"/>
              <a:t>Quels traitements et solutions faut-il envisager ?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7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41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  <a:endParaRPr lang="fr-FR" sz="3600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02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02" y="1464444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79" y="1666240"/>
            <a:ext cx="8211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Traitements préliminaires</a:t>
            </a:r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Utilisation de la tâche d’Airy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 axiale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80574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Traitements préliminaires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302624" y="1223339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Rehaussement de contraste: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>
            <a:off x="3529672" y="2948563"/>
            <a:ext cx="1141237" cy="38573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89" y="1683292"/>
            <a:ext cx="2843920" cy="292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6" y="1672755"/>
            <a:ext cx="2809641" cy="293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23454" y="4884311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 Filtrage du fond (on enlève la médiane)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5318359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Pas de bruit poivre et sel, on ne fait pas de filtrage médian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06582" y="5777043"/>
            <a:ext cx="109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Filtrage de Wiener envisagé, mais il abîme les fréquences qui nous intéressent, et il est difficile de déterminer l’objet à </a:t>
            </a:r>
            <a:r>
              <a:rPr lang="fr-FR" dirty="0" smtClean="0"/>
              <a:t>obtenir ou l’opérateur utilisé.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710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I. Traitements préliminaires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5236" y="1221971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Hyper-gaussienne 2D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7" y="1670858"/>
            <a:ext cx="2376695" cy="236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10971" y="409638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Vue de coupe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5" y="4580312"/>
            <a:ext cx="3100011" cy="2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1221971"/>
            <a:ext cx="2547971" cy="268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4028430"/>
            <a:ext cx="2572647" cy="267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9" y="2853560"/>
            <a:ext cx="2572647" cy="2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396688" y="2051508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Différence de deux </a:t>
            </a:r>
            <a:r>
              <a:rPr lang="fr-FR" dirty="0" err="1" smtClean="0"/>
              <a:t>hypergaussiennes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1600" i="1" dirty="0" smtClean="0"/>
              <a:t>Sélection des interfranges</a:t>
            </a:r>
            <a:endParaRPr lang="fr-FR" i="1" dirty="0"/>
          </a:p>
        </p:txBody>
      </p:sp>
      <p:sp>
        <p:nvSpPr>
          <p:cNvPr id="5" name="Flèche vers le bas 4"/>
          <p:cNvSpPr/>
          <p:nvPr/>
        </p:nvSpPr>
        <p:spPr>
          <a:xfrm>
            <a:off x="5530408" y="3606084"/>
            <a:ext cx="345594" cy="422345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50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</a:t>
            </a:r>
            <a:r>
              <a:rPr lang="fr-FR" sz="2800" u="sng" dirty="0"/>
              <a:t>Utilisation de la tâche d’Airy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Tâche d’Airy: on se concentre sur le centre de l’image (hautes fréquences non importantes). 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Suppression des fréquences supérieures à la fréquence de coupure du microscope, sélection de la tâche centrale.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Utilisation d’un fit gaussien.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7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1300</TotalTime>
  <Words>405</Words>
  <Application>Microsoft Office PowerPoint</Application>
  <PresentationFormat>Personnalisé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MAU Adrien</cp:lastModifiedBy>
  <cp:revision>94</cp:revision>
  <dcterms:created xsi:type="dcterms:W3CDTF">2015-11-02T08:24:01Z</dcterms:created>
  <dcterms:modified xsi:type="dcterms:W3CDTF">2016-04-28T08:29:59Z</dcterms:modified>
</cp:coreProperties>
</file>