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</p:sldMasterIdLst>
  <p:sldIdLst>
    <p:sldId id="260" r:id="rId3"/>
    <p:sldId id="261" r:id="rId4"/>
    <p:sldId id="278" r:id="rId5"/>
    <p:sldId id="265" r:id="rId6"/>
    <p:sldId id="267" r:id="rId7"/>
    <p:sldId id="277" r:id="rId8"/>
    <p:sldId id="269" r:id="rId9"/>
    <p:sldId id="279" r:id="rId10"/>
    <p:sldId id="283" r:id="rId11"/>
    <p:sldId id="280" r:id="rId12"/>
    <p:sldId id="281" r:id="rId13"/>
    <p:sldId id="282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96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6514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812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9685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46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5497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286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05736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0383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4508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5504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7378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7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  <a:endParaRPr lang="fr-FR" sz="32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/>
            </a:r>
            <a:br>
              <a:rPr lang="fr-FR" sz="5400" cap="none" spc="0" dirty="0" smtClean="0">
                <a:ln w="15875">
                  <a:solidFill>
                    <a:schemeClr val="tx1">
                      <a:alpha val="63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cap="none" spc="0" dirty="0" smtClean="0">
                <a:ln w="14605">
                  <a:solidFill>
                    <a:schemeClr val="accent6">
                      <a:shade val="5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  <a:endParaRPr lang="fr-FR" sz="6600" cap="none" spc="0" dirty="0">
              <a:ln w="14605">
                <a:solidFill>
                  <a:schemeClr val="accent6">
                    <a:shade val="5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0" endPos="35500" dir="5400000" sy="-90000" algn="bl" rotWithShape="0"/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HERVEAU Killian</a:t>
            </a:r>
            <a:b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MAU Adrien</a:t>
            </a:r>
          </a:p>
          <a:p>
            <a:r>
              <a:rPr lang="fr-FR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VARIN </a:t>
            </a:r>
            <a:r>
              <a:rPr lang="fr-FR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Briséis</a:t>
            </a:r>
            <a:endParaRPr lang="fr-FR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4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Tâche d’Airy: on se concentre sur le centre de l’image (haute fréquence non importantes). </a:t>
            </a:r>
            <a:br>
              <a:rPr lang="fr-FR" sz="2400" dirty="0" smtClean="0"/>
            </a:br>
            <a:r>
              <a:rPr lang="fr-FR" sz="2400" dirty="0" smtClean="0"/>
              <a:t>Utilisation d’un fit gaussien.</a:t>
            </a:r>
            <a:br>
              <a:rPr lang="fr-FR" sz="2400" dirty="0" smtClean="0"/>
            </a:br>
            <a:r>
              <a:rPr lang="fr-FR" sz="2400" dirty="0" smtClean="0"/>
              <a:t>Contient des informations sur la localisation dans un plan, et sur l’axe optique</a:t>
            </a:r>
            <a:br>
              <a:rPr lang="fr-FR" sz="2400" dirty="0" smtClean="0"/>
            </a:br>
            <a:endParaRPr lang="fr-FR" sz="2400" dirty="0" smtClean="0"/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79829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Interfrange de l’image du réseau:</a:t>
            </a:r>
            <a:br>
              <a:rPr lang="fr-FR" sz="2400" dirty="0" smtClean="0"/>
            </a:br>
            <a:r>
              <a:rPr lang="fr-FR" sz="2400" dirty="0" smtClean="0"/>
              <a:t>Contient des informations sur z.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9392575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 smtClean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71849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III. Détermination de la position </a:t>
            </a: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532" y="100643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90959938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5000">
              <a:schemeClr val="accent5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 smtClean="0"/>
              <a:t>Merci pour votre attention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2304513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Objectif: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r>
              <a:rPr lang="fr-FR" sz="2400" dirty="0" smtClean="0"/>
              <a:t>- positionnement axial (image nette)</a:t>
            </a:r>
          </a:p>
          <a:p>
            <a:pPr marL="0" indent="0">
              <a:buNone/>
            </a:pPr>
            <a:r>
              <a:rPr lang="fr-FR" sz="2400" dirty="0" smtClean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 smtClean="0"/>
              <a:t>	- reconstitution 3D de l’échantillon</a:t>
            </a:r>
            <a:br>
              <a:rPr lang="fr-FR" sz="2400" dirty="0" smtClean="0"/>
            </a:br>
            <a:r>
              <a:rPr lang="fr-FR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calibrations 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</a:t>
            </a:r>
            <a:r>
              <a:rPr lang="fr-FR" sz="2400" dirty="0"/>
              <a:t>de </a:t>
            </a:r>
            <a:r>
              <a:rPr lang="fr-FR" sz="2400" dirty="0" smtClean="0"/>
              <a:t>mesure</a:t>
            </a:r>
          </a:p>
          <a:p>
            <a:pPr marL="457200" lvl="1" indent="0">
              <a:buClrTx/>
              <a:buNone/>
            </a:pPr>
            <a:r>
              <a:rPr lang="fr-FR" sz="2400" dirty="0" smtClean="0"/>
              <a:t>- images en situation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A</a:t>
            </a:r>
            <a:r>
              <a:rPr lang="fr-FR" sz="2400" i="1" dirty="0" smtClean="0"/>
              <a:t>vec quelle précision peut on localiser un émetteur fluorescent ?</a:t>
            </a:r>
            <a:r>
              <a:rPr lang="fr-FR" sz="2400" i="1" dirty="0" smtClean="0"/>
              <a:t/>
            </a:r>
            <a:br>
              <a:rPr lang="fr-FR" sz="2400" i="1" dirty="0" smtClean="0"/>
            </a:br>
            <a:r>
              <a:rPr lang="fr-FR" sz="2400" i="1" dirty="0" smtClean="0"/>
              <a:t>Quels traitements et solutions faut-il envisager ?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3035458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  <a:endParaRPr lang="fr-FR" sz="3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65680" y="1666240"/>
            <a:ext cx="6969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Etat de l’art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Traitement préliminaire</a:t>
            </a:r>
          </a:p>
          <a:p>
            <a:r>
              <a:rPr lang="fr-FR" sz="3200" dirty="0" smtClean="0"/>
              <a:t>	</a:t>
            </a:r>
          </a:p>
          <a:p>
            <a:r>
              <a:rPr lang="fr-FR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2033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68731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chemeClr val="accent6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4" name="ZoneTexte 3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fluorescence</a:t>
              </a:r>
              <a:endParaRPr lang="fr-FR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chemeClr val="accent1">
                <a:alpha val="40000"/>
              </a:schemeClr>
            </a:glow>
          </a:effectLst>
        </p:grpSpPr>
        <p:pic>
          <p:nvPicPr>
            <p:cNvPr id="1026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chemeClr val="accent6">
                  <a:lumMod val="40000"/>
                  <a:lumOff val="60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161181" y="1715762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Limite de diffraction</a:t>
              </a:r>
              <a:endParaRPr lang="fr-FR" b="1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Résolution latérale max ~ 200nm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Résolution basée sur la localisation unique : ~ 20nm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classique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Eclairage Köhler, diffusion, contraste de phase…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Microscopie de fluorescence, dont PALM</a:t>
            </a:r>
            <a:endParaRPr lang="fr-FR" sz="2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Activation de photoémetteurs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31977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05780" y="318527"/>
            <a:ext cx="8915400" cy="1259248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Etat de l’art:</a:t>
            </a:r>
          </a:p>
          <a:p>
            <a:pPr marL="0" indent="0">
              <a:buNone/>
            </a:pPr>
            <a:r>
              <a:rPr lang="fr-FR" sz="2400" dirty="0" smtClean="0"/>
              <a:t>Microscopie de fluorescence: capteur et traitement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805780" y="1421426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Fluorescence =&gt; petite quantité de lumière =&gt; RSB élevé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681493" y="2003741"/>
            <a:ext cx="632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La précision du pointé dépend de plusieurs bruits: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Impact des photons non uniforme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lumière parasite </a:t>
            </a:r>
            <a:endParaRPr lang="fr-FR" sz="2000" dirty="0"/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</a:t>
            </a:r>
            <a:r>
              <a:rPr lang="fr-FR" sz="2000" dirty="0" err="1"/>
              <a:t>f</a:t>
            </a:r>
            <a:r>
              <a:rPr lang="fr-FR" sz="2000" dirty="0" err="1" smtClean="0"/>
              <a:t>luorophores</a:t>
            </a:r>
            <a:r>
              <a:rPr lang="fr-FR" sz="2000" dirty="0" smtClean="0"/>
              <a:t> non homogènes</a:t>
            </a:r>
          </a:p>
          <a:p>
            <a:pPr marL="285750" indent="-19050">
              <a:buFont typeface="Arial" panose="020B0604020202020204" pitchFamily="34" charset="0"/>
              <a:buChar char="•"/>
            </a:pPr>
            <a:r>
              <a:rPr lang="fr-FR" sz="2000" dirty="0" smtClean="0"/>
              <a:t> courant d’obscurité (diodes du capteur)</a:t>
            </a:r>
            <a:br>
              <a:rPr lang="fr-FR" sz="2000" dirty="0" smtClean="0"/>
            </a:br>
            <a:endParaRPr lang="fr-FR" sz="2000" dirty="0" smtClean="0"/>
          </a:p>
          <a:p>
            <a:r>
              <a:rPr lang="fr-FR" sz="2000" dirty="0"/>
              <a:t>	</a:t>
            </a:r>
            <a:endParaRPr lang="fr-FR" sz="2000" dirty="0" smtClean="0"/>
          </a:p>
          <a:p>
            <a:r>
              <a:rPr lang="fr-FR" sz="2000" dirty="0" smtClean="0"/>
              <a:t>	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681493" y="371067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2000" dirty="0" smtClean="0">
                <a:solidFill>
                  <a:prstClr val="black"/>
                </a:solidFill>
              </a:rPr>
              <a:t>Méthodes numériques: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prstClr val="black"/>
                </a:solidFill>
              </a:rPr>
              <a:t> Augmentation de contraste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smtClean="0">
                <a:solidFill>
                  <a:prstClr val="black"/>
                </a:solidFill>
              </a:rPr>
              <a:t>Filtrage gaussien ou médian</a:t>
            </a:r>
            <a:endParaRPr lang="fr-FR" sz="2000" dirty="0">
              <a:solidFill>
                <a:prstClr val="black"/>
              </a:solidFill>
            </a:endParaRPr>
          </a:p>
          <a:p>
            <a:pPr marL="285750" lvl="0" indent="-190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Déconvolution</a:t>
            </a:r>
            <a:r>
              <a:rPr lang="fr-FR" sz="2000" dirty="0" smtClean="0">
                <a:solidFill>
                  <a:prstClr val="black"/>
                </a:solidFill>
              </a:rPr>
              <a:t> de la PSF, ou/et de l’image du bruit par le réseau.</a:t>
            </a:r>
            <a:endParaRPr lang="fr-F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010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Conservation des fréquences mais pas de la phase.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72913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613564" y="3192090"/>
            <a:ext cx="2177935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91" y="1574305"/>
            <a:ext cx="3922395" cy="40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1574305"/>
            <a:ext cx="3875116" cy="405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05499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 smtClean="0"/>
              <a:t>II. Traitements préliminaires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9" y="1320514"/>
            <a:ext cx="4592848" cy="48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40079" y="904301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fond créé une interférence non désirée avec le réseau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77" y="1320514"/>
            <a:ext cx="4724399" cy="487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378335" y="3458096"/>
            <a:ext cx="1438102" cy="532015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517784" y="6192550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Elimination des pics fréquentiels </a:t>
            </a:r>
            <a:br>
              <a:rPr lang="fr-FR" dirty="0" smtClean="0"/>
            </a:br>
            <a:r>
              <a:rPr lang="fr-FR" dirty="0" smtClean="0"/>
              <a:t>dans l’espace de Fourier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90450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956</TotalTime>
  <Words>251</Words>
  <Application>Microsoft Office PowerPoint</Application>
  <PresentationFormat>Personnalisé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7" baseType="lpstr">
      <vt:lpstr>Thème Office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MAU Adrien</cp:lastModifiedBy>
  <cp:revision>61</cp:revision>
  <dcterms:created xsi:type="dcterms:W3CDTF">2015-11-02T08:24:01Z</dcterms:created>
  <dcterms:modified xsi:type="dcterms:W3CDTF">2016-04-27T08:26:04Z</dcterms:modified>
</cp:coreProperties>
</file>