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0" r:id="rId3"/>
    <p:sldId id="259" r:id="rId4"/>
    <p:sldId id="257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62" r:id="rId13"/>
    <p:sldId id="263" r:id="rId14"/>
    <p:sldId id="266" r:id="rId15"/>
    <p:sldId id="264" r:id="rId16"/>
    <p:sldId id="265" r:id="rId17"/>
    <p:sldId id="274" r:id="rId18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EA3375F1-B643-4D07-8980-05F8EC3A54AC}">
          <p14:sldIdLst>
            <p14:sldId id="256"/>
            <p14:sldId id="260"/>
            <p14:sldId id="259"/>
            <p14:sldId id="257"/>
            <p14:sldId id="267"/>
            <p14:sldId id="268"/>
            <p14:sldId id="269"/>
            <p14:sldId id="270"/>
            <p14:sldId id="271"/>
            <p14:sldId id="272"/>
            <p14:sldId id="273"/>
            <p14:sldId id="262"/>
            <p14:sldId id="263"/>
            <p14:sldId id="266"/>
            <p14:sldId id="264"/>
            <p14:sldId id="265"/>
            <p14:sldId id="274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RAUD Philémon 244118" initials="GP2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6D06"/>
    <a:srgbClr val="C58107"/>
    <a:srgbClr val="3333FF"/>
    <a:srgbClr val="993366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Style à thème 2 - Accentuation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Style léger 2 - Accentuation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7292A2E-F333-43FB-9621-5CBBE7FDCDCB}" styleName="Style léger 2 - Accentuation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0A1B5D5-9B99-4C35-A422-299274C87663}" styleName="Style moyen 1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93D81CF-94F2-401A-BA57-92F5A7B2D0C5}" styleName="Style moye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72" autoAdjust="0"/>
    <p:restoredTop sz="89520" autoAdjust="0"/>
  </p:normalViewPr>
  <p:slideViewPr>
    <p:cSldViewPr>
      <p:cViewPr varScale="1">
        <p:scale>
          <a:sx n="66" d="100"/>
          <a:sy n="66" d="100"/>
        </p:scale>
        <p:origin x="-45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Phil\Documents\GitHub\PIMS\OppAffaire\Concurrence\matrice%20positionnement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C:\Users\Phil\Documents\GitHub\PIMS\OppAffaire\Concurrence\matrice%20positionnemen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13625185623702"/>
          <c:y val="0.31890773328764116"/>
          <c:w val="0.3307888263169968"/>
          <c:h val="0.30389625638649437"/>
        </c:manualLayout>
      </c:layout>
      <c:radarChart>
        <c:radarStyle val="filled"/>
        <c:varyColors val="0"/>
        <c:ser>
          <c:idx val="0"/>
          <c:order val="0"/>
          <c:tx>
            <c:strRef>
              <c:f>Feuil1!$A$5</c:f>
              <c:strCache>
                <c:ptCount val="1"/>
                <c:pt idx="0">
                  <c:v>Entreprises implantées (Leica, Zeiss, Olympus…)</c:v>
                </c:pt>
              </c:strCache>
            </c:strRef>
          </c:tx>
          <c:spPr>
            <a:solidFill>
              <a:srgbClr val="FF0000">
                <a:alpha val="60000"/>
              </a:srgbClr>
            </a:solidFill>
          </c:spPr>
          <c:cat>
            <c:strRef>
              <c:f>Feuil1!$B$4:$F$4</c:f>
              <c:strCache>
                <c:ptCount val="5"/>
                <c:pt idx="0">
                  <c:v>Disponibilité produit</c:v>
                </c:pt>
                <c:pt idx="1">
                  <c:v>Savoir faire</c:v>
                </c:pt>
                <c:pt idx="2">
                  <c:v>Flexibilité des prix</c:v>
                </c:pt>
                <c:pt idx="3">
                  <c:v>Renommée</c:v>
                </c:pt>
                <c:pt idx="4">
                  <c:v>Innovateur</c:v>
                </c:pt>
              </c:strCache>
            </c:strRef>
          </c:cat>
          <c:val>
            <c:numRef>
              <c:f>Feuil1!$B$5:$F$5</c:f>
              <c:numCache>
                <c:formatCode>General</c:formatCode>
                <c:ptCount val="5"/>
                <c:pt idx="0">
                  <c:v>0.2</c:v>
                </c:pt>
                <c:pt idx="1">
                  <c:v>0.8</c:v>
                </c:pt>
                <c:pt idx="2">
                  <c:v>0.7</c:v>
                </c:pt>
                <c:pt idx="3">
                  <c:v>0.9</c:v>
                </c:pt>
                <c:pt idx="4">
                  <c:v>0.35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B65-4B3C-A6E0-F2CB8FC51967}"/>
            </c:ext>
          </c:extLst>
        </c:ser>
        <c:ser>
          <c:idx val="1"/>
          <c:order val="1"/>
          <c:tx>
            <c:strRef>
              <c:f>Feuil1!$A$6</c:f>
              <c:strCache>
                <c:ptCount val="1"/>
                <c:pt idx="0">
                  <c:v>Farview</c:v>
                </c:pt>
              </c:strCache>
            </c:strRef>
          </c:tx>
          <c:spPr>
            <a:solidFill>
              <a:schemeClr val="accent1">
                <a:lumMod val="75000"/>
                <a:alpha val="78000"/>
              </a:schemeClr>
            </a:solidFill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c:spPr>
          <c:cat>
            <c:strRef>
              <c:f>Feuil1!$B$4:$F$4</c:f>
              <c:strCache>
                <c:ptCount val="5"/>
                <c:pt idx="0">
                  <c:v>Disponibilité produit</c:v>
                </c:pt>
                <c:pt idx="1">
                  <c:v>Savoir faire</c:v>
                </c:pt>
                <c:pt idx="2">
                  <c:v>Flexibilité des prix</c:v>
                </c:pt>
                <c:pt idx="3">
                  <c:v>Renommée</c:v>
                </c:pt>
                <c:pt idx="4">
                  <c:v>Innovateur</c:v>
                </c:pt>
              </c:strCache>
            </c:strRef>
          </c:cat>
          <c:val>
            <c:numRef>
              <c:f>Feuil1!$B$6:$F$6</c:f>
              <c:numCache>
                <c:formatCode>General</c:formatCode>
                <c:ptCount val="5"/>
                <c:pt idx="0">
                  <c:v>0.8</c:v>
                </c:pt>
                <c:pt idx="1">
                  <c:v>0.3</c:v>
                </c:pt>
                <c:pt idx="2">
                  <c:v>0.4</c:v>
                </c:pt>
                <c:pt idx="3">
                  <c:v>0.1</c:v>
                </c:pt>
                <c:pt idx="4">
                  <c:v>0.9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B65-4B3C-A6E0-F2CB8FC51967}"/>
            </c:ext>
          </c:extLst>
        </c:ser>
        <c:ser>
          <c:idx val="2"/>
          <c:order val="2"/>
          <c:tx>
            <c:strRef>
              <c:f>Feuil1!$A$7</c:f>
              <c:strCache>
                <c:ptCount val="1"/>
                <c:pt idx="0">
                  <c:v>Autres starts-up</c:v>
                </c:pt>
              </c:strCache>
            </c:strRef>
          </c:tx>
          <c:spPr>
            <a:solidFill>
              <a:schemeClr val="accent3">
                <a:lumMod val="75000"/>
                <a:alpha val="87000"/>
              </a:schemeClr>
            </a:solidFill>
            <a:ln>
              <a:solidFill>
                <a:schemeClr val="accent1"/>
              </a:solidFill>
            </a:ln>
          </c:spPr>
          <c:cat>
            <c:strRef>
              <c:f>Feuil1!$B$4:$F$4</c:f>
              <c:strCache>
                <c:ptCount val="5"/>
                <c:pt idx="0">
                  <c:v>Disponibilité produit</c:v>
                </c:pt>
                <c:pt idx="1">
                  <c:v>Savoir faire</c:v>
                </c:pt>
                <c:pt idx="2">
                  <c:v>Flexibilité des prix</c:v>
                </c:pt>
                <c:pt idx="3">
                  <c:v>Renommée</c:v>
                </c:pt>
                <c:pt idx="4">
                  <c:v>Innovateur</c:v>
                </c:pt>
              </c:strCache>
            </c:strRef>
          </c:cat>
          <c:val>
            <c:numRef>
              <c:f>Feuil1!$B$7:$F$7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0.4</c:v>
                </c:pt>
                <c:pt idx="3">
                  <c:v>0.1</c:v>
                </c:pt>
                <c:pt idx="4">
                  <c:v>0.3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1B65-4B3C-A6E0-F2CB8FC519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400384"/>
        <c:axId val="80401920"/>
      </c:radarChart>
      <c:catAx>
        <c:axId val="80400384"/>
        <c:scaling>
          <c:orientation val="minMax"/>
        </c:scaling>
        <c:delete val="0"/>
        <c:axPos val="b"/>
        <c:majorGridlines/>
        <c:numFmt formatCode="General" sourceLinked="0"/>
        <c:majorTickMark val="out"/>
        <c:minorTickMark val="none"/>
        <c:tickLblPos val="nextTo"/>
        <c:crossAx val="80401920"/>
        <c:crosses val="autoZero"/>
        <c:auto val="1"/>
        <c:lblAlgn val="ctr"/>
        <c:lblOffset val="100"/>
        <c:noMultiLvlLbl val="0"/>
      </c:catAx>
      <c:valAx>
        <c:axId val="80401920"/>
        <c:scaling>
          <c:orientation val="minMax"/>
        </c:scaling>
        <c:delete val="1"/>
        <c:axPos val="l"/>
        <c:majorGridlines/>
        <c:numFmt formatCode="General" sourceLinked="1"/>
        <c:majorTickMark val="cross"/>
        <c:minorTickMark val="none"/>
        <c:tickLblPos val="nextTo"/>
        <c:crossAx val="8040038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7848542535213838"/>
          <c:y val="0.33568308727912494"/>
          <c:w val="0.33745695688226079"/>
          <c:h val="0.2970613095693414"/>
        </c:manualLayout>
      </c:layout>
      <c:radarChart>
        <c:radarStyle val="filled"/>
        <c:varyColors val="0"/>
        <c:ser>
          <c:idx val="0"/>
          <c:order val="0"/>
          <c:tx>
            <c:strRef>
              <c:f>Feuil1!$A$11</c:f>
              <c:strCache>
                <c:ptCount val="1"/>
                <c:pt idx="0">
                  <c:v>Entreprises implantées (Leica, Zeiss, Olympus…)</c:v>
                </c:pt>
              </c:strCache>
            </c:strRef>
          </c:tx>
          <c:spPr>
            <a:solidFill>
              <a:srgbClr val="FF0000">
                <a:alpha val="60000"/>
              </a:srgbClr>
            </a:solidFill>
          </c:spPr>
          <c:cat>
            <c:strRef>
              <c:f>Feuil1!$B$10:$F$10</c:f>
              <c:strCache>
                <c:ptCount val="5"/>
                <c:pt idx="0">
                  <c:v>Disponibilité produit</c:v>
                </c:pt>
                <c:pt idx="1">
                  <c:v>Savoir faire</c:v>
                </c:pt>
                <c:pt idx="2">
                  <c:v>Flexibilité des prix</c:v>
                </c:pt>
                <c:pt idx="3">
                  <c:v>Renommée</c:v>
                </c:pt>
                <c:pt idx="4">
                  <c:v>Innovateur</c:v>
                </c:pt>
              </c:strCache>
            </c:strRef>
          </c:cat>
          <c:val>
            <c:numRef>
              <c:f>Feuil1!$B$11:$F$11</c:f>
              <c:numCache>
                <c:formatCode>General</c:formatCode>
                <c:ptCount val="5"/>
                <c:pt idx="0">
                  <c:v>0.9</c:v>
                </c:pt>
                <c:pt idx="1">
                  <c:v>0.8</c:v>
                </c:pt>
                <c:pt idx="2">
                  <c:v>0.8</c:v>
                </c:pt>
                <c:pt idx="3">
                  <c:v>0.9</c:v>
                </c:pt>
                <c:pt idx="4">
                  <c:v>0.6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470-4E4D-AD0E-1FA8FCC23F4C}"/>
            </c:ext>
          </c:extLst>
        </c:ser>
        <c:ser>
          <c:idx val="1"/>
          <c:order val="1"/>
          <c:tx>
            <c:strRef>
              <c:f>Feuil1!$A$12</c:f>
              <c:strCache>
                <c:ptCount val="1"/>
                <c:pt idx="0">
                  <c:v>Farview</c:v>
                </c:pt>
              </c:strCache>
            </c:strRef>
          </c:tx>
          <c:spPr>
            <a:solidFill>
              <a:schemeClr val="accent1">
                <a:lumMod val="75000"/>
                <a:alpha val="78000"/>
              </a:schemeClr>
            </a:solidFill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c:spPr>
          <c:cat>
            <c:strRef>
              <c:f>Feuil1!$B$10:$F$10</c:f>
              <c:strCache>
                <c:ptCount val="5"/>
                <c:pt idx="0">
                  <c:v>Disponibilité produit</c:v>
                </c:pt>
                <c:pt idx="1">
                  <c:v>Savoir faire</c:v>
                </c:pt>
                <c:pt idx="2">
                  <c:v>Flexibilité des prix</c:v>
                </c:pt>
                <c:pt idx="3">
                  <c:v>Renommée</c:v>
                </c:pt>
                <c:pt idx="4">
                  <c:v>Innovateur</c:v>
                </c:pt>
              </c:strCache>
            </c:strRef>
          </c:cat>
          <c:val>
            <c:numRef>
              <c:f>Feuil1!$B$12:$F$12</c:f>
              <c:numCache>
                <c:formatCode>General</c:formatCode>
                <c:ptCount val="5"/>
                <c:pt idx="0">
                  <c:v>1</c:v>
                </c:pt>
                <c:pt idx="1">
                  <c:v>0.5</c:v>
                </c:pt>
                <c:pt idx="2">
                  <c:v>0.55000000000000004</c:v>
                </c:pt>
                <c:pt idx="3">
                  <c:v>0.5</c:v>
                </c:pt>
                <c:pt idx="4">
                  <c:v>0.7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470-4E4D-AD0E-1FA8FCC23F4C}"/>
            </c:ext>
          </c:extLst>
        </c:ser>
        <c:ser>
          <c:idx val="2"/>
          <c:order val="2"/>
          <c:tx>
            <c:strRef>
              <c:f>Feuil1!$A$13</c:f>
              <c:strCache>
                <c:ptCount val="1"/>
                <c:pt idx="0">
                  <c:v>Autres starts ups : développement imprévisible</c:v>
                </c:pt>
              </c:strCache>
            </c:strRef>
          </c:tx>
          <c:spPr>
            <a:ln w="25400">
              <a:noFill/>
            </a:ln>
          </c:spPr>
          <c:cat>
            <c:strRef>
              <c:f>Feuil1!$B$10:$F$10</c:f>
              <c:strCache>
                <c:ptCount val="5"/>
                <c:pt idx="0">
                  <c:v>Disponibilité produit</c:v>
                </c:pt>
                <c:pt idx="1">
                  <c:v>Savoir faire</c:v>
                </c:pt>
                <c:pt idx="2">
                  <c:v>Flexibilité des prix</c:v>
                </c:pt>
                <c:pt idx="3">
                  <c:v>Renommée</c:v>
                </c:pt>
                <c:pt idx="4">
                  <c:v>Innovateur</c:v>
                </c:pt>
              </c:strCache>
            </c:strRef>
          </c:cat>
          <c:val>
            <c:numRef>
              <c:f>Feuil1!$B$13:$F$13</c:f>
              <c:numCache>
                <c:formatCode>General</c:formatCode>
                <c:ptCount val="5"/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5470-4E4D-AD0E-1FA8FCC23F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3464192"/>
        <c:axId val="83465728"/>
      </c:radarChart>
      <c:catAx>
        <c:axId val="83464192"/>
        <c:scaling>
          <c:orientation val="minMax"/>
        </c:scaling>
        <c:delete val="0"/>
        <c:axPos val="b"/>
        <c:majorGridlines/>
        <c:numFmt formatCode="General" sourceLinked="0"/>
        <c:majorTickMark val="out"/>
        <c:minorTickMark val="none"/>
        <c:tickLblPos val="nextTo"/>
        <c:crossAx val="83465728"/>
        <c:crosses val="autoZero"/>
        <c:auto val="1"/>
        <c:lblAlgn val="ctr"/>
        <c:lblOffset val="100"/>
        <c:noMultiLvlLbl val="0"/>
      </c:catAx>
      <c:valAx>
        <c:axId val="83465728"/>
        <c:scaling>
          <c:orientation val="minMax"/>
        </c:scaling>
        <c:delete val="1"/>
        <c:axPos val="l"/>
        <c:majorGridlines/>
        <c:numFmt formatCode="General" sourceLinked="1"/>
        <c:majorTickMark val="cross"/>
        <c:minorTickMark val="none"/>
        <c:tickLblPos val="nextTo"/>
        <c:crossAx val="8346419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0.06828</cdr:x>
      <cdr:y>0.02754</cdr:y>
    </cdr:from>
    <cdr:to>
      <cdr:x>0.56328</cdr:x>
      <cdr:y>0.17658</cdr:y>
    </cdr:to>
    <cdr:sp macro="" textlink="">
      <cdr:nvSpPr>
        <cdr:cNvPr id="2" name="ZoneTexte 1"/>
        <cdr:cNvSpPr txBox="1"/>
      </cdr:nvSpPr>
      <cdr:spPr>
        <a:xfrm xmlns:a="http://schemas.openxmlformats.org/drawingml/2006/main">
          <a:off x="411586" y="144016"/>
          <a:ext cx="2983964" cy="77936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fr-FR" sz="1200" b="1" u="sng" dirty="0"/>
            <a:t>Matrice de Positionnement</a:t>
          </a:r>
          <a:br>
            <a:rPr lang="fr-FR" sz="1200" b="1" u="sng" dirty="0"/>
          </a:br>
          <a:r>
            <a:rPr lang="fr-FR" sz="1200" b="1" i="1" u="none" dirty="0"/>
            <a:t>Première</a:t>
          </a:r>
          <a:r>
            <a:rPr lang="fr-FR" sz="1200" b="1" i="1" u="none" baseline="0" dirty="0"/>
            <a:t> année</a:t>
          </a:r>
          <a:endParaRPr lang="fr-FR" sz="1200" b="1" i="1" u="none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0.11036</cdr:x>
      <cdr:y>0.02757</cdr:y>
    </cdr:from>
    <cdr:to>
      <cdr:x>0.60536</cdr:x>
      <cdr:y>0.17661</cdr:y>
    </cdr:to>
    <cdr:sp macro="" textlink="">
      <cdr:nvSpPr>
        <cdr:cNvPr id="3" name="ZoneTexte 1"/>
        <cdr:cNvSpPr txBox="1"/>
      </cdr:nvSpPr>
      <cdr:spPr>
        <a:xfrm xmlns:a="http://schemas.openxmlformats.org/drawingml/2006/main">
          <a:off x="720080" y="144195"/>
          <a:ext cx="3229660" cy="77936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fr-FR" sz="1200" b="1" u="sng" dirty="0"/>
            <a:t>Matrice de Positionnement</a:t>
          </a:r>
          <a:br>
            <a:rPr lang="fr-FR" sz="1200" b="1" u="sng" dirty="0"/>
          </a:br>
          <a:r>
            <a:rPr lang="fr-FR" sz="1200" b="1" i="1" u="none" dirty="0"/>
            <a:t>Troisième </a:t>
          </a:r>
          <a:r>
            <a:rPr lang="fr-FR" sz="1200" b="1" i="1" u="none" baseline="0" dirty="0"/>
            <a:t>année</a:t>
          </a:r>
          <a:endParaRPr lang="fr-FR" sz="1200" b="1" i="1" u="none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9528D-4B2C-442D-95AF-6F2718DDDDAD}" type="datetimeFigureOut">
              <a:rPr lang="fr-FR" smtClean="0"/>
              <a:t>17/05/2016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534B53-EEC8-4F4E-A401-99D68FF6D0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344290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775B18E-6007-447D-8C7A-92ABD17F09A6}" type="datetimeFigureOut">
              <a:rPr lang="fr-FR"/>
              <a:pPr>
                <a:defRPr/>
              </a:pPr>
              <a:t>17/05/2016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/>
              <a:t>Modifiez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C7B7085-7BE2-4F8C-95F4-4AA02605F20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761096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CA : 300K€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C7B7085-7BE2-4F8C-95F4-4AA02605F200}" type="slidenum">
              <a:rPr lang="fr-FR" smtClean="0"/>
              <a:pPr>
                <a:defRPr/>
              </a:pPr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8296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0"/>
            <a:ext cx="2843808" cy="688538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1"/>
          <p:cNvSpPr>
            <a:spLocks noGrp="1"/>
          </p:cNvSpPr>
          <p:nvPr>
            <p:ph type="ctrTitle"/>
          </p:nvPr>
        </p:nvSpPr>
        <p:spPr>
          <a:xfrm>
            <a:off x="3059833" y="836712"/>
            <a:ext cx="5904655" cy="2016224"/>
          </a:xfrm>
          <a:prstGeom prst="rect">
            <a:avLst/>
          </a:prstGeom>
        </p:spPr>
        <p:txBody>
          <a:bodyPr anchor="ctr" anchorCtr="0"/>
          <a:lstStyle>
            <a:lvl1pPr algn="l">
              <a:lnSpc>
                <a:spcPts val="3800"/>
              </a:lnSpc>
              <a:defRPr sz="2800" b="1" cap="all" baseline="0">
                <a:solidFill>
                  <a:schemeClr val="accent5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6" name="Espace réservé du numéro de diapositive 7"/>
          <p:cNvSpPr>
            <a:spLocks noGrp="1"/>
          </p:cNvSpPr>
          <p:nvPr>
            <p:ph type="sldNum" sz="quarter" idx="4"/>
          </p:nvPr>
        </p:nvSpPr>
        <p:spPr>
          <a:xfrm>
            <a:off x="8460432" y="6381328"/>
            <a:ext cx="576064" cy="3401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BCA30-BA48-4C71-861F-9AC996F79D56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050" name="Picture 2" descr="C:\Users\Phil\Documents\GitHub\PIMS\OppAffaire\Images Diverses\FAR_V_IEW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5775"/>
            <a:ext cx="805581" cy="34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Phil\Documents\GitHub\PIMS\OppAffaire\Images Diverses\Farview logo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2843808" cy="2843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253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_CEA Te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ysClr val="windowText" lastClr="000000"/>
              </a:solidFill>
            </a:endParaRPr>
          </a:p>
        </p:txBody>
      </p:sp>
      <p:sp>
        <p:nvSpPr>
          <p:cNvPr id="14" name="Espace réservé du numéro de diapositive 7"/>
          <p:cNvSpPr>
            <a:spLocks noGrp="1"/>
          </p:cNvSpPr>
          <p:nvPr>
            <p:ph type="sldNum" sz="quarter" idx="4"/>
          </p:nvPr>
        </p:nvSpPr>
        <p:spPr>
          <a:xfrm>
            <a:off x="8460432" y="6381328"/>
            <a:ext cx="576064" cy="3401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033CA-5AE6-4050-846C-3380E9744264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518864" y="836712"/>
            <a:ext cx="8229600" cy="580926"/>
          </a:xfrm>
          <a:prstGeom prst="rect">
            <a:avLst/>
          </a:prstGeom>
        </p:spPr>
        <p:txBody>
          <a:bodyPr/>
          <a:lstStyle>
            <a:lvl1pPr algn="l">
              <a:defRPr sz="2200" cap="none" baseline="0">
                <a:solidFill>
                  <a:srgbClr val="3333FF"/>
                </a:solidFill>
                <a:latin typeface="+mn-lt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9"/>
          </p:nvPr>
        </p:nvSpPr>
        <p:spPr>
          <a:xfrm>
            <a:off x="539750" y="1484784"/>
            <a:ext cx="8208714" cy="4680520"/>
          </a:xfrm>
          <a:prstGeom prst="rect">
            <a:avLst/>
          </a:prstGeom>
        </p:spPr>
        <p:txBody>
          <a:bodyPr/>
          <a:lstStyle>
            <a:lvl1pPr marL="360363" indent="-360363">
              <a:buSzPct val="110000"/>
              <a:buFont typeface="Arial" panose="020B0604020202020204" pitchFamily="34" charset="0"/>
              <a:buChar char="•"/>
              <a:defRPr sz="1600"/>
            </a:lvl1pPr>
            <a:lvl2pPr marL="1168400" indent="-396875">
              <a:buSzPct val="50000"/>
              <a:buFont typeface="Arial" panose="020B0604020202020204" pitchFamily="34" charset="0"/>
              <a:buChar char="•"/>
              <a:defRPr sz="1400"/>
            </a:lvl2pPr>
            <a:lvl3pPr marL="1435100" indent="-285750">
              <a:defRPr sz="1200"/>
            </a:lvl3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6777758"/>
            <a:ext cx="9144000" cy="83418"/>
          </a:xfrm>
          <a:prstGeom prst="rect">
            <a:avLst/>
          </a:prstGeom>
          <a:gradFill>
            <a:gsLst>
              <a:gs pos="0">
                <a:srgbClr val="0A6E28">
                  <a:lumMod val="100000"/>
                </a:srgbClr>
              </a:gs>
              <a:gs pos="100000">
                <a:srgbClr val="91C30A">
                  <a:alpha val="8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prstClr val="white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4"/>
          </p:nvPr>
        </p:nvSpPr>
        <p:spPr>
          <a:xfrm>
            <a:off x="8460432" y="6381328"/>
            <a:ext cx="576064" cy="3401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BCA30-BA48-4C71-861F-9AC996F79D56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3419872" y="6382489"/>
            <a:ext cx="49129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kern="1200" cap="none" baseline="0" dirty="0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t>Business Plan FarView - 17 Mai 2016</a:t>
            </a:r>
          </a:p>
          <a:p>
            <a:r>
              <a:rPr lang="fr-FR" sz="1100" kern="1200" cap="none" baseline="0" dirty="0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t>Briséis Varin – Adrien Mau – Killian </a:t>
            </a:r>
            <a:r>
              <a:rPr lang="fr-FR" sz="1100" kern="1200" cap="none" baseline="0" dirty="0" err="1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t>Herveau</a:t>
            </a:r>
            <a:r>
              <a:rPr lang="fr-FR" sz="1100" kern="1200" cap="none" baseline="0" dirty="0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t> – Philémon Giraud</a:t>
            </a:r>
          </a:p>
        </p:txBody>
      </p:sp>
      <p:pic>
        <p:nvPicPr>
          <p:cNvPr id="3" name="Picture 2" descr="C:\Users\Phil\Documents\GitHub\PIMS\OppAffaire\Images Diverses\FAR_V_IEW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4454"/>
            <a:ext cx="936104" cy="39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75" r:id="rId2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 kern="1200" cap="all">
          <a:solidFill>
            <a:srgbClr val="FF0000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9pPr>
    </p:titleStyle>
    <p:bodyStyle>
      <a:lvl1pPr marL="360363" indent="-360363" algn="l" rtl="0" eaLnBrk="1" fontAlgn="base" hangingPunct="1">
        <a:spcBef>
          <a:spcPct val="0"/>
        </a:spcBef>
        <a:spcAft>
          <a:spcPts val="400"/>
        </a:spcAft>
        <a:buFont typeface="Arial" panose="020B0604020202020204" pitchFamily="34" charset="0"/>
        <a:buChar char="•"/>
        <a:defRPr lang="fr-FR" sz="2000" b="1" kern="1200" dirty="0" smtClean="0">
          <a:solidFill>
            <a:srgbClr val="666666"/>
          </a:solidFill>
          <a:latin typeface="+mn-lt"/>
          <a:ea typeface="+mn-ea"/>
          <a:cs typeface="+mn-cs"/>
        </a:defRPr>
      </a:lvl1pPr>
      <a:lvl2pPr marL="1009650" indent="-238125" algn="l" rtl="0" eaLnBrk="1" fontAlgn="base" hangingPunct="1">
        <a:spcBef>
          <a:spcPct val="0"/>
        </a:spcBef>
        <a:spcAft>
          <a:spcPct val="0"/>
        </a:spcAft>
        <a:buSzPct val="100000"/>
        <a:buFont typeface="Arial" charset="0"/>
        <a:buChar char="•"/>
        <a:defRPr lang="fr-FR" sz="2000" kern="1200" dirty="0" smtClean="0">
          <a:solidFill>
            <a:srgbClr val="666666"/>
          </a:solidFill>
          <a:latin typeface="+mn-lt"/>
          <a:ea typeface="+mn-ea"/>
          <a:cs typeface="+mn-cs"/>
        </a:defRPr>
      </a:lvl2pPr>
      <a:lvl3pPr marL="647700" indent="-285750" algn="l" rtl="0" eaLnBrk="1" fontAlgn="base" hangingPunct="1">
        <a:spcBef>
          <a:spcPct val="0"/>
        </a:spcBef>
        <a:spcAft>
          <a:spcPct val="0"/>
        </a:spcAft>
        <a:buSzPct val="75000"/>
        <a:buFont typeface="Arial" charset="0"/>
        <a:buChar char="•"/>
        <a:defRPr lang="fr-FR" sz="1600" kern="1200" dirty="0" smtClean="0">
          <a:solidFill>
            <a:srgbClr val="5F5F5F"/>
          </a:solidFill>
          <a:latin typeface="+mn-lt"/>
          <a:ea typeface="+mn-ea"/>
          <a:cs typeface="+mn-cs"/>
        </a:defRPr>
      </a:lvl3pPr>
      <a:lvl4pPr marL="1009650" indent="-238125" algn="l" rtl="0" eaLnBrk="1" fontAlgn="base" hangingPunct="1">
        <a:lnSpc>
          <a:spcPts val="2000"/>
        </a:lnSpc>
        <a:spcBef>
          <a:spcPct val="0"/>
        </a:spcBef>
        <a:spcAft>
          <a:spcPct val="0"/>
        </a:spcAft>
        <a:buClr>
          <a:srgbClr val="666666"/>
        </a:buClr>
        <a:buSzPct val="36000"/>
        <a:buBlip>
          <a:blip r:embed="rId5"/>
        </a:buBlip>
        <a:defRPr lang="fr-FR" sz="1600" kern="1200" dirty="0" smtClean="0">
          <a:solidFill>
            <a:srgbClr val="666666"/>
          </a:solidFill>
          <a:latin typeface="+mn-lt"/>
          <a:ea typeface="+mn-ea"/>
          <a:cs typeface="+mn-cs"/>
        </a:defRPr>
      </a:lvl4pPr>
      <a:lvl5pPr marL="1133475" indent="-114300" algn="l" rtl="0" eaLnBrk="1" fontAlgn="base" hangingPunct="1">
        <a:lnSpc>
          <a:spcPts val="2000"/>
        </a:lnSpc>
        <a:spcBef>
          <a:spcPct val="0"/>
        </a:spcBef>
        <a:spcAft>
          <a:spcPct val="0"/>
        </a:spcAft>
        <a:buClr>
          <a:srgbClr val="666666"/>
        </a:buClr>
        <a:buFont typeface="Arial" charset="0"/>
        <a:buChar char="-"/>
        <a:defRPr sz="1600" kern="1200">
          <a:solidFill>
            <a:srgbClr val="666666"/>
          </a:solidFill>
          <a:latin typeface="+mn-lt"/>
          <a:ea typeface="+mn-ea"/>
          <a:cs typeface="+mn-cs"/>
        </a:defRPr>
      </a:lvl5pPr>
      <a:lvl6pPr marL="228600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Business plan 2016 –</a:t>
            </a:r>
            <a:br>
              <a:rPr lang="fr-FR" dirty="0"/>
            </a:br>
            <a:r>
              <a:rPr lang="fr-FR" dirty="0"/>
              <a:t>Création de l’entreprise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BCA30-BA48-4C71-861F-9AC996F79D56}" type="slidenum">
              <a:rPr lang="fr-FR" smtClean="0"/>
              <a:pPr/>
              <a:t>1</a:t>
            </a:fld>
            <a:endParaRPr lang="fr-FR" dirty="0"/>
          </a:p>
        </p:txBody>
      </p:sp>
      <p:pic>
        <p:nvPicPr>
          <p:cNvPr id="1026" name="Picture 2" descr="C:\Users\Phil\Documents\GitHub\PIMS\OppAffaire\Images Diverses\walpp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367" y="2838090"/>
            <a:ext cx="6309633" cy="3943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81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5033CA-5AE6-4050-846C-3380E9744264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3200" dirty="0"/>
              <a:t>Communication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sz="2400" dirty="0"/>
              <a:t>Cibles : </a:t>
            </a:r>
            <a:r>
              <a:rPr lang="fr-FR" sz="2400" b="0" dirty="0"/>
              <a:t>Chercheur, Laboratoire</a:t>
            </a:r>
            <a:endParaRPr lang="fr-FR" sz="2000" dirty="0"/>
          </a:p>
          <a:p>
            <a:pPr marL="1093787" lvl="1" indent="-285750">
              <a:lnSpc>
                <a:spcPct val="150000"/>
              </a:lnSpc>
              <a:buFontTx/>
              <a:buChar char="-"/>
            </a:pPr>
            <a:r>
              <a:rPr lang="fr-FR" sz="2000" dirty="0"/>
              <a:t>Conférences</a:t>
            </a:r>
          </a:p>
          <a:p>
            <a:pPr marL="1093787" lvl="1" indent="-285750">
              <a:lnSpc>
                <a:spcPct val="150000"/>
              </a:lnSpc>
              <a:buFontTx/>
              <a:buChar char="-"/>
            </a:pPr>
            <a:r>
              <a:rPr lang="fr-FR" sz="2000" dirty="0"/>
              <a:t>Publications scientifiques</a:t>
            </a:r>
          </a:p>
          <a:p>
            <a:pPr marL="1093787" lvl="1" indent="-285750">
              <a:lnSpc>
                <a:spcPct val="150000"/>
              </a:lnSpc>
              <a:buFontTx/>
              <a:buChar char="-"/>
            </a:pPr>
            <a:r>
              <a:rPr lang="fr-FR" sz="2000" dirty="0"/>
              <a:t>Pubs dans les revues scientifiques (Nature…)</a:t>
            </a:r>
          </a:p>
          <a:p>
            <a:pPr marL="1093787" lvl="1" indent="-285750">
              <a:lnSpc>
                <a:spcPct val="150000"/>
              </a:lnSpc>
              <a:buFontTx/>
              <a:buChar char="-"/>
            </a:pPr>
            <a:r>
              <a:rPr lang="fr-FR" sz="2000" dirty="0"/>
              <a:t>Flyers dans les congrès scientifiques</a:t>
            </a:r>
          </a:p>
          <a:p>
            <a:pPr lvl="1"/>
            <a:endParaRPr lang="fr-FR" sz="2200" dirty="0"/>
          </a:p>
        </p:txBody>
      </p:sp>
      <p:pic>
        <p:nvPicPr>
          <p:cNvPr id="1027" name="Picture 3" descr="E:\Docum\PROJETS ETI MATLAB SOLID\PIMS_Projet\PIMS\OppAffaire\logo-flyer\FAR_V_I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437112"/>
            <a:ext cx="2767012" cy="1176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Docum\PROJETS ETI MATLAB SOLID\PIMS_Projet\PIMS\OppAffaire\logo-flyer\FarView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496" y="3573016"/>
            <a:ext cx="2399928" cy="2399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1292116" y="5628065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Logo texte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93398" y="5877272"/>
            <a:ext cx="1390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Logo image</a:t>
            </a:r>
          </a:p>
        </p:txBody>
      </p:sp>
    </p:spTree>
    <p:extLst>
      <p:ext uri="{BB962C8B-B14F-4D97-AF65-F5344CB8AC3E}">
        <p14:creationId xmlns:p14="http://schemas.microsoft.com/office/powerpoint/2010/main" val="204284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5033CA-5AE6-4050-846C-3380E9744264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3200" dirty="0" smtClean="0"/>
              <a:t>Service proposé</a:t>
            </a:r>
            <a:endParaRPr lang="fr-FR" sz="32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sz="2400" dirty="0" smtClean="0"/>
              <a:t>Site </a:t>
            </a:r>
            <a:r>
              <a:rPr lang="fr-FR" sz="2400" dirty="0"/>
              <a:t>internet :</a:t>
            </a:r>
          </a:p>
          <a:p>
            <a:pPr lvl="1">
              <a:lnSpc>
                <a:spcPct val="150000"/>
              </a:lnSpc>
            </a:pPr>
            <a:r>
              <a:rPr lang="fr-FR" sz="2000" dirty="0" smtClean="0"/>
              <a:t>Service </a:t>
            </a:r>
            <a:r>
              <a:rPr lang="fr-FR" sz="2000" dirty="0"/>
              <a:t>client</a:t>
            </a:r>
          </a:p>
          <a:p>
            <a:pPr lvl="1">
              <a:lnSpc>
                <a:spcPct val="150000"/>
              </a:lnSpc>
            </a:pPr>
            <a:r>
              <a:rPr lang="fr-FR" sz="2000" dirty="0" smtClean="0"/>
              <a:t>Exemples</a:t>
            </a:r>
            <a:endParaRPr lang="fr-FR" sz="2000" dirty="0"/>
          </a:p>
          <a:p>
            <a:pPr lvl="1">
              <a:lnSpc>
                <a:spcPct val="150000"/>
              </a:lnSpc>
            </a:pPr>
            <a:r>
              <a:rPr lang="fr-FR" sz="2000" dirty="0" smtClean="0"/>
              <a:t>Témoignages </a:t>
            </a:r>
          </a:p>
          <a:p>
            <a:pPr lvl="1">
              <a:lnSpc>
                <a:spcPct val="150000"/>
              </a:lnSpc>
            </a:pPr>
            <a:r>
              <a:rPr lang="fr-FR" sz="2000" dirty="0" smtClean="0"/>
              <a:t>Version </a:t>
            </a:r>
            <a:r>
              <a:rPr lang="fr-FR" sz="2000" dirty="0"/>
              <a:t>de démonstration</a:t>
            </a:r>
          </a:p>
          <a:p>
            <a:pPr lvl="1">
              <a:lnSpc>
                <a:spcPct val="150000"/>
              </a:lnSpc>
            </a:pPr>
            <a:r>
              <a:rPr lang="fr-FR" sz="2000" dirty="0"/>
              <a:t>Forum</a:t>
            </a:r>
          </a:p>
          <a:p>
            <a:pPr lvl="1">
              <a:lnSpc>
                <a:spcPct val="150000"/>
              </a:lnSpc>
            </a:pPr>
            <a:r>
              <a:rPr lang="fr-FR" sz="2000" dirty="0" smtClean="0"/>
              <a:t>Vente </a:t>
            </a:r>
            <a:r>
              <a:rPr lang="fr-FR" sz="2000" dirty="0"/>
              <a:t>et </a:t>
            </a:r>
            <a:r>
              <a:rPr lang="fr-FR" sz="2000" dirty="0" smtClean="0"/>
              <a:t>téléchargement</a:t>
            </a:r>
          </a:p>
          <a:p>
            <a:pPr lvl="1">
              <a:lnSpc>
                <a:spcPct val="150000"/>
              </a:lnSpc>
            </a:pPr>
            <a:endParaRPr lang="fr-FR" sz="2000" dirty="0" smtClean="0"/>
          </a:p>
          <a:p>
            <a:pPr>
              <a:lnSpc>
                <a:spcPct val="150000"/>
              </a:lnSpc>
            </a:pPr>
            <a:r>
              <a:rPr lang="fr-FR" sz="2200" dirty="0" smtClean="0"/>
              <a:t>Logiciel </a:t>
            </a:r>
            <a:r>
              <a:rPr lang="fr-FR" sz="2200" dirty="0"/>
              <a:t>à licence annuelle</a:t>
            </a:r>
          </a:p>
          <a:p>
            <a:pPr>
              <a:lnSpc>
                <a:spcPct val="150000"/>
              </a:lnSpc>
            </a:pPr>
            <a:endParaRPr lang="fr-FR" sz="2200" dirty="0" smtClean="0"/>
          </a:p>
          <a:p>
            <a:pPr marL="771525" lvl="1" indent="0">
              <a:lnSpc>
                <a:spcPct val="150000"/>
              </a:lnSpc>
              <a:buNone/>
            </a:pPr>
            <a:endParaRPr lang="fr-FR" sz="2000" dirty="0"/>
          </a:p>
          <a:p>
            <a:endParaRPr lang="fr-FR" dirty="0"/>
          </a:p>
        </p:txBody>
      </p:sp>
      <p:pic>
        <p:nvPicPr>
          <p:cNvPr id="1026" name="Picture 2" descr="C:\Users\Phil\Downloads\5342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659" y="2420888"/>
            <a:ext cx="2507941" cy="200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39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5033CA-5AE6-4050-846C-3380E974426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3200" dirty="0"/>
              <a:t>Prix et vente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9"/>
          </p:nvPr>
        </p:nvSpPr>
        <p:spPr>
          <a:xfrm>
            <a:off x="179512" y="1484784"/>
            <a:ext cx="8784976" cy="4680520"/>
          </a:xfrm>
        </p:spPr>
        <p:txBody>
          <a:bodyPr/>
          <a:lstStyle/>
          <a:p>
            <a:r>
              <a:rPr lang="fr-FR" sz="2000" dirty="0">
                <a:sym typeface="Wingdings" panose="05000000000000000000" pitchFamily="2" charset="2"/>
              </a:rPr>
              <a:t>Technologie dernier cri : prix élevé</a:t>
            </a:r>
          </a:p>
          <a:p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fr-FR" sz="2000" dirty="0">
              <a:sym typeface="Wingdings" panose="05000000000000000000" pitchFamily="2" charset="2"/>
            </a:endParaRPr>
          </a:p>
          <a:p>
            <a:r>
              <a:rPr lang="fr-FR" sz="2000" dirty="0">
                <a:sym typeface="Wingdings" panose="05000000000000000000" pitchFamily="2" charset="2"/>
              </a:rPr>
              <a:t>Promotions pour les premiers clients !</a:t>
            </a:r>
          </a:p>
          <a:p>
            <a:r>
              <a:rPr lang="fr-FR" sz="2000" dirty="0">
                <a:sym typeface="Wingdings" panose="05000000000000000000" pitchFamily="2" charset="2"/>
              </a:rPr>
              <a:t>Promotions pour les partenaires fournissant des mesures au microscope.</a:t>
            </a:r>
          </a:p>
          <a:p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>
              <a:sym typeface="Wingdings" panose="05000000000000000000" pitchFamily="2" charset="2"/>
            </a:endParaRPr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826674"/>
              </p:ext>
            </p:extLst>
          </p:nvPr>
        </p:nvGraphicFramePr>
        <p:xfrm>
          <a:off x="1115616" y="2204864"/>
          <a:ext cx="4032448" cy="148336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8976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348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Logiciel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Prix à</a:t>
                      </a:r>
                      <a:r>
                        <a:rPr lang="fr-FR" baseline="0" dirty="0"/>
                        <a:t> l’année (€)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Matlab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CodeV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3 500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FarView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720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5033CA-5AE6-4050-846C-3380E974426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3200" dirty="0"/>
              <a:t>Développement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9"/>
          </p:nvPr>
        </p:nvSpPr>
        <p:spPr>
          <a:xfrm>
            <a:off x="179512" y="1484784"/>
            <a:ext cx="8784976" cy="4680520"/>
          </a:xfrm>
        </p:spPr>
        <p:txBody>
          <a:bodyPr/>
          <a:lstStyle/>
          <a:p>
            <a:r>
              <a:rPr lang="fr-FR" sz="2000" dirty="0">
                <a:sym typeface="Wingdings" panose="05000000000000000000" pitchFamily="2" charset="2"/>
              </a:rPr>
              <a:t>Les bureaux:</a:t>
            </a:r>
          </a:p>
          <a:p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fr-FR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2000" dirty="0">
                <a:solidFill>
                  <a:srgbClr val="0070C0"/>
                </a:solidFill>
                <a:sym typeface="Wingdings" panose="05000000000000000000" pitchFamily="2" charset="2"/>
              </a:rPr>
              <a:t>	      </a:t>
            </a:r>
            <a:r>
              <a:rPr lang="fr-FR" sz="1200" dirty="0">
                <a:solidFill>
                  <a:srgbClr val="0070C0"/>
                </a:solidFill>
              </a:rPr>
              <a:t>Institut d'Optique d'Aquitaine, pôle de recherche photonique en Aquitaine</a:t>
            </a:r>
            <a:endParaRPr lang="fr-FR" sz="1200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r>
              <a:rPr lang="fr-FR" sz="2000" dirty="0">
                <a:sym typeface="Wingdings" panose="05000000000000000000" pitchFamily="2" charset="2"/>
              </a:rPr>
              <a:t>Immersion dans un milieu scientifique, avec partenaires et clients potentiels.</a:t>
            </a:r>
          </a:p>
          <a:p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>
              <a:sym typeface="Wingdings" panose="05000000000000000000" pitchFamily="2" charset="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88840"/>
            <a:ext cx="5087716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 descr="C:\Users\Phil\Pictures\Alphanov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23" b="27114"/>
          <a:stretch/>
        </p:blipFill>
        <p:spPr bwMode="auto">
          <a:xfrm>
            <a:off x="6372200" y="5373216"/>
            <a:ext cx="2143125" cy="769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Phil\Pictures\argoligh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160" y="5294176"/>
            <a:ext cx="921672" cy="917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Phil\Pictures\pyla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678" y="5294176"/>
            <a:ext cx="1139038" cy="769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261" y="5373216"/>
            <a:ext cx="1489763" cy="538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67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5033CA-5AE6-4050-846C-3380E974426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3200" dirty="0"/>
              <a:t>Développement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9"/>
          </p:nvPr>
        </p:nvSpPr>
        <p:spPr>
          <a:xfrm>
            <a:off x="683568" y="1700808"/>
            <a:ext cx="8784976" cy="3024336"/>
          </a:xfrm>
        </p:spPr>
        <p:txBody>
          <a:bodyPr/>
          <a:lstStyle/>
          <a:p>
            <a:r>
              <a:rPr lang="fr-FR" sz="2000" u="sng" dirty="0">
                <a:sym typeface="Wingdings" panose="05000000000000000000" pitchFamily="2" charset="2"/>
              </a:rPr>
              <a:t>Première année</a:t>
            </a:r>
            <a:r>
              <a:rPr lang="fr-FR" sz="2000" u="sng" dirty="0" smtClean="0">
                <a:sym typeface="Wingdings" panose="05000000000000000000" pitchFamily="2" charset="2"/>
              </a:rPr>
              <a:t>:</a:t>
            </a:r>
          </a:p>
          <a:p>
            <a:endParaRPr lang="fr-FR" sz="2000" u="sng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2000" dirty="0" smtClean="0">
                <a:sym typeface="Wingdings" panose="05000000000000000000" pitchFamily="2" charset="2"/>
              </a:rPr>
              <a:t>Besoin financier : 12000€</a:t>
            </a:r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2000" dirty="0">
                <a:sym typeface="Wingdings" panose="05000000000000000000" pitchFamily="2" charset="2"/>
              </a:rPr>
              <a:t>Développement du logiciel FarView </a:t>
            </a:r>
            <a:r>
              <a:rPr lang="fr-FR" sz="2000" dirty="0" smtClean="0">
                <a:sym typeface="Wingdings" panose="05000000000000000000" pitchFamily="2" charset="2"/>
              </a:rPr>
              <a:t>(microscopie </a:t>
            </a:r>
            <a:r>
              <a:rPr lang="fr-FR" sz="2000" dirty="0">
                <a:sym typeface="Wingdings" panose="05000000000000000000" pitchFamily="2" charset="2"/>
              </a:rPr>
              <a:t>STORM)</a:t>
            </a:r>
          </a:p>
          <a:p>
            <a:pPr marL="0" indent="0">
              <a:buNone/>
            </a:pPr>
            <a:endParaRPr lang="fr-FR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2000" dirty="0">
                <a:sym typeface="Wingdings" panose="05000000000000000000" pitchFamily="2" charset="2"/>
              </a:rPr>
              <a:t>Création du site et du système de vente.</a:t>
            </a:r>
          </a:p>
          <a:p>
            <a:pPr marL="0" indent="0">
              <a:buNone/>
            </a:pPr>
            <a:endParaRPr lang="fr-FR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2000" dirty="0">
                <a:sym typeface="Wingdings" panose="05000000000000000000" pitchFamily="2" charset="2"/>
              </a:rPr>
              <a:t>Publications scientifiques, partage de la démo, conférences…</a:t>
            </a:r>
            <a:endParaRPr lang="fr-FR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fr-FR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fr-FR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2000" dirty="0">
                <a:solidFill>
                  <a:srgbClr val="0070C0"/>
                </a:solidFill>
                <a:sym typeface="Wingdings" panose="05000000000000000000" pitchFamily="2" charset="2"/>
              </a:rPr>
              <a:t>	</a:t>
            </a:r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>
              <a:sym typeface="Wingdings" panose="05000000000000000000" pitchFamily="2" charset="2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619672" y="5023314"/>
            <a:ext cx="4492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ventes </a:t>
            </a:r>
            <a:r>
              <a:rPr lang="fr-F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 Chiffre d’affaire : 30 000€</a:t>
            </a:r>
            <a:endParaRPr lang="fr-F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34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5033CA-5AE6-4050-846C-3380E974426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3200" dirty="0"/>
              <a:t>Développement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9"/>
          </p:nvPr>
        </p:nvSpPr>
        <p:spPr>
          <a:xfrm>
            <a:off x="683568" y="1700808"/>
            <a:ext cx="8784976" cy="4680520"/>
          </a:xfrm>
        </p:spPr>
        <p:txBody>
          <a:bodyPr/>
          <a:lstStyle/>
          <a:p>
            <a:r>
              <a:rPr lang="fr-FR" sz="2000" u="sng" dirty="0">
                <a:sym typeface="Wingdings" panose="05000000000000000000" pitchFamily="2" charset="2"/>
              </a:rPr>
              <a:t>Deuxième année:</a:t>
            </a:r>
          </a:p>
          <a:p>
            <a:endParaRPr lang="fr-FR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2000" dirty="0">
                <a:sym typeface="Wingdings" panose="05000000000000000000" pitchFamily="2" charset="2"/>
              </a:rPr>
              <a:t>Amélioration des locaux et du matériel</a:t>
            </a:r>
          </a:p>
          <a:p>
            <a:pPr marL="0" indent="0">
              <a:buNone/>
            </a:pPr>
            <a:r>
              <a:rPr lang="fr-FR" sz="2000" dirty="0">
                <a:sym typeface="Wingdings" panose="05000000000000000000" pitchFamily="2" charset="2"/>
              </a:rPr>
              <a:t>Emploi éventuel d’un responsable marketing/économie</a:t>
            </a:r>
            <a:endParaRPr lang="fr-FR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1800" dirty="0">
                <a:sym typeface="Wingdings" panose="05000000000000000000" pitchFamily="2" charset="2"/>
              </a:rPr>
              <a:t>	</a:t>
            </a:r>
          </a:p>
          <a:p>
            <a:pPr marL="0" indent="0">
              <a:buNone/>
            </a:pPr>
            <a:r>
              <a:rPr lang="fr-FR" sz="2000" dirty="0">
                <a:sym typeface="Wingdings" panose="05000000000000000000" pitchFamily="2" charset="2"/>
              </a:rPr>
              <a:t>Développement d’un produit moins spécifique et de produits tiers.</a:t>
            </a:r>
            <a:br>
              <a:rPr lang="fr-FR" sz="2000" dirty="0">
                <a:sym typeface="Wingdings" panose="05000000000000000000" pitchFamily="2" charset="2"/>
              </a:rPr>
            </a:br>
            <a:r>
              <a:rPr lang="fr-FR" sz="2000" dirty="0">
                <a:sym typeface="Wingdings" panose="05000000000000000000" pitchFamily="2" charset="2"/>
              </a:rPr>
              <a:t>Baisse prévue du prix de FarView, si émergence de nouvelles technologies.</a:t>
            </a:r>
            <a:endParaRPr lang="fr-FR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fr-FR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fr-FR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2000" dirty="0">
                <a:solidFill>
                  <a:srgbClr val="0070C0"/>
                </a:solidFill>
                <a:sym typeface="Wingdings" panose="05000000000000000000" pitchFamily="2" charset="2"/>
              </a:rPr>
              <a:t>	</a:t>
            </a:r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>
              <a:sym typeface="Wingdings" panose="05000000000000000000" pitchFamily="2" charset="2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971600" y="4941168"/>
            <a:ext cx="81391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~15 ventes + renouvellement licences </a:t>
            </a:r>
            <a:r>
              <a:rPr lang="fr-F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 Chiffre d’affaire = ~160 000€</a:t>
            </a:r>
            <a:endParaRPr lang="fr-F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42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5033CA-5AE6-4050-846C-3380E974426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3200" dirty="0"/>
              <a:t>Développement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9"/>
          </p:nvPr>
        </p:nvSpPr>
        <p:spPr>
          <a:xfrm>
            <a:off x="683568" y="1700808"/>
            <a:ext cx="8784976" cy="4680520"/>
          </a:xfrm>
        </p:spPr>
        <p:txBody>
          <a:bodyPr/>
          <a:lstStyle/>
          <a:p>
            <a:r>
              <a:rPr lang="fr-FR" sz="2000" u="sng" dirty="0">
                <a:sym typeface="Wingdings" panose="05000000000000000000" pitchFamily="2" charset="2"/>
              </a:rPr>
              <a:t>Troisième année:</a:t>
            </a:r>
          </a:p>
          <a:p>
            <a:pPr marL="0" indent="0">
              <a:buNone/>
            </a:pPr>
            <a:r>
              <a:rPr lang="fr-FR" sz="1800" dirty="0">
                <a:sym typeface="Wingdings" panose="05000000000000000000" pitchFamily="2" charset="2"/>
              </a:rPr>
              <a:t>	</a:t>
            </a:r>
          </a:p>
          <a:p>
            <a:pPr marL="0" indent="0">
              <a:buNone/>
            </a:pPr>
            <a:r>
              <a:rPr lang="fr-FR" sz="2000" dirty="0" smtClean="0">
                <a:sym typeface="Wingdings" panose="05000000000000000000" pitchFamily="2" charset="2"/>
              </a:rPr>
              <a:t>Nouvelles fonctionnalités pour</a:t>
            </a:r>
            <a:endParaRPr lang="fr-FR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2000" dirty="0" smtClean="0">
                <a:sym typeface="Wingdings" panose="05000000000000000000" pitchFamily="2" charset="2"/>
              </a:rPr>
              <a:t>Etudes </a:t>
            </a:r>
            <a:r>
              <a:rPr lang="fr-FR" sz="2000" dirty="0">
                <a:sym typeface="Wingdings" panose="05000000000000000000" pitchFamily="2" charset="2"/>
              </a:rPr>
              <a:t>des nouvelles technologies émergentes…</a:t>
            </a:r>
          </a:p>
          <a:p>
            <a:pPr marL="0" indent="0">
              <a:buNone/>
            </a:pPr>
            <a:r>
              <a:rPr lang="fr-FR" sz="2000" dirty="0">
                <a:sym typeface="Wingdings" panose="05000000000000000000" pitchFamily="2" charset="2"/>
              </a:rPr>
              <a:t>On vend de plus en plus de licences</a:t>
            </a:r>
            <a:endParaRPr lang="fr-FR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fr-FR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2000" dirty="0">
                <a:sym typeface="Wingdings" panose="05000000000000000000" pitchFamily="2" charset="2"/>
              </a:rPr>
              <a:t>Partenariat avec l’un des </a:t>
            </a:r>
            <a:r>
              <a:rPr lang="fr-FR" sz="2000" i="1" dirty="0" err="1">
                <a:sym typeface="Wingdings" panose="05000000000000000000" pitchFamily="2" charset="2"/>
              </a:rPr>
              <a:t>Big</a:t>
            </a:r>
            <a:r>
              <a:rPr lang="fr-FR" sz="2000" i="1" dirty="0">
                <a:sym typeface="Wingdings" panose="05000000000000000000" pitchFamily="2" charset="2"/>
              </a:rPr>
              <a:t> Four </a:t>
            </a:r>
            <a:r>
              <a:rPr lang="fr-FR" sz="2000" dirty="0">
                <a:sym typeface="Wingdings" panose="05000000000000000000" pitchFamily="2" charset="2"/>
              </a:rPr>
              <a:t>?</a:t>
            </a:r>
          </a:p>
          <a:p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fr-FR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2000" dirty="0">
                <a:solidFill>
                  <a:srgbClr val="0070C0"/>
                </a:solidFill>
                <a:sym typeface="Wingdings" panose="05000000000000000000" pitchFamily="2" charset="2"/>
              </a:rPr>
              <a:t>	</a:t>
            </a:r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>
              <a:sym typeface="Wingdings" panose="05000000000000000000" pitchFamily="2" charset="2"/>
            </a:endParaRPr>
          </a:p>
        </p:txBody>
      </p:sp>
      <p:pic>
        <p:nvPicPr>
          <p:cNvPr id="2050" name="Picture 2" descr="Afficher l'image d'origin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629336"/>
            <a:ext cx="2217251" cy="528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389492"/>
            <a:ext cx="1070248" cy="1070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 descr="File:Leica Camera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776" y="4352741"/>
            <a:ext cx="1162392" cy="1162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fficher l'image d'origin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389492"/>
            <a:ext cx="1070248" cy="1070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Phil\Documents\GitHub\PIMS\OppAffaire\Images Diverses\FAR_V_IEW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352351"/>
            <a:ext cx="1008112" cy="428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813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BCA30-BA48-4C71-861F-9AC996F79D56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3203848" y="2204864"/>
            <a:ext cx="52565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/>
              <a:t>Merci pour votre attention !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0" y="5072768"/>
            <a:ext cx="28438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Pour plus d’informations, contactez-nous :</a:t>
            </a:r>
          </a:p>
          <a:p>
            <a:pPr algn="ctr"/>
            <a:endParaRPr lang="fr-FR" dirty="0" smtClean="0">
              <a:solidFill>
                <a:schemeClr val="bg1"/>
              </a:solidFill>
            </a:endParaRPr>
          </a:p>
          <a:p>
            <a:pPr algn="ctr"/>
            <a:r>
              <a:rPr lang="fr-FR" dirty="0" smtClean="0">
                <a:solidFill>
                  <a:schemeClr val="bg1"/>
                </a:solidFill>
              </a:rPr>
              <a:t>05.36.95.45.78</a:t>
            </a:r>
          </a:p>
          <a:p>
            <a:pPr algn="ctr"/>
            <a:r>
              <a:rPr lang="fr-FR" dirty="0" smtClean="0">
                <a:solidFill>
                  <a:schemeClr val="bg1"/>
                </a:solidFill>
              </a:rPr>
              <a:t>farview@institutoptique.fr</a:t>
            </a:r>
          </a:p>
        </p:txBody>
      </p:sp>
    </p:spTree>
    <p:extLst>
      <p:ext uri="{BB962C8B-B14F-4D97-AF65-F5344CB8AC3E}">
        <p14:creationId xmlns:p14="http://schemas.microsoft.com/office/powerpoint/2010/main" val="39975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5033CA-5AE6-4050-846C-3380E9744264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pPr marL="0" indent="0" algn="ctr">
              <a:buNone/>
            </a:pPr>
            <a:endParaRPr lang="fr-FR" sz="2000" dirty="0"/>
          </a:p>
          <a:p>
            <a:pPr marL="0" indent="0" algn="ctr">
              <a:buNone/>
            </a:pPr>
            <a:endParaRPr lang="fr-FR" sz="2000" dirty="0"/>
          </a:p>
          <a:p>
            <a:pPr marL="0" indent="0" algn="ctr">
              <a:buNone/>
            </a:pPr>
            <a:endParaRPr lang="fr-FR" sz="2000" dirty="0"/>
          </a:p>
          <a:p>
            <a:pPr marL="0" indent="0" algn="ctr">
              <a:buNone/>
            </a:pPr>
            <a:endParaRPr lang="fr-FR" sz="2000" dirty="0"/>
          </a:p>
          <a:p>
            <a:endParaRPr lang="fr-FR" sz="2000" dirty="0"/>
          </a:p>
          <a:p>
            <a:pPr marL="0" indent="0" algn="ctr">
              <a:buNone/>
            </a:pPr>
            <a:r>
              <a:rPr lang="fr-FR" sz="2000" dirty="0"/>
              <a:t>I/ Présentation du contexte et de FarView</a:t>
            </a:r>
          </a:p>
          <a:p>
            <a:pPr marL="0" indent="0" algn="ctr">
              <a:buNone/>
            </a:pPr>
            <a:endParaRPr lang="fr-FR" sz="2000" dirty="0"/>
          </a:p>
          <a:p>
            <a:pPr marL="0" indent="0" algn="ctr">
              <a:buNone/>
            </a:pPr>
            <a:r>
              <a:rPr lang="fr-FR" sz="2000" dirty="0"/>
              <a:t>II/ Etude de marché</a:t>
            </a:r>
          </a:p>
          <a:p>
            <a:pPr marL="0" indent="0" algn="ctr">
              <a:buNone/>
            </a:pPr>
            <a:endParaRPr lang="fr-FR" sz="2000" dirty="0"/>
          </a:p>
          <a:p>
            <a:pPr marL="0" indent="0" algn="ctr">
              <a:buNone/>
            </a:pPr>
            <a:r>
              <a:rPr lang="fr-FR" sz="2000" dirty="0"/>
              <a:t>III/ Stratégie</a:t>
            </a:r>
          </a:p>
        </p:txBody>
      </p:sp>
      <p:pic>
        <p:nvPicPr>
          <p:cNvPr id="1026" name="Picture 2" descr="C:\Users\Phil\Documents\GitHub\PIMS\OppAffaire\logo-flyer\FarView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764704"/>
            <a:ext cx="1835225" cy="183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5033CA-5AE6-4050-846C-3380E9744264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3200" dirty="0"/>
              <a:t>Introduction : la microscopie de fluorescence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9"/>
          </p:nvPr>
        </p:nvSpPr>
        <p:spPr>
          <a:xfrm>
            <a:off x="179512" y="2060848"/>
            <a:ext cx="8784976" cy="4680520"/>
          </a:xfrm>
        </p:spPr>
        <p:txBody>
          <a:bodyPr/>
          <a:lstStyle/>
          <a:p>
            <a:r>
              <a:rPr lang="fr-FR" sz="2000" dirty="0"/>
              <a:t>Observations en Biologie : voir les composants des cellules</a:t>
            </a:r>
          </a:p>
          <a:p>
            <a:endParaRPr lang="fr-FR" sz="2000" dirty="0"/>
          </a:p>
          <a:p>
            <a:r>
              <a:rPr lang="fr-FR" sz="2000" dirty="0"/>
              <a:t>Microscopes</a:t>
            </a:r>
            <a:r>
              <a:rPr lang="fr-FR" sz="2000" dirty="0">
                <a:sym typeface="Wingdings" panose="05000000000000000000" pitchFamily="2" charset="2"/>
              </a:rPr>
              <a:t> limités par la diffraction</a:t>
            </a:r>
          </a:p>
          <a:p>
            <a:r>
              <a:rPr lang="fr-FR" sz="2000" dirty="0">
                <a:sym typeface="Wingdings" panose="05000000000000000000" pitchFamily="2" charset="2"/>
              </a:rPr>
              <a:t>Méthode de super-résolution : résolution 50 fois supérieure</a:t>
            </a:r>
          </a:p>
          <a:p>
            <a:endParaRPr lang="fr-FR" sz="2000" dirty="0">
              <a:sym typeface="Wingdings" panose="05000000000000000000" pitchFamily="2" charset="2"/>
            </a:endParaRPr>
          </a:p>
          <a:p>
            <a:r>
              <a:rPr lang="fr-FR" sz="2000" dirty="0"/>
              <a:t>Cellules en plusieurs dimension : reconstitution 3D importante</a:t>
            </a:r>
          </a:p>
        </p:txBody>
      </p:sp>
      <p:grpSp>
        <p:nvGrpSpPr>
          <p:cNvPr id="5" name="Groupe 4"/>
          <p:cNvGrpSpPr/>
          <p:nvPr/>
        </p:nvGrpSpPr>
        <p:grpSpPr>
          <a:xfrm>
            <a:off x="1979712" y="4196515"/>
            <a:ext cx="4971233" cy="2256821"/>
            <a:chOff x="3202507" y="2978015"/>
            <a:chExt cx="4971233" cy="2256821"/>
          </a:xfrm>
        </p:grpSpPr>
        <p:grpSp>
          <p:nvGrpSpPr>
            <p:cNvPr id="6" name="Groupe 5"/>
            <p:cNvGrpSpPr/>
            <p:nvPr/>
          </p:nvGrpSpPr>
          <p:grpSpPr>
            <a:xfrm>
              <a:off x="3768942" y="2978015"/>
              <a:ext cx="3816424" cy="1916243"/>
              <a:chOff x="3562767" y="3966180"/>
              <a:chExt cx="4637414" cy="2417178"/>
            </a:xfrm>
          </p:grpSpPr>
          <p:pic>
            <p:nvPicPr>
              <p:cNvPr id="8" name="Picture 4" descr="C:\Users\Phil\Documents\GitHub\PIMS\OppAffaire\Images Diverses\comparison1.jp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3562767" y="4006077"/>
                <a:ext cx="2332037" cy="23772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6" descr="C:\Users\Phil\Documents\GitHub\PIMS\OppAffaire\Images Diverses\comparison1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5868143" y="3966180"/>
                <a:ext cx="2332038" cy="23772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7" name="ZoneTexte 6"/>
            <p:cNvSpPr txBox="1"/>
            <p:nvPr/>
          </p:nvSpPr>
          <p:spPr>
            <a:xfrm>
              <a:off x="3202507" y="4896282"/>
              <a:ext cx="49712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Comparaison image classique / image super-résolue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366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5033CA-5AE6-4050-846C-3380E9744264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3200" dirty="0"/>
              <a:t>FarView</a:t>
            </a:r>
            <a:endParaRPr lang="fr-FR" sz="24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9"/>
          </p:nvPr>
        </p:nvSpPr>
        <p:spPr>
          <a:xfrm>
            <a:off x="539750" y="1484784"/>
            <a:ext cx="6480522" cy="4680520"/>
          </a:xfrm>
        </p:spPr>
        <p:txBody>
          <a:bodyPr/>
          <a:lstStyle/>
          <a:p>
            <a:pPr algn="just"/>
            <a:r>
              <a:rPr lang="fr-FR" sz="2000" dirty="0"/>
              <a:t>Comment réaliser une observation au </a:t>
            </a:r>
            <a:r>
              <a:rPr lang="fr-FR" sz="2000" dirty="0">
                <a:solidFill>
                  <a:srgbClr val="C00000"/>
                </a:solidFill>
              </a:rPr>
              <a:t>microscope</a:t>
            </a:r>
            <a:r>
              <a:rPr lang="fr-FR" sz="2000" dirty="0">
                <a:solidFill>
                  <a:srgbClr val="FF0000"/>
                </a:solidFill>
              </a:rPr>
              <a:t> </a:t>
            </a:r>
            <a:r>
              <a:rPr lang="fr-FR" sz="2000" dirty="0"/>
              <a:t>qui soit </a:t>
            </a:r>
            <a:r>
              <a:rPr lang="fr-FR" sz="2000" dirty="0">
                <a:solidFill>
                  <a:srgbClr val="C00000"/>
                </a:solidFill>
              </a:rPr>
              <a:t>tridimensionnelle</a:t>
            </a:r>
            <a:r>
              <a:rPr lang="fr-FR" sz="2000" dirty="0">
                <a:solidFill>
                  <a:srgbClr val="FF0000"/>
                </a:solidFill>
              </a:rPr>
              <a:t> </a:t>
            </a:r>
            <a:r>
              <a:rPr lang="fr-FR" sz="2000" dirty="0"/>
              <a:t>et en </a:t>
            </a:r>
            <a:r>
              <a:rPr lang="fr-FR" sz="2000" dirty="0">
                <a:solidFill>
                  <a:srgbClr val="C00000"/>
                </a:solidFill>
              </a:rPr>
              <a:t>super-résolution</a:t>
            </a: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?</a:t>
            </a:r>
          </a:p>
          <a:p>
            <a:pPr marL="0" indent="0">
              <a:buNone/>
            </a:pPr>
            <a:endParaRPr lang="fr-FR" sz="2000" dirty="0"/>
          </a:p>
          <a:p>
            <a:pPr algn="just"/>
            <a:r>
              <a:rPr lang="fr-FR" sz="2000" dirty="0"/>
              <a:t>Solution : Le logiciel	</a:t>
            </a:r>
          </a:p>
          <a:p>
            <a:pPr lvl="1"/>
            <a:r>
              <a:rPr lang="fr-FR" sz="2000" dirty="0"/>
              <a:t>Pour chercheurs en </a:t>
            </a:r>
            <a:r>
              <a:rPr lang="fr-FR" sz="2000" b="1" dirty="0">
                <a:solidFill>
                  <a:srgbClr val="C00000"/>
                </a:solidFill>
              </a:rPr>
              <a:t>microscopie</a:t>
            </a:r>
            <a:r>
              <a:rPr lang="fr-FR" sz="2000" b="1" dirty="0"/>
              <a:t> </a:t>
            </a:r>
            <a:r>
              <a:rPr lang="fr-FR" sz="2000" dirty="0"/>
              <a:t>et</a:t>
            </a:r>
            <a:r>
              <a:rPr lang="fr-FR" sz="2000" b="1" dirty="0"/>
              <a:t> </a:t>
            </a:r>
            <a:r>
              <a:rPr lang="fr-FR" sz="2000" b="1" dirty="0">
                <a:solidFill>
                  <a:srgbClr val="C00000"/>
                </a:solidFill>
              </a:rPr>
              <a:t>microbiologie</a:t>
            </a:r>
          </a:p>
          <a:p>
            <a:pPr lvl="1"/>
            <a:r>
              <a:rPr lang="fr-FR" sz="2000" dirty="0"/>
              <a:t>Matériel utilisé</a:t>
            </a:r>
            <a:r>
              <a:rPr lang="fr-FR" sz="2000" b="1" dirty="0"/>
              <a:t> : </a:t>
            </a: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microscope de fluorescence STORM</a:t>
            </a:r>
          </a:p>
          <a:p>
            <a:pPr lvl="1" algn="just"/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Méthode breveté</a:t>
            </a:r>
          </a:p>
          <a:p>
            <a:pPr marL="0" indent="0" algn="just">
              <a:buNone/>
            </a:pPr>
            <a:endParaRPr lang="fr-FR" sz="2000" dirty="0"/>
          </a:p>
          <a:p>
            <a:pPr algn="just"/>
            <a:r>
              <a:rPr lang="fr-FR" sz="2000" dirty="0"/>
              <a:t>Le programme                est :</a:t>
            </a:r>
          </a:p>
          <a:p>
            <a:pPr marL="771525" lvl="1" indent="0" algn="just">
              <a:buNone/>
            </a:pPr>
            <a:r>
              <a:rPr lang="fr-FR" sz="2000" b="1" dirty="0"/>
              <a:t>	</a:t>
            </a:r>
            <a:r>
              <a:rPr lang="fr-FR" sz="2000" b="1" dirty="0">
                <a:solidFill>
                  <a:srgbClr val="002060"/>
                </a:solidFill>
              </a:rPr>
              <a:t>Rapide	</a:t>
            </a:r>
            <a:r>
              <a:rPr lang="fr-FR" sz="2000" b="1" dirty="0"/>
              <a:t>	</a:t>
            </a:r>
            <a:r>
              <a:rPr lang="fr-FR" sz="2000" b="1" dirty="0">
                <a:solidFill>
                  <a:srgbClr val="C58107"/>
                </a:solidFill>
              </a:rPr>
              <a:t>Fiable	</a:t>
            </a:r>
            <a:r>
              <a:rPr lang="fr-FR" sz="2000" b="1" dirty="0"/>
              <a:t>	</a:t>
            </a:r>
            <a:r>
              <a:rPr lang="fr-FR" sz="2000" b="1" dirty="0">
                <a:solidFill>
                  <a:schemeClr val="accent2">
                    <a:lumMod val="75000"/>
                  </a:schemeClr>
                </a:solidFill>
              </a:rPr>
              <a:t>Adaptable</a:t>
            </a:r>
          </a:p>
          <a:p>
            <a:endParaRPr lang="fr-FR" dirty="0"/>
          </a:p>
        </p:txBody>
      </p:sp>
      <p:grpSp>
        <p:nvGrpSpPr>
          <p:cNvPr id="6" name="Groupe 5"/>
          <p:cNvGrpSpPr/>
          <p:nvPr/>
        </p:nvGrpSpPr>
        <p:grpSpPr>
          <a:xfrm>
            <a:off x="6804248" y="898847"/>
            <a:ext cx="2431706" cy="2402761"/>
            <a:chOff x="6372200" y="908720"/>
            <a:chExt cx="2431706" cy="2402761"/>
          </a:xfrm>
        </p:grpSpPr>
        <p:pic>
          <p:nvPicPr>
            <p:cNvPr id="2050" name="Picture 2" descr="C:\Users\Phil\Documents\GitHub\PIMS\OppAffaire\Images Diverses\Fluorescence_microscop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2780" y="908720"/>
              <a:ext cx="1691680" cy="20820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ZoneTexte 4"/>
            <p:cNvSpPr txBox="1"/>
            <p:nvPr/>
          </p:nvSpPr>
          <p:spPr>
            <a:xfrm>
              <a:off x="6372200" y="3003704"/>
              <a:ext cx="24317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Microscope de fluorescence</a:t>
              </a:r>
            </a:p>
          </p:txBody>
        </p:sp>
      </p:grpSp>
      <p:pic>
        <p:nvPicPr>
          <p:cNvPr id="9" name="Picture 3" descr="C:\Users\Phil\Documents\GitHub\PIMS\OppAffaire\Images Diverses\FAR_V_I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5013176"/>
            <a:ext cx="1008112" cy="428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Phil\Documents\GitHub\PIMS\OppAffaire\Images Diverses\FAR_V_I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792" y="2779542"/>
            <a:ext cx="1008112" cy="428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72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865310" y="2204864"/>
            <a:ext cx="5904655" cy="2016224"/>
          </a:xfrm>
        </p:spPr>
        <p:txBody>
          <a:bodyPr/>
          <a:lstStyle/>
          <a:p>
            <a:pPr algn="ctr"/>
            <a:r>
              <a:rPr lang="fr-FR" sz="3600" dirty="0"/>
              <a:t>Etude de marche 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BCA30-BA48-4C71-861F-9AC996F79D56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528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5033CA-5AE6-4050-846C-3380E9744264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3200" dirty="0"/>
              <a:t>Analyse du secteur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9"/>
          </p:nvPr>
        </p:nvSpPr>
        <p:spPr>
          <a:xfrm>
            <a:off x="467742" y="1538090"/>
            <a:ext cx="8208714" cy="4680520"/>
          </a:xfrm>
        </p:spPr>
        <p:txBody>
          <a:bodyPr/>
          <a:lstStyle/>
          <a:p>
            <a:r>
              <a:rPr lang="fr-FR" sz="2400" dirty="0"/>
              <a:t>Secteur de niche 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/>
              <a:t>Destinataires du produit : </a:t>
            </a:r>
          </a:p>
          <a:p>
            <a:pPr lvl="1"/>
            <a:r>
              <a:rPr lang="fr-FR" sz="2000" dirty="0"/>
              <a:t> </a:t>
            </a:r>
            <a:r>
              <a:rPr lang="fr-FR" sz="2000" dirty="0" smtClean="0"/>
              <a:t>chercheurs</a:t>
            </a:r>
          </a:p>
          <a:p>
            <a:endParaRPr lang="fr-FR" sz="2400" dirty="0"/>
          </a:p>
          <a:p>
            <a:r>
              <a:rPr lang="fr-FR" sz="2400" dirty="0" smtClean="0"/>
              <a:t>Durée </a:t>
            </a:r>
            <a:r>
              <a:rPr lang="fr-FR" sz="2400" dirty="0"/>
              <a:t>de vie </a:t>
            </a:r>
            <a:r>
              <a:rPr lang="fr-FR" sz="2400" dirty="0" smtClean="0"/>
              <a:t>d’un microscope : </a:t>
            </a:r>
            <a:r>
              <a:rPr lang="fr-FR" sz="2400" dirty="0"/>
              <a:t>5 ans</a:t>
            </a:r>
          </a:p>
          <a:p>
            <a:endParaRPr lang="fr-FR" sz="1800" dirty="0" smtClean="0"/>
          </a:p>
          <a:p>
            <a:r>
              <a:rPr lang="fr-FR" sz="2400" dirty="0" smtClean="0"/>
              <a:t>Etendu mondialement :</a:t>
            </a:r>
            <a:endParaRPr lang="fr-FR" sz="1800" dirty="0"/>
          </a:p>
          <a:p>
            <a:endParaRPr lang="fr-FR" sz="1800" dirty="0"/>
          </a:p>
        </p:txBody>
      </p:sp>
      <p:grpSp>
        <p:nvGrpSpPr>
          <p:cNvPr id="6" name="Groupe 5"/>
          <p:cNvGrpSpPr/>
          <p:nvPr/>
        </p:nvGrpSpPr>
        <p:grpSpPr>
          <a:xfrm>
            <a:off x="4833948" y="3920569"/>
            <a:ext cx="4310052" cy="2376264"/>
            <a:chOff x="4833948" y="1544305"/>
            <a:chExt cx="4310052" cy="2376264"/>
          </a:xfrm>
        </p:grpSpPr>
        <p:pic>
          <p:nvPicPr>
            <p:cNvPr id="2050" name="Picture 2" descr="C:\Users\Phil\Downloads\carte-mond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3948" y="1544305"/>
              <a:ext cx="4310052" cy="2376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riangle isocèle 4"/>
            <p:cNvSpPr/>
            <p:nvPr/>
          </p:nvSpPr>
          <p:spPr>
            <a:xfrm rot="10800000">
              <a:off x="5469008" y="1952835"/>
              <a:ext cx="360040" cy="504056"/>
            </a:xfrm>
            <a:prstGeom prst="triangl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Triangle isocèle 6"/>
            <p:cNvSpPr/>
            <p:nvPr/>
          </p:nvSpPr>
          <p:spPr>
            <a:xfrm rot="10800000">
              <a:off x="8100392" y="1785924"/>
              <a:ext cx="360040" cy="504056"/>
            </a:xfrm>
            <a:prstGeom prst="triangl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Triangle isocèle 7"/>
            <p:cNvSpPr/>
            <p:nvPr/>
          </p:nvSpPr>
          <p:spPr>
            <a:xfrm rot="10800000">
              <a:off x="8316416" y="1988840"/>
              <a:ext cx="360040" cy="504056"/>
            </a:xfrm>
            <a:prstGeom prst="triangl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Triangle isocèle 8"/>
            <p:cNvSpPr/>
            <p:nvPr/>
          </p:nvSpPr>
          <p:spPr>
            <a:xfrm rot="10800000">
              <a:off x="6732240" y="1844824"/>
              <a:ext cx="360040" cy="504056"/>
            </a:xfrm>
            <a:prstGeom prst="triangl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Triangle isocèle 9"/>
            <p:cNvSpPr/>
            <p:nvPr/>
          </p:nvSpPr>
          <p:spPr>
            <a:xfrm rot="10800000">
              <a:off x="6804248" y="1772816"/>
              <a:ext cx="360040" cy="504056"/>
            </a:xfrm>
            <a:prstGeom prst="triangl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69936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5033CA-5AE6-4050-846C-3380E9744264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3200" dirty="0"/>
              <a:t>Analyse de la concurrence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9"/>
          </p:nvPr>
        </p:nvSpPr>
        <p:spPr>
          <a:xfrm>
            <a:off x="539750" y="1870881"/>
            <a:ext cx="8208714" cy="4680520"/>
          </a:xfrm>
        </p:spPr>
        <p:txBody>
          <a:bodyPr/>
          <a:lstStyle/>
          <a:p>
            <a:r>
              <a:rPr lang="fr-FR" sz="2000" dirty="0"/>
              <a:t>Indirecte : « </a:t>
            </a:r>
            <a:r>
              <a:rPr lang="fr-FR" sz="2000" dirty="0" err="1"/>
              <a:t>Big</a:t>
            </a:r>
            <a:r>
              <a:rPr lang="fr-FR" sz="2000" dirty="0"/>
              <a:t> Four »</a:t>
            </a:r>
          </a:p>
          <a:p>
            <a:pPr lvl="1"/>
            <a:r>
              <a:rPr lang="fr-FR" sz="1800" dirty="0"/>
              <a:t>Nikon</a:t>
            </a:r>
          </a:p>
          <a:p>
            <a:pPr lvl="1"/>
            <a:r>
              <a:rPr lang="fr-FR" sz="1800" dirty="0"/>
              <a:t>Zeiss</a:t>
            </a:r>
          </a:p>
          <a:p>
            <a:pPr lvl="1"/>
            <a:r>
              <a:rPr lang="fr-FR" sz="1800" dirty="0" err="1"/>
              <a:t>Leica</a:t>
            </a:r>
            <a:endParaRPr lang="fr-FR" sz="1800" dirty="0"/>
          </a:p>
          <a:p>
            <a:pPr lvl="1"/>
            <a:r>
              <a:rPr lang="fr-FR" sz="1800" dirty="0"/>
              <a:t>Olympus</a:t>
            </a:r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Directe : </a:t>
            </a:r>
          </a:p>
          <a:p>
            <a:pPr lvl="1"/>
            <a:r>
              <a:rPr lang="fr-FR" sz="1800" dirty="0"/>
              <a:t>Systèmes de reconstitution 3D  ou de super-résolution déjà existants</a:t>
            </a:r>
          </a:p>
          <a:p>
            <a:pPr lvl="1"/>
            <a:endParaRPr lang="fr-FR" sz="1800" dirty="0"/>
          </a:p>
          <a:p>
            <a:pPr marL="0" indent="0">
              <a:buNone/>
            </a:pPr>
            <a:endParaRPr lang="fr-FR" sz="2000" dirty="0"/>
          </a:p>
        </p:txBody>
      </p:sp>
      <p:pic>
        <p:nvPicPr>
          <p:cNvPr id="5" name="Picture 2" descr="Afficher l'image d'orig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151" y="3882582"/>
            <a:ext cx="2217251" cy="528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684454"/>
            <a:ext cx="1070248" cy="1070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File:Leica Camera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184" y="1808139"/>
            <a:ext cx="1162392" cy="1162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Afficher l'image d'origin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108" y="2204864"/>
            <a:ext cx="1070248" cy="1070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35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5033CA-5AE6-4050-846C-3380E9744264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3200" dirty="0"/>
              <a:t>Matrices de Positionnement </a:t>
            </a:r>
          </a:p>
        </p:txBody>
      </p:sp>
      <p:graphicFrame>
        <p:nvGraphicFramePr>
          <p:cNvPr id="5" name="Graphique 4"/>
          <p:cNvGraphicFramePr/>
          <p:nvPr>
            <p:extLst>
              <p:ext uri="{D42A27DB-BD31-4B8C-83A1-F6EECF244321}">
                <p14:modId xmlns:p14="http://schemas.microsoft.com/office/powerpoint/2010/main" val="608877804"/>
              </p:ext>
            </p:extLst>
          </p:nvPr>
        </p:nvGraphicFramePr>
        <p:xfrm>
          <a:off x="-160066" y="1628800"/>
          <a:ext cx="6028210" cy="5229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aphique 5"/>
          <p:cNvGraphicFramePr/>
          <p:nvPr>
            <p:extLst>
              <p:ext uri="{D42A27DB-BD31-4B8C-83A1-F6EECF244321}">
                <p14:modId xmlns:p14="http://schemas.microsoft.com/office/powerpoint/2010/main" val="206863435"/>
              </p:ext>
            </p:extLst>
          </p:nvPr>
        </p:nvGraphicFramePr>
        <p:xfrm>
          <a:off x="2627784" y="1628621"/>
          <a:ext cx="6524565" cy="52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9297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843809" y="2420888"/>
            <a:ext cx="5904655" cy="2016224"/>
          </a:xfrm>
        </p:spPr>
        <p:txBody>
          <a:bodyPr/>
          <a:lstStyle/>
          <a:p>
            <a:pPr algn="ctr"/>
            <a:r>
              <a:rPr lang="fr-FR" sz="3600" dirty="0"/>
              <a:t>Stratégie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BCA30-BA48-4C71-861F-9AC996F79D56}" type="slidenum">
              <a:rPr lang="fr-FR" smtClean="0"/>
              <a:pPr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096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p154 Modele presentation powerpoint (FR) Ines_IndD OD 2014-03-13">
  <a:themeElements>
    <a:clrScheme name="CEA Tech">
      <a:dk1>
        <a:sysClr val="windowText" lastClr="000000"/>
      </a:dk1>
      <a:lt1>
        <a:sysClr val="window" lastClr="FFFFFF"/>
      </a:lt1>
      <a:dk2>
        <a:srgbClr val="E60019"/>
      </a:dk2>
      <a:lt2>
        <a:srgbClr val="FFFFFF"/>
      </a:lt2>
      <a:accent1>
        <a:srgbClr val="E60019"/>
      </a:accent1>
      <a:accent2>
        <a:srgbClr val="91C30A"/>
      </a:accent2>
      <a:accent3>
        <a:srgbClr val="87000A"/>
      </a:accent3>
      <a:accent4>
        <a:srgbClr val="0A6E28"/>
      </a:accent4>
      <a:accent5>
        <a:srgbClr val="5F5F5F"/>
      </a:accent5>
      <a:accent6>
        <a:srgbClr val="5F5F5F"/>
      </a:accent6>
      <a:hlink>
        <a:srgbClr val="91C30A"/>
      </a:hlink>
      <a:folHlink>
        <a:srgbClr val="0A6E28"/>
      </a:folHlink>
    </a:clrScheme>
    <a:fontScheme name="CEATe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é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Modele presentation powerpoint (FR) INES</Template>
  <TotalTime>1811</TotalTime>
  <Words>330</Words>
  <Application>Microsoft Office PowerPoint</Application>
  <PresentationFormat>Affichage à l'écran (4:3)</PresentationFormat>
  <Paragraphs>175</Paragraphs>
  <Slides>17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Imp154 Modele presentation powerpoint (FR) Ines_IndD OD 2014-03-13</vt:lpstr>
      <vt:lpstr>Business plan 2016 – Création de l’entreprise</vt:lpstr>
      <vt:lpstr>Présentation PowerPoint</vt:lpstr>
      <vt:lpstr>Introduction : la microscopie de fluorescence</vt:lpstr>
      <vt:lpstr>FarView</vt:lpstr>
      <vt:lpstr>Etude de marche </vt:lpstr>
      <vt:lpstr>Analyse du secteur</vt:lpstr>
      <vt:lpstr>Analyse de la concurrence</vt:lpstr>
      <vt:lpstr>Matrices de Positionnement </vt:lpstr>
      <vt:lpstr>Stratégie</vt:lpstr>
      <vt:lpstr>Communication</vt:lpstr>
      <vt:lpstr>Service proposé</vt:lpstr>
      <vt:lpstr>Prix et vente</vt:lpstr>
      <vt:lpstr>Développement</vt:lpstr>
      <vt:lpstr>Développement</vt:lpstr>
      <vt:lpstr>Développement</vt:lpstr>
      <vt:lpstr>Développement</vt:lpstr>
      <vt:lpstr>Présentation PowerPoint</vt:lpstr>
    </vt:vector>
  </TitlesOfParts>
  <Company>CEA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GIRAUD Philémon 244118</dc:creator>
  <cp:lastModifiedBy>Phil</cp:lastModifiedBy>
  <cp:revision>154</cp:revision>
  <dcterms:created xsi:type="dcterms:W3CDTF">2015-04-27T12:57:23Z</dcterms:created>
  <dcterms:modified xsi:type="dcterms:W3CDTF">2016-05-17T10:54:45Z</dcterms:modified>
  <cp:category>Indiquer le niveau de confidentialité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208878</vt:lpwstr>
  </property>
  <property fmtid="{D5CDD505-2E9C-101B-9397-08002B2CF9AE}" pid="3" name="NXPowerLiteSettings">
    <vt:lpwstr>F6000400038000</vt:lpwstr>
  </property>
  <property fmtid="{D5CDD505-2E9C-101B-9397-08002B2CF9AE}" pid="4" name="NXPowerLiteVersion">
    <vt:lpwstr>D4.3.0</vt:lpwstr>
  </property>
</Properties>
</file>