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5" r:id="rId2"/>
    <p:sldMasterId id="2147483872" r:id="rId3"/>
    <p:sldMasterId id="2147483884" r:id="rId4"/>
  </p:sldMasterIdLst>
  <p:sldIdLst>
    <p:sldId id="303" r:id="rId5"/>
    <p:sldId id="310" r:id="rId6"/>
    <p:sldId id="311" r:id="rId7"/>
    <p:sldId id="278" r:id="rId8"/>
    <p:sldId id="290" r:id="rId9"/>
    <p:sldId id="291" r:id="rId10"/>
    <p:sldId id="292" r:id="rId11"/>
    <p:sldId id="293" r:id="rId12"/>
    <p:sldId id="294" r:id="rId13"/>
    <p:sldId id="296" r:id="rId14"/>
    <p:sldId id="305" r:id="rId15"/>
    <p:sldId id="306" r:id="rId16"/>
    <p:sldId id="307" r:id="rId17"/>
    <p:sldId id="312" r:id="rId18"/>
    <p:sldId id="313" r:id="rId19"/>
    <p:sldId id="314" r:id="rId20"/>
    <p:sldId id="315" r:id="rId21"/>
    <p:sldId id="316" r:id="rId22"/>
    <p:sldId id="317" r:id="rId23"/>
    <p:sldId id="304" r:id="rId24"/>
    <p:sldId id="309" r:id="rId25"/>
    <p:sldId id="297" r:id="rId26"/>
    <p:sldId id="298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4821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027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9462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48700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1868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5040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2587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058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515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961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0235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07474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732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3368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38524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5826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3858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82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2851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81248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716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7202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00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692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356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24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275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8610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33874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90969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41682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9994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43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66753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5346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3224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080489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9905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15185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1075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03284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299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0741" y="6294858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1233" y="1675332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HERVEAU Killian</a:t>
            </a:r>
            <a:b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</a:br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MAU Adrien</a:t>
            </a:r>
          </a:p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VARIN </a:t>
            </a:r>
            <a:r>
              <a:rPr lang="fr-FR" sz="2000" dirty="0" err="1">
                <a:solidFill>
                  <a:srgbClr val="4472C4">
                    <a:lumMod val="20000"/>
                    <a:lumOff val="80000"/>
                  </a:srgbClr>
                </a:solidFill>
              </a:rPr>
              <a:t>Briséis</a:t>
            </a:r>
            <a:endParaRPr lang="fr-FR" sz="2000" dirty="0">
              <a:solidFill>
                <a:srgbClr val="4472C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38" y="1956789"/>
            <a:ext cx="5928121" cy="44597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789"/>
            <a:ext cx="5928121" cy="44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6598" y="261660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 fréquentiel préliminaire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Conservation des fréquences mais pas de la phase.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Elimination de la phase de l’image:</a:t>
            </a:r>
          </a:p>
        </p:txBody>
      </p:sp>
    </p:spTree>
    <p:extLst>
      <p:ext uri="{BB962C8B-B14F-4D97-AF65-F5344CB8AC3E}">
        <p14:creationId xmlns:p14="http://schemas.microsoft.com/office/powerpoint/2010/main" val="35467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75825" y="1207701"/>
            <a:ext cx="3962401" cy="6212974"/>
          </a:xfrm>
        </p:spPr>
        <p:txBody>
          <a:bodyPr tIns="72000" numCol="1">
            <a:noAutofit/>
          </a:bodyPr>
          <a:lstStyle/>
          <a:p>
            <a:endParaRPr lang="fr-FR" dirty="0"/>
          </a:p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92088" y="1207701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7"/>
            <a:ext cx="10731281" cy="72075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7277"/>
          <a:stretch/>
        </p:blipFill>
        <p:spPr>
          <a:xfrm>
            <a:off x="6518576" y="2543472"/>
            <a:ext cx="5076897" cy="35414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7277"/>
          <a:stretch/>
        </p:blipFill>
        <p:spPr>
          <a:xfrm>
            <a:off x="277634" y="2543472"/>
            <a:ext cx="5076897" cy="35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626237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aboutie</a:t>
            </a:r>
          </a:p>
        </p:txBody>
      </p:sp>
    </p:spTree>
    <p:extLst>
      <p:ext uri="{BB962C8B-B14F-4D97-AF65-F5344CB8AC3E}">
        <p14:creationId xmlns:p14="http://schemas.microsoft.com/office/powerpoint/2010/main" val="8099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900741" y="3429000"/>
            <a:ext cx="14401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900" dirty="0"/>
          </a:p>
        </p:txBody>
      </p:sp>
      <p:pic>
        <p:nvPicPr>
          <p:cNvPr id="5125" name="Picture 5" descr="E:\Docum\PROJETS ETI MATLAB SOLID\PIMS_Projet\img_powerpoint\fig9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4" t="33375" r="37978" b="36148"/>
          <a:stretch/>
        </p:blipFill>
        <p:spPr bwMode="auto">
          <a:xfrm>
            <a:off x="431371" y="2868597"/>
            <a:ext cx="3840427" cy="31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Docum\PROJETS ETI MATLAB SOLID\PIMS_Projet\img_powerpoint\fourier 9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t="6344" r="8050" b="5298"/>
          <a:stretch/>
        </p:blipFill>
        <p:spPr bwMode="auto">
          <a:xfrm>
            <a:off x="5810205" y="2702542"/>
            <a:ext cx="5950424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3315" y="24628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traitée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23285" y="2366772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Transformée de </a:t>
            </a:r>
            <a:r>
              <a:rPr lang="fr-FR" dirty="0" err="1"/>
              <a:t>fourier</a:t>
            </a:r>
            <a:r>
              <a:rPr lang="fr-FR" dirty="0"/>
              <a:t> de l’image après traitement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86139" y="614037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 = 900nm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8761" y="980729"/>
            <a:ext cx="9409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2 utilisations</a:t>
            </a:r>
          </a:p>
          <a:p>
            <a:r>
              <a:rPr lang="fr-FR" sz="2000" dirty="0"/>
              <a:t>-Création d’un graphe de calibration</a:t>
            </a:r>
          </a:p>
          <a:p>
            <a:endParaRPr lang="fr-FR" sz="2000" dirty="0"/>
          </a:p>
          <a:p>
            <a:r>
              <a:rPr lang="fr-FR" sz="2000" dirty="0"/>
              <a:t>-Mesure de la fréquence d’intérêt sur une image d’échantillon réel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51790" y="323190"/>
            <a:ext cx="10731281" cy="626237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400" u="sng" dirty="0"/>
              <a:t>Méthode2 : Récupération des fréquences d’intérêt et </a:t>
            </a:r>
            <a:r>
              <a:rPr lang="fr-FR" sz="2400" u="sng" dirty="0" err="1"/>
              <a:t>moyennage</a:t>
            </a:r>
            <a:r>
              <a:rPr lang="en-US" sz="1600" dirty="0"/>
              <a:t>	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676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78" b="88318" l="16164" r="83889">
                        <a14:backgroundMark x1="28843" y1="31490" x2="28843" y2="31490"/>
                        <a14:backgroundMark x1="27013" y1="23963" x2="27013" y2="23963"/>
                        <a14:backgroundMark x1="61786" y1="72350" x2="61786" y2="72350"/>
                        <a14:backgroundMark x1="15007" y1="63594" x2="15007" y2="63594"/>
                        <a14:backgroundMark x1="8492" y1="66513" x2="8492" y2="66513"/>
                        <a14:backgroundMark x1="14568" y1="42857" x2="14568" y2="42857"/>
                        <a14:backgroundMark x1="9004" y1="29800" x2="9004" y2="29800"/>
                        <a14:backgroundMark x1="25037" y1="10138" x2="25037" y2="10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886" r="7645" b="2189"/>
          <a:stretch/>
        </p:blipFill>
        <p:spPr bwMode="auto">
          <a:xfrm>
            <a:off x="0" y="1057275"/>
            <a:ext cx="12192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67808" y="116632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Position de </a:t>
            </a:r>
            <a:r>
              <a:rPr lang="fr-FR" dirty="0" err="1"/>
              <a:t>fmax</a:t>
            </a:r>
            <a:r>
              <a:rPr lang="fr-FR" dirty="0"/>
              <a:t> en fonction de z</a:t>
            </a:r>
          </a:p>
        </p:txBody>
      </p:sp>
      <p:pic>
        <p:nvPicPr>
          <p:cNvPr id="1026" name="Picture 2" descr="E:\Docum\PROJETS ETI MATLAB SOLID\PIMS_Projet\PIMS\CR\images\freq=f(z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6932" r="7698" b="6330"/>
          <a:stretch/>
        </p:blipFill>
        <p:spPr bwMode="auto">
          <a:xfrm>
            <a:off x="395917" y="565150"/>
            <a:ext cx="11796083" cy="6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-48682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68" y="6488668"/>
            <a:ext cx="2015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Profondeur (nm)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24193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Docum\PROJETS ETI MATLAB SOLID\PIMS_Projet\PIMS\CR\images\Airy=f(z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r="7555"/>
          <a:stretch/>
        </p:blipFill>
        <p:spPr bwMode="auto">
          <a:xfrm>
            <a:off x="129618" y="404664"/>
            <a:ext cx="11919044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831637" y="375048"/>
            <a:ext cx="6191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/>
              <a:t>Taille de la tache </a:t>
            </a:r>
            <a:r>
              <a:rPr lang="fr-FR" sz="2400" dirty="0" err="1"/>
              <a:t>d’airy</a:t>
            </a:r>
            <a:r>
              <a:rPr lang="fr-FR" sz="2400" dirty="0"/>
              <a:t> en fonction de 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9618" y="47522"/>
            <a:ext cx="684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utilise cette courbe pour produire créer </a:t>
            </a:r>
            <a:r>
              <a:rPr lang="fr-FR" dirty="0" err="1"/>
              <a:t>fmax</a:t>
            </a:r>
            <a:r>
              <a:rPr lang="fr-FR" dirty="0"/>
              <a:t> = f (sigma)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600072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39014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\PROJETS ETI MATLAB SOLID\PIMS_Projet\PIMS\CR\images\freq=f(sigma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7023" r="8894" b="6913"/>
          <a:stretch/>
        </p:blipFill>
        <p:spPr bwMode="auto">
          <a:xfrm>
            <a:off x="431371" y="714762"/>
            <a:ext cx="13332948" cy="58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64725" y="6503278"/>
            <a:ext cx="1459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Sigma (µm)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446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58221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1,5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62477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74712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2,5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164752" y="6318612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40029" y="6318612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3,5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3861" y="231032"/>
            <a:ext cx="58080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/>
              <a:t>Fréquence max en fonction de sigma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144693" y="1628800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95917" y="161538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9679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Docum\PROJETS ETI MATLAB SOLID\PIMS_Projet\PIMS\CR\images\courbes de tolérance\courbe avec plein de rond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5883" r="9152" b="7113"/>
          <a:stretch/>
        </p:blipFill>
        <p:spPr bwMode="auto">
          <a:xfrm>
            <a:off x="335361" y="332656"/>
            <a:ext cx="1296144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40" y="1412776"/>
            <a:ext cx="461665" cy="28083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43872" y="6453336"/>
            <a:ext cx="4128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Taille de la tâche d’Airy(µm)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-48682" y="1218238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0,105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4300" y="2154342"/>
            <a:ext cx="468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328" y="5949280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-48682" y="5013176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0,085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016" y="4113455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0,09</a:t>
            </a:r>
          </a:p>
        </p:txBody>
      </p:sp>
      <p:sp>
        <p:nvSpPr>
          <p:cNvPr id="13" name="ZoneTexte 12"/>
          <p:cNvSpPr txBox="1"/>
          <p:nvPr/>
        </p:nvSpPr>
        <p:spPr>
          <a:xfrm rot="5400000">
            <a:off x="1976737" y="-1698377"/>
            <a:ext cx="461665" cy="374441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max (1/µm)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-48682" y="3098769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0,095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328" y="354142"/>
            <a:ext cx="5822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0,11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53454" y="41134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Z=300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051752" y="42210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Z=500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949262" y="38517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Z=700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079778" y="620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Z=1000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905741" y="11377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Z=1200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499995" y="-58510"/>
            <a:ext cx="37689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b="1" dirty="0"/>
              <a:t>Courbe de calibration axiale</a:t>
            </a:r>
          </a:p>
        </p:txBody>
      </p:sp>
    </p:spTree>
    <p:extLst>
      <p:ext uri="{BB962C8B-B14F-4D97-AF65-F5344CB8AC3E}">
        <p14:creationId xmlns:p14="http://schemas.microsoft.com/office/powerpoint/2010/main" val="33889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8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Avantages et inconvénients des deux méthodes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2905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4588" y="673278"/>
            <a:ext cx="332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Monde 2D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072331" y="740022"/>
            <a:ext cx="2567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Monde 3D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3599723" y="940078"/>
            <a:ext cx="460851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52208" y="3127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coordonnée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-48683" y="3064024"/>
            <a:ext cx="6136117" cy="4602088"/>
            <a:chOff x="-36512" y="1844824"/>
            <a:chExt cx="4602088" cy="4602088"/>
          </a:xfrm>
        </p:grpSpPr>
        <p:grpSp>
          <p:nvGrpSpPr>
            <p:cNvPr id="13" name="Groupe 12"/>
            <p:cNvGrpSpPr/>
            <p:nvPr/>
          </p:nvGrpSpPr>
          <p:grpSpPr>
            <a:xfrm>
              <a:off x="-36512" y="1844824"/>
              <a:ext cx="4602088" cy="4602088"/>
              <a:chOff x="-36512" y="1844824"/>
              <a:chExt cx="4602088" cy="4602088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-36512" y="1844824"/>
                <a:ext cx="4602088" cy="4602088"/>
                <a:chOff x="215008" y="1844824"/>
                <a:chExt cx="4602088" cy="4602088"/>
              </a:xfrm>
            </p:grpSpPr>
            <p:pic>
              <p:nvPicPr>
                <p:cNvPr id="1027" name="Picture 3" descr="E:\Docum\PROJETS ETI MATLAB SOLID\ow yea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33" b="89333" l="6000" r="98667">
                              <a14:foregroundMark x1="80667" y1="33667" x2="80667" y2="33667"/>
                              <a14:foregroundMark x1="84667" y1="19333" x2="84667" y2="19333"/>
                              <a14:foregroundMark x1="72333" y1="38000" x2="72333" y2="38000"/>
                              <a14:foregroundMark x1="43000" y1="63333" x2="43000" y2="63333"/>
                              <a14:foregroundMark x1="32000" y1="47000" x2="32000" y2="47000"/>
                              <a14:backgroundMark x1="34667" y1="30000" x2="34667" y2="30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008" y="1844824"/>
                  <a:ext cx="4602088" cy="4602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ZoneTexte 6"/>
                <p:cNvSpPr txBox="1"/>
                <p:nvPr/>
              </p:nvSpPr>
              <p:spPr>
                <a:xfrm>
                  <a:off x="1260709" y="5229200"/>
                  <a:ext cx="978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Plan focal</a:t>
                  </a:r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3635896" y="4327483"/>
                <a:ext cx="4078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Δ</a:t>
                </a:r>
                <a:r>
                  <a:rPr lang="fr-FR" sz="2400" dirty="0"/>
                  <a:t>z</a:t>
                </a:r>
              </a:p>
            </p:txBody>
          </p: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2483768" y="4022257"/>
                <a:ext cx="1440160" cy="97978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2230925" y="2132856"/>
              <a:ext cx="1735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Particule émettrice</a:t>
              </a:r>
            </a:p>
          </p:txBody>
        </p:sp>
      </p:grpSp>
      <p:pic>
        <p:nvPicPr>
          <p:cNvPr id="1026" name="Picture 2" descr="E:\Docum\PROJETS ETI MATLAB SOLID\PIMS_Projet\img_powerpoint\#dulou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35" y="2923344"/>
            <a:ext cx="6250788" cy="46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 flipV="1">
            <a:off x="9072331" y="3861049"/>
            <a:ext cx="1920213" cy="979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320692" y="3215203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r>
              <a:rPr lang="fr-FR" sz="2400" dirty="0"/>
              <a:t>z=200nm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59258" y="438422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Plan focal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532288" y="5044582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Z=900nm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196847" y="6355633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Z=700nm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96802" y="4957203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Zf</a:t>
            </a:r>
            <a:endParaRPr lang="fr-FR" sz="2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599723" y="3702608"/>
            <a:ext cx="147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Zf</a:t>
            </a:r>
            <a:r>
              <a:rPr lang="fr-FR" sz="2800" dirty="0"/>
              <a:t>+</a:t>
            </a:r>
            <a:r>
              <a:rPr lang="el-GR" sz="2800" dirty="0"/>
              <a:t>Δ</a:t>
            </a:r>
            <a:r>
              <a:rPr lang="fr-FR" sz="28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793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Expérimentalement,  on capte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Détection et élimination des pics fréquentiels </a:t>
            </a:r>
            <a:br>
              <a:rPr lang="fr-FR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dans l’espace de Fourier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fréquence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valeur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Espace de Fourier</a:t>
            </a:r>
            <a:br>
              <a:rPr lang="fr-FR" dirty="0"/>
            </a:br>
            <a:r>
              <a:rPr lang="fr-FR" dirty="0"/>
              <a:t>après traitement</a:t>
            </a:r>
          </a:p>
        </p:txBody>
      </p:sp>
    </p:spTree>
    <p:extLst>
      <p:ext uri="{BB962C8B-B14F-4D97-AF65-F5344CB8AC3E}">
        <p14:creationId xmlns:p14="http://schemas.microsoft.com/office/powerpoint/2010/main" val="3679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007164" y="1404730"/>
            <a:ext cx="8915400" cy="43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Création d’une </a:t>
            </a:r>
            <a:r>
              <a:rPr lang="fr-FR" sz="2200" dirty="0" err="1"/>
              <a:t>Graphical</a:t>
            </a:r>
            <a:r>
              <a:rPr lang="fr-FR" sz="2200" dirty="0"/>
              <a:t> User Interface :</a:t>
            </a:r>
          </a:p>
          <a:p>
            <a:endParaRPr lang="fr-FR" sz="2200" dirty="0"/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85" y="2128565"/>
            <a:ext cx="5317884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648623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52938" y="1470991"/>
            <a:ext cx="8915400" cy="400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Pour l’instant</a:t>
            </a:r>
            <a:r>
              <a:rPr lang="en-US" sz="2200" dirty="0"/>
              <a:t>: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Précision axiale: ~100nm mais erreurs isolées de pointé</a:t>
            </a:r>
          </a:p>
          <a:p>
            <a:pPr marL="45720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/>
              <a:t>Il reste à faire:</a:t>
            </a:r>
          </a:p>
          <a:p>
            <a:pPr lvl="1"/>
            <a:r>
              <a:rPr lang="fr-FR" sz="2000" dirty="0"/>
              <a:t>Isoler les tâches d’images expérimentales, pour effectuer des traitements respectifs.</a:t>
            </a:r>
          </a:p>
          <a:p>
            <a:pPr lvl="1"/>
            <a:r>
              <a:rPr lang="fr-FR" sz="2000" dirty="0"/>
              <a:t>Améliorer les algorithmes de courbe de calibration.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Reconstituer l’échantillon en 3D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752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20241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7255" y="192265"/>
            <a:ext cx="1063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i="1" dirty="0"/>
              <a:t>Comment obtenir le positionnement axial du photophore 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3495" y="1412776"/>
            <a:ext cx="10059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/>
              <a:t>Taille de la tache d’Airy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Fréquence de la figure d’interférence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  <p:pic>
        <p:nvPicPr>
          <p:cNvPr id="2053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8785" b="-1679"/>
          <a:stretch/>
        </p:blipFill>
        <p:spPr bwMode="auto">
          <a:xfrm>
            <a:off x="1967542" y="2316434"/>
            <a:ext cx="7816612" cy="24056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E:\Docum\PROJETS ETI MATLAB SOLID\PIMS_Projet\img_powerpoint\300-700-900-1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975440" y="4432946"/>
            <a:ext cx="7808714" cy="242505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Rehaussement de contraste: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5695353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8" y="174500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60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Filtrage du fond (on enlève la médiane)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84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 de bruit ‘poivre et sel’, on ne fait pas de filtrage médian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Filtrage de Wiener envisagé, mais il abîme les fréquences qui nous intéressent, et il est difficile de déterminer l’objet à obtenir.</a:t>
            </a:r>
          </a:p>
        </p:txBody>
      </p:sp>
    </p:spTree>
    <p:extLst>
      <p:ext uri="{BB962C8B-B14F-4D97-AF65-F5344CB8AC3E}">
        <p14:creationId xmlns:p14="http://schemas.microsoft.com/office/powerpoint/2010/main" val="1826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49615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Hyper-gaussienne 2D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 de coupe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Différence de deux </a:t>
            </a:r>
            <a:r>
              <a:rPr lang="fr-FR" dirty="0" err="1"/>
              <a:t>hypergaussiennes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	</a:t>
            </a:r>
            <a:r>
              <a:rPr lang="fr-FR" sz="1600" i="1" dirty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673851" y="5496498"/>
            <a:ext cx="434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Alternative</a:t>
            </a:r>
            <a:r>
              <a:rPr lang="fr-FR" dirty="0"/>
              <a:t>: faire un fit gaussien et soustraire la gaussienne à l’image.</a:t>
            </a:r>
          </a:p>
        </p:txBody>
      </p:sp>
    </p:spTree>
    <p:extLst>
      <p:ext uri="{BB962C8B-B14F-4D97-AF65-F5344CB8AC3E}">
        <p14:creationId xmlns:p14="http://schemas.microsoft.com/office/powerpoint/2010/main" val="1508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(hautes fréquences non importantes).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Suppression des fréquences supérieures à la fréquence de coupure du microscope, sélection de la tâche centrale.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638773"/>
            <a:ext cx="5792279" cy="492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 marL="0" indent="0">
              <a:buNone/>
            </a:pPr>
            <a:r>
              <a:rPr lang="fr-FR" sz="2800" u="sng" dirty="0"/>
              <a:t>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Détermination de la position en 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Image calibration à 700nm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086904" y="1890961"/>
            <a:ext cx="5675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cette courbe la position transverse </a:t>
            </a:r>
            <a:br>
              <a:rPr lang="fr-FR" dirty="0"/>
            </a:br>
            <a:r>
              <a:rPr lang="fr-FR" dirty="0"/>
              <a:t>importe peu et les fréquences du réseau</a:t>
            </a:r>
            <a:br>
              <a:rPr lang="fr-FR" dirty="0"/>
            </a:br>
            <a:r>
              <a:rPr lang="fr-FR" dirty="0"/>
              <a:t>peuvent gêner: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928294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2400" u="sng" dirty="0"/>
              <a:t>Utilisation de la tâche d’Airy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1237</TotalTime>
  <Words>488</Words>
  <Application>Microsoft Office PowerPoint</Application>
  <PresentationFormat>Grand écran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Wingdings</vt:lpstr>
      <vt:lpstr>Wingdings 3</vt:lpstr>
      <vt:lpstr>Brin</vt:lpstr>
      <vt:lpstr>1_Brin</vt:lpstr>
      <vt:lpstr>Thème Office</vt:lpstr>
      <vt:lpstr>2_Brin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90</cp:revision>
  <dcterms:created xsi:type="dcterms:W3CDTF">2015-11-02T08:24:01Z</dcterms:created>
  <dcterms:modified xsi:type="dcterms:W3CDTF">2016-04-28T12:39:33Z</dcterms:modified>
</cp:coreProperties>
</file>