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90" r:id="rId9"/>
    <p:sldId id="291" r:id="rId10"/>
    <p:sldId id="280" r:id="rId11"/>
    <p:sldId id="292" r:id="rId12"/>
    <p:sldId id="286" r:id="rId13"/>
    <p:sldId id="288" r:id="rId14"/>
    <p:sldId id="281" r:id="rId15"/>
    <p:sldId id="293" r:id="rId16"/>
    <p:sldId id="287" r:id="rId17"/>
    <p:sldId id="294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7" y="-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10" y="10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FarView\PIMS\Pres_Avril\fitgau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2010917"/>
            <a:ext cx="4121828" cy="35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685573"/>
            <a:ext cx="5737216" cy="48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</a:t>
            </a:r>
            <a:r>
              <a:rPr lang="fr-FR" sz="2800" u="sng" dirty="0"/>
              <a:t>. Utilisation de la tâche d’Airy</a:t>
            </a:r>
          </a:p>
          <a:p>
            <a:pPr marL="0" indent="0">
              <a:buNone/>
            </a:pPr>
            <a:r>
              <a:rPr lang="fr-FR" sz="2800" u="sng" dirty="0" smtClean="0"/>
              <a:t> 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90015" y="150090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Détermination de la position en x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52305" y="3762958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Image calibration à 700nm</a:t>
            </a:r>
            <a:endParaRPr lang="fr-FR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732943" y="5776576"/>
            <a:ext cx="499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tâche d’Airy contient des informations sur la localisation dans un plan, mais aussi sur le positionnement axial.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377078" y="2335184"/>
            <a:ext cx="0" cy="29427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48365" y="1292457"/>
            <a:ext cx="56750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cette courbe la position transverse </a:t>
            </a:r>
            <a:br>
              <a:rPr lang="fr-FR" dirty="0" smtClean="0"/>
            </a:br>
            <a:r>
              <a:rPr lang="fr-FR" dirty="0" smtClean="0"/>
              <a:t>importe peu et les fréquences du réseau</a:t>
            </a:r>
            <a:br>
              <a:rPr lang="fr-FR" dirty="0" smtClean="0"/>
            </a:br>
            <a:r>
              <a:rPr lang="fr-FR" dirty="0" smtClean="0"/>
              <a:t>peuvent gêner: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supprimera la phase de l’image </a:t>
            </a:r>
            <a:br>
              <a:rPr lang="fr-FR" dirty="0" smtClean="0"/>
            </a:br>
            <a:r>
              <a:rPr lang="fr-FR" dirty="0" smtClean="0"/>
              <a:t>afin de distinguer clairement le pic Airy </a:t>
            </a:r>
            <a:br>
              <a:rPr lang="fr-FR" dirty="0" smtClean="0"/>
            </a:br>
            <a:r>
              <a:rPr lang="fr-FR" dirty="0" smtClean="0"/>
              <a:t>central de l’image d’interférence, celle-ci</a:t>
            </a:r>
            <a:br>
              <a:rPr lang="fr-FR" dirty="0" smtClean="0"/>
            </a:br>
            <a:r>
              <a:rPr lang="fr-FR" dirty="0" smtClean="0"/>
              <a:t>sera enlevée avec un masque </a:t>
            </a:r>
            <a:r>
              <a:rPr lang="fr-FR" dirty="0" err="1" smtClean="0"/>
              <a:t>hypergaussien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345199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axiale: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Conservation des fréquences mais pas de la phase.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de la phase de l’image: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7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</a:t>
            </a:r>
            <a:r>
              <a:rPr lang="fr-FR" sz="2800" u="sng" dirty="0"/>
              <a:t>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le positionnement axial.</a:t>
            </a:r>
            <a:br>
              <a:rPr lang="fr-FR" sz="2400" dirty="0" smtClean="0"/>
            </a:br>
            <a:r>
              <a:rPr lang="fr-FR" sz="2400" dirty="0" smtClean="0"/>
              <a:t>On peut se passer de la phase de l’image.</a:t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Les fréquences correspondant au réseau sont plus élevées que la fréquence de coupure du microscope ?</a:t>
            </a:r>
            <a:br>
              <a:rPr lang="fr-FR" sz="2400" dirty="0" smtClean="0"/>
            </a:br>
            <a:r>
              <a:rPr lang="fr-FR" sz="2400" dirty="0" smtClean="0"/>
              <a:t>On coupe le centre de l’image?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</a:t>
            </a:r>
            <a:r>
              <a:rPr lang="fr-FR" sz="2800" u="sng" dirty="0"/>
              <a:t>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466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III.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 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Projection des points sur la courbe de calibration:</a:t>
            </a:r>
            <a:endParaRPr lang="fr-FR" sz="2400" b="1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" name="Picture 2" descr="D:\FarView\PIMS\CR\images\courbes de tolérance\courbe avec plein de ronds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9" y="1521228"/>
            <a:ext cx="8001866" cy="506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38" y="1813437"/>
            <a:ext cx="3290167" cy="20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Pour aller plus loin: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931204"/>
            <a:ext cx="3840480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37036" y="1092003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Expérimentalement,  on capte une interférence non désirée avec le réseau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48" y="1931204"/>
            <a:ext cx="3897893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117870" y="4006745"/>
            <a:ext cx="2274917" cy="72320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56447" y="4729951"/>
            <a:ext cx="349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A53010">
                    <a:lumMod val="50000"/>
                  </a:srgbClr>
                </a:solidFill>
              </a:rPr>
              <a:t>Détection et élimination des pics fréquentiels </a:t>
            </a:r>
            <a:br>
              <a:rPr lang="fr-FR" sz="2000" dirty="0" smtClean="0">
                <a:solidFill>
                  <a:srgbClr val="A53010">
                    <a:lumMod val="50000"/>
                  </a:srgbClr>
                </a:solidFill>
              </a:rPr>
            </a:br>
            <a:r>
              <a:rPr lang="fr-FR" sz="2000" dirty="0" smtClean="0">
                <a:solidFill>
                  <a:srgbClr val="A53010">
                    <a:lumMod val="50000"/>
                  </a:srgbClr>
                </a:solidFill>
              </a:rPr>
              <a:t>dans l’espace de Fourier</a:t>
            </a:r>
            <a:endParaRPr lang="fr-FR" sz="2000" dirty="0">
              <a:solidFill>
                <a:srgbClr val="A53010">
                  <a:lumMod val="50000"/>
                </a:srgb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070607" y="34911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>
                <a:solidFill>
                  <a:prstClr val="black"/>
                </a:solidFill>
              </a:rPr>
              <a:t>fréquence</a:t>
            </a:r>
            <a:endParaRPr lang="fr-FR" sz="800" b="1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56447" y="175524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>
                <a:solidFill>
                  <a:prstClr val="black"/>
                </a:solidFill>
              </a:rPr>
              <a:t>valeur</a:t>
            </a:r>
            <a:endParaRPr lang="fr-FR" sz="800" b="1" dirty="0">
              <a:solidFill>
                <a:prstClr val="black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117870" y="2868930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Espace de </a:t>
            </a:r>
            <a:r>
              <a:rPr lang="fr-FR" dirty="0">
                <a:solidFill>
                  <a:prstClr val="black"/>
                </a:solidFill>
              </a:rPr>
              <a:t>F</a:t>
            </a:r>
            <a:r>
              <a:rPr lang="fr-FR" dirty="0" smtClean="0">
                <a:solidFill>
                  <a:prstClr val="black"/>
                </a:solidFill>
              </a:rPr>
              <a:t>ourier</a:t>
            </a:r>
            <a:r>
              <a:rPr lang="fr-FR" dirty="0">
                <a:solidFill>
                  <a:prstClr val="black"/>
                </a:solidFill>
              </a:rPr>
              <a:t/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 smtClean="0">
                <a:solidFill>
                  <a:prstClr val="black"/>
                </a:solidFill>
              </a:rPr>
              <a:t>après traitement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4151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1006432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876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Blablabla</a:t>
            </a:r>
            <a:br>
              <a:rPr lang="fr-FR" dirty="0" smtClean="0"/>
            </a:br>
            <a:r>
              <a:rPr lang="fr-FR" dirty="0" smtClean="0"/>
              <a:t>on a rencontré tel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Qu’on a résolu avec ça</a:t>
            </a:r>
          </a:p>
          <a:p>
            <a:r>
              <a:rPr lang="fr-FR" dirty="0" smtClean="0"/>
              <a:t>Mais du coup autre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ca va un peu</a:t>
            </a:r>
          </a:p>
          <a:p>
            <a:endParaRPr lang="fr-FR" dirty="0"/>
          </a:p>
          <a:p>
            <a:r>
              <a:rPr lang="fr-FR" dirty="0" smtClean="0"/>
              <a:t>Il reste encore, à partir d’images expérimentales contenant plusieurs tâche, à isoler les tâches pour effectuer des traitements respectifs.</a:t>
            </a:r>
          </a:p>
          <a:p>
            <a:endParaRPr lang="fr-FR" dirty="0"/>
          </a:p>
          <a:p>
            <a:r>
              <a:rPr lang="fr-FR" dirty="0" smtClean="0"/>
              <a:t>Notre travail pourra ouvrir la voie à de nouvelles méthodes de super-résolution en microscopie, et à la reconstitution 3D d’échantillons.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Limité par la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2453480" y="1410292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207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251207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</a:t>
            </a:r>
            <a:r>
              <a:rPr lang="fr-FR" sz="2400" i="1" dirty="0" smtClean="0"/>
              <a:t>vec quelle précision peut on localiser un émetteur fluorescent ?</a:t>
            </a:r>
            <a:br>
              <a:rPr lang="fr-FR" sz="2400" i="1" dirty="0" smtClean="0"/>
            </a:br>
            <a:r>
              <a:rPr lang="fr-FR" sz="2400" i="1" dirty="0" smtClean="0"/>
              <a:t>Quels traitements et solutions faut-il envisager ?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7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41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02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02" y="1464444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8211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Traitements préliminaires</a:t>
            </a:r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Utilisation de la tâche d’Airy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Rehaussement de contraste: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529672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89" y="168329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6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 Filtrage du fond (on enlève la médiane)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Pas de bruit poivre et sel, on ne fait pas de filtrage médian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Filtrage de Wiener envisagé, mais il abîme les fréquences qui nous intéressent, et il est difficile de déterminer l’objet à obtenir ou l’opérateur utilisé.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7101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Hyper-gaussienne 2D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Vue de coupe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1221971"/>
            <a:ext cx="2547971" cy="268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4028430"/>
            <a:ext cx="2572647" cy="26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9" y="285356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6688" y="2051508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Différence de deux </a:t>
            </a:r>
            <a:r>
              <a:rPr lang="fr-FR" dirty="0" err="1" smtClean="0"/>
              <a:t>hypergaussiennes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1600" i="1" dirty="0" smtClean="0"/>
              <a:t>Sélection des interfranges</a:t>
            </a:r>
            <a:endParaRPr lang="fr-FR" i="1" dirty="0"/>
          </a:p>
        </p:txBody>
      </p:sp>
      <p:sp>
        <p:nvSpPr>
          <p:cNvPr id="5" name="Flèche vers le bas 4"/>
          <p:cNvSpPr/>
          <p:nvPr/>
        </p:nvSpPr>
        <p:spPr>
          <a:xfrm>
            <a:off x="5530408" y="3606084"/>
            <a:ext cx="345594" cy="422345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/>
              <a:t>Utilisation de la tâche d’Airy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(hautes fréquences non importantes). 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Suppression des fréquences supérieures à la fréquence de coupure du microscope, sélection de la tâche centrale.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Utilisation d’un fit gaussien.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1305</TotalTime>
  <Words>405</Words>
  <Application>Microsoft Office PowerPoint</Application>
  <PresentationFormat>Personnalisé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95</cp:revision>
  <dcterms:created xsi:type="dcterms:W3CDTF">2015-11-02T08:24:01Z</dcterms:created>
  <dcterms:modified xsi:type="dcterms:W3CDTF">2016-04-28T08:36:10Z</dcterms:modified>
</cp:coreProperties>
</file>