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84" r:id="rId4"/>
    <p:sldId id="285" r:id="rId5"/>
    <p:sldId id="261" r:id="rId6"/>
    <p:sldId id="278" r:id="rId7"/>
    <p:sldId id="265" r:id="rId8"/>
    <p:sldId id="269" r:id="rId9"/>
    <p:sldId id="279" r:id="rId10"/>
    <p:sldId id="283" r:id="rId11"/>
    <p:sldId id="280" r:id="rId12"/>
    <p:sldId id="286" r:id="rId13"/>
    <p:sldId id="281" r:id="rId14"/>
    <p:sldId id="282" r:id="rId15"/>
    <p:sldId id="272" r:id="rId16"/>
    <p:sldId id="289" r:id="rId17"/>
    <p:sldId id="287" r:id="rId18"/>
    <p:sldId id="290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7T10:39:19.008" idx="1">
    <p:pos x="27" y="68"/>
    <p:text>A supprimer ?
A concir?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br>
              <a:rPr lang="fr-FR" sz="5400" cap="none" spc="0" dirty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Tâche d’Airy: on se concentre sur le centre de l’image (haute fréquence non importantes). </a:t>
            </a:r>
            <a:br>
              <a:rPr lang="fr-FR" sz="2400" dirty="0"/>
            </a:br>
            <a:r>
              <a:rPr lang="fr-FR" sz="2400" dirty="0"/>
              <a:t>Utilisation d’un fit gaussien.</a:t>
            </a:r>
            <a:br>
              <a:rPr lang="fr-FR" sz="2400" dirty="0"/>
            </a:br>
            <a:r>
              <a:rPr lang="fr-FR" sz="2400" dirty="0"/>
              <a:t>Contient des informations sur la localisation dans un plan, mais aussi sur le positionnement axial.</a:t>
            </a: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93" y="1635443"/>
            <a:ext cx="60198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973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Interfrange de l’image du réseau:</a:t>
            </a:r>
            <a:br>
              <a:rPr lang="fr-FR" sz="2400" dirty="0"/>
            </a:br>
            <a:r>
              <a:rPr lang="fr-FR" sz="2400" dirty="0"/>
              <a:t>Contient des informations sur le positionnement axial.</a:t>
            </a:r>
            <a:br>
              <a:rPr lang="fr-FR" sz="2400" dirty="0"/>
            </a:br>
            <a:r>
              <a:rPr lang="fr-FR" sz="2400" dirty="0"/>
              <a:t>On peut se passer de la phase de l’image.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Les fréquences correspondant au réseau sont plus élevées que la fréquence de coupure du microscope ?</a:t>
            </a: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24868" y="1874093"/>
            <a:ext cx="3962401" cy="6212974"/>
          </a:xfrm>
        </p:spPr>
        <p:txBody>
          <a:bodyPr tIns="72000" numCol="1">
            <a:noAutofit/>
          </a:bodyPr>
          <a:lstStyle/>
          <a:p>
            <a:r>
              <a:rPr lang="fr-FR" dirty="0"/>
              <a:t>Détermination des barycentres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22789" y="1577253"/>
            <a:ext cx="4258912" cy="621297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u="sng" dirty="0"/>
          </a:p>
          <a:p>
            <a:r>
              <a:rPr lang="fr-FR" dirty="0"/>
              <a:t>Seuillage</a:t>
            </a:r>
            <a:r>
              <a:rPr lang="en-US" dirty="0"/>
              <a:t> par rapport à </a:t>
            </a:r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gaussienne</a:t>
            </a:r>
            <a:r>
              <a:rPr lang="en-US" dirty="0"/>
              <a:t> 						</a:t>
            </a:r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78" y="2737696"/>
            <a:ext cx="5076897" cy="38193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6" y="2737696"/>
            <a:ext cx="5076897" cy="3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52938" y="1987827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fr-FR" sz="2400" dirty="0"/>
              <a:t>Détermination de l’écart entre les barycentres → interfrange </a:t>
            </a:r>
          </a:p>
          <a:p>
            <a:endParaRPr lang="fr-FR" sz="2400" dirty="0"/>
          </a:p>
          <a:p>
            <a:r>
              <a:rPr lang="fr-FR" sz="2400" dirty="0"/>
              <a:t>Courbe de la fréquence selon la profondeur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Cette méthode n’a pas encore été aboutie </a:t>
            </a:r>
          </a:p>
        </p:txBody>
      </p:sp>
    </p:spTree>
    <p:extLst>
      <p:ext uri="{BB962C8B-B14F-4D97-AF65-F5344CB8AC3E}">
        <p14:creationId xmlns:p14="http://schemas.microsoft.com/office/powerpoint/2010/main" val="2213245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Une première idée de traitement : le filtre de Wiener 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Pas une idée exploitable…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65" y="1215022"/>
            <a:ext cx="6627260" cy="49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40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Avantages et inconvénients des deux méthodes</a:t>
            </a:r>
          </a:p>
          <a:p>
            <a:pPr marL="0" indent="0" algn="ctr">
              <a:buNone/>
            </a:pP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2938" y="1828800"/>
            <a:ext cx="8915400" cy="4346713"/>
          </a:xfrm>
        </p:spPr>
        <p:txBody>
          <a:bodyPr>
            <a:normAutofit/>
          </a:bodyPr>
          <a:lstStyle/>
          <a:p>
            <a:r>
              <a:rPr lang="fr-FR" sz="2200" dirty="0"/>
              <a:t>Fourier : précis mais lent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dirty="0"/>
              <a:t>Seuillage : rapide mais moins précis…</a:t>
            </a:r>
          </a:p>
        </p:txBody>
      </p:sp>
    </p:spTree>
    <p:extLst>
      <p:ext uri="{BB962C8B-B14F-4D97-AF65-F5344CB8AC3E}">
        <p14:creationId xmlns:p14="http://schemas.microsoft.com/office/powerpoint/2010/main" val="257271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</p:txBody>
      </p:sp>
      <p:sp>
        <p:nvSpPr>
          <p:cNvPr id="2" name="ZoneTexte 1"/>
          <p:cNvSpPr txBox="1"/>
          <p:nvPr/>
        </p:nvSpPr>
        <p:spPr>
          <a:xfrm>
            <a:off x="2202873" y="1862051"/>
            <a:ext cx="7722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Blablabla</a:t>
            </a:r>
            <a:br>
              <a:rPr lang="fr-FR" dirty="0"/>
            </a:br>
            <a:r>
              <a:rPr lang="fr-FR" dirty="0"/>
              <a:t>on a rencontré tel </a:t>
            </a:r>
            <a:r>
              <a:rPr lang="fr-FR" dirty="0" err="1"/>
              <a:t>pb</a:t>
            </a:r>
            <a:br>
              <a:rPr lang="fr-FR" dirty="0"/>
            </a:br>
            <a:r>
              <a:rPr lang="fr-FR" dirty="0"/>
              <a:t>Qu’on a résolu avec ça</a:t>
            </a:r>
          </a:p>
          <a:p>
            <a:r>
              <a:rPr lang="fr-FR" dirty="0"/>
              <a:t>Mais du coup autre </a:t>
            </a:r>
            <a:r>
              <a:rPr lang="fr-FR" dirty="0" err="1"/>
              <a:t>pb</a:t>
            </a:r>
            <a:br>
              <a:rPr lang="fr-FR" dirty="0"/>
            </a:br>
            <a:r>
              <a:rPr lang="fr-FR" dirty="0"/>
              <a:t>et ca va un peu</a:t>
            </a:r>
          </a:p>
          <a:p>
            <a:endParaRPr lang="fr-FR" dirty="0"/>
          </a:p>
          <a:p>
            <a:r>
              <a:rPr lang="fr-FR" dirty="0"/>
              <a:t>Faudrait encore… ?</a:t>
            </a:r>
          </a:p>
          <a:p>
            <a:endParaRPr lang="fr-FR" dirty="0"/>
          </a:p>
          <a:p>
            <a:r>
              <a:rPr lang="fr-FR" dirty="0"/>
              <a:t>Notre travail pourra ouvrir la voie à de nouvelles méthodes de super-résolution en microscopie, et à la reconstitution 3D d’échantillons.</a:t>
            </a:r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/>
              <a:t>Merci pour votre attention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Introduction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fluorescence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Limité par la diffraction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Résolution latérale max ~ 200nm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Résolution basée sur la localisation unique : ~ 20nm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Microscopie classique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Eclairage Köhler, diffusion, contraste de phase…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Microscopie de fluorescence, dont PALM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Activation de photoémetteurs </a:t>
            </a:r>
          </a:p>
        </p:txBody>
      </p:sp>
    </p:spTree>
    <p:extLst>
      <p:ext uri="{BB962C8B-B14F-4D97-AF65-F5344CB8AC3E}">
        <p14:creationId xmlns:p14="http://schemas.microsoft.com/office/powerpoint/2010/main" val="1128158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Introduction:</a:t>
            </a:r>
          </a:p>
          <a:p>
            <a:pPr marL="0" indent="0">
              <a:buNone/>
            </a:pPr>
            <a:r>
              <a:rPr lang="fr-FR" sz="2400" dirty="0"/>
              <a:t>Microscopie de fluorescence: capteur et traitement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Fluorescence =&gt; petite quantité de lumière =&gt; RSB élevé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lumière parasite 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</a:t>
            </a:r>
            <a:r>
              <a:rPr lang="fr-FR" sz="2000" dirty="0" err="1"/>
              <a:t>fluorophores</a:t>
            </a:r>
            <a:r>
              <a:rPr lang="fr-FR" sz="2000" dirty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/>
              <a:t> courant d’obscurité (diodes du capteur)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	</a:t>
            </a:r>
          </a:p>
          <a:p>
            <a:r>
              <a:rPr lang="fr-FR" sz="20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>
                <a:solidFill>
                  <a:prstClr val="black"/>
                </a:solidFill>
              </a:rPr>
              <a:t>Méthodes numériques: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Augmentation de contraste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Filtrage gaussien ou médian</a:t>
            </a: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Déconvolution</a:t>
            </a:r>
            <a:r>
              <a:rPr lang="fr-FR" sz="2000" dirty="0">
                <a:solidFill>
                  <a:prstClr val="black"/>
                </a:solidFill>
              </a:rPr>
              <a:t> de la PSF, ou/et de l’image du bruit par le réseau.</a:t>
            </a:r>
          </a:p>
        </p:txBody>
      </p:sp>
    </p:spTree>
    <p:extLst>
      <p:ext uri="{BB962C8B-B14F-4D97-AF65-F5344CB8AC3E}">
        <p14:creationId xmlns:p14="http://schemas.microsoft.com/office/powerpoint/2010/main" val="3578288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Objectif: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400" dirty="0"/>
              <a:t>- positionnement axial (image nette)</a:t>
            </a:r>
          </a:p>
          <a:p>
            <a:pPr marL="0" indent="0">
              <a:buNone/>
            </a:pPr>
            <a:r>
              <a:rPr lang="fr-FR" sz="2400" dirty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/>
              <a:t>	- reconstitution 3D de l’échantillon</a:t>
            </a:r>
            <a:br>
              <a:rPr lang="fr-FR" sz="2400" dirty="0"/>
            </a:br>
            <a:r>
              <a:rPr lang="fr-FR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calibrations 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mesure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en situation</a:t>
            </a:r>
            <a:br>
              <a:rPr lang="fr-FR" sz="2400" dirty="0"/>
            </a:br>
            <a:br>
              <a:rPr lang="fr-FR" sz="2400" dirty="0"/>
            </a:br>
            <a:endParaRPr lang="fr-FR" sz="28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Avec quelle précision peut on localiser un émetteur fluorescent ?</a:t>
            </a:r>
            <a:br>
              <a:rPr lang="fr-FR" sz="2400" i="1" dirty="0"/>
            </a:br>
            <a:r>
              <a:rPr lang="fr-FR" sz="2400" i="1" dirty="0"/>
              <a:t>Quels traitements et solutions faut-il envisager ?</a:t>
            </a:r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79" y="1666240"/>
            <a:ext cx="799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Traitement préliminaire</a:t>
            </a: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fr-FR" sz="32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Châble</a:t>
            </a:r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Conservation des fréquences mais pas de la phase.</a:t>
            </a:r>
          </a:p>
        </p:txBody>
      </p:sp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613564" y="3192090"/>
            <a:ext cx="2177935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91" y="1574305"/>
            <a:ext cx="3922395" cy="40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1574305"/>
            <a:ext cx="3875116" cy="40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5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I. Traitements préliminaires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9" y="1320514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0079" y="904301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fond créé une interférence non désirée avec le réseau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Elimination des pics fréquentiels </a:t>
            </a:r>
            <a:br>
              <a:rPr lang="fr-FR" dirty="0"/>
            </a:br>
            <a:r>
              <a:rPr lang="fr-FR" dirty="0"/>
              <a:t>dans l’espace de Fourier</a:t>
            </a:r>
          </a:p>
        </p:txBody>
      </p:sp>
    </p:spTree>
    <p:extLst>
      <p:ext uri="{BB962C8B-B14F-4D97-AF65-F5344CB8AC3E}">
        <p14:creationId xmlns:p14="http://schemas.microsoft.com/office/powerpoint/2010/main" val="405990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1174</TotalTime>
  <Words>328</Words>
  <Application>Microsoft Office PowerPoint</Application>
  <PresentationFormat>Grand écran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Wingdings</vt:lpstr>
      <vt:lpstr>Wingdings 3</vt:lpstr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Briséis Varin</cp:lastModifiedBy>
  <cp:revision>81</cp:revision>
  <dcterms:created xsi:type="dcterms:W3CDTF">2015-11-02T08:24:01Z</dcterms:created>
  <dcterms:modified xsi:type="dcterms:W3CDTF">2016-04-28T08:30:35Z</dcterms:modified>
</cp:coreProperties>
</file>