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61" r:id="rId4"/>
    <p:sldId id="265" r:id="rId5"/>
    <p:sldId id="267" r:id="rId6"/>
    <p:sldId id="277" r:id="rId7"/>
    <p:sldId id="268" r:id="rId8"/>
    <p:sldId id="269" r:id="rId9"/>
    <p:sldId id="270" r:id="rId10"/>
    <p:sldId id="272" r:id="rId11"/>
    <p:sldId id="276" r:id="rId12"/>
    <p:sldId id="273" r:id="rId13"/>
    <p:sldId id="27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9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/>
          <p:cNvGrpSpPr/>
          <p:nvPr/>
        </p:nvGrpSpPr>
        <p:grpSpPr>
          <a:xfrm>
            <a:off x="1499205" y="1491350"/>
            <a:ext cx="8389938" cy="4966792"/>
            <a:chOff x="1703507" y="219998"/>
            <a:chExt cx="8792257" cy="6060597"/>
          </a:xfrm>
        </p:grpSpPr>
        <p:sp>
          <p:nvSpPr>
            <p:cNvPr id="51" name="Rectangle à coins arrondis 50"/>
            <p:cNvSpPr/>
            <p:nvPr/>
          </p:nvSpPr>
          <p:spPr>
            <a:xfrm>
              <a:off x="8262947" y="4690086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1703512" y="219998"/>
              <a:ext cx="2195736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200"/>
            </a:p>
          </p:txBody>
        </p:sp>
        <p:sp>
          <p:nvSpPr>
            <p:cNvPr id="36" name="ZoneTexte 2"/>
            <p:cNvSpPr txBox="1"/>
            <p:nvPr/>
          </p:nvSpPr>
          <p:spPr>
            <a:xfrm>
              <a:off x="1703512" y="241485"/>
              <a:ext cx="2195736" cy="383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de départ</a:t>
              </a:r>
              <a:endParaRPr lang="fr-FR" sz="1200" dirty="0"/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1703512" y="2452246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4943872" y="2452246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8256240" y="2452246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8256240" y="219998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4943872" y="219998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42" name="ZoneTexte 8"/>
            <p:cNvSpPr txBox="1"/>
            <p:nvPr/>
          </p:nvSpPr>
          <p:spPr>
            <a:xfrm>
              <a:off x="4943872" y="508030"/>
              <a:ext cx="2232248" cy="895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de départ</a:t>
              </a:r>
            </a:p>
            <a:p>
              <a:pPr algn="ctr"/>
              <a:r>
                <a:rPr lang="fr-FR" sz="1200" dirty="0" smtClean="0"/>
                <a:t>+</a:t>
              </a:r>
            </a:p>
            <a:p>
              <a:pPr algn="ctr"/>
              <a:r>
                <a:rPr lang="fr-FR" sz="1200" dirty="0" smtClean="0"/>
                <a:t>(x</a:t>
              </a:r>
              <a:r>
                <a:rPr lang="fr-FR" sz="1200" baseline="-25000" dirty="0" smtClean="0"/>
                <a:t>0</a:t>
              </a:r>
              <a:r>
                <a:rPr lang="fr-FR" sz="1200" dirty="0" smtClean="0"/>
                <a:t>,y</a:t>
              </a:r>
              <a:r>
                <a:rPr lang="fr-FR" sz="1200" baseline="-25000" dirty="0" smtClean="0"/>
                <a:t>0</a:t>
              </a:r>
              <a:r>
                <a:rPr lang="fr-FR" sz="1200" dirty="0" smtClean="0"/>
                <a:t>), variance, offset</a:t>
              </a:r>
              <a:endParaRPr lang="fr-FR" sz="1200" dirty="0"/>
            </a:p>
          </p:txBody>
        </p:sp>
        <p:sp>
          <p:nvSpPr>
            <p:cNvPr id="43" name="ZoneTexte 9"/>
            <p:cNvSpPr txBox="1"/>
            <p:nvPr/>
          </p:nvSpPr>
          <p:spPr>
            <a:xfrm>
              <a:off x="8256240" y="219998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masquée par le masque hyper gaussien</a:t>
              </a:r>
              <a:endParaRPr lang="fr-FR" sz="1200" dirty="0"/>
            </a:p>
          </p:txBody>
        </p:sp>
        <p:sp>
          <p:nvSpPr>
            <p:cNvPr id="44" name="ZoneTexte 10"/>
            <p:cNvSpPr txBox="1"/>
            <p:nvPr/>
          </p:nvSpPr>
          <p:spPr>
            <a:xfrm>
              <a:off x="4943302" y="2921024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approximée avec phase annulée</a:t>
              </a:r>
              <a:endParaRPr lang="fr-FR" sz="1200" dirty="0"/>
            </a:p>
          </p:txBody>
        </p:sp>
        <p:sp>
          <p:nvSpPr>
            <p:cNvPr id="45" name="ZoneTexte 11"/>
            <p:cNvSpPr txBox="1"/>
            <p:nvPr/>
          </p:nvSpPr>
          <p:spPr>
            <a:xfrm>
              <a:off x="8263516" y="4697073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approximée par une gaussienne</a:t>
              </a:r>
              <a:endParaRPr lang="fr-FR" sz="1200" dirty="0"/>
            </a:p>
          </p:txBody>
        </p:sp>
        <p:sp>
          <p:nvSpPr>
            <p:cNvPr id="46" name="ZoneTexte 12"/>
            <p:cNvSpPr txBox="1"/>
            <p:nvPr/>
          </p:nvSpPr>
          <p:spPr>
            <a:xfrm>
              <a:off x="8256240" y="2452246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masquée sans haute fréquence</a:t>
              </a:r>
              <a:endParaRPr lang="fr-FR" sz="1200" dirty="0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0849" t="6950" r="19210" b="13128"/>
            <a:stretch>
              <a:fillRect/>
            </a:stretch>
          </p:blipFill>
          <p:spPr bwMode="auto">
            <a:xfrm>
              <a:off x="2198529" y="554120"/>
              <a:ext cx="1259093" cy="1259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1651" t="8601" r="17600" b="12201"/>
            <a:stretch>
              <a:fillRect/>
            </a:stretch>
          </p:blipFill>
          <p:spPr bwMode="auto">
            <a:xfrm>
              <a:off x="8861694" y="744858"/>
              <a:ext cx="1103099" cy="1078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1651" t="8601" r="17600" b="12201"/>
            <a:stretch>
              <a:fillRect/>
            </a:stretch>
          </p:blipFill>
          <p:spPr bwMode="auto">
            <a:xfrm>
              <a:off x="8837553" y="2980387"/>
              <a:ext cx="1074789" cy="1050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 l="21651" t="8601" r="17600" b="12201"/>
            <a:stretch>
              <a:fillRect/>
            </a:stretch>
          </p:blipFill>
          <p:spPr bwMode="auto">
            <a:xfrm>
              <a:off x="8827208" y="5225216"/>
              <a:ext cx="1079364" cy="1055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ZoneTexte 18"/>
            <p:cNvSpPr txBox="1"/>
            <p:nvPr/>
          </p:nvSpPr>
          <p:spPr>
            <a:xfrm>
              <a:off x="1703507" y="2932431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filtrée par filtre de Wiener</a:t>
              </a:r>
              <a:endParaRPr lang="fr-FR" sz="1200" dirty="0"/>
            </a:p>
          </p:txBody>
        </p:sp>
        <p:cxnSp>
          <p:nvCxnSpPr>
            <p:cNvPr id="53" name="Connecteur droit avec flèche 52"/>
            <p:cNvCxnSpPr>
              <a:stCxn id="35" idx="3"/>
              <a:endCxn id="41" idx="1"/>
            </p:cNvCxnSpPr>
            <p:nvPr/>
          </p:nvCxnSpPr>
          <p:spPr>
            <a:xfrm>
              <a:off x="3899248" y="1012086"/>
              <a:ext cx="10446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endCxn id="40" idx="1"/>
            </p:cNvCxnSpPr>
            <p:nvPr/>
          </p:nvCxnSpPr>
          <p:spPr>
            <a:xfrm>
              <a:off x="7176120" y="1012086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40" idx="2"/>
              <a:endCxn id="46" idx="0"/>
            </p:cNvCxnSpPr>
            <p:nvPr/>
          </p:nvCxnSpPr>
          <p:spPr>
            <a:xfrm>
              <a:off x="9372365" y="180417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>
              <a:stCxn id="39" idx="1"/>
              <a:endCxn id="38" idx="3"/>
            </p:cNvCxnSpPr>
            <p:nvPr/>
          </p:nvCxnSpPr>
          <p:spPr>
            <a:xfrm flipH="1">
              <a:off x="7176120" y="3244334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>
              <a:stCxn id="38" idx="1"/>
              <a:endCxn id="37" idx="3"/>
            </p:cNvCxnSpPr>
            <p:nvPr/>
          </p:nvCxnSpPr>
          <p:spPr>
            <a:xfrm flipH="1">
              <a:off x="3935760" y="324433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39" idx="2"/>
              <a:endCxn id="51" idx="0"/>
            </p:cNvCxnSpPr>
            <p:nvPr/>
          </p:nvCxnSpPr>
          <p:spPr>
            <a:xfrm>
              <a:off x="9372364" y="4036422"/>
              <a:ext cx="0" cy="650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34"/>
            <p:cNvSpPr txBox="1"/>
            <p:nvPr/>
          </p:nvSpPr>
          <p:spPr>
            <a:xfrm>
              <a:off x="3935760" y="1156103"/>
              <a:ext cx="1008112" cy="362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b="1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u="sng" dirty="0" smtClean="0"/>
              <a:t>II. Travail réalisé</a:t>
            </a:r>
          </a:p>
          <a:p>
            <a:pPr marL="719138" indent="-2730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/>
              <a:t>Organigramme du travail effectué </a:t>
            </a:r>
          </a:p>
          <a:p>
            <a:pPr marL="446088" indent="-358775">
              <a:lnSpc>
                <a:spcPct val="150000"/>
              </a:lnSpc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94982792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  <a:p>
            <a:pPr marL="446088" lvl="1" indent="0">
              <a:buNone/>
            </a:pPr>
            <a:r>
              <a:rPr lang="fr-FR" sz="2600" dirty="0" smtClean="0"/>
              <a:t>Traitement du bruit de fond et de caméra presque terminé</a:t>
            </a:r>
          </a:p>
          <a:p>
            <a:pPr marL="446088" lvl="1" indent="0">
              <a:buNone/>
            </a:pPr>
            <a:endParaRPr lang="fr-FR" sz="2600" dirty="0" smtClean="0"/>
          </a:p>
          <a:p>
            <a:pPr marL="446088" lvl="1" indent="0">
              <a:buNone/>
            </a:pPr>
            <a:r>
              <a:rPr lang="fr-FR" sz="2600" dirty="0" smtClean="0"/>
              <a:t>Pour la suite:  établir une méthode de détermination de z</a:t>
            </a:r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659" y="191785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smtClean="0"/>
              <a:t>	- reconstitution 3D</a:t>
            </a:r>
            <a:br>
              <a:rPr lang="fr-FR" sz="2400" dirty="0" smtClean="0"/>
            </a:br>
            <a:r>
              <a:rPr lang="fr-FR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</a:t>
            </a:r>
            <a:r>
              <a:rPr lang="fr-FR" sz="2400" dirty="0" smtClean="0"/>
              <a:t>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054156" y="6550223"/>
            <a:ext cx="674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Images pour z=900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267" y="3380869"/>
            <a:ext cx="2329564" cy="239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267" y="120432"/>
            <a:ext cx="2328266" cy="238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80" y="1666240"/>
            <a:ext cx="696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Etat de l’art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Travail réalisé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propriétés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6464346" y="1916818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59228" y="1573750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161181" y="1715762"/>
              <a:ext cx="240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Limite de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31300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31977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681493" y="3768534"/>
            <a:ext cx="727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Méthodes numériques: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contraste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Filtrage gaussien ou médian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Déconvolution</a:t>
            </a:r>
            <a:r>
              <a:rPr lang="fr-FR" dirty="0" smtClean="0"/>
              <a:t> de la PSF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40" y="3897467"/>
            <a:ext cx="4434733" cy="28266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444972" y="4941447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Estimation de l’objet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4010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75300" y="261633"/>
            <a:ext cx="982742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utilisée: microscopie STORM</a:t>
            </a:r>
          </a:p>
        </p:txBody>
      </p:sp>
    </p:spTree>
    <p:extLst>
      <p:ext uri="{BB962C8B-B14F-4D97-AF65-F5344CB8AC3E}">
        <p14:creationId xmlns:p14="http://schemas.microsoft.com/office/powerpoint/2010/main" val="148767874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Travail réalisé</a:t>
            </a:r>
          </a:p>
          <a:p>
            <a:pPr marL="719138" lvl="1" indent="-273050">
              <a:buFont typeface="Arial" pitchFamily="34" charset="0"/>
              <a:buChar char="•"/>
            </a:pPr>
            <a:r>
              <a:rPr lang="fr-FR" sz="2600" dirty="0" smtClean="0"/>
              <a:t>Manipulation des images :</a:t>
            </a:r>
          </a:p>
          <a:p>
            <a:pPr lvl="1">
              <a:buNone/>
            </a:pPr>
            <a:endParaRPr lang="fr-FR" sz="2600" dirty="0" smtClean="0"/>
          </a:p>
          <a:p>
            <a:pPr marL="446088" lvl="1" indent="-358775">
              <a:buFontTx/>
              <a:buChar char="-"/>
            </a:pPr>
            <a:r>
              <a:rPr lang="fr-FR" sz="2600" dirty="0" smtClean="0"/>
              <a:t>Lecture d’images binaires</a:t>
            </a:r>
          </a:p>
          <a:p>
            <a:pPr marL="446088" lvl="1" indent="-358775">
              <a:buFontTx/>
              <a:buChar char="-"/>
            </a:pPr>
            <a:r>
              <a:rPr lang="fr-FR" sz="2600" dirty="0" smtClean="0"/>
              <a:t>Variation de la profondeur -&gt; </a:t>
            </a:r>
            <a:r>
              <a:rPr lang="fr-FR" sz="2600" dirty="0" err="1" smtClean="0"/>
              <a:t>slider</a:t>
            </a:r>
            <a:endParaRPr lang="fr-FR" sz="2600" dirty="0" smtClean="0"/>
          </a:p>
          <a:p>
            <a:pPr marL="446088" lvl="1" indent="-358775">
              <a:buFontTx/>
              <a:buChar char="-"/>
            </a:pPr>
            <a:endParaRPr lang="fr-FR" sz="2600" dirty="0"/>
          </a:p>
          <a:p>
            <a:pPr marL="0" indent="0">
              <a:buNone/>
            </a:pPr>
            <a:endParaRPr lang="fr-FR" sz="2800" u="sng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07" y="3201670"/>
            <a:ext cx="5686425" cy="2933700"/>
          </a:xfrm>
          <a:prstGeom prst="rect">
            <a:avLst/>
          </a:prstGeom>
          <a:effectLst>
            <a:glow rad="114300">
              <a:schemeClr val="accent6">
                <a:lumMod val="40000"/>
                <a:lumOff val="6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u="sng" dirty="0" smtClean="0"/>
              <a:t>II. Travail réalisé</a:t>
            </a:r>
          </a:p>
          <a:p>
            <a:pPr marL="719138" indent="-2730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/>
              <a:t>Application d’un filtre de Wiener</a:t>
            </a:r>
          </a:p>
          <a:p>
            <a:pPr marL="87313" indent="358775">
              <a:lnSpc>
                <a:spcPct val="200000"/>
              </a:lnSpc>
              <a:buFontTx/>
              <a:buChar char="-"/>
            </a:pPr>
            <a:r>
              <a:rPr lang="fr-FR" sz="2000" dirty="0" smtClean="0"/>
              <a:t>Nécessité d’un traitement préalable </a:t>
            </a:r>
          </a:p>
          <a:p>
            <a:pPr marL="1252538" indent="-360363">
              <a:buFont typeface="Wingdings" pitchFamily="2" charset="2"/>
              <a:buChar char="Ø"/>
            </a:pPr>
            <a:r>
              <a:rPr lang="fr-FR" sz="2000" dirty="0" smtClean="0"/>
              <a:t>Centrage</a:t>
            </a:r>
          </a:p>
          <a:p>
            <a:pPr marL="1252538" indent="-360363">
              <a:buFont typeface="Wingdings" pitchFamily="2" charset="2"/>
              <a:buChar char="Ø"/>
            </a:pPr>
            <a:r>
              <a:rPr lang="fr-FR" sz="2000" dirty="0" smtClean="0"/>
              <a:t>Elimination des basses fréquences</a:t>
            </a:r>
          </a:p>
          <a:p>
            <a:pPr marL="446088" indent="-358775">
              <a:lnSpc>
                <a:spcPct val="200000"/>
              </a:lnSpc>
              <a:buFontTx/>
              <a:buChar char="-"/>
            </a:pPr>
            <a:r>
              <a:rPr lang="fr-FR" sz="2000" dirty="0" smtClean="0"/>
              <a:t>Filtre de Wiener par rapport aux images de calibration </a:t>
            </a:r>
          </a:p>
          <a:p>
            <a:pPr marL="446088" indent="-358775"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2519" t="7968" r="9061" b="15127"/>
          <a:stretch>
            <a:fillRect/>
          </a:stretch>
        </p:blipFill>
        <p:spPr bwMode="auto">
          <a:xfrm>
            <a:off x="3366676" y="3635827"/>
            <a:ext cx="6125667" cy="286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6175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III. Détermination de la position </a:t>
            </a:r>
          </a:p>
          <a:p>
            <a:pPr marL="719138" lvl="1" indent="-273050">
              <a:buFont typeface="Arial" pitchFamily="34" charset="0"/>
              <a:buChar char="•"/>
            </a:pPr>
            <a:r>
              <a:rPr lang="fr-FR" sz="2600" dirty="0" smtClean="0"/>
              <a:t>A partir des images filtrées :</a:t>
            </a:r>
          </a:p>
          <a:p>
            <a:pPr marL="720000" lvl="1" indent="-361950">
              <a:spcBef>
                <a:spcPts val="3600"/>
              </a:spcBef>
              <a:buFont typeface="Wingdings" pitchFamily="2" charset="2"/>
              <a:buChar char="Ø"/>
            </a:pPr>
            <a:r>
              <a:rPr lang="fr-FR" sz="2600" dirty="0" smtClean="0"/>
              <a:t>Recherche de l’image la plus petite et la plus précise </a:t>
            </a:r>
          </a:p>
          <a:p>
            <a:pPr marL="712788" lvl="1" indent="-350838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800" dirty="0" smtClean="0"/>
              <a:t>Autres idées :</a:t>
            </a:r>
          </a:p>
          <a:p>
            <a:pPr marL="712788" lvl="1" indent="-35083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 smtClean="0"/>
              <a:t>Exploitation des franges</a:t>
            </a:r>
          </a:p>
          <a:p>
            <a:pPr marL="712788" lvl="1" indent="-35083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 smtClean="0"/>
              <a:t>Amélioration du filtrage</a:t>
            </a: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570</TotalTime>
  <Words>264</Words>
  <Application>Microsoft Office PowerPoint</Application>
  <PresentationFormat>Personnalisé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44</cp:revision>
  <dcterms:created xsi:type="dcterms:W3CDTF">2015-11-02T08:24:01Z</dcterms:created>
  <dcterms:modified xsi:type="dcterms:W3CDTF">2016-04-26T09:11:23Z</dcterms:modified>
</cp:coreProperties>
</file>