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61" r:id="rId4"/>
    <p:sldId id="265" r:id="rId5"/>
    <p:sldId id="267" r:id="rId6"/>
    <p:sldId id="277" r:id="rId7"/>
    <p:sldId id="268" r:id="rId8"/>
    <p:sldId id="275" r:id="rId9"/>
    <p:sldId id="269" r:id="rId10"/>
    <p:sldId id="270" r:id="rId11"/>
    <p:sldId id="272" r:id="rId12"/>
    <p:sldId id="276" r:id="rId13"/>
    <p:sldId id="273" r:id="rId14"/>
    <p:sldId id="27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9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position </a:t>
            </a:r>
          </a:p>
          <a:p>
            <a:pPr marL="719138" lvl="1" indent="-273050">
              <a:buFont typeface="Arial" pitchFamily="34" charset="0"/>
              <a:buChar char="•"/>
            </a:pPr>
            <a:r>
              <a:rPr lang="fr-FR" sz="2600" dirty="0" smtClean="0"/>
              <a:t>A partir des images filtrées :</a:t>
            </a:r>
          </a:p>
          <a:p>
            <a:pPr marL="720000" lvl="1" indent="-361950">
              <a:spcBef>
                <a:spcPts val="3600"/>
              </a:spcBef>
              <a:buFont typeface="Wingdings" pitchFamily="2" charset="2"/>
              <a:buChar char="Ø"/>
            </a:pPr>
            <a:r>
              <a:rPr lang="fr-FR" sz="2600" dirty="0" smtClean="0"/>
              <a:t>Recherche de l’image la plus petite et la plus précise </a:t>
            </a:r>
          </a:p>
          <a:p>
            <a:pPr marL="712788" lvl="1" indent="-350838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800" dirty="0" smtClean="0"/>
              <a:t>Autres idées :</a:t>
            </a:r>
          </a:p>
          <a:p>
            <a:pPr marL="712788" lvl="1" indent="-35083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/>
              <a:t>Exploitation des franges</a:t>
            </a:r>
          </a:p>
          <a:p>
            <a:pPr marL="712788" lvl="1" indent="-35083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/>
              <a:t>Amélioration du filtrage</a:t>
            </a: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/>
          <p:cNvGrpSpPr/>
          <p:nvPr/>
        </p:nvGrpSpPr>
        <p:grpSpPr>
          <a:xfrm>
            <a:off x="1499205" y="1491350"/>
            <a:ext cx="8389938" cy="4966792"/>
            <a:chOff x="1703507" y="219998"/>
            <a:chExt cx="8792257" cy="6060597"/>
          </a:xfrm>
        </p:grpSpPr>
        <p:sp>
          <p:nvSpPr>
            <p:cNvPr id="51" name="Rectangle à coins arrondis 50"/>
            <p:cNvSpPr/>
            <p:nvPr/>
          </p:nvSpPr>
          <p:spPr>
            <a:xfrm>
              <a:off x="8262947" y="4690086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703512" y="219998"/>
              <a:ext cx="2195736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200"/>
            </a:p>
          </p:txBody>
        </p:sp>
        <p:sp>
          <p:nvSpPr>
            <p:cNvPr id="36" name="ZoneTexte 2"/>
            <p:cNvSpPr txBox="1"/>
            <p:nvPr/>
          </p:nvSpPr>
          <p:spPr>
            <a:xfrm>
              <a:off x="1703512" y="241485"/>
              <a:ext cx="2195736" cy="383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de départ</a:t>
              </a:r>
              <a:endParaRPr lang="fr-FR" sz="1200" dirty="0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1703512" y="2452246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4943872" y="2452246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8256240" y="2452246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8256240" y="219998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4943872" y="219998"/>
              <a:ext cx="2232248" cy="1584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/>
            </a:p>
          </p:txBody>
        </p:sp>
        <p:sp>
          <p:nvSpPr>
            <p:cNvPr id="42" name="ZoneTexte 8"/>
            <p:cNvSpPr txBox="1"/>
            <p:nvPr/>
          </p:nvSpPr>
          <p:spPr>
            <a:xfrm>
              <a:off x="4943872" y="508030"/>
              <a:ext cx="2232248" cy="89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de départ</a:t>
              </a:r>
            </a:p>
            <a:p>
              <a:pPr algn="ctr"/>
              <a:r>
                <a:rPr lang="fr-FR" sz="1200" dirty="0" smtClean="0"/>
                <a:t>+</a:t>
              </a:r>
            </a:p>
            <a:p>
              <a:pPr algn="ctr"/>
              <a:r>
                <a:rPr lang="fr-FR" sz="1200" dirty="0" smtClean="0"/>
                <a:t>(x</a:t>
              </a:r>
              <a:r>
                <a:rPr lang="fr-FR" sz="1200" baseline="-25000" dirty="0" smtClean="0"/>
                <a:t>0</a:t>
              </a:r>
              <a:r>
                <a:rPr lang="fr-FR" sz="1200" dirty="0" smtClean="0"/>
                <a:t>,y</a:t>
              </a:r>
              <a:r>
                <a:rPr lang="fr-FR" sz="1200" baseline="-25000" dirty="0" smtClean="0"/>
                <a:t>0</a:t>
              </a:r>
              <a:r>
                <a:rPr lang="fr-FR" sz="1200" dirty="0" smtClean="0"/>
                <a:t>), variance, offset</a:t>
              </a:r>
              <a:endParaRPr lang="fr-FR" sz="1200" dirty="0"/>
            </a:p>
          </p:txBody>
        </p:sp>
        <p:sp>
          <p:nvSpPr>
            <p:cNvPr id="43" name="ZoneTexte 9"/>
            <p:cNvSpPr txBox="1"/>
            <p:nvPr/>
          </p:nvSpPr>
          <p:spPr>
            <a:xfrm>
              <a:off x="8256240" y="219998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masquée par le masque hyper gaussien</a:t>
              </a:r>
              <a:endParaRPr lang="fr-FR" sz="1200" dirty="0"/>
            </a:p>
          </p:txBody>
        </p:sp>
        <p:sp>
          <p:nvSpPr>
            <p:cNvPr id="44" name="ZoneTexte 10"/>
            <p:cNvSpPr txBox="1"/>
            <p:nvPr/>
          </p:nvSpPr>
          <p:spPr>
            <a:xfrm>
              <a:off x="4943302" y="2921024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approximée avec phase annulée</a:t>
              </a:r>
              <a:endParaRPr lang="fr-FR" sz="1200" dirty="0"/>
            </a:p>
          </p:txBody>
        </p:sp>
        <p:sp>
          <p:nvSpPr>
            <p:cNvPr id="45" name="ZoneTexte 11"/>
            <p:cNvSpPr txBox="1"/>
            <p:nvPr/>
          </p:nvSpPr>
          <p:spPr>
            <a:xfrm>
              <a:off x="8263516" y="4697073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approximée par une gaussienne</a:t>
              </a:r>
              <a:endParaRPr lang="fr-FR" sz="1200" dirty="0"/>
            </a:p>
          </p:txBody>
        </p:sp>
        <p:sp>
          <p:nvSpPr>
            <p:cNvPr id="46" name="ZoneTexte 12"/>
            <p:cNvSpPr txBox="1"/>
            <p:nvPr/>
          </p:nvSpPr>
          <p:spPr>
            <a:xfrm>
              <a:off x="8256240" y="2452246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masquée sans haute fréquence</a:t>
              </a:r>
              <a:endParaRPr lang="fr-FR" sz="1200" dirty="0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0849" t="6950" r="19210" b="13128"/>
            <a:stretch>
              <a:fillRect/>
            </a:stretch>
          </p:blipFill>
          <p:spPr bwMode="auto">
            <a:xfrm>
              <a:off x="2198529" y="554120"/>
              <a:ext cx="1259093" cy="1259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1651" t="8601" r="17600" b="12201"/>
            <a:stretch>
              <a:fillRect/>
            </a:stretch>
          </p:blipFill>
          <p:spPr bwMode="auto">
            <a:xfrm>
              <a:off x="8861694" y="744858"/>
              <a:ext cx="1103099" cy="1078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1651" t="8601" r="17600" b="12201"/>
            <a:stretch>
              <a:fillRect/>
            </a:stretch>
          </p:blipFill>
          <p:spPr bwMode="auto">
            <a:xfrm>
              <a:off x="8837553" y="2980387"/>
              <a:ext cx="1074789" cy="1050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l="21651" t="8601" r="17600" b="12201"/>
            <a:stretch>
              <a:fillRect/>
            </a:stretch>
          </p:blipFill>
          <p:spPr bwMode="auto">
            <a:xfrm>
              <a:off x="8827208" y="5225216"/>
              <a:ext cx="1079364" cy="1055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ZoneTexte 18"/>
            <p:cNvSpPr txBox="1"/>
            <p:nvPr/>
          </p:nvSpPr>
          <p:spPr>
            <a:xfrm>
              <a:off x="1703507" y="2932431"/>
              <a:ext cx="2232248" cy="63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 smtClean="0"/>
                <a:t>Image filtrée par filtre de Wiener</a:t>
              </a:r>
              <a:endParaRPr lang="fr-FR" sz="1200" dirty="0"/>
            </a:p>
          </p:txBody>
        </p:sp>
        <p:cxnSp>
          <p:nvCxnSpPr>
            <p:cNvPr id="53" name="Connecteur droit avec flèche 52"/>
            <p:cNvCxnSpPr>
              <a:stCxn id="35" idx="3"/>
              <a:endCxn id="41" idx="1"/>
            </p:cNvCxnSpPr>
            <p:nvPr/>
          </p:nvCxnSpPr>
          <p:spPr>
            <a:xfrm>
              <a:off x="3899248" y="1012086"/>
              <a:ext cx="10446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endCxn id="40" idx="1"/>
            </p:cNvCxnSpPr>
            <p:nvPr/>
          </p:nvCxnSpPr>
          <p:spPr>
            <a:xfrm>
              <a:off x="7176120" y="1012086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40" idx="2"/>
              <a:endCxn id="46" idx="0"/>
            </p:cNvCxnSpPr>
            <p:nvPr/>
          </p:nvCxnSpPr>
          <p:spPr>
            <a:xfrm>
              <a:off x="9372365" y="180417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stCxn id="39" idx="1"/>
              <a:endCxn id="38" idx="3"/>
            </p:cNvCxnSpPr>
            <p:nvPr/>
          </p:nvCxnSpPr>
          <p:spPr>
            <a:xfrm flipH="1">
              <a:off x="7176120" y="3244334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>
              <a:stCxn id="38" idx="1"/>
              <a:endCxn id="37" idx="3"/>
            </p:cNvCxnSpPr>
            <p:nvPr/>
          </p:nvCxnSpPr>
          <p:spPr>
            <a:xfrm flipH="1">
              <a:off x="3935760" y="324433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39" idx="2"/>
              <a:endCxn id="51" idx="0"/>
            </p:cNvCxnSpPr>
            <p:nvPr/>
          </p:nvCxnSpPr>
          <p:spPr>
            <a:xfrm>
              <a:off x="9372364" y="4036422"/>
              <a:ext cx="0" cy="650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34"/>
            <p:cNvSpPr txBox="1"/>
            <p:nvPr/>
          </p:nvSpPr>
          <p:spPr>
            <a:xfrm>
              <a:off x="3935760" y="1156103"/>
              <a:ext cx="1008112" cy="362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b="1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u="sng" dirty="0" smtClean="0"/>
              <a:t>II. Travail réalisé</a:t>
            </a:r>
          </a:p>
          <a:p>
            <a:pPr marL="719138" indent="-2730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/>
              <a:t>Organigramme du travail effectué </a:t>
            </a:r>
          </a:p>
          <a:p>
            <a:pPr marL="446088" indent="-358775">
              <a:lnSpc>
                <a:spcPct val="150000"/>
              </a:lnSpc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949827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  <a:p>
            <a:pPr marL="446088" lvl="1" indent="0">
              <a:buNone/>
            </a:pPr>
            <a:r>
              <a:rPr lang="fr-FR" sz="2600" dirty="0" smtClean="0"/>
              <a:t>Traitement du bruit de fond et de caméra presque terminé</a:t>
            </a:r>
          </a:p>
          <a:p>
            <a:pPr marL="446088" lvl="1" indent="0">
              <a:buNone/>
            </a:pPr>
            <a:endParaRPr lang="fr-FR" sz="2600" dirty="0" smtClean="0"/>
          </a:p>
          <a:p>
            <a:pPr marL="446088" lvl="1" indent="0">
              <a:buNone/>
            </a:pPr>
            <a:r>
              <a:rPr lang="fr-FR" sz="2600" dirty="0" smtClean="0"/>
              <a:t>Pour la suite:  établir une méthode de détermination de z</a:t>
            </a:r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800" dirty="0" smtClean="0"/>
              <a:t>	- positionnement longitudinal (image centrée)</a:t>
            </a:r>
          </a:p>
          <a:p>
            <a:pPr marL="0" indent="0">
              <a:buNone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800" dirty="0" smtClean="0"/>
              <a:t>- images </a:t>
            </a:r>
            <a:r>
              <a:rPr lang="fr-FR" sz="28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800" dirty="0" smtClean="0"/>
              <a:t>- images </a:t>
            </a:r>
            <a:r>
              <a:rPr lang="fr-FR" sz="2800" dirty="0"/>
              <a:t>de </a:t>
            </a:r>
            <a:r>
              <a:rPr lang="fr-FR" sz="2800" dirty="0" smtClean="0"/>
              <a:t>mesure</a:t>
            </a:r>
          </a:p>
          <a:p>
            <a:pPr marL="457200" lvl="1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u="sng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29" y="4307841"/>
            <a:ext cx="2043847" cy="22148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999" y="4307841"/>
            <a:ext cx="2090913" cy="22148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54156" y="6550223"/>
            <a:ext cx="674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 pour z=900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80" y="1666240"/>
            <a:ext cx="696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Etat de l’art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Travail réalisé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propriétés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6464346" y="1916818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59228" y="1573750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161181" y="1715762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Limite de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31300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319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681493" y="3768534"/>
            <a:ext cx="727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Méthodes numériques: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contraste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Filtrage gaussien ou médian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Déconvolution</a:t>
            </a:r>
            <a:r>
              <a:rPr lang="fr-FR" dirty="0" smtClean="0"/>
              <a:t> de la PSF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40" y="3897467"/>
            <a:ext cx="4434733" cy="28266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444972" y="4941447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 l’objet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401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75300" y="261633"/>
            <a:ext cx="982742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différents types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6002673" y="1520881"/>
            <a:ext cx="5186952" cy="4122593"/>
            <a:chOff x="969034" y="1658858"/>
            <a:chExt cx="5186952" cy="4122593"/>
          </a:xfrm>
        </p:grpSpPr>
        <p:grpSp>
          <p:nvGrpSpPr>
            <p:cNvPr id="11" name="Groupe 10"/>
            <p:cNvGrpSpPr/>
            <p:nvPr/>
          </p:nvGrpSpPr>
          <p:grpSpPr>
            <a:xfrm>
              <a:off x="999297" y="1658858"/>
              <a:ext cx="4543425" cy="1836182"/>
              <a:chOff x="1517457" y="2204323"/>
              <a:chExt cx="4543425" cy="1836182"/>
            </a:xfrm>
          </p:grpSpPr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17457" y="2573655"/>
                <a:ext cx="4543425" cy="1466850"/>
              </a:xfrm>
              <a:prstGeom prst="rect">
                <a:avLst/>
              </a:prstGeom>
              <a:effectLst>
                <a:glow rad="127000">
                  <a:schemeClr val="accent6">
                    <a:lumMod val="60000"/>
                    <a:lumOff val="40000"/>
                    <a:alpha val="34000"/>
                  </a:schemeClr>
                </a:glow>
              </a:effectLst>
            </p:spPr>
          </p:pic>
          <p:sp>
            <p:nvSpPr>
              <p:cNvPr id="10" name="ZoneTexte 9"/>
              <p:cNvSpPr txBox="1"/>
              <p:nvPr/>
            </p:nvSpPr>
            <p:spPr>
              <a:xfrm>
                <a:off x="2494584" y="2204323"/>
                <a:ext cx="2589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Microscope </a:t>
                </a:r>
                <a:r>
                  <a:rPr lang="fr-FR" b="1" dirty="0" err="1" smtClean="0"/>
                  <a:t>confocal</a:t>
                </a:r>
                <a:endParaRPr lang="fr-FR" b="1" dirty="0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969034" y="3588960"/>
              <a:ext cx="4573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Balayage de l’objet point par point</a:t>
              </a:r>
            </a:p>
            <a:p>
              <a:r>
                <a:rPr lang="fr-FR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Utilisation d’un laser</a:t>
              </a:r>
              <a:endParaRPr lang="fr-FR" sz="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675598" y="4450830"/>
                  <a:ext cx="4480388" cy="1330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Résolution latérale:180-160 nm</a:t>
                  </a:r>
                </a:p>
                <a:p>
                  <a:r>
                    <a:rPr lang="fr-FR" dirty="0" smtClean="0"/>
                    <a:t>Résolution axiale: </a:t>
                  </a:r>
                  <a14:m>
                    <m:oMath xmlns:m="http://schemas.openxmlformats.org/officeDocument/2006/math"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 1,4∗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fr-FR" dirty="0" smtClean="0"/>
                </a:p>
                <a:p>
                  <a:r>
                    <a:rPr lang="fr-FR" dirty="0"/>
                    <a:t>	</a:t>
                  </a:r>
                  <a:r>
                    <a:rPr lang="fr-FR" dirty="0" smtClean="0"/>
                    <a:t>valeur typique: 400 à 600nm</a:t>
                  </a:r>
                </a:p>
                <a:p>
                  <a:endParaRPr lang="fr-FR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598" y="4450830"/>
                  <a:ext cx="4480388" cy="13306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24" t="-228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1362680" y="1520881"/>
            <a:ext cx="4216910" cy="4857020"/>
            <a:chOff x="6689010" y="1614801"/>
            <a:chExt cx="4216910" cy="485702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9010" y="1984133"/>
              <a:ext cx="3034110" cy="3297701"/>
            </a:xfrm>
            <a:prstGeom prst="rect">
              <a:avLst/>
            </a:prstGeom>
            <a:effectLst>
              <a:glow rad="127000">
                <a:schemeClr val="accent6">
                  <a:lumMod val="40000"/>
                  <a:lumOff val="60000"/>
                  <a:alpha val="40000"/>
                </a:schemeClr>
              </a:glow>
            </a:effectLst>
          </p:spPr>
        </p:pic>
        <p:sp>
          <p:nvSpPr>
            <p:cNvPr id="17" name="ZoneTexte 16"/>
            <p:cNvSpPr txBox="1"/>
            <p:nvPr/>
          </p:nvSpPr>
          <p:spPr>
            <a:xfrm>
              <a:off x="6881023" y="1614801"/>
              <a:ext cx="2650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Fluorescence basique</a:t>
              </a:r>
              <a:endParaRPr lang="fr-FR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6689010" y="5328000"/>
                  <a:ext cx="4216910" cy="7766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Résolution latérale: 200 nm</a:t>
                  </a:r>
                </a:p>
                <a:p>
                  <a:r>
                    <a:rPr lang="fr-FR" dirty="0" smtClean="0"/>
                    <a:t>Résolution axiale: </a:t>
                  </a:r>
                  <a14:m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010" y="5328000"/>
                  <a:ext cx="4216910" cy="7766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56" t="-3937" b="-31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ZoneTexte 1"/>
            <p:cNvSpPr txBox="1"/>
            <p:nvPr/>
          </p:nvSpPr>
          <p:spPr>
            <a:xfrm>
              <a:off x="7554897" y="6104623"/>
              <a:ext cx="3275860" cy="36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v</a:t>
              </a:r>
              <a:r>
                <a:rPr lang="fr-FR" dirty="0" smtClean="0"/>
                <a:t>aleur typique: 600-800nm 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678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75300" y="261633"/>
            <a:ext cx="982742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différents types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u="sng" dirty="0"/>
          </a:p>
          <a:p>
            <a:pPr marL="0" indent="0">
              <a:buNone/>
            </a:pPr>
            <a:endParaRPr lang="fr-FR" sz="2800" i="1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1976424" y="165885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Microscope 4pi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50314" y="4973883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Eclairage cohérent de l’objet, cas idéal: </a:t>
            </a:r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Ω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</a:t>
            </a:r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π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477515" y="5467913"/>
                <a:ext cx="448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Résolution axiale: 100-150nm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	</a:t>
                </a:r>
                <a:r>
                  <a:rPr lang="fr-FR" dirty="0" smtClean="0"/>
                  <a:t>avec technologie STED: 30nm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15" y="5467913"/>
                <a:ext cx="4480388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088" t="-39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24" y="2028190"/>
            <a:ext cx="2551631" cy="2851773"/>
          </a:xfrm>
          <a:prstGeom prst="rect">
            <a:avLst/>
          </a:prstGeom>
          <a:effectLst>
            <a:glow rad="127000">
              <a:schemeClr val="accent6">
                <a:lumMod val="40000"/>
                <a:lumOff val="60000"/>
                <a:alpha val="39000"/>
              </a:schemeClr>
            </a:glow>
          </a:effectLst>
        </p:spPr>
      </p:pic>
      <p:pic>
        <p:nvPicPr>
          <p:cNvPr id="1028" name="Picture 4" descr="\Omega=4\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5905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782540" y="1658858"/>
            <a:ext cx="461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Technologie STED (prix Nobel 2014)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223" y="2028190"/>
            <a:ext cx="5133975" cy="1609725"/>
          </a:xfrm>
          <a:prstGeom prst="rect">
            <a:avLst/>
          </a:prstGeom>
          <a:effectLst>
            <a:glow rad="127000">
              <a:schemeClr val="accent6">
                <a:lumMod val="40000"/>
                <a:lumOff val="60000"/>
                <a:alpha val="39000"/>
              </a:schemeClr>
            </a:glow>
          </a:effectLst>
        </p:spPr>
      </p:pic>
      <p:sp>
        <p:nvSpPr>
          <p:cNvPr id="14" name="ZoneTexte 13"/>
          <p:cNvSpPr txBox="1"/>
          <p:nvPr/>
        </p:nvSpPr>
        <p:spPr>
          <a:xfrm>
            <a:off x="6906827" y="3729725"/>
            <a:ext cx="457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À gauche: profil du </a:t>
            </a:r>
            <a:r>
              <a:rPr lang="fr-FR" sz="1600" dirty="0"/>
              <a:t>faisceau </a:t>
            </a:r>
            <a:r>
              <a:rPr lang="fr-FR" sz="1600" dirty="0" smtClean="0"/>
              <a:t>d'excitation</a:t>
            </a:r>
            <a:r>
              <a:rPr lang="fr-FR" sz="1600" dirty="0"/>
              <a:t>. Au centre : faisceau de désexcitation</a:t>
            </a:r>
            <a:r>
              <a:rPr lang="fr-FR" sz="1600" dirty="0" smtClean="0"/>
              <a:t>.</a:t>
            </a:r>
          </a:p>
          <a:p>
            <a:pPr algn="ctr"/>
            <a:r>
              <a:rPr lang="fr-FR" sz="1600" dirty="0" smtClean="0"/>
              <a:t>À </a:t>
            </a:r>
            <a:r>
              <a:rPr lang="fr-FR" sz="1600" dirty="0"/>
              <a:t>droite : fluorescence résultante.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052992" y="4652532"/>
            <a:ext cx="474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Annulation de la fluorescence périphérique par émission stimulée</a:t>
            </a:r>
          </a:p>
          <a:p>
            <a:endParaRPr lang="fr-FR" dirty="0" smtClean="0"/>
          </a:p>
          <a:p>
            <a:r>
              <a:rPr lang="fr-FR" dirty="0" smtClean="0"/>
              <a:t>=&gt; Résolution axiale: jusqu’à 2,4nm 		     en champ lointain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393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Travail réalisé</a:t>
            </a:r>
          </a:p>
          <a:p>
            <a:pPr marL="719138" lvl="1" indent="-273050">
              <a:buFont typeface="Arial" pitchFamily="34" charset="0"/>
              <a:buChar char="•"/>
            </a:pPr>
            <a:r>
              <a:rPr lang="fr-FR" sz="2600" dirty="0" smtClean="0"/>
              <a:t>Manipulation des images :</a:t>
            </a:r>
          </a:p>
          <a:p>
            <a:pPr lvl="1">
              <a:buNone/>
            </a:pPr>
            <a:endParaRPr lang="fr-FR" sz="2600" dirty="0" smtClean="0"/>
          </a:p>
          <a:p>
            <a:pPr marL="446088" lvl="1" indent="-358775">
              <a:buFontTx/>
              <a:buChar char="-"/>
            </a:pPr>
            <a:r>
              <a:rPr lang="fr-FR" sz="2600" dirty="0" smtClean="0"/>
              <a:t>Lecture d’images binaires</a:t>
            </a:r>
          </a:p>
          <a:p>
            <a:pPr marL="446088" lvl="1" indent="-358775">
              <a:buFontTx/>
              <a:buChar char="-"/>
            </a:pPr>
            <a:r>
              <a:rPr lang="fr-FR" sz="2600" dirty="0" smtClean="0"/>
              <a:t>Variation de la profondeur -&gt; </a:t>
            </a:r>
            <a:r>
              <a:rPr lang="fr-FR" sz="2600" dirty="0" err="1" smtClean="0"/>
              <a:t>slider</a:t>
            </a:r>
            <a:endParaRPr lang="fr-FR" sz="2600" dirty="0" smtClean="0"/>
          </a:p>
          <a:p>
            <a:pPr marL="446088" lvl="1" indent="-358775">
              <a:buFontTx/>
              <a:buChar char="-"/>
            </a:pPr>
            <a:endParaRPr lang="fr-FR" sz="2600" dirty="0"/>
          </a:p>
          <a:p>
            <a:pPr marL="0" indent="0">
              <a:buNone/>
            </a:pPr>
            <a:endParaRPr lang="fr-FR" sz="2800" u="sng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07" y="3201670"/>
            <a:ext cx="5686425" cy="2933700"/>
          </a:xfrm>
          <a:prstGeom prst="rect">
            <a:avLst/>
          </a:prstGeom>
          <a:effectLst>
            <a:glow rad="114300">
              <a:schemeClr val="accent6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u="sng" dirty="0" smtClean="0"/>
              <a:t>II. Travail réalisé</a:t>
            </a:r>
          </a:p>
          <a:p>
            <a:pPr marL="719138" indent="-2730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/>
              <a:t>Application d’un filtre de Wiener</a:t>
            </a:r>
          </a:p>
          <a:p>
            <a:pPr marL="87313" indent="358775">
              <a:lnSpc>
                <a:spcPct val="200000"/>
              </a:lnSpc>
              <a:buFontTx/>
              <a:buChar char="-"/>
            </a:pPr>
            <a:r>
              <a:rPr lang="fr-FR" sz="2000" dirty="0" smtClean="0"/>
              <a:t>Nécessité d’un traitement préalable </a:t>
            </a:r>
          </a:p>
          <a:p>
            <a:pPr marL="1252538" indent="-360363">
              <a:buFont typeface="Wingdings" pitchFamily="2" charset="2"/>
              <a:buChar char="Ø"/>
            </a:pPr>
            <a:r>
              <a:rPr lang="fr-FR" sz="2000" dirty="0" smtClean="0"/>
              <a:t>Centrage</a:t>
            </a:r>
          </a:p>
          <a:p>
            <a:pPr marL="1252538" indent="-360363">
              <a:buFont typeface="Wingdings" pitchFamily="2" charset="2"/>
              <a:buChar char="Ø"/>
            </a:pPr>
            <a:r>
              <a:rPr lang="fr-FR" sz="2000" dirty="0" smtClean="0"/>
              <a:t>Elimination des basses fréquences</a:t>
            </a:r>
          </a:p>
          <a:p>
            <a:pPr marL="446088" indent="-358775">
              <a:lnSpc>
                <a:spcPct val="200000"/>
              </a:lnSpc>
              <a:buFontTx/>
              <a:buChar char="-"/>
            </a:pPr>
            <a:r>
              <a:rPr lang="fr-FR" sz="2000" dirty="0" smtClean="0"/>
              <a:t>Filtre de Wiener par rapport aux images de calibration </a:t>
            </a:r>
          </a:p>
          <a:p>
            <a:pPr marL="446088" indent="-358775"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2519" t="7968" r="9061" b="15127"/>
          <a:stretch>
            <a:fillRect/>
          </a:stretch>
        </p:blipFill>
        <p:spPr bwMode="auto">
          <a:xfrm>
            <a:off x="3366676" y="3635827"/>
            <a:ext cx="6125667" cy="286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617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464</TotalTime>
  <Words>346</Words>
  <Application>Microsoft Office PowerPoint</Application>
  <PresentationFormat>Personnalisé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39</cp:revision>
  <dcterms:created xsi:type="dcterms:W3CDTF">2015-11-02T08:24:01Z</dcterms:created>
  <dcterms:modified xsi:type="dcterms:W3CDTF">2016-04-26T07:22:48Z</dcterms:modified>
</cp:coreProperties>
</file>