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0" r:id="rId3"/>
    <p:sldId id="259" r:id="rId4"/>
    <p:sldId id="257" r:id="rId5"/>
    <p:sldId id="258" r:id="rId6"/>
    <p:sldId id="262" r:id="rId7"/>
    <p:sldId id="263" r:id="rId8"/>
    <p:sldId id="266" r:id="rId9"/>
    <p:sldId id="264" r:id="rId10"/>
    <p:sldId id="265" r:id="rId11"/>
    <p:sldId id="261" r:id="rId12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EA3375F1-B643-4D07-8980-05F8EC3A54AC}">
          <p14:sldIdLst>
            <p14:sldId id="256"/>
            <p14:sldId id="260"/>
            <p14:sldId id="259"/>
            <p14:sldId id="257"/>
            <p14:sldId id="258"/>
            <p14:sldId id="262"/>
            <p14:sldId id="263"/>
            <p14:sldId id="266"/>
            <p14:sldId id="264"/>
            <p14:sldId id="265"/>
            <p14:sldId id="261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RAUD Philémon 244118" initials="GP2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6D06"/>
    <a:srgbClr val="C58107"/>
    <a:srgbClr val="3333FF"/>
    <a:srgbClr val="993366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Style à thème 2 - Accentuation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Style léger 2 - Accentuation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Style léger 2 - Accentuation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0A1B5D5-9B99-4C35-A422-299274C87663}" styleName="Style moyen 1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93D81CF-94F2-401A-BA57-92F5A7B2D0C5}" styleName="Style moye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72" autoAdjust="0"/>
    <p:restoredTop sz="93714" autoAdjust="0"/>
  </p:normalViewPr>
  <p:slideViewPr>
    <p:cSldViewPr>
      <p:cViewPr>
        <p:scale>
          <a:sx n="125" d="100"/>
          <a:sy n="125" d="100"/>
        </p:scale>
        <p:origin x="-1212" y="5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9528D-4B2C-442D-95AF-6F2718DDDDAD}" type="datetimeFigureOut">
              <a:rPr lang="fr-FR" smtClean="0"/>
              <a:t>14/05/2016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34B53-EEC8-4F4E-A401-99D68FF6D0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344290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775B18E-6007-447D-8C7A-92ABD17F09A6}" type="datetimeFigureOut">
              <a:rPr lang="fr-FR"/>
              <a:pPr>
                <a:defRPr/>
              </a:pPr>
              <a:t>14/05/2016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 smtClean="0"/>
              <a:t>Modifiez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C7B7085-7BE2-4F8C-95F4-4AA02605F20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761096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0"/>
            <a:ext cx="2843808" cy="688538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1"/>
          <p:cNvSpPr>
            <a:spLocks noGrp="1"/>
          </p:cNvSpPr>
          <p:nvPr>
            <p:ph type="ctrTitle"/>
          </p:nvPr>
        </p:nvSpPr>
        <p:spPr>
          <a:xfrm>
            <a:off x="3059833" y="836712"/>
            <a:ext cx="5904655" cy="2016224"/>
          </a:xfrm>
          <a:prstGeom prst="rect">
            <a:avLst/>
          </a:prstGeom>
        </p:spPr>
        <p:txBody>
          <a:bodyPr anchor="ctr" anchorCtr="0"/>
          <a:lstStyle>
            <a:lvl1pPr algn="l">
              <a:lnSpc>
                <a:spcPts val="3800"/>
              </a:lnSpc>
              <a:defRPr sz="2800" b="1" cap="all" baseline="0">
                <a:solidFill>
                  <a:schemeClr val="accent5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6" name="Espace réservé du numéro de diapositive 7"/>
          <p:cNvSpPr>
            <a:spLocks noGrp="1"/>
          </p:cNvSpPr>
          <p:nvPr>
            <p:ph type="sldNum" sz="quarter" idx="4"/>
          </p:nvPr>
        </p:nvSpPr>
        <p:spPr>
          <a:xfrm>
            <a:off x="8460432" y="6381328"/>
            <a:ext cx="576064" cy="3401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BCA30-BA48-4C71-861F-9AC996F79D56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050" name="Picture 2" descr="C:\Users\Phil\Documents\GitHub\PIMS\OppAffaire\Images Diverses\FAR_V_IEW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5775"/>
            <a:ext cx="805581" cy="34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Phil\Documents\GitHub\PIMS\OppAffaire\Images Diverses\Farview logo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2843808" cy="2843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253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_CEA Te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ysClr val="windowText" lastClr="000000"/>
              </a:solidFill>
            </a:endParaRPr>
          </a:p>
        </p:txBody>
      </p:sp>
      <p:sp>
        <p:nvSpPr>
          <p:cNvPr id="14" name="Espace réservé du numéro de diapositive 7"/>
          <p:cNvSpPr>
            <a:spLocks noGrp="1"/>
          </p:cNvSpPr>
          <p:nvPr>
            <p:ph type="sldNum" sz="quarter" idx="4"/>
          </p:nvPr>
        </p:nvSpPr>
        <p:spPr>
          <a:xfrm>
            <a:off x="8460432" y="6381328"/>
            <a:ext cx="576064" cy="3401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033CA-5AE6-4050-846C-3380E9744264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518864" y="836712"/>
            <a:ext cx="8229600" cy="580926"/>
          </a:xfrm>
          <a:prstGeom prst="rect">
            <a:avLst/>
          </a:prstGeom>
        </p:spPr>
        <p:txBody>
          <a:bodyPr/>
          <a:lstStyle>
            <a:lvl1pPr algn="l">
              <a:defRPr sz="2200" cap="none" baseline="0">
                <a:solidFill>
                  <a:srgbClr val="3333FF"/>
                </a:solidFill>
                <a:latin typeface="+mn-lt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9"/>
          </p:nvPr>
        </p:nvSpPr>
        <p:spPr>
          <a:xfrm>
            <a:off x="539750" y="1484784"/>
            <a:ext cx="8208714" cy="4680520"/>
          </a:xfrm>
          <a:prstGeom prst="rect">
            <a:avLst/>
          </a:prstGeom>
        </p:spPr>
        <p:txBody>
          <a:bodyPr/>
          <a:lstStyle>
            <a:lvl1pPr marL="360363" indent="-360363">
              <a:buSzPct val="110000"/>
              <a:buFont typeface="Arial" panose="020B0604020202020204" pitchFamily="34" charset="0"/>
              <a:buChar char="•"/>
              <a:defRPr sz="1600"/>
            </a:lvl1pPr>
            <a:lvl2pPr marL="1168400" indent="-396875">
              <a:buSzPct val="50000"/>
              <a:buFont typeface="Arial" panose="020B0604020202020204" pitchFamily="34" charset="0"/>
              <a:buChar char="•"/>
              <a:defRPr sz="1400"/>
            </a:lvl2pPr>
            <a:lvl3pPr marL="1435100" indent="-285750">
              <a:defRPr sz="1200"/>
            </a:lvl3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6777758"/>
            <a:ext cx="9144000" cy="83418"/>
          </a:xfrm>
          <a:prstGeom prst="rect">
            <a:avLst/>
          </a:prstGeom>
          <a:gradFill>
            <a:gsLst>
              <a:gs pos="0">
                <a:srgbClr val="0A6E28">
                  <a:lumMod val="100000"/>
                </a:srgbClr>
              </a:gs>
              <a:gs pos="100000">
                <a:srgbClr val="91C30A">
                  <a:alpha val="8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prstClr val="white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4"/>
          </p:nvPr>
        </p:nvSpPr>
        <p:spPr>
          <a:xfrm>
            <a:off x="8460432" y="6381328"/>
            <a:ext cx="576064" cy="3401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BCA30-BA48-4C71-861F-9AC996F79D56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3419872" y="6382489"/>
            <a:ext cx="49129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kern="1200" cap="none" baseline="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Business Plan FarView - 17 Mai 2016</a:t>
            </a:r>
          </a:p>
          <a:p>
            <a:r>
              <a:rPr lang="fr-FR" sz="1100" kern="1200" cap="none" baseline="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Briséis Varin – Adrien Mau – Killian </a:t>
            </a:r>
            <a:r>
              <a:rPr lang="fr-FR" sz="1100" kern="1200" cap="none" baseline="0" dirty="0" err="1" smtClean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Herveau</a:t>
            </a:r>
            <a:r>
              <a:rPr lang="fr-FR" sz="1100" kern="1200" cap="none" baseline="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 – Philémon Giraud</a:t>
            </a:r>
            <a:endParaRPr lang="fr-FR" sz="1100" kern="1200" cap="none" baseline="0" dirty="0">
              <a:solidFill>
                <a:schemeClr val="accent5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:\Users\Phil\Documents\GitHub\PIMS\OppAffaire\Images Diverses\FAR_V_IEW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4454"/>
            <a:ext cx="936104" cy="39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75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 kern="1200" cap="all">
          <a:solidFill>
            <a:srgbClr val="FF0000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9pPr>
    </p:titleStyle>
    <p:bodyStyle>
      <a:lvl1pPr marL="360363" indent="-360363" algn="l" rtl="0" eaLnBrk="1" fontAlgn="base" hangingPunct="1">
        <a:spcBef>
          <a:spcPct val="0"/>
        </a:spcBef>
        <a:spcAft>
          <a:spcPts val="400"/>
        </a:spcAft>
        <a:buFont typeface="Arial" panose="020B0604020202020204" pitchFamily="34" charset="0"/>
        <a:buChar char="•"/>
        <a:defRPr lang="fr-FR" sz="2000" b="1" kern="1200" dirty="0" smtClean="0">
          <a:solidFill>
            <a:srgbClr val="666666"/>
          </a:solidFill>
          <a:latin typeface="+mn-lt"/>
          <a:ea typeface="+mn-ea"/>
          <a:cs typeface="+mn-cs"/>
        </a:defRPr>
      </a:lvl1pPr>
      <a:lvl2pPr marL="1009650" indent="-238125" algn="l" rtl="0" eaLnBrk="1" fontAlgn="base" hangingPunct="1">
        <a:spcBef>
          <a:spcPct val="0"/>
        </a:spcBef>
        <a:spcAft>
          <a:spcPct val="0"/>
        </a:spcAft>
        <a:buSzPct val="100000"/>
        <a:buFont typeface="Arial" charset="0"/>
        <a:buChar char="•"/>
        <a:defRPr lang="fr-FR" sz="2000" kern="1200" dirty="0" smtClean="0">
          <a:solidFill>
            <a:srgbClr val="666666"/>
          </a:solidFill>
          <a:latin typeface="+mn-lt"/>
          <a:ea typeface="+mn-ea"/>
          <a:cs typeface="+mn-cs"/>
        </a:defRPr>
      </a:lvl2pPr>
      <a:lvl3pPr marL="647700" indent="-285750" algn="l" rtl="0" eaLnBrk="1" fontAlgn="base" hangingPunct="1">
        <a:spcBef>
          <a:spcPct val="0"/>
        </a:spcBef>
        <a:spcAft>
          <a:spcPct val="0"/>
        </a:spcAft>
        <a:buSzPct val="75000"/>
        <a:buFont typeface="Arial" charset="0"/>
        <a:buChar char="•"/>
        <a:defRPr lang="fr-FR" sz="1600" kern="1200" dirty="0" smtClean="0">
          <a:solidFill>
            <a:srgbClr val="5F5F5F"/>
          </a:solidFill>
          <a:latin typeface="+mn-lt"/>
          <a:ea typeface="+mn-ea"/>
          <a:cs typeface="+mn-cs"/>
        </a:defRPr>
      </a:lvl3pPr>
      <a:lvl4pPr marL="1009650" indent="-238125" algn="l" rtl="0" eaLnBrk="1" fontAlgn="base" hangingPunct="1">
        <a:lnSpc>
          <a:spcPts val="2000"/>
        </a:lnSpc>
        <a:spcBef>
          <a:spcPct val="0"/>
        </a:spcBef>
        <a:spcAft>
          <a:spcPct val="0"/>
        </a:spcAft>
        <a:buClr>
          <a:srgbClr val="666666"/>
        </a:buClr>
        <a:buSzPct val="36000"/>
        <a:buBlip>
          <a:blip r:embed="rId5"/>
        </a:buBlip>
        <a:defRPr lang="fr-FR" sz="1600" kern="1200" dirty="0" smtClean="0">
          <a:solidFill>
            <a:srgbClr val="666666"/>
          </a:solidFill>
          <a:latin typeface="+mn-lt"/>
          <a:ea typeface="+mn-ea"/>
          <a:cs typeface="+mn-cs"/>
        </a:defRPr>
      </a:lvl4pPr>
      <a:lvl5pPr marL="1133475" indent="-114300" algn="l" rtl="0" eaLnBrk="1" fontAlgn="base" hangingPunct="1">
        <a:lnSpc>
          <a:spcPts val="2000"/>
        </a:lnSpc>
        <a:spcBef>
          <a:spcPct val="0"/>
        </a:spcBef>
        <a:spcAft>
          <a:spcPct val="0"/>
        </a:spcAft>
        <a:buClr>
          <a:srgbClr val="666666"/>
        </a:buClr>
        <a:buFont typeface="Arial" charset="0"/>
        <a:buChar char="-"/>
        <a:defRPr sz="1600" kern="1200">
          <a:solidFill>
            <a:srgbClr val="666666"/>
          </a:solidFill>
          <a:latin typeface="+mn-lt"/>
          <a:ea typeface="+mn-ea"/>
          <a:cs typeface="+mn-cs"/>
        </a:defRPr>
      </a:lvl5pPr>
      <a:lvl6pPr marL="228600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Business </a:t>
            </a:r>
            <a:r>
              <a:rPr lang="fr-FR" dirty="0" smtClean="0"/>
              <a:t>plan 2016 –</a:t>
            </a:r>
            <a:br>
              <a:rPr lang="fr-FR" dirty="0" smtClean="0"/>
            </a:br>
            <a:r>
              <a:rPr lang="fr-FR" dirty="0" smtClean="0"/>
              <a:t>Création de l’entreprise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BCA30-BA48-4C71-861F-9AC996F79D56}" type="slidenum">
              <a:rPr lang="fr-FR" smtClean="0"/>
              <a:pPr/>
              <a:t>1</a:t>
            </a:fld>
            <a:endParaRPr lang="fr-FR" dirty="0"/>
          </a:p>
        </p:txBody>
      </p:sp>
      <p:pic>
        <p:nvPicPr>
          <p:cNvPr id="1026" name="Picture 2" descr="C:\Users\Phil\Documents\GitHub\PIMS\OppAffaire\Images Diverses\walpp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367" y="2838090"/>
            <a:ext cx="6309633" cy="3943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81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5033CA-5AE6-4050-846C-3380E974426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 smtClean="0"/>
              <a:t>Développement</a:t>
            </a:r>
            <a:endParaRPr lang="fr-FR" sz="28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9"/>
          </p:nvPr>
        </p:nvSpPr>
        <p:spPr>
          <a:xfrm>
            <a:off x="683568" y="1700808"/>
            <a:ext cx="8784976" cy="4680520"/>
          </a:xfrm>
        </p:spPr>
        <p:txBody>
          <a:bodyPr/>
          <a:lstStyle/>
          <a:p>
            <a:r>
              <a:rPr lang="fr-FR" sz="2000" u="sng" dirty="0" smtClean="0">
                <a:sym typeface="Wingdings" panose="05000000000000000000" pitchFamily="2" charset="2"/>
              </a:rPr>
              <a:t>Troisième année:</a:t>
            </a:r>
          </a:p>
          <a:p>
            <a:pPr marL="0" indent="0">
              <a:buNone/>
            </a:pPr>
            <a:r>
              <a:rPr lang="fr-FR" sz="1800" dirty="0" smtClean="0">
                <a:sym typeface="Wingdings" panose="05000000000000000000" pitchFamily="2" charset="2"/>
              </a:rPr>
              <a:t>	</a:t>
            </a:r>
          </a:p>
          <a:p>
            <a:pPr marL="0" indent="0">
              <a:buNone/>
            </a:pPr>
            <a:r>
              <a:rPr lang="fr-FR" sz="2000" dirty="0" smtClean="0">
                <a:sym typeface="Wingdings" panose="05000000000000000000" pitchFamily="2" charset="2"/>
              </a:rPr>
              <a:t>Développement de nouveaux logiciels</a:t>
            </a:r>
          </a:p>
          <a:p>
            <a:pPr marL="0" indent="0">
              <a:buNone/>
            </a:pPr>
            <a:r>
              <a:rPr lang="fr-FR" sz="2000" dirty="0" smtClean="0">
                <a:sym typeface="Wingdings" panose="05000000000000000000" pitchFamily="2" charset="2"/>
              </a:rPr>
              <a:t>Etudes des nouvelles technologies émergentes…</a:t>
            </a:r>
          </a:p>
          <a:p>
            <a:pPr marL="0" indent="0">
              <a:buNone/>
            </a:pPr>
            <a:r>
              <a:rPr lang="fr-FR" sz="2000" dirty="0" smtClean="0">
                <a:sym typeface="Wingdings" panose="05000000000000000000" pitchFamily="2" charset="2"/>
              </a:rPr>
              <a:t>On vend de plus en plus de licences</a:t>
            </a:r>
            <a:endParaRPr lang="fr-FR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FR" sz="20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2000" dirty="0" smtClean="0">
                <a:sym typeface="Wingdings" panose="05000000000000000000" pitchFamily="2" charset="2"/>
              </a:rPr>
              <a:t>Partenariat avec l’un des </a:t>
            </a:r>
            <a:r>
              <a:rPr lang="fr-FR" sz="2000" i="1" dirty="0" err="1" smtClean="0">
                <a:sym typeface="Wingdings" panose="05000000000000000000" pitchFamily="2" charset="2"/>
              </a:rPr>
              <a:t>Big</a:t>
            </a:r>
            <a:r>
              <a:rPr lang="fr-FR" sz="2000" i="1" dirty="0" smtClean="0">
                <a:sym typeface="Wingdings" panose="05000000000000000000" pitchFamily="2" charset="2"/>
              </a:rPr>
              <a:t> Four </a:t>
            </a:r>
            <a:r>
              <a:rPr lang="fr-FR" sz="2000" dirty="0" smtClean="0">
                <a:sym typeface="Wingdings" panose="05000000000000000000" pitchFamily="2" charset="2"/>
              </a:rPr>
              <a:t>?</a:t>
            </a:r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 smtClean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 smtClean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fr-FR" sz="20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2000" dirty="0">
                <a:solidFill>
                  <a:srgbClr val="0070C0"/>
                </a:solidFill>
                <a:sym typeface="Wingdings" panose="05000000000000000000" pitchFamily="2" charset="2"/>
              </a:rPr>
              <a:t>	</a:t>
            </a:r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 smtClean="0">
              <a:sym typeface="Wingdings" panose="05000000000000000000" pitchFamily="2" charset="2"/>
            </a:endParaRPr>
          </a:p>
          <a:p>
            <a:endParaRPr lang="fr-FR" sz="2000" dirty="0" smtClean="0">
              <a:sym typeface="Wingdings" panose="05000000000000000000" pitchFamily="2" charset="2"/>
            </a:endParaRPr>
          </a:p>
        </p:txBody>
      </p:sp>
      <p:pic>
        <p:nvPicPr>
          <p:cNvPr id="2050" name="Picture 2" descr="Afficher l'image d'orig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629336"/>
            <a:ext cx="2217251" cy="528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389492"/>
            <a:ext cx="1070248" cy="1070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 descr="File:Leica Camera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776" y="4352741"/>
            <a:ext cx="1162392" cy="1162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fficher l'image d'origin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389492"/>
            <a:ext cx="1070248" cy="1070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13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5033CA-5AE6-4050-846C-3380E9744264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164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5033CA-5AE6-4050-846C-3380E9744264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pPr marL="0" indent="0" algn="ctr">
              <a:buNone/>
            </a:pPr>
            <a:endParaRPr lang="fr-FR" sz="2000" dirty="0" smtClean="0"/>
          </a:p>
          <a:p>
            <a:pPr marL="0" indent="0" algn="ctr">
              <a:buNone/>
            </a:pPr>
            <a:endParaRPr lang="fr-FR" sz="2000" dirty="0"/>
          </a:p>
          <a:p>
            <a:pPr marL="0" indent="0" algn="ctr">
              <a:buNone/>
            </a:pPr>
            <a:endParaRPr lang="fr-FR" sz="2000" dirty="0" smtClean="0"/>
          </a:p>
          <a:p>
            <a:pPr marL="0" indent="0" algn="ctr">
              <a:buNone/>
            </a:pPr>
            <a:endParaRPr lang="fr-FR" sz="2000" dirty="0"/>
          </a:p>
          <a:p>
            <a:pPr marL="0" indent="0" algn="ctr">
              <a:buNone/>
            </a:pPr>
            <a:r>
              <a:rPr lang="fr-FR" sz="2000" dirty="0" smtClean="0"/>
              <a:t>Plan</a:t>
            </a:r>
          </a:p>
          <a:p>
            <a:endParaRPr lang="fr-FR" sz="2000" dirty="0"/>
          </a:p>
          <a:p>
            <a:pPr marL="0" indent="0" algn="ctr">
              <a:buNone/>
            </a:pPr>
            <a:r>
              <a:rPr lang="fr-FR" sz="2000" dirty="0" smtClean="0"/>
              <a:t>I/ Présentation du contexte et de FarView</a:t>
            </a:r>
          </a:p>
          <a:p>
            <a:pPr marL="0" indent="0" algn="ctr">
              <a:buNone/>
            </a:pPr>
            <a:endParaRPr lang="fr-FR" sz="2000" dirty="0"/>
          </a:p>
          <a:p>
            <a:pPr marL="0" indent="0" algn="ctr">
              <a:buNone/>
            </a:pPr>
            <a:r>
              <a:rPr lang="fr-FR" sz="2000" dirty="0" smtClean="0"/>
              <a:t>II/ Etude de marché</a:t>
            </a:r>
          </a:p>
          <a:p>
            <a:pPr marL="0" indent="0" algn="ctr">
              <a:buNone/>
            </a:pPr>
            <a:endParaRPr lang="fr-FR" sz="2000" dirty="0"/>
          </a:p>
          <a:p>
            <a:pPr marL="0" indent="0" algn="ctr">
              <a:buNone/>
            </a:pPr>
            <a:r>
              <a:rPr lang="fr-FR" sz="2000" dirty="0" smtClean="0"/>
              <a:t>III/ Stratégie</a:t>
            </a:r>
          </a:p>
        </p:txBody>
      </p:sp>
      <p:pic>
        <p:nvPicPr>
          <p:cNvPr id="1026" name="Picture 2" descr="C:\Users\Phil\Documents\GitHub\PIMS\OppAffaire\logo-flyer\FarView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764704"/>
            <a:ext cx="1835225" cy="183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5033CA-5AE6-4050-846C-3380E9744264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 smtClean="0"/>
              <a:t>Introduction : la microscopie de fluorescence</a:t>
            </a:r>
            <a:endParaRPr lang="fr-FR" sz="28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9"/>
          </p:nvPr>
        </p:nvSpPr>
        <p:spPr>
          <a:xfrm>
            <a:off x="179512" y="1484784"/>
            <a:ext cx="8784976" cy="4680520"/>
          </a:xfrm>
        </p:spPr>
        <p:txBody>
          <a:bodyPr/>
          <a:lstStyle/>
          <a:p>
            <a:r>
              <a:rPr lang="fr-FR" sz="2000" dirty="0" smtClean="0"/>
              <a:t>Observations en Biologie : voir les composants des cellules</a:t>
            </a:r>
          </a:p>
          <a:p>
            <a:endParaRPr lang="fr-FR" sz="2000" dirty="0"/>
          </a:p>
          <a:p>
            <a:r>
              <a:rPr lang="fr-FR" sz="2000" dirty="0" smtClean="0"/>
              <a:t>Microscopes</a:t>
            </a:r>
            <a:r>
              <a:rPr lang="fr-FR" sz="2000" dirty="0" smtClean="0">
                <a:sym typeface="Wingdings" panose="05000000000000000000" pitchFamily="2" charset="2"/>
              </a:rPr>
              <a:t> limités par la diffraction</a:t>
            </a:r>
          </a:p>
          <a:p>
            <a:r>
              <a:rPr lang="fr-FR" sz="2000" dirty="0" smtClean="0">
                <a:sym typeface="Wingdings" panose="05000000000000000000" pitchFamily="2" charset="2"/>
              </a:rPr>
              <a:t>Méthode de super-résolution : résolution 50 fois supérieure</a:t>
            </a:r>
          </a:p>
          <a:p>
            <a:endParaRPr lang="fr-FR" sz="2000" dirty="0">
              <a:sym typeface="Wingdings" panose="05000000000000000000" pitchFamily="2" charset="2"/>
            </a:endParaRPr>
          </a:p>
          <a:p>
            <a:r>
              <a:rPr lang="fr-FR" sz="2000" dirty="0" smtClean="0"/>
              <a:t>Cellules en plusieurs dimension : reconstitution 3D importante</a:t>
            </a:r>
          </a:p>
        </p:txBody>
      </p:sp>
      <p:grpSp>
        <p:nvGrpSpPr>
          <p:cNvPr id="5" name="Groupe 4"/>
          <p:cNvGrpSpPr/>
          <p:nvPr/>
        </p:nvGrpSpPr>
        <p:grpSpPr>
          <a:xfrm>
            <a:off x="1979712" y="3892677"/>
            <a:ext cx="4971233" cy="2256821"/>
            <a:chOff x="3202507" y="2978015"/>
            <a:chExt cx="4971233" cy="2256821"/>
          </a:xfrm>
        </p:grpSpPr>
        <p:grpSp>
          <p:nvGrpSpPr>
            <p:cNvPr id="6" name="Groupe 5"/>
            <p:cNvGrpSpPr/>
            <p:nvPr/>
          </p:nvGrpSpPr>
          <p:grpSpPr>
            <a:xfrm>
              <a:off x="3768942" y="2978015"/>
              <a:ext cx="3816424" cy="1916243"/>
              <a:chOff x="3562767" y="3966180"/>
              <a:chExt cx="4637414" cy="2417178"/>
            </a:xfrm>
          </p:grpSpPr>
          <p:pic>
            <p:nvPicPr>
              <p:cNvPr id="8" name="Picture 4" descr="C:\Users\Phil\Documents\GitHub\PIMS\OppAffaire\Images Diverses\comparison1.jp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3562767" y="4006077"/>
                <a:ext cx="2332037" cy="23772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6" descr="C:\Users\Phil\Documents\GitHub\PIMS\OppAffaire\Images Diverses\comparison1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5868143" y="3966180"/>
                <a:ext cx="2332038" cy="23772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" name="ZoneTexte 6"/>
            <p:cNvSpPr txBox="1"/>
            <p:nvPr/>
          </p:nvSpPr>
          <p:spPr>
            <a:xfrm>
              <a:off x="3202507" y="4896282"/>
              <a:ext cx="49712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/>
                <a:t>Comparaison image classique / image super-résolue</a:t>
              </a:r>
              <a:endParaRPr lang="fr-FR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8366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5033CA-5AE6-4050-846C-3380E9744264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 smtClean="0"/>
              <a:t>FarView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9"/>
          </p:nvPr>
        </p:nvSpPr>
        <p:spPr>
          <a:xfrm>
            <a:off x="539750" y="1484784"/>
            <a:ext cx="6480522" cy="4680520"/>
          </a:xfrm>
        </p:spPr>
        <p:txBody>
          <a:bodyPr/>
          <a:lstStyle/>
          <a:p>
            <a:pPr algn="just"/>
            <a:r>
              <a:rPr lang="fr-FR" sz="2000" dirty="0" smtClean="0"/>
              <a:t>Comment réaliser </a:t>
            </a:r>
            <a:r>
              <a:rPr lang="fr-FR" sz="2000" dirty="0" smtClean="0"/>
              <a:t>une observation au </a:t>
            </a:r>
            <a:r>
              <a:rPr lang="fr-FR" sz="2000" dirty="0" smtClean="0">
                <a:solidFill>
                  <a:srgbClr val="C00000"/>
                </a:solidFill>
              </a:rPr>
              <a:t>microscope</a:t>
            </a:r>
            <a:r>
              <a:rPr lang="fr-FR" sz="2000" dirty="0" smtClean="0">
                <a:solidFill>
                  <a:srgbClr val="FF0000"/>
                </a:solidFill>
              </a:rPr>
              <a:t> </a:t>
            </a:r>
            <a:r>
              <a:rPr lang="fr-FR" sz="2000" dirty="0" smtClean="0"/>
              <a:t>qui soit </a:t>
            </a:r>
            <a:r>
              <a:rPr lang="fr-FR" sz="2000" dirty="0">
                <a:solidFill>
                  <a:srgbClr val="C00000"/>
                </a:solidFill>
              </a:rPr>
              <a:t>t</a:t>
            </a:r>
            <a:r>
              <a:rPr lang="fr-FR" sz="2000" dirty="0" smtClean="0">
                <a:solidFill>
                  <a:srgbClr val="C00000"/>
                </a:solidFill>
              </a:rPr>
              <a:t>ridimensionnelle</a:t>
            </a:r>
            <a:r>
              <a:rPr lang="fr-FR" sz="2000" dirty="0" smtClean="0">
                <a:solidFill>
                  <a:srgbClr val="FF0000"/>
                </a:solidFill>
              </a:rPr>
              <a:t> </a:t>
            </a:r>
            <a:r>
              <a:rPr lang="fr-FR" sz="2000" dirty="0" smtClean="0"/>
              <a:t>et en </a:t>
            </a:r>
            <a:r>
              <a:rPr lang="fr-FR" sz="2000" dirty="0" smtClean="0">
                <a:solidFill>
                  <a:srgbClr val="C00000"/>
                </a:solidFill>
              </a:rPr>
              <a:t>super-résolution</a:t>
            </a:r>
            <a:r>
              <a:rPr lang="fr-F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?</a:t>
            </a:r>
            <a:endParaRPr lang="fr-F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fr-FR" sz="2000" dirty="0" smtClean="0"/>
          </a:p>
          <a:p>
            <a:pPr algn="just"/>
            <a:r>
              <a:rPr lang="fr-FR" sz="2000" dirty="0" smtClean="0"/>
              <a:t>Solution : Le logiciel	</a:t>
            </a:r>
          </a:p>
          <a:p>
            <a:pPr lvl="1"/>
            <a:r>
              <a:rPr lang="fr-FR" sz="2000" dirty="0" smtClean="0"/>
              <a:t>Pour chercheurs en </a:t>
            </a:r>
            <a:r>
              <a:rPr lang="fr-FR" sz="2000" b="1" dirty="0" smtClean="0">
                <a:solidFill>
                  <a:srgbClr val="C00000"/>
                </a:solidFill>
              </a:rPr>
              <a:t>microscopie</a:t>
            </a:r>
            <a:r>
              <a:rPr lang="fr-FR" sz="2000" b="1" dirty="0" smtClean="0"/>
              <a:t> </a:t>
            </a:r>
            <a:r>
              <a:rPr lang="fr-FR" sz="2000" dirty="0" smtClean="0"/>
              <a:t>et</a:t>
            </a:r>
            <a:r>
              <a:rPr lang="fr-FR" sz="2000" b="1" dirty="0" smtClean="0"/>
              <a:t> </a:t>
            </a:r>
            <a:r>
              <a:rPr lang="fr-FR" sz="2000" b="1" dirty="0" smtClean="0">
                <a:solidFill>
                  <a:srgbClr val="C00000"/>
                </a:solidFill>
              </a:rPr>
              <a:t>microbiologie</a:t>
            </a:r>
          </a:p>
          <a:p>
            <a:pPr lvl="1"/>
            <a:r>
              <a:rPr lang="fr-FR" sz="2000" dirty="0" smtClean="0"/>
              <a:t>Matériel utilisé</a:t>
            </a:r>
            <a:r>
              <a:rPr lang="fr-FR" sz="2000" b="1" dirty="0" smtClean="0"/>
              <a:t> : </a:t>
            </a: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microscope de fluorescence </a:t>
            </a:r>
            <a:r>
              <a:rPr lang="fr-F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STORM</a:t>
            </a:r>
          </a:p>
          <a:p>
            <a:pPr lvl="1" algn="just"/>
            <a:r>
              <a:rPr lang="fr-F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Méthode breveté</a:t>
            </a:r>
          </a:p>
          <a:p>
            <a:pPr marL="0" indent="0" algn="just">
              <a:buNone/>
            </a:pPr>
            <a:endParaRPr lang="fr-FR" sz="2000" dirty="0"/>
          </a:p>
          <a:p>
            <a:pPr algn="just"/>
            <a:r>
              <a:rPr lang="fr-FR" sz="2000" dirty="0" smtClean="0"/>
              <a:t>Le </a:t>
            </a:r>
            <a:r>
              <a:rPr lang="fr-FR" sz="2000" dirty="0" smtClean="0"/>
              <a:t>programme                est </a:t>
            </a:r>
            <a:r>
              <a:rPr lang="fr-FR" sz="2000" dirty="0" smtClean="0"/>
              <a:t>:</a:t>
            </a:r>
          </a:p>
          <a:p>
            <a:pPr marL="771525" lvl="1" indent="0" algn="just">
              <a:buNone/>
            </a:pPr>
            <a:r>
              <a:rPr lang="fr-FR" sz="2000" b="1" dirty="0" smtClean="0"/>
              <a:t>	</a:t>
            </a:r>
            <a:r>
              <a:rPr lang="fr-FR" sz="2000" b="1" dirty="0" smtClean="0">
                <a:solidFill>
                  <a:srgbClr val="002060"/>
                </a:solidFill>
              </a:rPr>
              <a:t>Rapide	</a:t>
            </a:r>
            <a:r>
              <a:rPr lang="fr-FR" sz="2000" b="1" dirty="0" smtClean="0"/>
              <a:t>	</a:t>
            </a:r>
            <a:r>
              <a:rPr lang="fr-FR" sz="2000" b="1" dirty="0" smtClean="0">
                <a:solidFill>
                  <a:srgbClr val="C58107"/>
                </a:solidFill>
              </a:rPr>
              <a:t>Fiable	</a:t>
            </a:r>
            <a:r>
              <a:rPr lang="fr-FR" sz="2000" b="1" dirty="0" smtClean="0"/>
              <a:t>	</a:t>
            </a:r>
            <a:r>
              <a:rPr lang="fr-FR" sz="2000" b="1" dirty="0" smtClean="0">
                <a:solidFill>
                  <a:schemeClr val="accent2">
                    <a:lumMod val="75000"/>
                  </a:schemeClr>
                </a:solidFill>
              </a:rPr>
              <a:t>Adaptable</a:t>
            </a:r>
            <a:endParaRPr lang="fr-FR" sz="2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fr-FR" dirty="0" smtClean="0"/>
          </a:p>
        </p:txBody>
      </p:sp>
      <p:grpSp>
        <p:nvGrpSpPr>
          <p:cNvPr id="6" name="Groupe 5"/>
          <p:cNvGrpSpPr/>
          <p:nvPr/>
        </p:nvGrpSpPr>
        <p:grpSpPr>
          <a:xfrm>
            <a:off x="6804248" y="898847"/>
            <a:ext cx="2431706" cy="2402761"/>
            <a:chOff x="6372200" y="908720"/>
            <a:chExt cx="2431706" cy="2402761"/>
          </a:xfrm>
        </p:grpSpPr>
        <p:pic>
          <p:nvPicPr>
            <p:cNvPr id="2050" name="Picture 2" descr="C:\Users\Phil\Documents\GitHub\PIMS\OppAffaire\Images Diverses\Fluorescence_microscop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2780" y="908720"/>
              <a:ext cx="1691680" cy="20820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ZoneTexte 4"/>
            <p:cNvSpPr txBox="1"/>
            <p:nvPr/>
          </p:nvSpPr>
          <p:spPr>
            <a:xfrm>
              <a:off x="6372200" y="3003704"/>
              <a:ext cx="24317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Microscope de fluorescence</a:t>
              </a:r>
            </a:p>
          </p:txBody>
        </p:sp>
      </p:grpSp>
      <p:pic>
        <p:nvPicPr>
          <p:cNvPr id="9" name="Picture 3" descr="C:\Users\Phil\Documents\GitHub\PIMS\OppAffaire\Images Diverses\FAR_V_I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5013176"/>
            <a:ext cx="1008112" cy="428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Phil\Documents\GitHub\PIMS\OppAffaire\Images Diverses\FAR_V_I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792" y="2779542"/>
            <a:ext cx="1008112" cy="428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72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5033CA-5AE6-4050-846C-3380E9744264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sz="7200" dirty="0" smtClean="0"/>
              <a:t>KIKI !!!!!!!!!!!!!!!!!!</a:t>
            </a:r>
            <a:endParaRPr lang="fr-FR" sz="7200" dirty="0"/>
          </a:p>
        </p:txBody>
      </p:sp>
    </p:spTree>
    <p:extLst>
      <p:ext uri="{BB962C8B-B14F-4D97-AF65-F5344CB8AC3E}">
        <p14:creationId xmlns:p14="http://schemas.microsoft.com/office/powerpoint/2010/main" val="333317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5033CA-5AE6-4050-846C-3380E974426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 smtClean="0"/>
              <a:t>Prix et vente</a:t>
            </a:r>
            <a:endParaRPr lang="fr-FR" sz="28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9"/>
          </p:nvPr>
        </p:nvSpPr>
        <p:spPr>
          <a:xfrm>
            <a:off x="179512" y="1484784"/>
            <a:ext cx="8784976" cy="4680520"/>
          </a:xfrm>
        </p:spPr>
        <p:txBody>
          <a:bodyPr/>
          <a:lstStyle/>
          <a:p>
            <a:r>
              <a:rPr lang="fr-FR" sz="2000" dirty="0" smtClean="0">
                <a:sym typeface="Wingdings" panose="05000000000000000000" pitchFamily="2" charset="2"/>
              </a:rPr>
              <a:t>Technologie dernier cri : prix élevé</a:t>
            </a:r>
          </a:p>
          <a:p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 smtClean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 smtClean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FR" sz="2000" dirty="0">
              <a:sym typeface="Wingdings" panose="05000000000000000000" pitchFamily="2" charset="2"/>
            </a:endParaRPr>
          </a:p>
          <a:p>
            <a:r>
              <a:rPr lang="fr-FR" sz="2000" dirty="0" smtClean="0">
                <a:sym typeface="Wingdings" panose="05000000000000000000" pitchFamily="2" charset="2"/>
              </a:rPr>
              <a:t>Promotions pour les premiers clients !</a:t>
            </a:r>
          </a:p>
          <a:p>
            <a:r>
              <a:rPr lang="fr-FR" sz="2000" dirty="0" smtClean="0">
                <a:sym typeface="Wingdings" panose="05000000000000000000" pitchFamily="2" charset="2"/>
              </a:rPr>
              <a:t>Promotions pour les partenaires fournissant des mesures au microscope.</a:t>
            </a:r>
          </a:p>
          <a:p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 smtClean="0">
              <a:sym typeface="Wingdings" panose="05000000000000000000" pitchFamily="2" charset="2"/>
            </a:endParaRPr>
          </a:p>
          <a:p>
            <a:endParaRPr lang="fr-FR" sz="2000" dirty="0" smtClean="0">
              <a:sym typeface="Wingdings" panose="05000000000000000000" pitchFamily="2" charset="2"/>
            </a:endParaRPr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826674"/>
              </p:ext>
            </p:extLst>
          </p:nvPr>
        </p:nvGraphicFramePr>
        <p:xfrm>
          <a:off x="1115616" y="2204864"/>
          <a:ext cx="4032448" cy="148336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897623"/>
                <a:gridCol w="2134825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Logiciel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Prix à</a:t>
                      </a:r>
                      <a:r>
                        <a:rPr lang="fr-FR" baseline="0" dirty="0" smtClean="0"/>
                        <a:t> l’année (€)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Matlab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2 000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CodeV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3 500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FarView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10 000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720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5033CA-5AE6-4050-846C-3380E974426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 smtClean="0"/>
              <a:t>Développement</a:t>
            </a:r>
            <a:endParaRPr lang="fr-FR" sz="28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9"/>
          </p:nvPr>
        </p:nvSpPr>
        <p:spPr>
          <a:xfrm>
            <a:off x="179512" y="1484784"/>
            <a:ext cx="8784976" cy="4680520"/>
          </a:xfrm>
        </p:spPr>
        <p:txBody>
          <a:bodyPr/>
          <a:lstStyle/>
          <a:p>
            <a:r>
              <a:rPr lang="fr-FR" sz="2000" dirty="0" smtClean="0">
                <a:sym typeface="Wingdings" panose="05000000000000000000" pitchFamily="2" charset="2"/>
              </a:rPr>
              <a:t>Les bureaux:</a:t>
            </a:r>
          </a:p>
          <a:p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 smtClean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 smtClean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 smtClean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fr-FR" sz="20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2000" dirty="0">
                <a:solidFill>
                  <a:srgbClr val="0070C0"/>
                </a:solidFill>
                <a:sym typeface="Wingdings" panose="05000000000000000000" pitchFamily="2" charset="2"/>
              </a:rPr>
              <a:t>	 </a:t>
            </a:r>
            <a:r>
              <a:rPr lang="fr-FR" sz="2000" dirty="0" smtClean="0">
                <a:solidFill>
                  <a:srgbClr val="0070C0"/>
                </a:solidFill>
                <a:sym typeface="Wingdings" panose="05000000000000000000" pitchFamily="2" charset="2"/>
              </a:rPr>
              <a:t>     </a:t>
            </a:r>
            <a:r>
              <a:rPr lang="fr-FR" sz="1200" dirty="0" smtClean="0">
                <a:solidFill>
                  <a:srgbClr val="0070C0"/>
                </a:solidFill>
              </a:rPr>
              <a:t>Institut </a:t>
            </a:r>
            <a:r>
              <a:rPr lang="fr-FR" sz="1200" dirty="0">
                <a:solidFill>
                  <a:srgbClr val="0070C0"/>
                </a:solidFill>
              </a:rPr>
              <a:t>d'Optique d'Aquitaine, pôle de recherche photonique en Aquitaine</a:t>
            </a:r>
            <a:endParaRPr lang="fr-FR" sz="1200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r>
              <a:rPr lang="fr-FR" sz="2000" dirty="0" smtClean="0">
                <a:sym typeface="Wingdings" panose="05000000000000000000" pitchFamily="2" charset="2"/>
              </a:rPr>
              <a:t>Immersion dans un milieu scientifique, avec partenaires et clients potentiels.</a:t>
            </a:r>
          </a:p>
          <a:p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 smtClean="0">
              <a:sym typeface="Wingdings" panose="05000000000000000000" pitchFamily="2" charset="2"/>
            </a:endParaRPr>
          </a:p>
          <a:p>
            <a:endParaRPr lang="fr-FR" sz="2000" dirty="0" smtClean="0">
              <a:sym typeface="Wingdings" panose="05000000000000000000" pitchFamily="2" charset="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88840"/>
            <a:ext cx="5087716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 descr="C:\Users\Phil\Pictures\Alphanov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23" b="27114"/>
          <a:stretch/>
        </p:blipFill>
        <p:spPr bwMode="auto">
          <a:xfrm>
            <a:off x="6372200" y="5373216"/>
            <a:ext cx="2143125" cy="769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Phil\Pictures\argoligh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160" y="5294176"/>
            <a:ext cx="921672" cy="917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Phil\Pictures\pyla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678" y="5294176"/>
            <a:ext cx="1139038" cy="769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261" y="5373216"/>
            <a:ext cx="1489763" cy="538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67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5033CA-5AE6-4050-846C-3380E974426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 smtClean="0"/>
              <a:t>Développement</a:t>
            </a:r>
            <a:endParaRPr lang="fr-FR" sz="28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9"/>
          </p:nvPr>
        </p:nvSpPr>
        <p:spPr>
          <a:xfrm>
            <a:off x="683568" y="1700808"/>
            <a:ext cx="8784976" cy="3024336"/>
          </a:xfrm>
        </p:spPr>
        <p:txBody>
          <a:bodyPr/>
          <a:lstStyle/>
          <a:p>
            <a:r>
              <a:rPr lang="fr-FR" sz="2000" u="sng" dirty="0" smtClean="0">
                <a:sym typeface="Wingdings" panose="05000000000000000000" pitchFamily="2" charset="2"/>
              </a:rPr>
              <a:t>Première année:</a:t>
            </a:r>
          </a:p>
          <a:p>
            <a:endParaRPr lang="fr-FR" sz="20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2000" dirty="0" smtClean="0">
                <a:sym typeface="Wingdings" panose="05000000000000000000" pitchFamily="2" charset="2"/>
              </a:rPr>
              <a:t>Développement du logiciel FarView ( microscopie STORM)</a:t>
            </a:r>
          </a:p>
          <a:p>
            <a:pPr marL="0" indent="0">
              <a:buNone/>
            </a:pPr>
            <a:endParaRPr lang="fr-FR" sz="20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2000" dirty="0" smtClean="0">
                <a:sym typeface="Wingdings" panose="05000000000000000000" pitchFamily="2" charset="2"/>
              </a:rPr>
              <a:t>Création du site et du système de vente.</a:t>
            </a:r>
          </a:p>
          <a:p>
            <a:pPr marL="0" indent="0">
              <a:buNone/>
            </a:pPr>
            <a:endParaRPr lang="fr-FR" sz="20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2000" dirty="0" smtClean="0">
                <a:sym typeface="Wingdings" panose="05000000000000000000" pitchFamily="2" charset="2"/>
              </a:rPr>
              <a:t>Publications scientifiques, partage de la démo, conférences…</a:t>
            </a:r>
            <a:endParaRPr lang="fr-FR" sz="18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FR" sz="20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FR" sz="2000" dirty="0" smtClean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 smtClean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fr-FR" sz="20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2000" dirty="0">
                <a:solidFill>
                  <a:srgbClr val="0070C0"/>
                </a:solidFill>
                <a:sym typeface="Wingdings" panose="05000000000000000000" pitchFamily="2" charset="2"/>
              </a:rPr>
              <a:t>	</a:t>
            </a:r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 smtClean="0">
              <a:sym typeface="Wingdings" panose="05000000000000000000" pitchFamily="2" charset="2"/>
            </a:endParaRPr>
          </a:p>
          <a:p>
            <a:endParaRPr lang="fr-FR" sz="20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5734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5033CA-5AE6-4050-846C-3380E974426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 smtClean="0"/>
              <a:t>Développement</a:t>
            </a:r>
            <a:endParaRPr lang="fr-FR" sz="28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9"/>
          </p:nvPr>
        </p:nvSpPr>
        <p:spPr>
          <a:xfrm>
            <a:off x="683568" y="1700808"/>
            <a:ext cx="8784976" cy="4680520"/>
          </a:xfrm>
        </p:spPr>
        <p:txBody>
          <a:bodyPr/>
          <a:lstStyle/>
          <a:p>
            <a:r>
              <a:rPr lang="fr-FR" sz="2000" u="sng" dirty="0" smtClean="0">
                <a:sym typeface="Wingdings" panose="05000000000000000000" pitchFamily="2" charset="2"/>
              </a:rPr>
              <a:t>Deuxième année:</a:t>
            </a:r>
          </a:p>
          <a:p>
            <a:endParaRPr lang="fr-FR" sz="20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2000" dirty="0" smtClean="0">
                <a:sym typeface="Wingdings" panose="05000000000000000000" pitchFamily="2" charset="2"/>
              </a:rPr>
              <a:t>Amélioration des locaux et du matériel</a:t>
            </a:r>
          </a:p>
          <a:p>
            <a:pPr marL="0" indent="0">
              <a:buNone/>
            </a:pPr>
            <a:r>
              <a:rPr lang="fr-FR" sz="2000" dirty="0" smtClean="0">
                <a:sym typeface="Wingdings" panose="05000000000000000000" pitchFamily="2" charset="2"/>
              </a:rPr>
              <a:t>Emploi éventuel d’un responsable marketing/économie</a:t>
            </a:r>
            <a:endParaRPr lang="fr-FR" sz="18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1800" dirty="0" smtClean="0">
                <a:sym typeface="Wingdings" panose="05000000000000000000" pitchFamily="2" charset="2"/>
              </a:rPr>
              <a:t>	</a:t>
            </a:r>
          </a:p>
          <a:p>
            <a:pPr marL="0" indent="0">
              <a:buNone/>
            </a:pPr>
            <a:r>
              <a:rPr lang="fr-FR" sz="2000" dirty="0" smtClean="0">
                <a:sym typeface="Wingdings" panose="05000000000000000000" pitchFamily="2" charset="2"/>
              </a:rPr>
              <a:t>Développement d’un produit moins spécifique et de produits tiers.</a:t>
            </a:r>
            <a:br>
              <a:rPr lang="fr-FR" sz="2000" dirty="0" smtClean="0">
                <a:sym typeface="Wingdings" panose="05000000000000000000" pitchFamily="2" charset="2"/>
              </a:rPr>
            </a:br>
            <a:r>
              <a:rPr lang="fr-FR" sz="2000" dirty="0" smtClean="0">
                <a:sym typeface="Wingdings" panose="05000000000000000000" pitchFamily="2" charset="2"/>
              </a:rPr>
              <a:t>Baisse prévue du prix de FarView, si émergence de nouvelles technologies.</a:t>
            </a:r>
            <a:endParaRPr lang="fr-FR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FR" sz="20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FR" sz="2000" dirty="0" smtClean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 smtClean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fr-FR" sz="20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2000" dirty="0">
                <a:solidFill>
                  <a:srgbClr val="0070C0"/>
                </a:solidFill>
                <a:sym typeface="Wingdings" panose="05000000000000000000" pitchFamily="2" charset="2"/>
              </a:rPr>
              <a:t>	</a:t>
            </a:r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 smtClean="0">
              <a:sym typeface="Wingdings" panose="05000000000000000000" pitchFamily="2" charset="2"/>
            </a:endParaRPr>
          </a:p>
          <a:p>
            <a:endParaRPr lang="fr-FR" sz="20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7642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p154 Modele presentation powerpoint (FR) Ines_IndD OD 2014-03-13">
  <a:themeElements>
    <a:clrScheme name="CEA Tech">
      <a:dk1>
        <a:sysClr val="windowText" lastClr="000000"/>
      </a:dk1>
      <a:lt1>
        <a:sysClr val="window" lastClr="FFFFFF"/>
      </a:lt1>
      <a:dk2>
        <a:srgbClr val="E60019"/>
      </a:dk2>
      <a:lt2>
        <a:srgbClr val="FFFFFF"/>
      </a:lt2>
      <a:accent1>
        <a:srgbClr val="E60019"/>
      </a:accent1>
      <a:accent2>
        <a:srgbClr val="91C30A"/>
      </a:accent2>
      <a:accent3>
        <a:srgbClr val="87000A"/>
      </a:accent3>
      <a:accent4>
        <a:srgbClr val="0A6E28"/>
      </a:accent4>
      <a:accent5>
        <a:srgbClr val="5F5F5F"/>
      </a:accent5>
      <a:accent6>
        <a:srgbClr val="5F5F5F"/>
      </a:accent6>
      <a:hlink>
        <a:srgbClr val="91C30A"/>
      </a:hlink>
      <a:folHlink>
        <a:srgbClr val="0A6E28"/>
      </a:folHlink>
    </a:clrScheme>
    <a:fontScheme name="CEATe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é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Modele presentation powerpoint (FR) INES</Template>
  <TotalTime>1652</TotalTime>
  <Words>192</Words>
  <Application>Microsoft Office PowerPoint</Application>
  <PresentationFormat>Affichage à l'écran (4:3)</PresentationFormat>
  <Paragraphs>119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Imp154 Modele presentation powerpoint (FR) Ines_IndD OD 2014-03-13</vt:lpstr>
      <vt:lpstr>Business plan 2016 – Création de l’entreprise</vt:lpstr>
      <vt:lpstr>Présentation PowerPoint</vt:lpstr>
      <vt:lpstr>Introduction : la microscopie de fluorescence</vt:lpstr>
      <vt:lpstr>FarView</vt:lpstr>
      <vt:lpstr>Présentation PowerPoint</vt:lpstr>
      <vt:lpstr>Prix et vente</vt:lpstr>
      <vt:lpstr>Développement</vt:lpstr>
      <vt:lpstr>Développement</vt:lpstr>
      <vt:lpstr>Développement</vt:lpstr>
      <vt:lpstr>Développement</vt:lpstr>
      <vt:lpstr>Présentation PowerPoint</vt:lpstr>
    </vt:vector>
  </TitlesOfParts>
  <Company>CEA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GIRAUD Philémon 244118</dc:creator>
  <cp:lastModifiedBy>Phil</cp:lastModifiedBy>
  <cp:revision>135</cp:revision>
  <dcterms:created xsi:type="dcterms:W3CDTF">2015-04-27T12:57:23Z</dcterms:created>
  <dcterms:modified xsi:type="dcterms:W3CDTF">2016-05-14T17:26:01Z</dcterms:modified>
  <cp:category>Indiquer le niveau de confidentialité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208878</vt:lpwstr>
  </property>
  <property fmtid="{D5CDD505-2E9C-101B-9397-08002B2CF9AE}" pid="3" name="NXPowerLiteSettings">
    <vt:lpwstr>F6000400038000</vt:lpwstr>
  </property>
  <property fmtid="{D5CDD505-2E9C-101B-9397-08002B2CF9AE}" pid="4" name="NXPowerLiteVersion">
    <vt:lpwstr>D4.3.0</vt:lpwstr>
  </property>
</Properties>
</file>