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6" r:id="rId15"/>
    <p:sldId id="264" r:id="rId16"/>
    <p:sldId id="265" r:id="rId17"/>
    <p:sldId id="27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63"/>
            <p14:sldId id="266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68" d="100"/>
          <a:sy n="68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3625185623702"/>
          <c:y val="0.31890773328764116"/>
          <c:w val="0.3307888263169968"/>
          <c:h val="0.30389625638649437"/>
        </c:manualLayout>
      </c:layout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59808"/>
        <c:axId val="135569792"/>
      </c:radarChart>
      <c:catAx>
        <c:axId val="1355598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69792"/>
        <c:crosses val="autoZero"/>
        <c:auto val="1"/>
        <c:lblAlgn val="ctr"/>
        <c:lblOffset val="100"/>
        <c:noMultiLvlLbl val="0"/>
      </c:catAx>
      <c:valAx>
        <c:axId val="135569792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559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48542535213838"/>
          <c:y val="0.33568308727912494"/>
          <c:w val="0.33745695688226079"/>
          <c:h val="0.2970613095693414"/>
        </c:manualLayout>
      </c:layout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30048"/>
        <c:axId val="135540736"/>
      </c:radarChart>
      <c:catAx>
        <c:axId val="13533004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40736"/>
        <c:crosses val="autoZero"/>
        <c:auto val="1"/>
        <c:lblAlgn val="ctr"/>
        <c:lblOffset val="100"/>
        <c:noMultiLvlLbl val="0"/>
      </c:catAx>
      <c:valAx>
        <c:axId val="13554073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330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Première</a:t>
          </a:r>
          <a:r>
            <a:rPr lang="fr-FR" sz="1200" b="1" i="1" u="none" baseline="0"/>
            <a:t> année</a:t>
          </a:r>
          <a:endParaRPr lang="fr-FR" sz="1200" b="1" i="1" u="none"/>
        </a:p>
      </cdr:txBody>
    </cdr:sp>
  </cdr:relSizeAnchor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0.27666</cdr:x>
      <cdr:y>0.0264</cdr:y>
    </cdr:from>
    <cdr:to>
      <cdr:x>0.77166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264905" y="91733"/>
          <a:ext cx="2263140" cy="5178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Troisième </a:t>
          </a:r>
          <a:r>
            <a:rPr lang="fr-FR" sz="1200" b="1" i="1" u="none" baseline="0"/>
            <a:t>année</a:t>
          </a:r>
          <a:endParaRPr lang="fr-FR" sz="1200" b="1" i="1" u="non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plan 2016 –</a:t>
            </a:r>
            <a:br>
              <a:rPr lang="fr-FR" dirty="0"/>
            </a:br>
            <a:r>
              <a:rPr lang="fr-FR" dirty="0"/>
              <a:t>Création de 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Cible : </a:t>
            </a:r>
            <a:r>
              <a:rPr lang="fr-FR" sz="2400" b="0" dirty="0"/>
              <a:t>Chercheur, Laboratoire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Conférences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Flyers dans les congrès scientifiques</a:t>
            </a:r>
          </a:p>
          <a:p>
            <a:pPr lvl="1"/>
            <a:endParaRPr lang="fr-FR" sz="2200" dirty="0"/>
          </a:p>
        </p:txBody>
      </p:sp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 texte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image</a:t>
            </a:r>
          </a:p>
        </p:txBody>
      </p:sp>
    </p:spTree>
    <p:extLst>
      <p:ext uri="{BB962C8B-B14F-4D97-AF65-F5344CB8AC3E}">
        <p14:creationId xmlns:p14="http://schemas.microsoft.com/office/powerpoint/2010/main" val="20428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Site internet :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Exemples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Témoignages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Version de démonstration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Retour des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3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Prix et vente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à</a:t>
                      </a:r>
                      <a:r>
                        <a:rPr lang="fr-FR" baseline="0" dirty="0"/>
                        <a:t> l’année (€)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     </a:t>
            </a:r>
            <a:r>
              <a:rPr lang="fr-FR" sz="1200" dirty="0">
                <a:solidFill>
                  <a:srgbClr val="0070C0"/>
                </a:solidFill>
              </a:rPr>
              <a:t>Institut 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Première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du logiciel FarView ( microscopie STORM)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de nouveaux logiciels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Etudes des nouvelles technologies émergentes…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>
                <a:sym typeface="Wingdings" panose="05000000000000000000" pitchFamily="2" charset="2"/>
              </a:rPr>
              <a:t>Big</a:t>
            </a:r>
            <a:r>
              <a:rPr lang="fr-FR" sz="2000" i="1" dirty="0">
                <a:sym typeface="Wingdings" panose="05000000000000000000" pitchFamily="2" charset="2"/>
              </a:rPr>
              <a:t> Four </a:t>
            </a:r>
            <a:r>
              <a:rPr lang="fr-FR" sz="2000" dirty="0">
                <a:sym typeface="Wingdings" panose="05000000000000000000" pitchFamily="2" charset="2"/>
              </a:rPr>
              <a:t>?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220486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997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Introduction : la microscopie de fluorescence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2060848"/>
            <a:ext cx="8784976" cy="4680520"/>
          </a:xfrm>
        </p:spPr>
        <p:txBody>
          <a:bodyPr/>
          <a:lstStyle/>
          <a:p>
            <a:r>
              <a:rPr lang="fr-FR" sz="2000" dirty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/>
              <a:t>Microscopes</a:t>
            </a:r>
            <a:r>
              <a:rPr lang="fr-FR" sz="2000" dirty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4196515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Comparaison image classique / image super-résolue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FarView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/>
              <a:t>Comment réaliser une observation au </a:t>
            </a:r>
            <a:r>
              <a:rPr lang="fr-FR" sz="2000" dirty="0">
                <a:solidFill>
                  <a:srgbClr val="C00000"/>
                </a:solidFill>
              </a:rPr>
              <a:t>microscope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tridimensionnelle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et en </a:t>
            </a:r>
            <a:r>
              <a:rPr lang="fr-FR" sz="2000" dirty="0">
                <a:solidFill>
                  <a:srgbClr val="C00000"/>
                </a:solidFill>
              </a:rPr>
              <a:t>super-résolution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pPr marL="0" indent="0">
              <a:buNone/>
            </a:pPr>
            <a:endParaRPr lang="fr-FR" sz="2000" dirty="0"/>
          </a:p>
          <a:p>
            <a:pPr algn="just"/>
            <a:r>
              <a:rPr lang="fr-FR" sz="2000" dirty="0"/>
              <a:t>Solution : Le logiciel	</a:t>
            </a:r>
          </a:p>
          <a:p>
            <a:pPr lvl="1"/>
            <a:r>
              <a:rPr lang="fr-FR" sz="2000" dirty="0"/>
              <a:t>Pour chercheurs en </a:t>
            </a:r>
            <a:r>
              <a:rPr lang="fr-FR" sz="2000" b="1" dirty="0">
                <a:solidFill>
                  <a:srgbClr val="C00000"/>
                </a:solidFill>
              </a:rPr>
              <a:t>microscopie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/>
              <a:t>Matériel utilisé</a:t>
            </a:r>
            <a:r>
              <a:rPr lang="fr-FR" sz="2000" b="1" dirty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STORM</a:t>
            </a:r>
          </a:p>
          <a:p>
            <a:pPr lvl="1" algn="just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 programme                est :</a:t>
            </a:r>
          </a:p>
          <a:p>
            <a:pPr marL="771525" lvl="1" indent="0" algn="just">
              <a:buNone/>
            </a:pPr>
            <a:r>
              <a:rPr lang="fr-FR" sz="2000" b="1" dirty="0"/>
              <a:t>	</a:t>
            </a:r>
            <a:r>
              <a:rPr lang="fr-FR" sz="2000" b="1" dirty="0">
                <a:solidFill>
                  <a:srgbClr val="002060"/>
                </a:solidFill>
              </a:rPr>
              <a:t>Rapide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rgbClr val="C58107"/>
                </a:solidFill>
              </a:rPr>
              <a:t>Fiable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Adaptable</a:t>
            </a:r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18864" y="2040955"/>
            <a:ext cx="8208714" cy="4680520"/>
          </a:xfrm>
        </p:spPr>
        <p:txBody>
          <a:bodyPr/>
          <a:lstStyle/>
          <a:p>
            <a:r>
              <a:rPr lang="fr-FR" sz="2400" dirty="0"/>
              <a:t>Secteur de niche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Destinataires du produit : </a:t>
            </a:r>
          </a:p>
          <a:p>
            <a:pPr lvl="1"/>
            <a:r>
              <a:rPr lang="fr-FR" sz="2000" dirty="0"/>
              <a:t> chercheurs</a:t>
            </a:r>
          </a:p>
          <a:p>
            <a:endParaRPr lang="fr-FR" sz="2400" dirty="0"/>
          </a:p>
          <a:p>
            <a:r>
              <a:rPr lang="fr-FR" sz="2400" dirty="0"/>
              <a:t>Durée de vie du produit : 5 ans</a:t>
            </a:r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93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1" y="3882582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4454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84" y="1808139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08" y="2204864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043815878"/>
              </p:ext>
            </p:extLst>
          </p:nvPr>
        </p:nvGraphicFramePr>
        <p:xfrm>
          <a:off x="-160066" y="1628800"/>
          <a:ext cx="4804074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3958780787"/>
              </p:ext>
            </p:extLst>
          </p:nvPr>
        </p:nvGraphicFramePr>
        <p:xfrm>
          <a:off x="4644007" y="1628800"/>
          <a:ext cx="4603233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7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9" y="2420888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Stratégie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9952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1672</TotalTime>
  <Words>282</Words>
  <Application>Microsoft Office PowerPoint</Application>
  <PresentationFormat>Affichage à l'écran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Etude de marche </vt:lpstr>
      <vt:lpstr>Analyse du secteur</vt:lpstr>
      <vt:lpstr>Analyse de la concurrence</vt:lpstr>
      <vt:lpstr>Matrices de Positionnement </vt:lpstr>
      <vt:lpstr>Stratégie</vt:lpstr>
      <vt:lpstr>Communication</vt:lpstr>
      <vt:lpstr>Communication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Briséis Varin</cp:lastModifiedBy>
  <cp:revision>141</cp:revision>
  <dcterms:created xsi:type="dcterms:W3CDTF">2015-04-27T12:57:23Z</dcterms:created>
  <dcterms:modified xsi:type="dcterms:W3CDTF">2016-05-16T13:08:13Z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