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9" r:id="rId10"/>
    <p:sldId id="266" r:id="rId11"/>
    <p:sldId id="270" r:id="rId12"/>
  </p:sldIdLst>
  <p:sldSz cx="9144000" cy="5143500" type="screen16x9"/>
  <p:notesSz cx="6858000" cy="9144000"/>
  <p:embeddedFontLst>
    <p:embeddedFont>
      <p:font typeface="Lexend" panose="020B0604020202020204" charset="0"/>
      <p:regular r:id="rId14"/>
      <p:bold r:id="rId15"/>
    </p:embeddedFont>
    <p:embeddedFont>
      <p:font typeface="Lexend Medium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fafbc24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fafbc24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0591d162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0591d162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0591d162e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0591d162e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0591d162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0591d162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0591d162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0591d162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591d162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0591d162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591d162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0591d162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0591d162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0591d162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0591d162e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0591d162e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0591d162e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0591d162e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591d162e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591d162e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bg>
      <p:bgPr>
        <a:solidFill>
          <a:srgbClr val="B0CFE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0700" y="1835101"/>
            <a:ext cx="6331500" cy="16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800"/>
              <a:buFont typeface="Lexend Medium"/>
              <a:buNone/>
              <a:defRPr sz="4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0700" y="3882325"/>
            <a:ext cx="63315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000"/>
              <a:buFont typeface="Lexend Medium"/>
              <a:buNone/>
              <a:defRPr sz="2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 Medium"/>
              <a:buNone/>
              <a:defRPr sz="18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556900" y="3736650"/>
            <a:ext cx="6629100" cy="0"/>
          </a:xfrm>
          <a:prstGeom prst="straightConnector1">
            <a:avLst/>
          </a:prstGeom>
          <a:noFill/>
          <a:ln w="19050" cap="flat" cmpd="sng">
            <a:solidFill>
              <a:srgbClr val="2E475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Layout 1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4561800" cy="51435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2000" y="1985100"/>
            <a:ext cx="3615900" cy="22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 Medium"/>
              <a:buNone/>
              <a:defRPr sz="45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4512900" y="-8975"/>
            <a:ext cx="4629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2">
  <p:cSld name="SECTION_HEADER_2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9144000" cy="911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2 2">
  <p:cSld name="SECTION_HEADER_2_1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5C35"/>
              </a:buClr>
              <a:buSzPts val="4500"/>
              <a:buFont typeface="Lexend"/>
              <a:buNone/>
              <a:defRPr sz="4500" b="1">
                <a:solidFill>
                  <a:srgbClr val="FF5C35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2 1">
  <p:cSld name="SECTION_HEADER_2_1_3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0"/>
            <a:ext cx="9144000" cy="911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37968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675275" y="1042700"/>
            <a:ext cx="37968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5">
  <p:cSld name="SECTION_HEADER_2_1_1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86150" y="106185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86150" y="1776125"/>
            <a:ext cx="29859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>
                <a:solidFill>
                  <a:srgbClr val="2E475D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●"/>
              <a:defRPr sz="1800">
                <a:solidFill>
                  <a:srgbClr val="2E475D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○"/>
              <a:defRPr sz="1800">
                <a:solidFill>
                  <a:srgbClr val="2E475D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Char char="■"/>
              <a:defRPr sz="18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4008900" y="478650"/>
            <a:ext cx="1126200" cy="11262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4008900" y="2008650"/>
            <a:ext cx="1126200" cy="1126200"/>
          </a:xfrm>
          <a:prstGeom prst="ellipse">
            <a:avLst/>
          </a:prstGeom>
          <a:solidFill>
            <a:srgbClr val="FF5C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008900" y="3538650"/>
            <a:ext cx="1126200" cy="11262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432125" y="70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5432125" y="223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5432125" y="376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6">
  <p:cSld name="SECTION_HEADER_2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>
            <a:spLocks noGrp="1"/>
          </p:cNvSpPr>
          <p:nvPr>
            <p:ph type="pic" idx="2"/>
          </p:nvPr>
        </p:nvSpPr>
        <p:spPr>
          <a:xfrm>
            <a:off x="4911300" y="665700"/>
            <a:ext cx="3980400" cy="3770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665700"/>
            <a:ext cx="4911300" cy="3770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8891700" y="665700"/>
            <a:ext cx="252300" cy="3770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334700" y="1248850"/>
            <a:ext cx="4150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exend"/>
              <a:buNone/>
              <a:defRPr sz="45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334700" y="2083050"/>
            <a:ext cx="41502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334700" y="1969100"/>
            <a:ext cx="41478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8">
  <p:cSld name="SECTION_HEADER_2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Layout 1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1400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3121100" y="203325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170125" y="4645100"/>
            <a:ext cx="6201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l" rtl="0">
              <a:buNone/>
              <a:defRPr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0"/>
            <a:ext cx="2771700" cy="51435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2"/>
          </p:nvPr>
        </p:nvSpPr>
        <p:spPr>
          <a:xfrm>
            <a:off x="334700" y="571725"/>
            <a:ext cx="2157300" cy="19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3000"/>
              <a:buFont typeface="Lexend Medium"/>
              <a:buNone/>
              <a:defRPr sz="3000">
                <a:solidFill>
                  <a:srgbClr val="2E475D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4500"/>
              <a:buFont typeface="Lexend"/>
              <a:buNone/>
              <a:defRPr sz="4500" b="1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>
            <a:spLocks noGrp="1"/>
          </p:cNvSpPr>
          <p:nvPr>
            <p:ph type="pic" idx="3"/>
          </p:nvPr>
        </p:nvSpPr>
        <p:spPr>
          <a:xfrm>
            <a:off x="3265400" y="41807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7" name="Google Shape;87;p14"/>
          <p:cNvSpPr txBox="1">
            <a:spLocks noGrp="1"/>
          </p:cNvSpPr>
          <p:nvPr>
            <p:ph type="title" idx="4"/>
          </p:nvPr>
        </p:nvSpPr>
        <p:spPr>
          <a:xfrm>
            <a:off x="50261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5007200" y="203325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4"/>
          <p:cNvSpPr>
            <a:spLocks noGrp="1"/>
          </p:cNvSpPr>
          <p:nvPr>
            <p:ph type="pic" idx="5"/>
          </p:nvPr>
        </p:nvSpPr>
        <p:spPr>
          <a:xfrm>
            <a:off x="5151500" y="41807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" name="Google Shape;90;p14"/>
          <p:cNvSpPr txBox="1">
            <a:spLocks noGrp="1"/>
          </p:cNvSpPr>
          <p:nvPr>
            <p:ph type="title" idx="6"/>
          </p:nvPr>
        </p:nvSpPr>
        <p:spPr>
          <a:xfrm>
            <a:off x="69311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6912200" y="203325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>
            <a:spLocks noGrp="1"/>
          </p:cNvSpPr>
          <p:nvPr>
            <p:ph type="pic" idx="7"/>
          </p:nvPr>
        </p:nvSpPr>
        <p:spPr>
          <a:xfrm>
            <a:off x="7056500" y="41807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3140000" y="432770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94" name="Google Shape;94;p14"/>
          <p:cNvCxnSpPr/>
          <p:nvPr/>
        </p:nvCxnSpPr>
        <p:spPr>
          <a:xfrm>
            <a:off x="3121100" y="432770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>
            <a:spLocks noGrp="1"/>
          </p:cNvSpPr>
          <p:nvPr>
            <p:ph type="pic" idx="9"/>
          </p:nvPr>
        </p:nvSpPr>
        <p:spPr>
          <a:xfrm>
            <a:off x="3265400" y="271252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6" name="Google Shape;96;p14"/>
          <p:cNvSpPr txBox="1">
            <a:spLocks noGrp="1"/>
          </p:cNvSpPr>
          <p:nvPr>
            <p:ph type="title" idx="13"/>
          </p:nvPr>
        </p:nvSpPr>
        <p:spPr>
          <a:xfrm>
            <a:off x="5026100" y="432770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5007200" y="432770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4"/>
          <p:cNvSpPr>
            <a:spLocks noGrp="1"/>
          </p:cNvSpPr>
          <p:nvPr>
            <p:ph type="pic" idx="14"/>
          </p:nvPr>
        </p:nvSpPr>
        <p:spPr>
          <a:xfrm>
            <a:off x="5151500" y="271252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6931100" y="432770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200"/>
              <a:buNone/>
              <a:defRPr sz="1200">
                <a:solidFill>
                  <a:srgbClr val="2E47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None/>
              <a:defRPr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6912200" y="4327700"/>
            <a:ext cx="1716900" cy="0"/>
          </a:xfrm>
          <a:prstGeom prst="straightConnector1">
            <a:avLst/>
          </a:prstGeom>
          <a:noFill/>
          <a:ln w="19050" cap="flat" cmpd="sng">
            <a:solidFill>
              <a:srgbClr val="FF5C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4"/>
          <p:cNvSpPr>
            <a:spLocks noGrp="1"/>
          </p:cNvSpPr>
          <p:nvPr>
            <p:ph type="pic" idx="16"/>
          </p:nvPr>
        </p:nvSpPr>
        <p:spPr>
          <a:xfrm>
            <a:off x="7056500" y="2712525"/>
            <a:ext cx="1428300" cy="142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34700" y="2703000"/>
            <a:ext cx="18690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●"/>
              <a:defRPr sz="1500">
                <a:solidFill>
                  <a:srgbClr val="2E475D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○"/>
              <a:defRPr sz="1500">
                <a:solidFill>
                  <a:srgbClr val="2E475D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500"/>
              <a:buChar char="■"/>
              <a:defRPr sz="1500">
                <a:solidFill>
                  <a:srgbClr val="2E475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2800"/>
              <a:buFont typeface="Lexend"/>
              <a:buNone/>
              <a:defRPr sz="28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Font typeface="Lexend"/>
              <a:buChar char="●"/>
              <a:defRPr sz="1800"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○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■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●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○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■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●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○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400"/>
              <a:buFont typeface="Lexend"/>
              <a:buChar char="■"/>
              <a:defRPr>
                <a:solidFill>
                  <a:srgbClr val="2E475D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ctrTitle"/>
          </p:nvPr>
        </p:nvSpPr>
        <p:spPr>
          <a:xfrm>
            <a:off x="480700" y="1835101"/>
            <a:ext cx="6331500" cy="16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FExam</a:t>
            </a:r>
            <a:endParaRPr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480700" y="3882325"/>
            <a:ext cx="63315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31400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Nguyễn Mạnh Cường</a:t>
            </a:r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170125" y="4645100"/>
            <a:ext cx="6201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2"/>
          </p:nvPr>
        </p:nvSpPr>
        <p:spPr>
          <a:xfrm>
            <a:off x="334700" y="571725"/>
            <a:ext cx="2157300" cy="19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Đội ngũ phát triển</a:t>
            </a:r>
            <a:endParaRPr dirty="0">
              <a:solidFill>
                <a:srgbClr val="2E475D"/>
              </a:solidFill>
            </a:endParaRPr>
          </a:p>
        </p:txBody>
      </p:sp>
      <p:pic>
        <p:nvPicPr>
          <p:cNvPr id="220" name="Google Shape;220;p2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b="30177"/>
          <a:stretch/>
        </p:blipFill>
        <p:spPr>
          <a:xfrm>
            <a:off x="3265400" y="418075"/>
            <a:ext cx="1428300" cy="1428300"/>
          </a:xfrm>
          <a:prstGeom prst="ellipse">
            <a:avLst/>
          </a:prstGeom>
        </p:spPr>
      </p:pic>
      <p:sp>
        <p:nvSpPr>
          <p:cNvPr id="221" name="Google Shape;221;p27"/>
          <p:cNvSpPr txBox="1">
            <a:spLocks noGrp="1"/>
          </p:cNvSpPr>
          <p:nvPr>
            <p:ph type="title" idx="4"/>
          </p:nvPr>
        </p:nvSpPr>
        <p:spPr>
          <a:xfrm>
            <a:off x="50261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Dương</a:t>
            </a:r>
            <a:r>
              <a:rPr lang="en-US" dirty="0"/>
              <a:t> Xuân </a:t>
            </a:r>
            <a:r>
              <a:rPr lang="en-US" dirty="0" err="1"/>
              <a:t>Chính</a:t>
            </a:r>
            <a:endParaRPr dirty="0"/>
          </a:p>
        </p:txBody>
      </p:sp>
      <p:pic>
        <p:nvPicPr>
          <p:cNvPr id="222" name="Google Shape;222;p27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 b="30516"/>
          <a:stretch/>
        </p:blipFill>
        <p:spPr>
          <a:xfrm>
            <a:off x="5151500" y="418075"/>
            <a:ext cx="1428300" cy="1428300"/>
          </a:xfrm>
          <a:prstGeom prst="ellipse">
            <a:avLst/>
          </a:prstGeom>
        </p:spPr>
      </p:pic>
      <p:sp>
        <p:nvSpPr>
          <p:cNvPr id="223" name="Google Shape;223;p27"/>
          <p:cNvSpPr txBox="1">
            <a:spLocks noGrp="1"/>
          </p:cNvSpPr>
          <p:nvPr>
            <p:ph type="title" idx="6"/>
          </p:nvPr>
        </p:nvSpPr>
        <p:spPr>
          <a:xfrm>
            <a:off x="6931100" y="203325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Ngô Ngọc Linh</a:t>
            </a:r>
            <a:endParaRPr dirty="0"/>
          </a:p>
        </p:txBody>
      </p:sp>
      <p:pic>
        <p:nvPicPr>
          <p:cNvPr id="224" name="Google Shape;224;p27"/>
          <p:cNvPicPr preferRelativeResize="0">
            <a:picLocks noGrp="1"/>
          </p:cNvPicPr>
          <p:nvPr>
            <p:ph type="pic" idx="7"/>
          </p:nvPr>
        </p:nvPicPr>
        <p:blipFill rotWithShape="1">
          <a:blip r:embed="rId3">
            <a:alphaModFix/>
          </a:blip>
          <a:srcRect b="30177"/>
          <a:stretch/>
        </p:blipFill>
        <p:spPr>
          <a:xfrm>
            <a:off x="7056500" y="418075"/>
            <a:ext cx="1428300" cy="1428300"/>
          </a:xfrm>
          <a:prstGeom prst="ellipse">
            <a:avLst/>
          </a:prstGeom>
        </p:spPr>
      </p:pic>
      <p:sp>
        <p:nvSpPr>
          <p:cNvPr id="225" name="Google Shape;225;p27"/>
          <p:cNvSpPr txBox="1">
            <a:spLocks noGrp="1"/>
          </p:cNvSpPr>
          <p:nvPr>
            <p:ph type="title" idx="8"/>
          </p:nvPr>
        </p:nvSpPr>
        <p:spPr>
          <a:xfrm>
            <a:off x="3140000" y="432770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Bùi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Đăng</a:t>
            </a:r>
            <a:endParaRPr dirty="0"/>
          </a:p>
        </p:txBody>
      </p:sp>
      <p:pic>
        <p:nvPicPr>
          <p:cNvPr id="226" name="Google Shape;226;p27"/>
          <p:cNvPicPr preferRelativeResize="0">
            <a:picLocks noGrp="1"/>
          </p:cNvPicPr>
          <p:nvPr>
            <p:ph type="pic" idx="9"/>
          </p:nvPr>
        </p:nvPicPr>
        <p:blipFill rotWithShape="1">
          <a:blip r:embed="rId4">
            <a:alphaModFix/>
          </a:blip>
          <a:srcRect b="30516"/>
          <a:stretch/>
        </p:blipFill>
        <p:spPr>
          <a:xfrm>
            <a:off x="3265400" y="2712525"/>
            <a:ext cx="1428300" cy="1428300"/>
          </a:xfrm>
          <a:prstGeom prst="ellipse">
            <a:avLst/>
          </a:prstGeom>
        </p:spPr>
      </p:pic>
      <p:sp>
        <p:nvSpPr>
          <p:cNvPr id="227" name="Google Shape;227;p27"/>
          <p:cNvSpPr txBox="1">
            <a:spLocks noGrp="1"/>
          </p:cNvSpPr>
          <p:nvPr>
            <p:ph type="title" idx="13"/>
          </p:nvPr>
        </p:nvSpPr>
        <p:spPr>
          <a:xfrm>
            <a:off x="5026100" y="4327700"/>
            <a:ext cx="1679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dirty="0"/>
          </a:p>
        </p:txBody>
      </p:sp>
      <p:pic>
        <p:nvPicPr>
          <p:cNvPr id="228" name="Google Shape;228;p27"/>
          <p:cNvPicPr preferRelativeResize="0">
            <a:picLocks noGrp="1"/>
          </p:cNvPicPr>
          <p:nvPr>
            <p:ph type="pic" idx="14"/>
          </p:nvPr>
        </p:nvPicPr>
        <p:blipFill rotWithShape="1">
          <a:blip r:embed="rId3">
            <a:alphaModFix/>
          </a:blip>
          <a:srcRect b="30177"/>
          <a:stretch/>
        </p:blipFill>
        <p:spPr>
          <a:xfrm>
            <a:off x="5151500" y="2712525"/>
            <a:ext cx="1428300" cy="1428300"/>
          </a:xfrm>
          <a:prstGeom prst="ellipse">
            <a:avLst/>
          </a:prstGeom>
        </p:spPr>
      </p:pic>
      <p:sp>
        <p:nvSpPr>
          <p:cNvPr id="231" name="Google Shape;231;p27"/>
          <p:cNvSpPr txBox="1">
            <a:spLocks noGrp="1"/>
          </p:cNvSpPr>
          <p:nvPr>
            <p:ph type="body" idx="1"/>
          </p:nvPr>
        </p:nvSpPr>
        <p:spPr>
          <a:xfrm>
            <a:off x="334700" y="2703000"/>
            <a:ext cx="18690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ctrTitle"/>
          </p:nvPr>
        </p:nvSpPr>
        <p:spPr>
          <a:xfrm>
            <a:off x="480700" y="1835101"/>
            <a:ext cx="6331500" cy="16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"/>
          </p:nvPr>
        </p:nvSpPr>
        <p:spPr>
          <a:xfrm>
            <a:off x="480700" y="3882325"/>
            <a:ext cx="63315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Slide Information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62000" y="1985100"/>
            <a:ext cx="3615900" cy="22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sản phẩm</a:t>
            </a:r>
            <a:endParaRPr dirty="0"/>
          </a:p>
        </p:txBody>
      </p:sp>
      <p:pic>
        <p:nvPicPr>
          <p:cNvPr id="125" name="Google Shape;125;p1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4752" r="24752"/>
          <a:stretch/>
        </p:blipFill>
        <p:spPr>
          <a:xfrm>
            <a:off x="4512900" y="-8975"/>
            <a:ext cx="4629899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Đặt vấn đề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81381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Ngày</a:t>
            </a:r>
            <a:r>
              <a:rPr lang="en-US" dirty="0"/>
              <a:t> nay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4" name="Google Shape;134;p19"/>
          <p:cNvSpPr/>
          <p:nvPr/>
        </p:nvSpPr>
        <p:spPr>
          <a:xfrm>
            <a:off x="592425" y="2431150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106275" y="2378200"/>
            <a:ext cx="3465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Lượng lớn tài liệu </a:t>
            </a:r>
            <a:r>
              <a:rPr lang="en" sz="1500" b="1" dirty="0"/>
              <a:t>gây phức tạp </a:t>
            </a:r>
            <a:r>
              <a:rPr lang="en" sz="1500" dirty="0"/>
              <a:t>trong quản lý đề thi. </a:t>
            </a:r>
            <a:endParaRPr sz="1500" dirty="0"/>
          </a:p>
        </p:txBody>
      </p:sp>
      <p:sp>
        <p:nvSpPr>
          <p:cNvPr id="136" name="Google Shape;136;p19"/>
          <p:cNvSpPr/>
          <p:nvPr/>
        </p:nvSpPr>
        <p:spPr>
          <a:xfrm>
            <a:off x="592425" y="3451088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13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1106275" y="3398144"/>
            <a:ext cx="3465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Tốn nhiều thời gian </a:t>
            </a:r>
            <a:r>
              <a:rPr lang="en" sz="1500" dirty="0"/>
              <a:t>tính từ thời điểm tạo đề tới mang đề thi tới học sinh</a:t>
            </a:r>
            <a:endParaRPr sz="1500" dirty="0"/>
          </a:p>
        </p:txBody>
      </p:sp>
      <p:sp>
        <p:nvSpPr>
          <p:cNvPr id="138" name="Google Shape;138;p19"/>
          <p:cNvSpPr/>
          <p:nvPr/>
        </p:nvSpPr>
        <p:spPr>
          <a:xfrm>
            <a:off x="4572000" y="2431150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13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5145323" y="2378094"/>
            <a:ext cx="3332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Quản lý an ninh và </a:t>
            </a:r>
            <a:r>
              <a:rPr lang="en" sz="1500" b="1" dirty="0"/>
              <a:t>giám sát tính</a:t>
            </a:r>
            <a:r>
              <a:rPr lang="en" sz="1500" dirty="0"/>
              <a:t> </a:t>
            </a:r>
            <a:r>
              <a:rPr lang="en" sz="1500" b="1" dirty="0"/>
              <a:t>minh bạch </a:t>
            </a:r>
            <a:r>
              <a:rPr lang="en" sz="1500" dirty="0"/>
              <a:t>của đề thi.</a:t>
            </a:r>
            <a:r>
              <a:rPr lang="en" sz="1500" b="1" dirty="0"/>
              <a:t> </a:t>
            </a:r>
            <a:endParaRPr sz="1500" b="1" dirty="0"/>
          </a:p>
        </p:txBody>
      </p:sp>
      <p:sp>
        <p:nvSpPr>
          <p:cNvPr id="140" name="Google Shape;140;p19"/>
          <p:cNvSpPr/>
          <p:nvPr/>
        </p:nvSpPr>
        <p:spPr>
          <a:xfrm>
            <a:off x="4572000" y="3451088"/>
            <a:ext cx="368400" cy="368400"/>
          </a:xfrm>
          <a:prstGeom prst="ellipse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4</a:t>
            </a:r>
            <a:endParaRPr sz="13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5085850" y="3398144"/>
            <a:ext cx="3332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/>
              <a:t>Tốn</a:t>
            </a:r>
            <a:r>
              <a:rPr lang="en-US" sz="1500" dirty="0"/>
              <a:t> </a:t>
            </a:r>
            <a:r>
              <a:rPr lang="en-US" sz="1500" dirty="0" err="1"/>
              <a:t>nhiều</a:t>
            </a:r>
            <a:r>
              <a:rPr lang="en-US" sz="1500" dirty="0"/>
              <a:t> </a:t>
            </a:r>
            <a:r>
              <a:rPr lang="en-US" sz="1500" b="1" dirty="0" err="1"/>
              <a:t>thời</a:t>
            </a:r>
            <a:r>
              <a:rPr lang="en-US" sz="1500" b="1" dirty="0"/>
              <a:t> </a:t>
            </a:r>
            <a:r>
              <a:rPr lang="en-US" sz="1500" b="1" dirty="0" err="1"/>
              <a:t>gian</a:t>
            </a:r>
            <a:r>
              <a:rPr lang="en-US" sz="1500" b="1" dirty="0"/>
              <a:t>, </a:t>
            </a:r>
            <a:r>
              <a:rPr lang="en-US" sz="1500" b="1" dirty="0" err="1"/>
              <a:t>nhân</a:t>
            </a:r>
            <a:r>
              <a:rPr lang="en-US" sz="1500" b="1" dirty="0"/>
              <a:t> </a:t>
            </a:r>
            <a:r>
              <a:rPr lang="en-US" sz="1500" b="1" dirty="0" err="1"/>
              <a:t>lực</a:t>
            </a:r>
            <a:r>
              <a:rPr lang="en-US" sz="1500" b="1" dirty="0"/>
              <a:t> </a:t>
            </a:r>
            <a:r>
              <a:rPr lang="en-US" sz="1500" dirty="0" err="1"/>
              <a:t>phục</a:t>
            </a:r>
            <a:r>
              <a:rPr lang="en-US" sz="1500" dirty="0"/>
              <a:t> </a:t>
            </a:r>
            <a:r>
              <a:rPr lang="en-US" sz="1500" dirty="0" err="1"/>
              <a:t>vụ</a:t>
            </a:r>
            <a:r>
              <a:rPr lang="en-US" sz="1500" dirty="0"/>
              <a:t> </a:t>
            </a: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chấm</a:t>
            </a:r>
            <a:r>
              <a:rPr lang="en-US" sz="1500" dirty="0"/>
              <a:t> </a:t>
            </a:r>
            <a:r>
              <a:rPr lang="en-US" sz="1500" dirty="0" err="1"/>
              <a:t>bài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Cách giải quyết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341664" y="2489975"/>
            <a:ext cx="2035274" cy="22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theo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tiêu</a:t>
            </a:r>
            <a:r>
              <a:rPr lang="en-US" sz="1200" dirty="0"/>
              <a:t> </a:t>
            </a:r>
            <a:r>
              <a:rPr lang="en-US" sz="1200" dirty="0" err="1"/>
              <a:t>chí</a:t>
            </a:r>
            <a:r>
              <a:rPr lang="en-US" sz="1200" dirty="0"/>
              <a:t> </a:t>
            </a:r>
            <a:r>
              <a:rPr lang="en-US" sz="1200" dirty="0" err="1"/>
              <a:t>như</a:t>
            </a:r>
            <a:r>
              <a:rPr lang="en-US" sz="1200" dirty="0"/>
              <a:t> </a:t>
            </a:r>
            <a:r>
              <a:rPr lang="en-US" sz="1200" dirty="0" err="1"/>
              <a:t>môn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,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độ</a:t>
            </a:r>
            <a:r>
              <a:rPr lang="en-US" sz="1200" dirty="0"/>
              <a:t>, </a:t>
            </a:r>
            <a:r>
              <a:rPr lang="en-US" sz="1200" dirty="0" err="1"/>
              <a:t>chủ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dễ</a:t>
            </a:r>
            <a:r>
              <a:rPr lang="en-US" sz="1200" dirty="0"/>
              <a:t> </a:t>
            </a:r>
            <a:r>
              <a:rPr lang="en-US" sz="1200" dirty="0" err="1"/>
              <a:t>dàng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kiếm</a:t>
            </a:r>
            <a:r>
              <a:rPr lang="en-US" sz="1200" dirty="0"/>
              <a:t>  </a:t>
            </a:r>
            <a:endParaRPr sz="1200"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4294967295"/>
          </p:nvPr>
        </p:nvSpPr>
        <p:spPr>
          <a:xfrm>
            <a:off x="2631236" y="2489975"/>
            <a:ext cx="1715700" cy="22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/>
              <a:t>Tự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hóa</a:t>
            </a:r>
            <a:r>
              <a:rPr lang="en-US" sz="1500" dirty="0"/>
              <a:t> </a:t>
            </a:r>
            <a:r>
              <a:rPr lang="en-US" sz="1500" dirty="0" err="1"/>
              <a:t>quy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tạo</a:t>
            </a:r>
            <a:r>
              <a:rPr lang="en-US" sz="1500" dirty="0"/>
              <a:t> </a:t>
            </a:r>
            <a:r>
              <a:rPr lang="en-US" sz="1500" dirty="0" err="1"/>
              <a:t>đề</a:t>
            </a:r>
            <a:r>
              <a:rPr lang="en-US" sz="1500" dirty="0"/>
              <a:t> </a:t>
            </a:r>
            <a:r>
              <a:rPr lang="en-US" sz="1500" dirty="0" err="1"/>
              <a:t>thi</a:t>
            </a:r>
            <a:endParaRPr dirty="0"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4294967295"/>
          </p:nvPr>
        </p:nvSpPr>
        <p:spPr>
          <a:xfrm>
            <a:off x="4699149" y="2526680"/>
            <a:ext cx="1909500" cy="22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/>
              <a:t>Phân</a:t>
            </a:r>
            <a:r>
              <a:rPr lang="en-US" sz="1500" dirty="0"/>
              <a:t> </a:t>
            </a:r>
            <a:r>
              <a:rPr lang="en-US" sz="1500" dirty="0" err="1"/>
              <a:t>quyền</a:t>
            </a:r>
            <a:r>
              <a:rPr lang="en-US" sz="1500" dirty="0"/>
              <a:t> </a:t>
            </a:r>
            <a:r>
              <a:rPr lang="en-US" sz="1500" dirty="0" err="1"/>
              <a:t>truy</a:t>
            </a:r>
            <a:r>
              <a:rPr lang="en-US" sz="1500" dirty="0"/>
              <a:t>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xác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mức</a:t>
            </a:r>
            <a:r>
              <a:rPr lang="en-US" sz="1200" dirty="0"/>
              <a:t> </a:t>
            </a:r>
            <a:r>
              <a:rPr lang="en-US" sz="1200" dirty="0" err="1"/>
              <a:t>độ</a:t>
            </a:r>
            <a:r>
              <a:rPr lang="en-US" sz="1200" dirty="0"/>
              <a:t> </a:t>
            </a:r>
            <a:r>
              <a:rPr lang="en-US" sz="1200" dirty="0" err="1"/>
              <a:t>quyền</a:t>
            </a:r>
            <a:r>
              <a:rPr lang="en-US" sz="1200" dirty="0"/>
              <a:t> </a:t>
            </a:r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cập</a:t>
            </a:r>
            <a:r>
              <a:rPr lang="en-US" sz="1200" dirty="0"/>
              <a:t> </a:t>
            </a:r>
            <a:r>
              <a:rPr lang="en-US" sz="1200" dirty="0" err="1"/>
              <a:t>khác</a:t>
            </a:r>
            <a:r>
              <a:rPr lang="en-US" sz="1200" dirty="0"/>
              <a:t> </a:t>
            </a:r>
            <a:r>
              <a:rPr lang="en-US" sz="1200" dirty="0" err="1"/>
              <a:t>nhau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tùy</a:t>
            </a:r>
            <a:r>
              <a:rPr lang="en-US" sz="1200" dirty="0"/>
              <a:t> </a:t>
            </a:r>
            <a:r>
              <a:rPr lang="en-US" sz="1200" dirty="0" err="1"/>
              <a:t>theo</a:t>
            </a:r>
            <a:r>
              <a:rPr lang="en-US" sz="1200" dirty="0"/>
              <a:t> </a:t>
            </a:r>
            <a:r>
              <a:rPr lang="en-US" sz="1200" dirty="0" err="1"/>
              <a:t>vai</a:t>
            </a:r>
            <a:r>
              <a:rPr lang="en-US" sz="1200" dirty="0"/>
              <a:t> </a:t>
            </a:r>
            <a:r>
              <a:rPr lang="en-US" sz="1200" dirty="0" err="1"/>
              <a:t>trò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họ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thi</a:t>
            </a:r>
            <a:endParaRPr sz="1200"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4294967295"/>
          </p:nvPr>
        </p:nvSpPr>
        <p:spPr>
          <a:xfrm>
            <a:off x="6827560" y="2519901"/>
            <a:ext cx="1909500" cy="22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/>
              <a:t>Tính</a:t>
            </a:r>
            <a:r>
              <a:rPr lang="en-US" sz="1500" dirty="0"/>
              <a:t> </a:t>
            </a:r>
            <a:r>
              <a:rPr lang="en-US" sz="1500" dirty="0" err="1"/>
              <a:t>minh</a:t>
            </a:r>
            <a:r>
              <a:rPr lang="en-US" sz="1500" dirty="0"/>
              <a:t> </a:t>
            </a:r>
            <a:r>
              <a:rPr lang="en-US" sz="1500" dirty="0" err="1"/>
              <a:t>bạch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truy</a:t>
            </a:r>
            <a:r>
              <a:rPr lang="en-US" sz="1500" dirty="0"/>
              <a:t>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dễ</a:t>
            </a:r>
            <a:r>
              <a:rPr lang="en-US" sz="1500" dirty="0"/>
              <a:t> </a:t>
            </a:r>
            <a:r>
              <a:rPr lang="en-US" sz="1500" dirty="0" err="1"/>
              <a:t>dàng</a:t>
            </a:r>
            <a:r>
              <a:rPr lang="en-US" sz="1500" dirty="0"/>
              <a:t> </a:t>
            </a:r>
            <a:r>
              <a:rPr lang="en-US" sz="1200" dirty="0" err="1"/>
              <a:t>cung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cơ</a:t>
            </a:r>
            <a:r>
              <a:rPr lang="en-US" sz="1200" dirty="0"/>
              <a:t> </a:t>
            </a:r>
            <a:r>
              <a:rPr lang="en-US" sz="1200" dirty="0" err="1"/>
              <a:t>chế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phép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giáo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cập</a:t>
            </a:r>
            <a:r>
              <a:rPr lang="en-US" sz="1200" dirty="0"/>
              <a:t> </a:t>
            </a:r>
            <a:r>
              <a:rPr lang="en-US" sz="1200" dirty="0" err="1"/>
              <a:t>dễ</a:t>
            </a:r>
            <a:r>
              <a:rPr lang="en-US" sz="1200" dirty="0"/>
              <a:t> </a:t>
            </a:r>
            <a:r>
              <a:rPr lang="en-US" sz="1200" dirty="0" err="1"/>
              <a:t>dàng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đề</a:t>
            </a:r>
            <a:r>
              <a:rPr lang="en-US" sz="1200" dirty="0"/>
              <a:t> </a:t>
            </a:r>
            <a:r>
              <a:rPr lang="en-US" sz="1200" dirty="0" err="1"/>
              <a:t>thi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kết</a:t>
            </a:r>
            <a:r>
              <a:rPr lang="en-US" sz="1200" dirty="0"/>
              <a:t> </a:t>
            </a:r>
            <a:r>
              <a:rPr lang="en-US" sz="1200" dirty="0" err="1"/>
              <a:t>quả</a:t>
            </a:r>
            <a:r>
              <a:rPr lang="en-US" sz="1200" dirty="0"/>
              <a:t> </a:t>
            </a:r>
            <a:r>
              <a:rPr lang="en-US" sz="1200" dirty="0" err="1"/>
              <a:t>thi</a:t>
            </a:r>
            <a:r>
              <a:rPr lang="en-US" sz="1200" dirty="0"/>
              <a:t>.</a:t>
            </a:r>
            <a:endParaRPr sz="1200" dirty="0"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357" y="1484415"/>
            <a:ext cx="770801" cy="77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4127" y="1525735"/>
            <a:ext cx="840521" cy="7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1849" y="1433351"/>
            <a:ext cx="634475" cy="801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7982" y="1441942"/>
            <a:ext cx="634487" cy="7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486150" y="106185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Thị trường</a:t>
            </a:r>
            <a:endParaRPr dirty="0"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486150" y="1776125"/>
            <a:ext cx="29859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Sản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phẩm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nhắm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vào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nhóm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đối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tượng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giáo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viên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/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học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sinh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thuộc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phạm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vi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Tiểu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Học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2E475D"/>
                </a:solidFill>
                <a:highlight>
                  <a:srgbClr val="FFFFFF"/>
                </a:highlight>
              </a:rPr>
              <a:t>THPT</a:t>
            </a:r>
            <a:r>
              <a:rPr lang="en-US" dirty="0">
                <a:solidFill>
                  <a:srgbClr val="2E475D"/>
                </a:solidFill>
                <a:highlight>
                  <a:srgbClr val="FFFFFF"/>
                </a:highlight>
              </a:rPr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E475D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2"/>
          </p:nvPr>
        </p:nvSpPr>
        <p:spPr>
          <a:xfrm>
            <a:off x="5432125" y="70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: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bao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quốc</a:t>
            </a:r>
            <a:endParaRPr dirty="0"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3"/>
          </p:nvPr>
        </p:nvSpPr>
        <p:spPr>
          <a:xfrm>
            <a:off x="5432125" y="223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do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4"/>
          </p:nvPr>
        </p:nvSpPr>
        <p:spPr>
          <a:xfrm>
            <a:off x="5432125" y="3760500"/>
            <a:ext cx="2985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l="29" r="39"/>
          <a:stretch/>
        </p:blipFill>
        <p:spPr>
          <a:xfrm>
            <a:off x="4146524" y="3809719"/>
            <a:ext cx="850972" cy="5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273" y="680051"/>
            <a:ext cx="759512" cy="72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4675" y="2230512"/>
            <a:ext cx="674642" cy="6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2642" b="2642"/>
          <a:stretch/>
        </p:blipFill>
        <p:spPr>
          <a:xfrm>
            <a:off x="4911300" y="665700"/>
            <a:ext cx="3980402" cy="3770102"/>
          </a:xfrm>
          <a:prstGeom prst="rect">
            <a:avLst/>
          </a:prstGeom>
        </p:spPr>
      </p:pic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334700" y="1248850"/>
            <a:ext cx="4150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Sản phẩm</a:t>
            </a:r>
            <a:endParaRPr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334700" y="2083050"/>
            <a:ext cx="41502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Business Model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79734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2E475D"/>
              </a:buClr>
              <a:buSzPts val="1800"/>
              <a:buNone/>
            </a:pPr>
            <a:r>
              <a:rPr lang="en-US" dirty="0" err="1">
                <a:highlight>
                  <a:srgbClr val="FFFFFF"/>
                </a:highlight>
              </a:rPr>
              <a:t>Để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mang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sản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phẩm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vào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thị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trường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và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duy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trì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tốc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độ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tăng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trưởng</a:t>
            </a:r>
            <a:r>
              <a:rPr lang="en-US" dirty="0">
                <a:highlight>
                  <a:srgbClr val="FFFFFF"/>
                </a:highlight>
              </a:rPr>
              <a:t>:</a:t>
            </a:r>
            <a:endParaRPr dirty="0">
              <a:solidFill>
                <a:srgbClr val="2E475D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highlight>
                  <a:srgbClr val="FFFFFF"/>
                </a:highlight>
              </a:rPr>
              <a:t>Hiểu rõ </a:t>
            </a:r>
            <a:r>
              <a:rPr lang="en" b="1" dirty="0">
                <a:highlight>
                  <a:srgbClr val="FFFFFF"/>
                </a:highlight>
              </a:rPr>
              <a:t>nhu cầu </a:t>
            </a:r>
            <a:r>
              <a:rPr lang="en" dirty="0">
                <a:highlight>
                  <a:srgbClr val="FFFFFF"/>
                </a:highlight>
              </a:rPr>
              <a:t>và xây dựng mối </a:t>
            </a:r>
            <a:r>
              <a:rPr lang="en" b="1" dirty="0">
                <a:highlight>
                  <a:srgbClr val="FFFFFF"/>
                </a:highlight>
              </a:rPr>
              <a:t>quan hệ với khách hàng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>
                <a:highlight>
                  <a:srgbClr val="FFFFFF"/>
                </a:highlight>
              </a:rPr>
              <a:t>Xây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dựng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đội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ngũ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nhân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sự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và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sản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phẩm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chất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lượng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cao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>
                <a:highlight>
                  <a:srgbClr val="FFFFFF"/>
                </a:highlight>
              </a:rPr>
              <a:t>Phát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triển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chiến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lược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tiếp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thị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hiệu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quả</a:t>
            </a:r>
            <a:endParaRPr b="1"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 b="1" dirty="0">
                <a:highlight>
                  <a:srgbClr val="FFFFFF"/>
                </a:highlight>
              </a:rPr>
              <a:t>Thu </a:t>
            </a:r>
            <a:r>
              <a:rPr lang="en-US" b="1" dirty="0" err="1">
                <a:highlight>
                  <a:srgbClr val="FFFFFF"/>
                </a:highlight>
              </a:rPr>
              <a:t>thập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dữ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b="1" dirty="0" err="1">
                <a:highlight>
                  <a:srgbClr val="FFFFFF"/>
                </a:highlight>
              </a:rPr>
              <a:t>liệu</a:t>
            </a:r>
            <a:r>
              <a:rPr lang="en-US" b="1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từ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người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dùng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và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không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ngừng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cải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tiến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191" name="Google Shape;191;p24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484800" y="173250"/>
            <a:ext cx="80586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Cạnh tranh</a:t>
            </a:r>
            <a:endParaRPr dirty="0"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484800" y="1042700"/>
            <a:ext cx="81381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dirty="0">
              <a:solidFill>
                <a:srgbClr val="2E475D"/>
              </a:solidFill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552875" y="1912700"/>
            <a:ext cx="3880800" cy="568200"/>
          </a:xfrm>
          <a:prstGeom prst="rect">
            <a:avLst/>
          </a:prstGeom>
          <a:solidFill>
            <a:srgbClr val="FF5C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4294967295"/>
          </p:nvPr>
        </p:nvSpPr>
        <p:spPr>
          <a:xfrm>
            <a:off x="841696" y="2010905"/>
            <a:ext cx="33411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Advantages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4628676" y="1912700"/>
            <a:ext cx="3880800" cy="568200"/>
          </a:xfrm>
          <a:prstGeom prst="rect">
            <a:avLst/>
          </a:prstGeom>
          <a:solidFill>
            <a:srgbClr val="B0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4294967295"/>
          </p:nvPr>
        </p:nvSpPr>
        <p:spPr>
          <a:xfrm>
            <a:off x="4917496" y="2010905"/>
            <a:ext cx="3341100" cy="3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Disadvantages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710955" y="2480900"/>
            <a:ext cx="3380400" cy="2164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>
                <a:highlight>
                  <a:srgbClr val="FFFFFF"/>
                </a:highlight>
              </a:rPr>
              <a:t>Tính độc đáo</a:t>
            </a:r>
            <a:r>
              <a:rPr lang="en" sz="1500" dirty="0">
                <a:highlight>
                  <a:srgbClr val="FFFFFF"/>
                </a:highlight>
              </a:rPr>
              <a:t> của sản phẩm, cụ thể là tính năng tham số hóa</a:t>
            </a:r>
            <a:endParaRPr sz="1500" dirty="0"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>
                <a:highlight>
                  <a:srgbClr val="FFFFFF"/>
                </a:highlight>
              </a:rPr>
              <a:t>Ít đối thủ </a:t>
            </a:r>
            <a:r>
              <a:rPr lang="en" sz="1500" dirty="0">
                <a:highlight>
                  <a:srgbClr val="FFFFFF"/>
                </a:highlight>
              </a:rPr>
              <a:t>cạnh tranh. </a:t>
            </a:r>
            <a:endParaRPr sz="1500" dirty="0"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>
                <a:highlight>
                  <a:srgbClr val="FFFFFF"/>
                </a:highlight>
              </a:rPr>
              <a:t>M</a:t>
            </a:r>
            <a:r>
              <a:rPr lang="en" sz="1500" dirty="0">
                <a:highlight>
                  <a:srgbClr val="FFFFFF"/>
                </a:highlight>
              </a:rPr>
              <a:t>ang lại </a:t>
            </a:r>
            <a:r>
              <a:rPr lang="en" sz="1500" b="1" dirty="0">
                <a:highlight>
                  <a:srgbClr val="FFFFFF"/>
                </a:highlight>
              </a:rPr>
              <a:t>hiệu quả công việc </a:t>
            </a:r>
            <a:r>
              <a:rPr lang="en" sz="1500" dirty="0">
                <a:highlight>
                  <a:srgbClr val="FFFFFF"/>
                </a:highlight>
              </a:rPr>
              <a:t>cho người dùng.</a:t>
            </a:r>
            <a:endParaRPr sz="1500" b="1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2E475D"/>
              </a:solidFill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4710327" y="2480900"/>
            <a:ext cx="3380400" cy="18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>
                <a:highlight>
                  <a:srgbClr val="FFFFFF"/>
                </a:highlight>
              </a:rPr>
              <a:t>Nhóm đối tượng sử dụng </a:t>
            </a:r>
            <a:r>
              <a:rPr lang="en" sz="1500" dirty="0">
                <a:highlight>
                  <a:srgbClr val="FFFFFF"/>
                </a:highlight>
              </a:rPr>
              <a:t>không muốn làm quen với công nghệ mới.</a:t>
            </a:r>
            <a:endParaRPr sz="1500" dirty="0"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>
                <a:highlight>
                  <a:srgbClr val="FFFFFF"/>
                </a:highlight>
              </a:rPr>
              <a:t>Đặc biệt cần nhiều thời gian và công sức </a:t>
            </a:r>
            <a:r>
              <a:rPr lang="en" sz="1500" dirty="0">
                <a:highlight>
                  <a:srgbClr val="FFFFFF"/>
                </a:highlight>
              </a:rPr>
              <a:t>của đội ngũ phát triển và quản lý.</a:t>
            </a:r>
            <a:endParaRPr sz="1500" dirty="0">
              <a:highlight>
                <a:srgbClr val="FFFFFF"/>
              </a:highlight>
            </a:endParaRPr>
          </a:p>
          <a:p>
            <a:pPr marL="133350" lvl="0" indent="0" algn="l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 b="1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2E475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2642" b="2642"/>
          <a:stretch/>
        </p:blipFill>
        <p:spPr>
          <a:xfrm>
            <a:off x="4911300" y="665700"/>
            <a:ext cx="3980402" cy="3770102"/>
          </a:xfrm>
          <a:prstGeom prst="rect">
            <a:avLst/>
          </a:prstGeom>
        </p:spPr>
      </p:pic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170125" y="4645104"/>
            <a:ext cx="2048400" cy="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334700" y="1248850"/>
            <a:ext cx="4150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Model</a:t>
            </a:r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334700" y="2007200"/>
            <a:ext cx="4150200" cy="2562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Nguồn </a:t>
            </a:r>
            <a:r>
              <a:rPr lang="en" sz="1800" b="1" dirty="0"/>
              <a:t>lợi nhuận chính</a:t>
            </a:r>
            <a:r>
              <a:rPr lang="en" sz="1800" dirty="0"/>
              <a:t> đến từ các </a:t>
            </a:r>
            <a:r>
              <a:rPr lang="en" sz="1800" b="1" dirty="0"/>
              <a:t>tổ chức giáo dục, trường học, hoặc các cơ quan tổ chức kỳ thi </a:t>
            </a:r>
            <a:r>
              <a:rPr lang="en" sz="1800" dirty="0"/>
              <a:t>có nhu cầu sử dụng sản phẩm.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Thu </a:t>
            </a:r>
            <a:r>
              <a:rPr lang="en-US" sz="1800" b="1" dirty="0" err="1"/>
              <a:t>lợi</a:t>
            </a:r>
            <a:r>
              <a:rPr lang="en-US" sz="1800" b="1" dirty="0"/>
              <a:t> </a:t>
            </a:r>
            <a:r>
              <a:rPr lang="en-US" sz="1800" b="1" dirty="0" err="1"/>
              <a:t>nhuận</a:t>
            </a:r>
            <a:r>
              <a:rPr lang="en-US" sz="1800" b="1" dirty="0"/>
              <a:t> </a:t>
            </a:r>
            <a:r>
              <a:rPr lang="en-US" sz="1800" b="1" dirty="0" err="1"/>
              <a:t>bên</a:t>
            </a:r>
            <a:r>
              <a:rPr lang="en-US" sz="1800" b="1" dirty="0"/>
              <a:t> </a:t>
            </a:r>
            <a:r>
              <a:rPr lang="en-US" sz="1800" b="1" dirty="0" err="1"/>
              <a:t>ngoài</a:t>
            </a:r>
            <a:r>
              <a:rPr lang="en-US" sz="1800" b="1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quảng</a:t>
            </a:r>
            <a:r>
              <a:rPr lang="en-US" sz="1800" dirty="0"/>
              <a:t> </a:t>
            </a:r>
            <a:r>
              <a:rPr lang="en-US" sz="1800" dirty="0" err="1"/>
              <a:t>cáo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r>
              <a:rPr lang="en-US" sz="1800" dirty="0"/>
              <a:t> </a:t>
            </a:r>
            <a:r>
              <a:rPr lang="en-US" sz="1800" dirty="0" err="1"/>
              <a:t>miễn</a:t>
            </a:r>
            <a:r>
              <a:rPr lang="en-US" sz="1800" dirty="0"/>
              <a:t> </a:t>
            </a:r>
            <a:r>
              <a:rPr lang="en-US" sz="1800" dirty="0" err="1"/>
              <a:t>phí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500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Lexend Medium</vt:lpstr>
      <vt:lpstr>Lexend</vt:lpstr>
      <vt:lpstr>Simple Light</vt:lpstr>
      <vt:lpstr>FExam</vt:lpstr>
      <vt:lpstr>Giới thiệu sản phẩm</vt:lpstr>
      <vt:lpstr>Đặt vấn đề</vt:lpstr>
      <vt:lpstr>Cách giải quyết</vt:lpstr>
      <vt:lpstr>Thị trường</vt:lpstr>
      <vt:lpstr>Sản phẩm</vt:lpstr>
      <vt:lpstr>PowerPoint Presentation</vt:lpstr>
      <vt:lpstr>Cạnh tranh</vt:lpstr>
      <vt:lpstr>Financial Model</vt:lpstr>
      <vt:lpstr>Nguyễn Mạnh Cường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Gọi vốn FEDU</dc:title>
  <cp:lastModifiedBy>Nguyen Manh Cuong 20210144</cp:lastModifiedBy>
  <cp:revision>30</cp:revision>
  <dcterms:modified xsi:type="dcterms:W3CDTF">2024-03-22T06:59:48Z</dcterms:modified>
</cp:coreProperties>
</file>