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6" r:id="rId6"/>
    <p:sldId id="259" r:id="rId7"/>
    <p:sldId id="264" r:id="rId8"/>
    <p:sldId id="265" r:id="rId9"/>
    <p:sldId id="258" r:id="rId10"/>
    <p:sldId id="261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3E3"/>
    <a:srgbClr val="82B5E0"/>
    <a:srgbClr val="89BB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4791E-803D-404C-BB19-FE30AF87F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94805"/>
            <a:ext cx="9448800" cy="1835212"/>
          </a:xfrm>
        </p:spPr>
        <p:txBody>
          <a:bodyPr>
            <a:normAutofit/>
          </a:bodyPr>
          <a:lstStyle/>
          <a:p>
            <a:pPr algn="ctr"/>
            <a:r>
              <a:rPr lang="fr-FR" sz="9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Internet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C8C5EA-BB9B-42DD-99D8-D1964D263401}"/>
              </a:ext>
            </a:extLst>
          </p:cNvPr>
          <p:cNvSpPr txBox="1"/>
          <p:nvPr/>
        </p:nvSpPr>
        <p:spPr>
          <a:xfrm>
            <a:off x="494146" y="2828835"/>
            <a:ext cx="11203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Histoire et protocoles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72224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F939C21-EFC9-4BE6-A7D9-88265BF3BD53}"/>
              </a:ext>
            </a:extLst>
          </p:cNvPr>
          <p:cNvSpPr txBox="1"/>
          <p:nvPr/>
        </p:nvSpPr>
        <p:spPr>
          <a:xfrm>
            <a:off x="319594" y="1864595"/>
            <a:ext cx="11301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Transmission Control Protocol/Internet Protocol. </a:t>
            </a:r>
          </a:p>
          <a:p>
            <a:endParaRPr lang="fr-FR" dirty="0"/>
          </a:p>
          <a:p>
            <a:r>
              <a:rPr lang="fr-FR" dirty="0"/>
              <a:t>Protocoles utilisé sur le réseau Internet pour transmettre des données entre deux machines. </a:t>
            </a:r>
          </a:p>
          <a:p>
            <a:r>
              <a:rPr lang="fr-FR" dirty="0"/>
              <a:t>Protocole de transport, TCP prend à sa charge l'ouverture et le contrôle de la liaison entre deux ordinateurs. </a:t>
            </a:r>
          </a:p>
          <a:p>
            <a:endParaRPr lang="fr-FR" dirty="0"/>
          </a:p>
          <a:p>
            <a:r>
              <a:rPr lang="fr-FR" dirty="0"/>
              <a:t>Protocole d'adressage, IP assure le routage des paquets de données.</a:t>
            </a:r>
          </a:p>
          <a:p>
            <a:endParaRPr lang="fr-FR" dirty="0"/>
          </a:p>
          <a:p>
            <a:r>
              <a:rPr lang="fr-FR" dirty="0"/>
              <a:t>-&gt; comme un langage universel permettant à deux machines de communiquer entre elles peu importe leur système d’exploitation .</a:t>
            </a:r>
          </a:p>
          <a:p>
            <a:r>
              <a:rPr lang="fr-FR" dirty="0"/>
              <a:t> </a:t>
            </a:r>
          </a:p>
          <a:p>
            <a:r>
              <a:rPr lang="fr-FR" b="1" dirty="0" err="1"/>
              <a:t>Tcp</a:t>
            </a:r>
            <a:r>
              <a:rPr lang="fr-FR" dirty="0"/>
              <a:t> est chargé de segmenter le message en paquets et de réarranger ces derniers à la réception.</a:t>
            </a:r>
          </a:p>
          <a:p>
            <a:endParaRPr lang="fr-FR" dirty="0"/>
          </a:p>
          <a:p>
            <a:r>
              <a:rPr lang="fr-FR" b="1" dirty="0"/>
              <a:t>IP</a:t>
            </a:r>
            <a:r>
              <a:rPr lang="fr-FR" dirty="0"/>
              <a:t> est chargé d’assurer l’acheminement des paquets d’ordi en ordi jusqu’à la destination</a:t>
            </a:r>
          </a:p>
        </p:txBody>
      </p:sp>
    </p:spTree>
    <p:extLst>
      <p:ext uri="{BB962C8B-B14F-4D97-AF65-F5344CB8AC3E}">
        <p14:creationId xmlns:p14="http://schemas.microsoft.com/office/powerpoint/2010/main" val="158629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309559-304A-48AE-8210-A8249D555D1B}"/>
              </a:ext>
            </a:extLst>
          </p:cNvPr>
          <p:cNvSpPr txBox="1"/>
          <p:nvPr/>
        </p:nvSpPr>
        <p:spPr>
          <a:xfrm>
            <a:off x="230820" y="150920"/>
            <a:ext cx="64139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couche accès réseau</a:t>
            </a:r>
            <a:endParaRPr lang="fr-FR" sz="2000" dirty="0"/>
          </a:p>
          <a:p>
            <a:pPr lvl="0"/>
            <a:r>
              <a:rPr lang="fr-FR" dirty="0"/>
              <a:t>- </a:t>
            </a:r>
            <a:r>
              <a:rPr lang="fr-FR" sz="1600" dirty="0"/>
              <a:t>Acheminement des données sur la liaison</a:t>
            </a:r>
          </a:p>
          <a:p>
            <a:pPr lvl="0"/>
            <a:r>
              <a:rPr lang="fr-FR" sz="1600" dirty="0"/>
              <a:t>- Coordination de la transmission de données (synchronisation)</a:t>
            </a:r>
          </a:p>
          <a:p>
            <a:pPr lvl="0"/>
            <a:r>
              <a:rPr lang="fr-FR" sz="1600" dirty="0"/>
              <a:t>- Format des données</a:t>
            </a:r>
          </a:p>
          <a:p>
            <a:pPr lvl="0"/>
            <a:r>
              <a:rPr lang="fr-FR" sz="1600" dirty="0"/>
              <a:t>- Conversion des signaux (analogique/numérique)</a:t>
            </a:r>
          </a:p>
          <a:p>
            <a:pPr lvl="0"/>
            <a:r>
              <a:rPr lang="fr-FR" sz="1600" dirty="0"/>
              <a:t>- Contrôle des erreurs à l'arrivée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3C55BF-6068-4591-964A-44E65EC02A39}"/>
              </a:ext>
            </a:extLst>
          </p:cNvPr>
          <p:cNvSpPr txBox="1"/>
          <p:nvPr/>
        </p:nvSpPr>
        <p:spPr>
          <a:xfrm>
            <a:off x="230820" y="1837679"/>
            <a:ext cx="450636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couche Internet</a:t>
            </a:r>
            <a:endParaRPr lang="fr-FR" sz="2000" dirty="0"/>
          </a:p>
          <a:p>
            <a:r>
              <a:rPr lang="fr-FR" dirty="0"/>
              <a:t>- </a:t>
            </a:r>
            <a:r>
              <a:rPr lang="fr-FR" sz="1600" dirty="0"/>
              <a:t>La couche Internet contient 5 protocoles :</a:t>
            </a:r>
          </a:p>
          <a:p>
            <a:pPr lvl="0"/>
            <a:r>
              <a:rPr lang="fr-FR" sz="1600" dirty="0"/>
              <a:t>- Le protocole IP</a:t>
            </a:r>
          </a:p>
          <a:p>
            <a:pPr lvl="0"/>
            <a:r>
              <a:rPr lang="fr-FR" sz="1600" dirty="0"/>
              <a:t>- Le protocole ARP</a:t>
            </a:r>
          </a:p>
          <a:p>
            <a:pPr lvl="0"/>
            <a:r>
              <a:rPr lang="fr-FR" sz="1600" dirty="0"/>
              <a:t>- Le protocole ICMP</a:t>
            </a:r>
          </a:p>
          <a:p>
            <a:pPr lvl="0"/>
            <a:r>
              <a:rPr lang="fr-FR" sz="1600" dirty="0"/>
              <a:t>- Le protocole RARP</a:t>
            </a:r>
          </a:p>
          <a:p>
            <a:pPr lvl="0"/>
            <a:r>
              <a:rPr lang="fr-FR" sz="1600" dirty="0"/>
              <a:t>- Le protocole IGMP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8003D0-251D-4D40-9233-382E418D6540}"/>
              </a:ext>
            </a:extLst>
          </p:cNvPr>
          <p:cNvSpPr txBox="1"/>
          <p:nvPr/>
        </p:nvSpPr>
        <p:spPr>
          <a:xfrm>
            <a:off x="230820" y="3888242"/>
            <a:ext cx="105929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couche Transport</a:t>
            </a:r>
            <a:endParaRPr lang="fr-FR" sz="2000" dirty="0"/>
          </a:p>
          <a:p>
            <a:r>
              <a:rPr lang="fr-FR" sz="1600" dirty="0"/>
              <a:t>La couche transport contient deux protocoles permettant à deux applications d'échanger des données </a:t>
            </a:r>
          </a:p>
          <a:p>
            <a:r>
              <a:rPr lang="fr-FR" sz="1600" dirty="0"/>
              <a:t>indépendamment du type de réseau emprunté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A0869FF-6E53-49C9-9279-DE8A754E1E3E}"/>
              </a:ext>
            </a:extLst>
          </p:cNvPr>
          <p:cNvSpPr txBox="1"/>
          <p:nvPr/>
        </p:nvSpPr>
        <p:spPr>
          <a:xfrm>
            <a:off x="230820" y="4921976"/>
            <a:ext cx="676819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couche Application</a:t>
            </a:r>
            <a:endParaRPr lang="fr-FR" sz="2000" dirty="0"/>
          </a:p>
          <a:p>
            <a:pPr lvl="0"/>
            <a:r>
              <a:rPr lang="fr-FR" dirty="0"/>
              <a:t>- Les services de gestion (transfert) de fichier et d'impression</a:t>
            </a:r>
          </a:p>
          <a:p>
            <a:pPr lvl="0"/>
            <a:r>
              <a:rPr lang="fr-FR" dirty="0"/>
              <a:t>- Les services de connexion au réseau</a:t>
            </a:r>
          </a:p>
          <a:p>
            <a:pPr lvl="0"/>
            <a:r>
              <a:rPr lang="fr-FR" dirty="0"/>
              <a:t>- Les services de connexion à distance</a:t>
            </a:r>
          </a:p>
          <a:p>
            <a:pPr lvl="0"/>
            <a:r>
              <a:rPr lang="fr-FR" dirty="0"/>
              <a:t>- Les utilitaires Internet divers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703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080A3-FEA6-4755-9B54-93081921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824" y="639315"/>
            <a:ext cx="9100351" cy="1293028"/>
          </a:xfrm>
        </p:spPr>
        <p:txBody>
          <a:bodyPr>
            <a:noAutofit/>
          </a:bodyPr>
          <a:lstStyle/>
          <a:p>
            <a:r>
              <a:rPr lang="fr-FR" sz="6600" dirty="0">
                <a:latin typeface="Algerian" panose="04020705040A02060702" pitchFamily="82" charset="0"/>
              </a:rPr>
              <a:t>Protocoles de base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75D41E9-737C-49DE-9E1C-41E21247E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23" y="2587684"/>
            <a:ext cx="5989467" cy="31487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6F58C4-4848-4562-8747-1447AE0D25EE}"/>
              </a:ext>
            </a:extLst>
          </p:cNvPr>
          <p:cNvSpPr/>
          <p:nvPr/>
        </p:nvSpPr>
        <p:spPr>
          <a:xfrm>
            <a:off x="6383044" y="2248367"/>
            <a:ext cx="59894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-   IP : Internet </a:t>
            </a:r>
            <a:r>
              <a:rPr lang="fr-FR" dirty="0" err="1"/>
              <a:t>protocol</a:t>
            </a:r>
            <a:r>
              <a:rPr lang="fr-FR" dirty="0"/>
              <a:t> </a:t>
            </a:r>
          </a:p>
          <a:p>
            <a:r>
              <a:rPr lang="fr-FR" dirty="0"/>
              <a:t>-   TCP : Transport control </a:t>
            </a:r>
            <a:r>
              <a:rPr lang="fr-FR" dirty="0" err="1"/>
              <a:t>protocol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UDP : User </a:t>
            </a:r>
            <a:r>
              <a:rPr lang="fr-FR" dirty="0" err="1"/>
              <a:t>datagram</a:t>
            </a:r>
            <a:r>
              <a:rPr lang="fr-FR" dirty="0"/>
              <a:t> </a:t>
            </a:r>
            <a:r>
              <a:rPr lang="fr-FR" dirty="0" err="1"/>
              <a:t>protocol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ARP :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resolution</a:t>
            </a:r>
            <a:r>
              <a:rPr lang="fr-FR" dirty="0"/>
              <a:t> </a:t>
            </a:r>
            <a:r>
              <a:rPr lang="fr-FR" dirty="0" err="1"/>
              <a:t>protocol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ICMP : Internet control management </a:t>
            </a:r>
            <a:r>
              <a:rPr lang="fr-FR" dirty="0" err="1"/>
              <a:t>protocol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EGP : </a:t>
            </a:r>
            <a:r>
              <a:rPr lang="fr-FR" dirty="0" err="1"/>
              <a:t>Exterior</a:t>
            </a:r>
            <a:r>
              <a:rPr lang="fr-FR" dirty="0"/>
              <a:t> </a:t>
            </a:r>
            <a:r>
              <a:rPr lang="fr-FR" dirty="0" err="1"/>
              <a:t>gateway</a:t>
            </a:r>
            <a:r>
              <a:rPr lang="fr-FR" dirty="0"/>
              <a:t> </a:t>
            </a:r>
            <a:r>
              <a:rPr lang="fr-FR" dirty="0" err="1"/>
              <a:t>protocol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RIP : </a:t>
            </a:r>
            <a:r>
              <a:rPr lang="fr-FR" dirty="0" err="1"/>
              <a:t>Routing</a:t>
            </a:r>
            <a:r>
              <a:rPr lang="fr-FR" dirty="0"/>
              <a:t> information </a:t>
            </a:r>
            <a:r>
              <a:rPr lang="fr-FR" dirty="0" err="1"/>
              <a:t>protocol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FTP : File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protocol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HTTP : </a:t>
            </a:r>
            <a:r>
              <a:rPr lang="fr-FR" dirty="0" err="1"/>
              <a:t>Hypertext</a:t>
            </a:r>
            <a:r>
              <a:rPr lang="fr-FR" dirty="0"/>
              <a:t>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protocol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SNMP : Simple network management </a:t>
            </a:r>
            <a:r>
              <a:rPr lang="fr-FR" dirty="0" err="1"/>
              <a:t>protocol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NFS : Network filesystem </a:t>
            </a:r>
          </a:p>
          <a:p>
            <a:pPr marL="285750" indent="-285750">
              <a:buFontTx/>
              <a:buChar char="-"/>
            </a:pPr>
            <a:r>
              <a:rPr lang="fr-FR" dirty="0"/>
              <a:t>XDR : </a:t>
            </a:r>
            <a:r>
              <a:rPr lang="fr-FR" dirty="0" err="1"/>
              <a:t>External</a:t>
            </a:r>
            <a:r>
              <a:rPr lang="fr-FR" dirty="0"/>
              <a:t> data </a:t>
            </a:r>
            <a:r>
              <a:rPr lang="fr-FR" dirty="0" err="1"/>
              <a:t>representation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SMTP : Simple mail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protocol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DNS : Domain </a:t>
            </a:r>
            <a:r>
              <a:rPr lang="fr-FR" dirty="0" err="1"/>
              <a:t>name</a:t>
            </a:r>
            <a:r>
              <a:rPr lang="fr-FR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75996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79362-A1E8-4E61-A37B-5493C472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295" y="95968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Algerian" panose="04020705040A02060702" pitchFamily="82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2BDD3-62BB-4C2F-8D2B-5AB09350B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108960"/>
            <a:ext cx="10820400" cy="2501727"/>
          </a:xfrm>
        </p:spPr>
        <p:txBody>
          <a:bodyPr>
            <a:normAutofit/>
          </a:bodyPr>
          <a:lstStyle/>
          <a:p>
            <a:r>
              <a:rPr lang="fr-FR" sz="3600" dirty="0"/>
              <a:t>1 - Histoire de l’Internet</a:t>
            </a:r>
          </a:p>
          <a:p>
            <a:r>
              <a:rPr lang="fr-FR" sz="3600" dirty="0"/>
              <a:t>2 - Modèle OSI</a:t>
            </a:r>
          </a:p>
          <a:p>
            <a:r>
              <a:rPr lang="fr-FR" sz="3600" dirty="0"/>
              <a:t>3 - Modèle TCP/IP</a:t>
            </a:r>
          </a:p>
          <a:p>
            <a:r>
              <a:rPr lang="fr-FR" sz="3600" dirty="0"/>
              <a:t>4 – Protocoles de base</a:t>
            </a:r>
          </a:p>
        </p:txBody>
      </p:sp>
    </p:spTree>
    <p:extLst>
      <p:ext uri="{BB962C8B-B14F-4D97-AF65-F5344CB8AC3E}">
        <p14:creationId xmlns:p14="http://schemas.microsoft.com/office/powerpoint/2010/main" val="353851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D88FF-7B79-408B-BC92-221757C3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950" y="444777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fr-FR" sz="6600" dirty="0">
                <a:latin typeface="Algerian" panose="04020705040A02060702" pitchFamily="82" charset="0"/>
              </a:rPr>
              <a:t>Histoire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9557FE-09EB-48BD-9044-BE70D003A168}"/>
              </a:ext>
            </a:extLst>
          </p:cNvPr>
          <p:cNvSpPr txBox="1"/>
          <p:nvPr/>
        </p:nvSpPr>
        <p:spPr>
          <a:xfrm>
            <a:off x="0" y="1978477"/>
            <a:ext cx="1348739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L’histoire d'Internet remonte au développement des premiers réseaux de </a:t>
            </a:r>
            <a:r>
              <a:rPr lang="fr-FR" sz="1600" dirty="0" err="1"/>
              <a:t>télécomunications</a:t>
            </a:r>
            <a:r>
              <a:rPr lang="fr-FR" sz="1600" dirty="0"/>
              <a:t>. </a:t>
            </a:r>
          </a:p>
          <a:p>
            <a:endParaRPr lang="fr-FR" sz="1600" dirty="0"/>
          </a:p>
          <a:p>
            <a:r>
              <a:rPr lang="fr-FR" sz="1600" dirty="0"/>
              <a:t>L’idée d’un réseau informatique, permettant aux utilisateurs de différents ordinateur de communiquer, </a:t>
            </a:r>
          </a:p>
          <a:p>
            <a:r>
              <a:rPr lang="fr-FR" sz="1600" dirty="0"/>
              <a:t>se développa par de nombreuses étapes successives. </a:t>
            </a:r>
          </a:p>
          <a:p>
            <a:endParaRPr lang="fr-FR" sz="1600" dirty="0"/>
          </a:p>
          <a:p>
            <a:r>
              <a:rPr lang="fr-FR" sz="1600" dirty="0"/>
              <a:t>Cependant, Internet a été créé au départ pour une raison bien particulière.</a:t>
            </a:r>
          </a:p>
          <a:p>
            <a:r>
              <a:rPr lang="fr-FR" sz="1600" dirty="0"/>
              <a:t>Dans les années 1950, les communications s’établissaient « point à point », </a:t>
            </a:r>
          </a:p>
          <a:p>
            <a:r>
              <a:rPr lang="fr-FR" sz="1600" dirty="0"/>
              <a:t>c’est-à-dire qu’on ne pouvait communiquer qu’avec une seule machine à la fois. </a:t>
            </a:r>
          </a:p>
          <a:p>
            <a:endParaRPr lang="fr-FR" sz="1600" dirty="0"/>
          </a:p>
          <a:p>
            <a:r>
              <a:rPr lang="fr-FR" sz="1600" dirty="0"/>
              <a:t>Les chercheurs qui devaient communiquer avec plusieurs autres chercheurs lors de réunions, se sont alors rendu compte </a:t>
            </a:r>
          </a:p>
          <a:p>
            <a:r>
              <a:rPr lang="fr-FR" sz="1600" dirty="0"/>
              <a:t>qu’il serait intéressant de pouvoir le faire en temps réel, plutôt que de passer d’un interlocuteur à l’autre successivement.</a:t>
            </a:r>
          </a:p>
          <a:p>
            <a:r>
              <a:rPr lang="fr-FR" sz="1600" dirty="0"/>
              <a:t> </a:t>
            </a:r>
          </a:p>
          <a:p>
            <a:r>
              <a:rPr lang="fr-FR" sz="1600" dirty="0"/>
              <a:t>Ils ont donc cherché à créer un nouveau moyen de communication qui ne serait plus centralisé, mais maillé.</a:t>
            </a:r>
          </a:p>
          <a:p>
            <a:endParaRPr lang="fr-FR" sz="1600" dirty="0"/>
          </a:p>
          <a:p>
            <a:r>
              <a:rPr lang="fr-FR" sz="1600" dirty="0"/>
              <a:t>Nous allons donc voir le fonctionnement d’un réseau de communication maillé et ensuite nous allons </a:t>
            </a:r>
          </a:p>
          <a:p>
            <a:r>
              <a:rPr lang="fr-FR" sz="1600" dirty="0"/>
              <a:t>voir quelques évènements et dates importantes.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882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836E822-24FD-4AED-86B7-9F89A65CBCEB}"/>
              </a:ext>
            </a:extLst>
          </p:cNvPr>
          <p:cNvSpPr txBox="1"/>
          <p:nvPr/>
        </p:nvSpPr>
        <p:spPr>
          <a:xfrm>
            <a:off x="336597" y="2284845"/>
            <a:ext cx="1136080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u="sng" dirty="0"/>
              <a:t>Fonctionnement d’un réseau de communication maillé :</a:t>
            </a:r>
            <a:endParaRPr lang="fr-FR" sz="3200" b="1" dirty="0"/>
          </a:p>
          <a:p>
            <a:endParaRPr lang="fr-FR" dirty="0"/>
          </a:p>
          <a:p>
            <a:r>
              <a:rPr lang="fr-FR" dirty="0"/>
              <a:t>Un réseau de communication maillé permettrait à une information de passer par différents points, </a:t>
            </a:r>
          </a:p>
          <a:p>
            <a:r>
              <a:rPr lang="fr-FR" dirty="0"/>
              <a:t>et si certains points disparaissent, l’information pourrait continuer à circuler par un chemin différent.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793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52CC40-1494-4827-B693-D624B1C27B24}"/>
              </a:ext>
            </a:extLst>
          </p:cNvPr>
          <p:cNvSpPr txBox="1"/>
          <p:nvPr/>
        </p:nvSpPr>
        <p:spPr>
          <a:xfrm>
            <a:off x="178354" y="0"/>
            <a:ext cx="11835291" cy="7386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/>
              <a:t>Dates et évènements importants :</a:t>
            </a:r>
          </a:p>
          <a:p>
            <a:endParaRPr lang="fr-FR" sz="2800" dirty="0"/>
          </a:p>
          <a:p>
            <a:r>
              <a:rPr lang="fr-FR" sz="1600" dirty="0"/>
              <a:t>1962 la DARPA (l’agence pour les projets de recherche avancée de défense) débute des recherches </a:t>
            </a:r>
          </a:p>
          <a:p>
            <a:r>
              <a:rPr lang="fr-FR" sz="1600" dirty="0"/>
              <a:t>concernant un réseau global d’ordinateurs.</a:t>
            </a:r>
          </a:p>
          <a:p>
            <a:r>
              <a:rPr lang="fr-FR" sz="1600" dirty="0"/>
              <a:t>Ensuite, en octobre 1967, a eu lieu la première conférence sur « les plans pour le réseau ARPANET », </a:t>
            </a:r>
          </a:p>
          <a:p>
            <a:r>
              <a:rPr lang="fr-FR" sz="1600" dirty="0"/>
              <a:t>qui présente le projet ARPANET auquel Larry Roberts a incorporé une idée de Wesley Clark</a:t>
            </a:r>
          </a:p>
          <a:p>
            <a:r>
              <a:rPr lang="fr-FR" sz="1600" dirty="0"/>
              <a:t>C’est en 1969 qu’a eu lieu la connexion des premiers ordinateurs entre quatre universités américaines via </a:t>
            </a:r>
          </a:p>
          <a:p>
            <a:r>
              <a:rPr lang="fr-FR" sz="1600" dirty="0"/>
              <a:t>l’IMP de Leonard </a:t>
            </a:r>
            <a:r>
              <a:rPr lang="fr-FR" sz="1600" dirty="0" err="1"/>
              <a:t>Kleinrock</a:t>
            </a:r>
            <a:r>
              <a:rPr lang="fr-FR" sz="1600" dirty="0"/>
              <a:t> : c’est donc le 29 octobre 1969 à 10h30 qu’est officiellement né Internet, </a:t>
            </a:r>
          </a:p>
          <a:p>
            <a:r>
              <a:rPr lang="fr-FR" sz="1600" dirty="0"/>
              <a:t>avec la connexion de deux ordinateurs reliés entre eux !</a:t>
            </a:r>
          </a:p>
          <a:p>
            <a:endParaRPr lang="fr-FR" sz="1600" dirty="0"/>
          </a:p>
          <a:p>
            <a:r>
              <a:rPr lang="fr-FR" sz="1600" dirty="0"/>
              <a:t>En 1971, on compte 23 ordinateurs reliés sur ARPANET et c’est aussi cette année-là qu’a eu lieu l’envoi </a:t>
            </a:r>
          </a:p>
          <a:p>
            <a:r>
              <a:rPr lang="fr-FR" sz="1600" dirty="0"/>
              <a:t>du premier courriel par Ray Tomlinson.</a:t>
            </a:r>
          </a:p>
          <a:p>
            <a:r>
              <a:rPr lang="fr-FR" sz="1600" dirty="0"/>
              <a:t>Dans les années 1973, on envisage déjà la création d’un nouveau protocole plus performant, </a:t>
            </a:r>
          </a:p>
          <a:p>
            <a:r>
              <a:rPr lang="fr-FR" sz="1600" dirty="0"/>
              <a:t>capable de mieux acheminer les messages en cas de destruction partielle du réseau.</a:t>
            </a:r>
          </a:p>
          <a:p>
            <a:r>
              <a:rPr lang="fr-FR" sz="1600" dirty="0"/>
              <a:t>En 1977, internet devient réalité car le TCP/IP est utilisé pour relier divers réseaux à Arpanet. </a:t>
            </a:r>
          </a:p>
          <a:p>
            <a:r>
              <a:rPr lang="fr-FR" sz="1600" dirty="0"/>
              <a:t>Le nombre d’ordinateurs connecté ne cesse d’augmenter depuis, et ceux d’années en années.</a:t>
            </a:r>
          </a:p>
          <a:p>
            <a:r>
              <a:rPr lang="fr-FR" sz="1600" dirty="0"/>
              <a:t>C’est en 1983 que le NCP, qui était le protocole utilisé sur Arpanet depuis les années 1970, </a:t>
            </a:r>
          </a:p>
          <a:p>
            <a:r>
              <a:rPr lang="fr-FR" sz="1600" dirty="0"/>
              <a:t>est définitivement abandonné pour être remplacé par du TCP/IP que nous utilisons encore aujourd’hui </a:t>
            </a:r>
          </a:p>
          <a:p>
            <a:r>
              <a:rPr lang="fr-FR" sz="1600" dirty="0"/>
              <a:t>et qui est le protocole de base d’internet. C’est aussi durant cette année que le mot « Internet » </a:t>
            </a:r>
          </a:p>
          <a:p>
            <a:r>
              <a:rPr lang="fr-FR" sz="1600" dirty="0"/>
              <a:t>est adopté.</a:t>
            </a:r>
          </a:p>
          <a:p>
            <a:r>
              <a:rPr lang="fr-FR" sz="1600" dirty="0"/>
              <a:t> </a:t>
            </a:r>
          </a:p>
          <a:p>
            <a:r>
              <a:rPr lang="fr-FR" sz="1600" dirty="0"/>
              <a:t>En 1990, Arpanet disparait, laissant place derrière lui à internet qui est donc utilisable par les civils et c’est </a:t>
            </a:r>
          </a:p>
          <a:p>
            <a:r>
              <a:rPr lang="fr-FR" sz="1600" dirty="0"/>
              <a:t>aussi en 1990 que Tim Berners-Lee annonce publiquement le World Wide Web qui est un système d’hypertexte public </a:t>
            </a:r>
          </a:p>
          <a:p>
            <a:r>
              <a:rPr lang="fr-FR" sz="1600" dirty="0"/>
              <a:t>fonctionnant sur Internet. C’est aussi dans ces années-là que le langage HTML et le protocole http, vont permettre </a:t>
            </a:r>
          </a:p>
          <a:p>
            <a:r>
              <a:rPr lang="fr-FR" sz="1600" dirty="0"/>
              <a:t>la création de pages web. Cependant, le navigateur web n’apparait qu’en 1993. </a:t>
            </a:r>
          </a:p>
          <a:p>
            <a:r>
              <a:rPr lang="fr-FR" sz="1600" dirty="0"/>
              <a:t>Aujourd’hui, on compte plus de quatre milliards d’internautes.</a:t>
            </a:r>
          </a:p>
          <a:p>
            <a:endParaRPr lang="fr-FR" sz="1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556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BC73-3814-4CB7-BB48-F0E6F3A9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072" y="90153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fr-FR" sz="6600" dirty="0">
                <a:latin typeface="Algerian" panose="04020705040A02060702" pitchFamily="82" charset="0"/>
              </a:rPr>
              <a:t>Modèle OSI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57A796-D3AD-47EC-855F-99F9C42EF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385" y="2330217"/>
            <a:ext cx="5474142" cy="39238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ABDE427-B5F7-4E05-92D0-95BF8D46C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85" y="2187763"/>
            <a:ext cx="4078373" cy="42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D46527A-3AB0-48ED-83C8-23A6713CD6C1}"/>
              </a:ext>
            </a:extLst>
          </p:cNvPr>
          <p:cNvSpPr txBox="1"/>
          <p:nvPr/>
        </p:nvSpPr>
        <p:spPr>
          <a:xfrm>
            <a:off x="4161015" y="514905"/>
            <a:ext cx="3869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latin typeface="Algerian" panose="04020705040A02060702" pitchFamily="82" charset="0"/>
              </a:rPr>
              <a:t>Histoire OSI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7C7355-B300-4ACB-893B-38A7D0258D3B}"/>
              </a:ext>
            </a:extLst>
          </p:cNvPr>
          <p:cNvSpPr txBox="1"/>
          <p:nvPr/>
        </p:nvSpPr>
        <p:spPr>
          <a:xfrm>
            <a:off x="41297" y="1597714"/>
            <a:ext cx="1210940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Pourquoi OSI :</a:t>
            </a:r>
          </a:p>
          <a:p>
            <a:r>
              <a:rPr lang="fr-FR" dirty="0"/>
              <a:t>Aux origines des réseaux chaque constructeur avait un système propre (on parle de système propriétaire). </a:t>
            </a:r>
          </a:p>
          <a:p>
            <a:r>
              <a:rPr lang="fr-FR" dirty="0"/>
              <a:t>Ainsi de nombreux réseaux incompatibles coexistaient.</a:t>
            </a:r>
          </a:p>
          <a:p>
            <a:r>
              <a:rPr lang="fr-FR" dirty="0"/>
              <a:t>C'est la raison pour laquelle l'établissement d'une norme a été nécessaire.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B8D7FCB-3A1E-42BD-824E-C91E0BEAB585}"/>
              </a:ext>
            </a:extLst>
          </p:cNvPr>
          <p:cNvSpPr txBox="1"/>
          <p:nvPr/>
        </p:nvSpPr>
        <p:spPr>
          <a:xfrm>
            <a:off x="41297" y="3299919"/>
            <a:ext cx="1223924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OSI :</a:t>
            </a:r>
            <a:r>
              <a:rPr lang="fr-FR" sz="2000" dirty="0"/>
              <a:t> </a:t>
            </a:r>
          </a:p>
          <a:p>
            <a:r>
              <a:rPr lang="fr-FR" dirty="0"/>
              <a:t>Open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Interconnection</a:t>
            </a:r>
            <a:r>
              <a:rPr lang="fr-FR" dirty="0"/>
              <a:t>  ou Interconnexion de </a:t>
            </a:r>
            <a:r>
              <a:rPr lang="fr-FR" dirty="0" err="1"/>
              <a:t>systemes</a:t>
            </a:r>
            <a:r>
              <a:rPr lang="fr-FR" dirty="0"/>
              <a:t> ouvert.</a:t>
            </a:r>
          </a:p>
          <a:p>
            <a:r>
              <a:rPr lang="fr-FR" dirty="0"/>
              <a:t>Le </a:t>
            </a:r>
            <a:r>
              <a:rPr lang="fr-FR" dirty="0" err="1"/>
              <a:t>systeme</a:t>
            </a:r>
            <a:r>
              <a:rPr lang="fr-FR" dirty="0"/>
              <a:t> OSI est une segmentation standardisée du processus de communication entre 2 </a:t>
            </a:r>
            <a:r>
              <a:rPr lang="fr-FR" dirty="0" err="1"/>
              <a:t>entitées</a:t>
            </a:r>
            <a:r>
              <a:rPr lang="fr-FR" dirty="0"/>
              <a:t>.</a:t>
            </a:r>
          </a:p>
          <a:p>
            <a:r>
              <a:rPr lang="fr-FR" dirty="0"/>
              <a:t>On parle de segmentation en blocs.</a:t>
            </a:r>
          </a:p>
          <a:p>
            <a:r>
              <a:rPr lang="fr-FR" dirty="0"/>
              <a:t>Ces couches regroupent des services qui ont des tachent précise.</a:t>
            </a:r>
          </a:p>
          <a:p>
            <a:r>
              <a:rPr lang="fr-FR" dirty="0"/>
              <a:t>L'avantage du modèle OSI est que chaque couche communique avec la couche du dessus et du dessous </a:t>
            </a:r>
          </a:p>
          <a:p>
            <a:r>
              <a:rPr lang="fr-FR" dirty="0"/>
              <a:t>en </a:t>
            </a:r>
            <a:r>
              <a:rPr lang="fr-FR" dirty="0" err="1"/>
              <a:t>meme</a:t>
            </a:r>
            <a:r>
              <a:rPr lang="fr-FR" dirty="0"/>
              <a:t> temps (</a:t>
            </a:r>
            <a:r>
              <a:rPr lang="fr-FR" dirty="0" err="1"/>
              <a:t>systeme</a:t>
            </a:r>
            <a:r>
              <a:rPr lang="fr-FR" dirty="0"/>
              <a:t> de couches adjacentes).</a:t>
            </a:r>
          </a:p>
          <a:p>
            <a:r>
              <a:rPr lang="fr-FR" dirty="0"/>
              <a:t>Fonctionnement : la couche du dessous pourvois a la couche encours des services et la couche encours </a:t>
            </a:r>
          </a:p>
          <a:p>
            <a:r>
              <a:rPr lang="fr-FR" dirty="0"/>
              <a:t>pourvois en service la couche du dessus.</a:t>
            </a:r>
          </a:p>
          <a:p>
            <a:r>
              <a:rPr lang="fr-FR" dirty="0"/>
              <a:t>Soit : couche N-1 -&gt; N -&gt; N+1</a:t>
            </a:r>
          </a:p>
        </p:txBody>
      </p:sp>
    </p:spTree>
    <p:extLst>
      <p:ext uri="{BB962C8B-B14F-4D97-AF65-F5344CB8AC3E}">
        <p14:creationId xmlns:p14="http://schemas.microsoft.com/office/powerpoint/2010/main" val="374638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7DB4895-E293-422D-A30D-CD0B44A42855}"/>
              </a:ext>
            </a:extLst>
          </p:cNvPr>
          <p:cNvSpPr txBox="1"/>
          <p:nvPr/>
        </p:nvSpPr>
        <p:spPr>
          <a:xfrm>
            <a:off x="2867487" y="594804"/>
            <a:ext cx="57615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Algerian" panose="04020705040A02060702" pitchFamily="82" charset="0"/>
              </a:rPr>
              <a:t>Memo technique OSI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45B3E5-CA69-4C3A-8930-7E6CBCAF3194}"/>
              </a:ext>
            </a:extLst>
          </p:cNvPr>
          <p:cNvSpPr txBox="1"/>
          <p:nvPr/>
        </p:nvSpPr>
        <p:spPr>
          <a:xfrm>
            <a:off x="196641" y="2314676"/>
            <a:ext cx="1131591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Phrase </a:t>
            </a:r>
            <a:r>
              <a:rPr lang="fr-FR" sz="2400" b="1" dirty="0" err="1"/>
              <a:t>mémotechnique</a:t>
            </a:r>
            <a:r>
              <a:rPr lang="fr-FR" sz="2400" b="1" dirty="0"/>
              <a:t> </a:t>
            </a:r>
            <a:r>
              <a:rPr lang="fr-FR" sz="2000" b="1" dirty="0"/>
              <a:t>:</a:t>
            </a:r>
          </a:p>
          <a:p>
            <a:endParaRPr lang="fr-FR" sz="2000" dirty="0"/>
          </a:p>
          <a:p>
            <a:r>
              <a:rPr lang="fr-FR" sz="2000" dirty="0"/>
              <a:t>A Peine Serré, Tu Rends Le Portefeuille</a:t>
            </a:r>
          </a:p>
          <a:p>
            <a:endParaRPr lang="fr-FR" sz="2000" dirty="0"/>
          </a:p>
          <a:p>
            <a:r>
              <a:rPr lang="fr-FR" sz="2000" dirty="0"/>
              <a:t>A – Application P – Présentation S – Session T – Transport R – Réseau L – Liaison P – Physique</a:t>
            </a:r>
          </a:p>
        </p:txBody>
      </p:sp>
    </p:spTree>
    <p:extLst>
      <p:ext uri="{BB962C8B-B14F-4D97-AF65-F5344CB8AC3E}">
        <p14:creationId xmlns:p14="http://schemas.microsoft.com/office/powerpoint/2010/main" val="258513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C3A0B-D28D-4EBA-89F2-CE7F100A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561" y="80876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fr-FR" sz="6600" dirty="0">
                <a:latin typeface="Algerian" panose="04020705040A02060702" pitchFamily="82" charset="0"/>
              </a:rPr>
              <a:t>Modèle TCP/IP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4344A40-A96A-4FFC-A394-51CAB61DB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6" t="1408" b="551"/>
          <a:stretch/>
        </p:blipFill>
        <p:spPr>
          <a:xfrm>
            <a:off x="241547" y="2374365"/>
            <a:ext cx="5449094" cy="381691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904D77B-82BA-4D26-8349-CF38DEF59C61}"/>
              </a:ext>
            </a:extLst>
          </p:cNvPr>
          <p:cNvSpPr txBox="1"/>
          <p:nvPr/>
        </p:nvSpPr>
        <p:spPr>
          <a:xfrm>
            <a:off x="5966903" y="2195338"/>
            <a:ext cx="59835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Comme on peut le remarquer, les couches du modèle TCP/IP ont des tâches beaucoup plus diverses que les couches du modèle OSI, étant donné que certaines couches du modèle TCP/IP correspondent à plusieurs couches du modèle OSI.</a:t>
            </a:r>
            <a:br>
              <a:rPr lang="fr-FR" sz="1600" dirty="0"/>
            </a:br>
            <a:br>
              <a:rPr lang="fr-FR" sz="1600" dirty="0"/>
            </a:br>
            <a:r>
              <a:rPr lang="fr-FR" sz="1600" dirty="0"/>
              <a:t>Les rôles des différentes couches sont les suivants :</a:t>
            </a:r>
          </a:p>
          <a:p>
            <a:r>
              <a:rPr lang="fr-FR" sz="1600" b="1" dirty="0"/>
              <a:t>- Couche Accès réseau</a:t>
            </a:r>
            <a:r>
              <a:rPr lang="fr-FR" sz="1600" dirty="0"/>
              <a:t> : elle spécifie la forme sous laquelle les données doivent être acheminées quel que soit le type de réseau utilisé</a:t>
            </a:r>
          </a:p>
          <a:p>
            <a:r>
              <a:rPr lang="fr-FR" sz="1600" b="1" dirty="0"/>
              <a:t>- Couche Internet</a:t>
            </a:r>
            <a:r>
              <a:rPr lang="fr-FR" sz="1600" dirty="0"/>
              <a:t> : elle est chargée de fournir le paquet de données (datagramme)</a:t>
            </a:r>
          </a:p>
          <a:p>
            <a:r>
              <a:rPr lang="fr-FR" sz="1600" b="1" dirty="0"/>
              <a:t>- Couche Transport</a:t>
            </a:r>
            <a:r>
              <a:rPr lang="fr-FR" sz="1600" dirty="0"/>
              <a:t> : elle assure l'acheminement des données, ainsi que les mécanismes permettant de connaître l'état de la transmission</a:t>
            </a:r>
          </a:p>
          <a:p>
            <a:r>
              <a:rPr lang="fr-FR" sz="1600" b="1" dirty="0"/>
              <a:t>- Couche Application</a:t>
            </a:r>
            <a:r>
              <a:rPr lang="fr-FR" sz="1600" dirty="0"/>
              <a:t> : elle englobe les applications standard du réseau (Telnet, SMTP, FTP, ...) Voici les principaux protocoles faisant partie de la suite TCP/IP 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640432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169</TotalTime>
  <Words>1203</Words>
  <Application>Microsoft Office PowerPoint</Application>
  <PresentationFormat>Grand écran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Algerian</vt:lpstr>
      <vt:lpstr>Arial</vt:lpstr>
      <vt:lpstr>Century Gothic</vt:lpstr>
      <vt:lpstr>Traînée de condensation</vt:lpstr>
      <vt:lpstr>Internet</vt:lpstr>
      <vt:lpstr>Sommaire</vt:lpstr>
      <vt:lpstr>Histoire</vt:lpstr>
      <vt:lpstr>Présentation PowerPoint</vt:lpstr>
      <vt:lpstr>Présentation PowerPoint</vt:lpstr>
      <vt:lpstr>Modèle OSI</vt:lpstr>
      <vt:lpstr>Présentation PowerPoint</vt:lpstr>
      <vt:lpstr>Présentation PowerPoint</vt:lpstr>
      <vt:lpstr>Modèle TCP/IP</vt:lpstr>
      <vt:lpstr>Présentation PowerPoint</vt:lpstr>
      <vt:lpstr>Présentation PowerPoint</vt:lpstr>
      <vt:lpstr>Protocoles de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Killian</dc:creator>
  <cp:lastModifiedBy>Killian</cp:lastModifiedBy>
  <cp:revision>17</cp:revision>
  <dcterms:created xsi:type="dcterms:W3CDTF">2019-11-12T11:11:57Z</dcterms:created>
  <dcterms:modified xsi:type="dcterms:W3CDTF">2019-11-12T14:01:09Z</dcterms:modified>
</cp:coreProperties>
</file>