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4.xml" ContentType="application/vnd.openxmlformats-officedocument.customXml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798" r:id="rId2"/>
  </p:sldMasterIdLst>
  <p:notesMasterIdLst>
    <p:notesMasterId r:id="rId10"/>
  </p:notesMasterIdLst>
  <p:handoutMasterIdLst>
    <p:handoutMasterId r:id="rId11"/>
  </p:handoutMasterIdLst>
  <p:sldIdLst>
    <p:sldId id="311" r:id="rId3"/>
    <p:sldId id="500" r:id="rId4"/>
    <p:sldId id="501" r:id="rId5"/>
    <p:sldId id="503" r:id="rId6"/>
    <p:sldId id="502" r:id="rId7"/>
    <p:sldId id="504" r:id="rId8"/>
    <p:sldId id="505" r:id="rId9"/>
  </p:sldIdLst>
  <p:sldSz cx="9144000" cy="5143500" type="screen16x9"/>
  <p:notesSz cx="6810375" cy="994251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2">
          <p15:clr>
            <a:srgbClr val="A4A3A4"/>
          </p15:clr>
        </p15:guide>
        <p15:guide id="4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24192"/>
    <a:srgbClr val="68717A"/>
    <a:srgbClr val="A8BB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667" autoAdjust="0"/>
  </p:normalViewPr>
  <p:slideViewPr>
    <p:cSldViewPr snapToGrid="0">
      <p:cViewPr varScale="1">
        <p:scale>
          <a:sx n="137" d="100"/>
          <a:sy n="137" d="100"/>
        </p:scale>
        <p:origin x="126" y="27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99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4080" y="114"/>
      </p:cViewPr>
      <p:guideLst>
        <p:guide orient="horz" pos="2880"/>
        <p:guide pos="2160"/>
        <p:guide orient="horz" pos="3132"/>
        <p:guide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1.xml"/><Relationship Id="rId20" Type="http://schemas.openxmlformats.org/officeDocument/2006/relationships/customXml" Target="../customXml/item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A1A956-FBA6-4D44-9717-88B588F88EA2}" type="datetimeFigureOut">
              <a:rPr lang="en-US"/>
              <a:pPr>
                <a:defRPr/>
              </a:pPr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CF6B7E-5EE0-4686-A335-20EF82FA6D28}" type="datetimeFigureOut">
              <a:rPr lang="en-US"/>
              <a:pPr>
                <a:defRPr/>
              </a:pPr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F1E334-DD0D-44F1-B379-F6C65B92AF5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5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23863" y="1087438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08513" y="1087310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180000"/>
            <a:ext cx="8244000" cy="22536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17600" y="2217675"/>
            <a:ext cx="8244000" cy="20304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>
                <a:latin typeface="+mn-lt"/>
              </a:defRPr>
            </a:lvl1pPr>
            <a:lvl2pPr marL="230188" indent="0">
              <a:buNone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600" y="288000"/>
            <a:ext cx="8244000" cy="2253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dirty="0">
              <a:latin typeface="+mj-l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794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352425"/>
            <a:ext cx="9144000" cy="23336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000" dirty="0">
                <a:solidFill>
                  <a:schemeClr val="tx2"/>
                </a:solidFill>
                <a:latin typeface="+mn-lt"/>
                <a:cs typeface="+mn-cs"/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background</a:t>
            </a: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722313" y="4643438"/>
            <a:ext cx="687387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F4778-5275-AF44-A3A2-413C53D52084}" type="datetime1">
              <a:rPr lang="en-GB" sz="8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13/02/2019</a:t>
            </a:fld>
            <a:endParaRPr lang="en-GB" sz="800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182688-34E5-4CE3-92E4-C88AA8BD9750}" type="slidenum">
              <a:rPr lang="en-GB" sz="8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59725" y="4672013"/>
            <a:ext cx="7016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41438" y="4643438"/>
            <a:ext cx="6078537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GB" sz="800" dirty="0">
                <a:solidFill>
                  <a:schemeClr val="bg2"/>
                </a:solidFill>
                <a:latin typeface="+mn-lt"/>
                <a:cs typeface="Arial" charset="0"/>
              </a:rPr>
              <a:t>© Nokia 2019   Polymorphism 1.0   Tomasz Lebica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03363" y="4749800"/>
            <a:ext cx="6078537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GB" sz="800" dirty="0">
              <a:solidFill>
                <a:schemeClr val="bg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endParaRPr lang="en-GB" sz="800" dirty="0">
              <a:solidFill>
                <a:schemeClr val="bg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2000" y="4787900"/>
            <a:ext cx="6078537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chemeClr val="bg2"/>
                </a:solidFill>
                <a:latin typeface="+mn-lt"/>
                <a:cs typeface="Arial" charset="0"/>
              </a:rPr>
              <a:t>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5" r:id="rId2"/>
    <p:sldLayoutId id="2147483804" r:id="rId3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80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352425"/>
            <a:ext cx="9144000" cy="23336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000" dirty="0">
                <a:solidFill>
                  <a:schemeClr val="tx2"/>
                </a:solidFill>
                <a:latin typeface="+mn-lt"/>
                <a:cs typeface="+mn-cs"/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722313" y="4643438"/>
            <a:ext cx="687387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F4778-5275-AF44-A3A2-413C53D52084}" type="datetime1">
              <a:rPr lang="en-GB" sz="800" smtClean="0">
                <a:latin typeface="+mn-lt"/>
                <a:cs typeface="Arial" panose="020B0604020202020204" pitchFamily="34" charset="0"/>
              </a:rPr>
              <a:pPr>
                <a:defRPr/>
              </a:pPr>
              <a:t>13/02/2019</a:t>
            </a:fld>
            <a:endParaRPr lang="en-GB" sz="8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2800" y="4644000"/>
            <a:ext cx="5048250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  <a:latin typeface="+mn-lt"/>
                <a:cs typeface="Arial" charset="0"/>
              </a:rPr>
              <a:t>© Nokia 201</a:t>
            </a:r>
            <a:r>
              <a:rPr lang="pl-PL" sz="800" dirty="0">
                <a:solidFill>
                  <a:schemeClr val="bg1"/>
                </a:solidFill>
                <a:latin typeface="+mn-lt"/>
                <a:cs typeface="Arial" charset="0"/>
              </a:rPr>
              <a:t>9</a:t>
            </a:r>
            <a:r>
              <a:rPr lang="en-GB" sz="800" dirty="0">
                <a:solidFill>
                  <a:schemeClr val="bg1"/>
                </a:solidFill>
                <a:latin typeface="+mn-lt"/>
                <a:cs typeface="Arial" charset="0"/>
              </a:rPr>
              <a:t>   </a:t>
            </a:r>
            <a:r>
              <a:rPr lang="en-US" sz="800" dirty="0">
                <a:solidFill>
                  <a:schemeClr val="bg1"/>
                </a:solidFill>
                <a:latin typeface="+mn-lt"/>
                <a:cs typeface="Arial" charset="0"/>
              </a:rPr>
              <a:t>Polymorphism</a:t>
            </a:r>
            <a:r>
              <a:rPr lang="pl-PL" sz="8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+mn-lt"/>
                <a:cs typeface="Arial" charset="0"/>
              </a:rPr>
              <a:t>1.0</a:t>
            </a:r>
            <a:r>
              <a:rPr lang="en-GB" sz="800" dirty="0">
                <a:solidFill>
                  <a:schemeClr val="bg1"/>
                </a:solidFill>
                <a:latin typeface="+mn-lt"/>
                <a:cs typeface="Arial" charset="0"/>
              </a:rPr>
              <a:t>   </a:t>
            </a:r>
            <a:r>
              <a:rPr lang="pl-PL" sz="800" dirty="0">
                <a:solidFill>
                  <a:schemeClr val="bg1"/>
                </a:solidFill>
                <a:latin typeface="+mn-lt"/>
                <a:cs typeface="Arial" charset="0"/>
              </a:rPr>
              <a:t>Tomasz Lebica</a:t>
            </a:r>
            <a:endParaRPr lang="en-GB" sz="800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2000" y="4788000"/>
            <a:ext cx="504825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</p:sldLayoutIdLst>
  <p:hf sldNum="0"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ヒラギノ角ゴ Pro W3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cppreference.com/w/cpp/language/overload_resolution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operator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book/intro/inheritance" TargetMode="External"/><Relationship Id="rId2" Type="http://schemas.openxmlformats.org/officeDocument/2006/relationships/hyperlink" Target="https://en.cppreference.com/book/intro/polymorphis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17513" y="739295"/>
            <a:ext cx="8243887" cy="2254250"/>
          </a:xfrm>
        </p:spPr>
        <p:txBody>
          <a:bodyPr/>
          <a:lstStyle/>
          <a:p>
            <a:pPr eaLnBrk="1" hangingPunct="1"/>
            <a:r>
              <a:rPr lang="pl-PL" sz="3600" dirty="0">
                <a:ea typeface="ヒラギノ角ゴ Pro W3"/>
                <a:cs typeface="ヒラギノ角ゴ Pro W3"/>
              </a:rPr>
              <a:t>01. </a:t>
            </a:r>
            <a:r>
              <a:rPr lang="en-US" sz="3600" dirty="0">
                <a:ea typeface="ヒラギノ角ゴ Pro W3"/>
                <a:cs typeface="ヒラギノ角ゴ Pro W3"/>
              </a:rPr>
              <a:t>Polymorphism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17513" y="3273380"/>
            <a:ext cx="2547629" cy="899125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500">
                <a:solidFill>
                  <a:schemeClr val="bg1">
                    <a:lumMod val="85000"/>
                  </a:schemeClr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February-13, 2019</a:t>
            </a:r>
          </a:p>
          <a:p>
            <a:pPr marL="0" indent="0" eaLnBrk="1" hangingPunct="1">
              <a:buNone/>
              <a:defRPr/>
            </a:pPr>
            <a:r>
              <a:rPr lang="en-US" sz="1500">
                <a:solidFill>
                  <a:schemeClr val="bg1">
                    <a:lumMod val="85000"/>
                  </a:schemeClr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Tomasz Lebica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5DA484-3499-4C1D-A5C5-1B601EBC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8C98C-542E-414F-B715-DAD657A5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13" y="755651"/>
            <a:ext cx="4154487" cy="3727450"/>
          </a:xfrm>
        </p:spPr>
        <p:txBody>
          <a:bodyPr/>
          <a:lstStyle/>
          <a:p>
            <a:pPr marL="0" lvl="0" indent="0">
              <a:buNone/>
            </a:pPr>
            <a:endParaRPr lang="en-US" sz="1000" dirty="0"/>
          </a:p>
          <a:p>
            <a:pPr lvl="1"/>
            <a:endParaRPr lang="en-US" sz="1000" dirty="0"/>
          </a:p>
          <a:p>
            <a:pPr lvl="1"/>
            <a:endParaRPr lang="en-US" sz="1000" dirty="0"/>
          </a:p>
          <a:p>
            <a:endParaRPr lang="en-US" sz="14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94210B8-5B74-4C50-B3C9-6E3B615497B9}"/>
              </a:ext>
            </a:extLst>
          </p:cNvPr>
          <p:cNvSpPr txBox="1">
            <a:spLocks/>
          </p:cNvSpPr>
          <p:nvPr/>
        </p:nvSpPr>
        <p:spPr bwMode="auto">
          <a:xfrm>
            <a:off x="378433" y="920264"/>
            <a:ext cx="8348054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 baseline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Polymorphism means “having many forms”, in programming in describes the ability to process objects depending on their types.</a:t>
            </a:r>
          </a:p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Polymorphism can be achieved statically (during compilation) and dynamically (during runtime).</a:t>
            </a:r>
          </a:p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Static can be further subdivided into ad hoc (function overload) and parametric (templates – not covered in this lecture).</a:t>
            </a:r>
          </a:p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Dynamic polymorphism is realized by means of subtyping (inheritance and virtual functions).</a:t>
            </a:r>
          </a:p>
          <a:p>
            <a:endParaRPr lang="en-US" sz="1800" dirty="0">
              <a:solidFill>
                <a:srgbClr val="92D050"/>
              </a:solidFill>
            </a:endParaRPr>
          </a:p>
          <a:p>
            <a:pPr lvl="1"/>
            <a:endParaRPr lang="en-US" sz="1400" dirty="0"/>
          </a:p>
          <a:p>
            <a:pPr marL="230188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247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5DA484-3499-4C1D-A5C5-1B601EBC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Static polymorphism </a:t>
            </a:r>
            <a:r>
              <a:rPr lang="pl-PL" sz="2600" dirty="0"/>
              <a:t>– </a:t>
            </a:r>
            <a:r>
              <a:rPr lang="en-US" sz="2600" dirty="0"/>
              <a:t>function overloading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8C98C-542E-414F-B715-DAD657A5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13" y="755651"/>
            <a:ext cx="4154487" cy="3727450"/>
          </a:xfrm>
        </p:spPr>
        <p:txBody>
          <a:bodyPr/>
          <a:lstStyle/>
          <a:p>
            <a:pPr marL="0" lvl="0" indent="0">
              <a:buNone/>
            </a:pPr>
            <a:endParaRPr lang="en-US" sz="1000" dirty="0"/>
          </a:p>
          <a:p>
            <a:pPr lvl="1"/>
            <a:endParaRPr lang="en-US" sz="1000" dirty="0"/>
          </a:p>
          <a:p>
            <a:pPr lvl="1"/>
            <a:endParaRPr lang="en-US" sz="1000" dirty="0"/>
          </a:p>
          <a:p>
            <a:endParaRPr lang="en-US" sz="14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94210B8-5B74-4C50-B3C9-6E3B615497B9}"/>
              </a:ext>
            </a:extLst>
          </p:cNvPr>
          <p:cNvSpPr txBox="1">
            <a:spLocks/>
          </p:cNvSpPr>
          <p:nvPr/>
        </p:nvSpPr>
        <p:spPr bwMode="auto">
          <a:xfrm>
            <a:off x="378433" y="920264"/>
            <a:ext cx="8348054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 baseline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C++ allows function overloading, i.e. declaring more than one functions with the same name in the given scope, as long as these definitions differ in:</a:t>
            </a:r>
          </a:p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- argument types or,</a:t>
            </a:r>
          </a:p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- argument number or,</a:t>
            </a:r>
          </a:p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- function attribute (for example const method vs non const method</a:t>
            </a:r>
            <a:r>
              <a:rPr lang="pl-PL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Overloaded functions</a:t>
            </a:r>
            <a:r>
              <a:rPr lang="pl-PL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can have different return values, as long as above conditions are met.</a:t>
            </a:r>
          </a:p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Class methods can also be overloaded *.</a:t>
            </a:r>
          </a:p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Version of function that will be called is determined during compilation – hence “static” polymorphism.</a:t>
            </a:r>
          </a:p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Rules of overload resolution are described in detail here:</a:t>
            </a:r>
          </a:p>
          <a:p>
            <a:pPr lvl="1"/>
            <a:r>
              <a:rPr lang="en-US" sz="1400" dirty="0">
                <a:solidFill>
                  <a:srgbClr val="92D050"/>
                </a:solidFill>
                <a:hlinkClick r:id="rId2"/>
              </a:rPr>
              <a:t>https://en.cppreference.com/w/cpp/language/overload_resolution</a:t>
            </a:r>
            <a:endParaRPr lang="en-US" sz="1400" dirty="0">
              <a:solidFill>
                <a:srgbClr val="92D050"/>
              </a:solidFill>
            </a:endParaRPr>
          </a:p>
          <a:p>
            <a:endParaRPr lang="en-US" sz="1800" dirty="0">
              <a:solidFill>
                <a:srgbClr val="92D050"/>
              </a:solidFill>
            </a:endParaRPr>
          </a:p>
          <a:p>
            <a:pPr lvl="1"/>
            <a:endParaRPr lang="en-US" sz="1400" dirty="0"/>
          </a:p>
          <a:p>
            <a:pPr marL="230188" lvl="1" indent="0">
              <a:buNone/>
            </a:pP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0154A4-7154-4534-8EFA-222129D9F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607" y="3349082"/>
            <a:ext cx="2147200" cy="1134019"/>
          </a:xfrm>
          <a:prstGeom prst="rect">
            <a:avLst/>
          </a:prstGeom>
          <a:ln w="25400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12408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5DA484-3499-4C1D-A5C5-1B601EBC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Static polymorphism </a:t>
            </a:r>
            <a:r>
              <a:rPr lang="pl-PL" sz="2600" dirty="0"/>
              <a:t>– </a:t>
            </a:r>
            <a:r>
              <a:rPr lang="en-US" sz="2600" dirty="0"/>
              <a:t>methods overloading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8C98C-542E-414F-B715-DAD657A5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13" y="755651"/>
            <a:ext cx="4154487" cy="3727450"/>
          </a:xfrm>
        </p:spPr>
        <p:txBody>
          <a:bodyPr/>
          <a:lstStyle/>
          <a:p>
            <a:pPr marL="0" lvl="0" indent="0">
              <a:buNone/>
            </a:pPr>
            <a:endParaRPr lang="en-US" sz="1000" dirty="0"/>
          </a:p>
          <a:p>
            <a:pPr lvl="1"/>
            <a:endParaRPr lang="en-US" sz="1000" dirty="0"/>
          </a:p>
          <a:p>
            <a:pPr lvl="1"/>
            <a:endParaRPr lang="en-US" sz="1000" dirty="0"/>
          </a:p>
          <a:p>
            <a:endParaRPr lang="en-US" sz="14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94210B8-5B74-4C50-B3C9-6E3B615497B9}"/>
              </a:ext>
            </a:extLst>
          </p:cNvPr>
          <p:cNvSpPr txBox="1">
            <a:spLocks/>
          </p:cNvSpPr>
          <p:nvPr/>
        </p:nvSpPr>
        <p:spPr bwMode="auto">
          <a:xfrm>
            <a:off x="378433" y="920264"/>
            <a:ext cx="8348054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 baseline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Class methods can also be overloaded</a:t>
            </a:r>
            <a:r>
              <a:rPr lang="pl-PL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Methods</a:t>
            </a:r>
            <a:r>
              <a:rPr lang="pl-PL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attributes like const and volatile affect type of first implicit argument of a method, allowing overloading based on such attributes.</a:t>
            </a:r>
          </a:p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Overloading methods</a:t>
            </a:r>
            <a:r>
              <a:rPr lang="pl-PL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,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of the base class in derived one</a:t>
            </a:r>
            <a:r>
              <a:rPr lang="pl-PL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,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will hide every version of base class method with the same name. </a:t>
            </a:r>
            <a:r>
              <a:rPr lang="pl-PL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„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Using</a:t>
            </a:r>
            <a:r>
              <a:rPr lang="pl-PL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”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directive can be used to make them visible in derived class scope.</a:t>
            </a:r>
          </a:p>
          <a:p>
            <a:endParaRPr lang="en-US" sz="1800" dirty="0">
              <a:solidFill>
                <a:srgbClr val="92D050"/>
              </a:solidFill>
            </a:endParaRPr>
          </a:p>
          <a:p>
            <a:pPr lvl="1"/>
            <a:endParaRPr lang="en-US" sz="1400" dirty="0"/>
          </a:p>
          <a:p>
            <a:pPr marL="230188" lvl="1" indent="0">
              <a:buNone/>
            </a:pP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3B4866-5C34-425B-9D20-58E969C69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13" y="2177808"/>
            <a:ext cx="4065372" cy="2387600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9D43AB-295E-4705-B762-915AE21CE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087" y="2163429"/>
            <a:ext cx="2108006" cy="2382141"/>
          </a:xfrm>
          <a:prstGeom prst="rect">
            <a:avLst/>
          </a:prstGeom>
          <a:ln w="25400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11164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5DA484-3499-4C1D-A5C5-1B601EBC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Static polymorphism </a:t>
            </a:r>
            <a:r>
              <a:rPr lang="pl-PL" sz="2600" dirty="0"/>
              <a:t>– </a:t>
            </a:r>
            <a:r>
              <a:rPr lang="en-US" sz="2600" dirty="0"/>
              <a:t>operator overloading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8C98C-542E-414F-B715-DAD657A5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13" y="755651"/>
            <a:ext cx="4154487" cy="3727450"/>
          </a:xfrm>
        </p:spPr>
        <p:txBody>
          <a:bodyPr/>
          <a:lstStyle/>
          <a:p>
            <a:pPr marL="0" lvl="0" indent="0">
              <a:buNone/>
            </a:pPr>
            <a:endParaRPr lang="en-US" sz="1000" dirty="0"/>
          </a:p>
          <a:p>
            <a:pPr lvl="1"/>
            <a:endParaRPr lang="en-US" sz="1000" dirty="0"/>
          </a:p>
          <a:p>
            <a:pPr lvl="1"/>
            <a:endParaRPr lang="en-US" sz="1000" dirty="0"/>
          </a:p>
          <a:p>
            <a:endParaRPr lang="en-US" sz="14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94210B8-5B74-4C50-B3C9-6E3B615497B9}"/>
              </a:ext>
            </a:extLst>
          </p:cNvPr>
          <p:cNvSpPr txBox="1">
            <a:spLocks/>
          </p:cNvSpPr>
          <p:nvPr/>
        </p:nvSpPr>
        <p:spPr bwMode="auto">
          <a:xfrm>
            <a:off x="378433" y="920264"/>
            <a:ext cx="8348054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 baseline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C++ allows also operator overloading</a:t>
            </a:r>
          </a:p>
          <a:p>
            <a:pPr lvl="1"/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Following operators can be overloaded:</a:t>
            </a:r>
          </a:p>
          <a:p>
            <a:pPr marL="230188" lvl="1" indent="0">
              <a:buNone/>
            </a:pPr>
            <a:r>
              <a:rPr lang="en-US" sz="1400" dirty="0"/>
              <a:t>+ - * / % ^ &amp; | ~ ! = &lt; &gt; += -= *= /= %= ^= &amp;= |= &lt;&lt; &gt;&gt; &gt;&gt;= &lt;&lt;= == != &lt;= &gt;=  &amp;&amp; || ++ -- , -&gt;* -&gt; ( ) [ ]</a:t>
            </a:r>
          </a:p>
          <a:p>
            <a:pPr lvl="1"/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User defined conversion methods can be supplied,</a:t>
            </a:r>
          </a:p>
          <a:p>
            <a:pPr lvl="1"/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new/delete operators can also be overloaded</a:t>
            </a:r>
          </a:p>
          <a:p>
            <a:pPr lvl="1"/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From C++11 user defined literals </a:t>
            </a:r>
          </a:p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More information about operator overloading can be found here:</a:t>
            </a:r>
          </a:p>
          <a:p>
            <a:pPr lvl="1"/>
            <a:r>
              <a:rPr lang="en-US" sz="1400" dirty="0">
                <a:solidFill>
                  <a:srgbClr val="92D050"/>
                </a:solidFill>
                <a:hlinkClick r:id="rId2"/>
              </a:rPr>
              <a:t>https://en.cppreference.com/w/cpp/language/operators</a:t>
            </a:r>
            <a:endParaRPr lang="en-US" sz="1400" dirty="0">
              <a:solidFill>
                <a:srgbClr val="92D050"/>
              </a:solidFill>
            </a:endParaRPr>
          </a:p>
          <a:p>
            <a:pPr lvl="1"/>
            <a:endParaRPr lang="en-US" sz="1800" dirty="0">
              <a:solidFill>
                <a:srgbClr val="92D050"/>
              </a:solidFill>
            </a:endParaRPr>
          </a:p>
          <a:p>
            <a:pPr lvl="1"/>
            <a:endParaRPr lang="en-US" sz="1400" dirty="0"/>
          </a:p>
          <a:p>
            <a:pPr marL="230188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380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5DA484-3499-4C1D-A5C5-1B601EBC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Dynamic polymorphism </a:t>
            </a:r>
            <a:r>
              <a:rPr lang="pl-PL" sz="2600" dirty="0"/>
              <a:t>– </a:t>
            </a:r>
            <a:r>
              <a:rPr lang="en-US" sz="2600" dirty="0"/>
              <a:t>basics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8C98C-542E-414F-B715-DAD657A5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13" y="755651"/>
            <a:ext cx="4154487" cy="3727450"/>
          </a:xfrm>
        </p:spPr>
        <p:txBody>
          <a:bodyPr/>
          <a:lstStyle/>
          <a:p>
            <a:pPr marL="0" lvl="0" indent="0">
              <a:buNone/>
            </a:pPr>
            <a:endParaRPr lang="en-US" sz="1000" dirty="0"/>
          </a:p>
          <a:p>
            <a:pPr lvl="1"/>
            <a:endParaRPr lang="en-US" sz="1000" dirty="0"/>
          </a:p>
          <a:p>
            <a:pPr lvl="1"/>
            <a:endParaRPr lang="en-US" sz="1000" dirty="0"/>
          </a:p>
          <a:p>
            <a:endParaRPr lang="en-US" sz="14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94210B8-5B74-4C50-B3C9-6E3B615497B9}"/>
              </a:ext>
            </a:extLst>
          </p:cNvPr>
          <p:cNvSpPr txBox="1">
            <a:spLocks/>
          </p:cNvSpPr>
          <p:nvPr/>
        </p:nvSpPr>
        <p:spPr bwMode="auto">
          <a:xfrm>
            <a:off x="378433" y="920264"/>
            <a:ext cx="8348054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 baseline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Dynamic polymorphism allows using instances, of different classed having common interface, in uniform way.</a:t>
            </a:r>
          </a:p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 C++ dynamic polymorphism is realized with virtual methods being overridden in derived classes.</a:t>
            </a:r>
          </a:p>
          <a:p>
            <a:pPr marL="230188" lvl="1" indent="0">
              <a:buNone/>
            </a:pPr>
            <a:endParaRPr lang="en-US" sz="1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230188" lvl="1" indent="0">
              <a:buNone/>
            </a:pPr>
            <a:endParaRPr lang="en-US" sz="1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230188" lvl="1" indent="0">
              <a:buNone/>
            </a:pPr>
            <a:endParaRPr lang="en-US" sz="1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230188" lvl="1" indent="0">
              <a:buNone/>
            </a:pPr>
            <a:endParaRPr lang="en-US" sz="1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230188" lvl="1" indent="0">
              <a:buNone/>
            </a:pPr>
            <a:endParaRPr lang="en-US" sz="1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230188" lvl="1" indent="0">
              <a:buNone/>
            </a:pPr>
            <a:endParaRPr lang="en-US" sz="1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230188" lvl="1" indent="0">
              <a:buNone/>
            </a:pPr>
            <a:endParaRPr lang="en-US" sz="1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Some basic information can be found here:</a:t>
            </a:r>
          </a:p>
          <a:p>
            <a:pPr lvl="1"/>
            <a:r>
              <a:rPr lang="en-US" sz="1400" dirty="0">
                <a:solidFill>
                  <a:srgbClr val="92D050"/>
                </a:solidFill>
                <a:hlinkClick r:id="rId2"/>
              </a:rPr>
              <a:t>https://en.cppreference.com/book/intro/polymorphism</a:t>
            </a:r>
            <a:endParaRPr lang="en-US" sz="1400" dirty="0">
              <a:solidFill>
                <a:srgbClr val="92D050"/>
              </a:solidFill>
            </a:endParaRPr>
          </a:p>
          <a:p>
            <a:pPr lvl="1"/>
            <a:r>
              <a:rPr lang="en-US" sz="1400" dirty="0">
                <a:solidFill>
                  <a:schemeClr val="tx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https://en.cppreference.com/book/intro/inheritance</a:t>
            </a:r>
            <a:endParaRPr lang="en-US" sz="1400" dirty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endParaRPr lang="en-US" sz="1400" dirty="0">
              <a:solidFill>
                <a:srgbClr val="92D050"/>
              </a:solidFill>
            </a:endParaRPr>
          </a:p>
          <a:p>
            <a:pPr lvl="1"/>
            <a:endParaRPr lang="en-US" sz="1800" dirty="0">
              <a:solidFill>
                <a:srgbClr val="92D050"/>
              </a:solidFill>
            </a:endParaRPr>
          </a:p>
          <a:p>
            <a:pPr lvl="1"/>
            <a:endParaRPr lang="en-US" sz="1400" dirty="0"/>
          </a:p>
          <a:p>
            <a:pPr marL="230188" lvl="1" indent="0">
              <a:buNone/>
            </a:pP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E24038-921A-40A6-9D9F-35E47873E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1" y="1689850"/>
            <a:ext cx="2356129" cy="1868318"/>
          </a:xfrm>
          <a:prstGeom prst="rect">
            <a:avLst/>
          </a:prstGeom>
          <a:ln w="25400">
            <a:solidFill>
              <a:srgbClr val="000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F38F37-36E9-4128-B9C3-8978EEC01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1440" y="1689850"/>
            <a:ext cx="3338755" cy="1872477"/>
          </a:xfrm>
          <a:prstGeom prst="rect">
            <a:avLst/>
          </a:prstGeom>
          <a:ln w="25400">
            <a:solidFill>
              <a:srgbClr val="00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ED68DB-DC11-4F8E-B249-26BFB2C9D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9175" y="3177168"/>
            <a:ext cx="1543050" cy="381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2EB3E9-499F-431C-88DB-FAD24DE9380E}"/>
              </a:ext>
            </a:extLst>
          </p:cNvPr>
          <p:cNvSpPr txBox="1"/>
          <p:nvPr/>
        </p:nvSpPr>
        <p:spPr>
          <a:xfrm>
            <a:off x="6463621" y="2869391"/>
            <a:ext cx="993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19115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5DA484-3499-4C1D-A5C5-1B601EBC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Dynamic polymorphism </a:t>
            </a:r>
            <a:r>
              <a:rPr lang="pl-PL" sz="2600" dirty="0"/>
              <a:t>– </a:t>
            </a:r>
            <a:r>
              <a:rPr lang="en-US" sz="2600" dirty="0"/>
              <a:t>useful 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8C98C-542E-414F-B715-DAD657A5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13" y="755651"/>
            <a:ext cx="4154487" cy="3727450"/>
          </a:xfrm>
        </p:spPr>
        <p:txBody>
          <a:bodyPr/>
          <a:lstStyle/>
          <a:p>
            <a:pPr marL="0" lvl="0" indent="0">
              <a:buNone/>
            </a:pPr>
            <a:endParaRPr lang="en-US" sz="1000" dirty="0"/>
          </a:p>
          <a:p>
            <a:pPr lvl="1"/>
            <a:endParaRPr lang="en-US" sz="1000" dirty="0"/>
          </a:p>
          <a:p>
            <a:pPr lvl="1"/>
            <a:endParaRPr lang="en-US" sz="1000" dirty="0"/>
          </a:p>
          <a:p>
            <a:endParaRPr lang="en-US" sz="14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94210B8-5B74-4C50-B3C9-6E3B615497B9}"/>
              </a:ext>
            </a:extLst>
          </p:cNvPr>
          <p:cNvSpPr txBox="1">
            <a:spLocks/>
          </p:cNvSpPr>
          <p:nvPr/>
        </p:nvSpPr>
        <p:spPr bwMode="auto">
          <a:xfrm>
            <a:off x="378433" y="920264"/>
            <a:ext cx="8348054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 baseline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 order to use polymorphism, </a:t>
            </a:r>
            <a:r>
              <a:rPr lang="en-US" sz="14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reference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14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raw pointer 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or </a:t>
            </a:r>
            <a:r>
              <a:rPr lang="en-US" sz="14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smart pointer 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base class needs to be used.</a:t>
            </a:r>
          </a:p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If class defines at least one method as virtual, it should also define </a:t>
            </a:r>
            <a:r>
              <a:rPr lang="en-US" sz="14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virtual destructor 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allow proper resources clean up.</a:t>
            </a:r>
          </a:p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Methods can be defined as pure virtual “</a:t>
            </a:r>
            <a:r>
              <a:rPr lang="en-US" sz="14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=0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”, it’s good practice to make all virtual methods (apart from destructor) pure virtual in base class.</a:t>
            </a:r>
          </a:p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C++11 introduces keyword “</a:t>
            </a:r>
            <a:r>
              <a:rPr lang="en-US" sz="14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override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” validating if method really overrides virtual method from base class rather than overloading it. It allows detecting programming errors during compilation time rather than runtime testing.</a:t>
            </a:r>
          </a:p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Dynamic polymorphism allows dependency injections, programming to interfaces, easier unit testing and design patterns.</a:t>
            </a:r>
          </a:p>
          <a:p>
            <a:pPr marL="230188" lvl="1" indent="0">
              <a:buNone/>
            </a:pPr>
            <a:endParaRPr lang="en-US" sz="1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230188" lvl="1" indent="0">
              <a:buNone/>
            </a:pPr>
            <a:endParaRPr lang="en-US" sz="1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230188" lvl="1" indent="0">
              <a:buNone/>
            </a:pPr>
            <a:endParaRPr lang="en-US" sz="1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230188" lvl="1" indent="0">
              <a:buNone/>
            </a:pPr>
            <a:endParaRPr lang="en-US" sz="1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230188" lvl="1" indent="0">
              <a:buNone/>
            </a:pPr>
            <a:endParaRPr lang="en-US" sz="1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230188" lvl="1" indent="0">
              <a:buNone/>
            </a:pPr>
            <a:endParaRPr lang="en-US" sz="1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/>
            <a:endParaRPr lang="en-US" sz="1400" dirty="0">
              <a:solidFill>
                <a:srgbClr val="92D050"/>
              </a:solidFill>
            </a:endParaRPr>
          </a:p>
          <a:p>
            <a:pPr lvl="1"/>
            <a:endParaRPr lang="en-US" sz="1800" dirty="0">
              <a:solidFill>
                <a:srgbClr val="92D050"/>
              </a:solidFill>
            </a:endParaRPr>
          </a:p>
          <a:p>
            <a:pPr lvl="1"/>
            <a:endParaRPr lang="en-US" sz="1400" dirty="0"/>
          </a:p>
          <a:p>
            <a:pPr marL="230188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5745793"/>
      </p:ext>
    </p:extLst>
  </p:cSld>
  <p:clrMapOvr>
    <a:masterClrMapping/>
  </p:clrMapOvr>
</p:sld>
</file>

<file path=ppt/theme/theme1.xml><?xml version="1.0" encoding="utf-8"?>
<a:theme xmlns:a="http://schemas.openxmlformats.org/drawingml/2006/main" name="Nokia_PowerPoint_Template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 v2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Nokia Pure v12" id="{7AC05BEF-BBDF-4CF1-AA23-A676535EABCE}" vid="{991539CA-B441-4AED-8339-F6770207F6A2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 v2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PowerPoint Template Nokia Pure v12" id="{7AC05BEF-BBDF-4CF1-AA23-A676535EABCE}" vid="{AF106B15-0C1E-44CE-A53A-F2CB8A6EA7E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SharedContentType xmlns="Microsoft.SharePoint.Taxonomy.ContentTypeSync" SourceId="34c87397-5fc1-491e-85e7-d6110dbe9cbd" ContentTypeId="0x01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B2C4F2DE65DD4D899040435169D6AD" ma:contentTypeVersion="5" ma:contentTypeDescription="Create a new document." ma:contentTypeScope="" ma:versionID="f7840754d1d8e4867dd509ddc8f97baf">
  <xsd:schema xmlns:xsd="http://www.w3.org/2001/XMLSchema" xmlns:xs="http://www.w3.org/2001/XMLSchema" xmlns:p="http://schemas.microsoft.com/office/2006/metadata/properties" xmlns:ns2="71c5aaf6-e6ce-465b-b873-5148d2a4c105" xmlns:ns3="c8c180be-4439-4554-a471-5a1d1f7db6cc" targetNamespace="http://schemas.microsoft.com/office/2006/metadata/properties" ma:root="true" ma:fieldsID="27017d4c3009af8706049aa5f3fe94f4" ns2:_="" ns3:_="">
    <xsd:import namespace="71c5aaf6-e6ce-465b-b873-5148d2a4c105"/>
    <xsd:import namespace="c8c180be-4439-4554-a471-5a1d1f7db6c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180be-4439-4554-a471-5a1d1f7db6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  <_dlc_DocId xmlns="71c5aaf6-e6ce-465b-b873-5148d2a4c105">LRIUPU4I3TNB-1378268647-53</_dlc_DocId>
    <_dlc_DocIdUrl xmlns="71c5aaf6-e6ce-465b-b873-5148d2a4c105">
      <Url>https://nokia.sharepoint.com/sites/KRKPKcoopeeration/_layouts/15/DocIdRedir.aspx?ID=LRIUPU4I3TNB-1378268647-53</Url>
      <Description>LRIUPU4I3TNB-1378268647-53</Description>
    </_dlc_DocIdUrl>
  </documentManagement>
</p:properties>
</file>

<file path=customXml/itemProps1.xml><?xml version="1.0" encoding="utf-8"?>
<ds:datastoreItem xmlns:ds="http://schemas.openxmlformats.org/officeDocument/2006/customXml" ds:itemID="{6CF0564C-46EA-4025-903D-E76534F51F37}"/>
</file>

<file path=customXml/itemProps2.xml><?xml version="1.0" encoding="utf-8"?>
<ds:datastoreItem xmlns:ds="http://schemas.openxmlformats.org/officeDocument/2006/customXml" ds:itemID="{79BF5211-8892-4FFD-B659-90B4DE3CCBBA}"/>
</file>

<file path=customXml/itemProps3.xml><?xml version="1.0" encoding="utf-8"?>
<ds:datastoreItem xmlns:ds="http://schemas.openxmlformats.org/officeDocument/2006/customXml" ds:itemID="{7C79C8C0-6EC7-4087-AD43-C90E95CBA2E4}"/>
</file>

<file path=customXml/itemProps4.xml><?xml version="1.0" encoding="utf-8"?>
<ds:datastoreItem xmlns:ds="http://schemas.openxmlformats.org/officeDocument/2006/customXml" ds:itemID="{1B5F9E69-394E-4FF2-8C7F-6B3D0E4D12EE}"/>
</file>

<file path=customXml/itemProps5.xml><?xml version="1.0" encoding="utf-8"?>
<ds:datastoreItem xmlns:ds="http://schemas.openxmlformats.org/officeDocument/2006/customXml" ds:itemID="{CB19A37C-E04D-4571-B5E8-5408F3E3FD7E}"/>
</file>

<file path=docProps/app.xml><?xml version="1.0" encoding="utf-8"?>
<Properties xmlns="http://schemas.openxmlformats.org/officeDocument/2006/extended-properties" xmlns:vt="http://schemas.openxmlformats.org/officeDocument/2006/docPropsVTypes">
  <Template>Nokia_PowerPoint_Template</Template>
  <TotalTime>0</TotalTime>
  <Words>511</Words>
  <Application>Microsoft Office PowerPoint</Application>
  <PresentationFormat>On-screen Show (16:9)</PresentationFormat>
  <Paragraphs>78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Lucida Grande</vt:lpstr>
      <vt:lpstr>Nokia Pure Headline Light</vt:lpstr>
      <vt:lpstr>Nokia Pure Headline Ultra Light</vt:lpstr>
      <vt:lpstr>Nokia Pure Text</vt:lpstr>
      <vt:lpstr>Nokia Pure Text Light</vt:lpstr>
      <vt:lpstr>ヒラギノ角ゴ Pro W3</vt:lpstr>
      <vt:lpstr>Nokia_PowerPoint_Template</vt:lpstr>
      <vt:lpstr>Nokia Master Blue Background</vt:lpstr>
      <vt:lpstr>PowerPoint Presentation</vt:lpstr>
      <vt:lpstr>Polymorphism</vt:lpstr>
      <vt:lpstr>Static polymorphism – function overloading</vt:lpstr>
      <vt:lpstr>Static polymorphism – methods overloading</vt:lpstr>
      <vt:lpstr>Static polymorphism – operator overloading</vt:lpstr>
      <vt:lpstr>Dynamic polymorphism – basics</vt:lpstr>
      <vt:lpstr>Dynamic polymorphism – useful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2014-05-06T08:31:55Z</dcterms:created>
  <dcterms:modified xsi:type="dcterms:W3CDTF">2019-02-18T14:19:13Z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aa2129-79ec-42c0-bfac-e5b7a0374572_Enabled">
    <vt:lpwstr>True</vt:lpwstr>
  </property>
  <property fmtid="{D5CDD505-2E9C-101B-9397-08002B2CF9AE}" pid="3" name="MSIP_Label_b1aa2129-79ec-42c0-bfac-e5b7a0374572_SiteId">
    <vt:lpwstr>5d471751-9675-428d-917b-70f44f9630b0</vt:lpwstr>
  </property>
  <property fmtid="{D5CDD505-2E9C-101B-9397-08002B2CF9AE}" pid="4" name="MSIP_Label_b1aa2129-79ec-42c0-bfac-e5b7a0374572_Owner">
    <vt:lpwstr>tomasz.lebica@nokia.com</vt:lpwstr>
  </property>
  <property fmtid="{D5CDD505-2E9C-101B-9397-08002B2CF9AE}" pid="5" name="MSIP_Label_b1aa2129-79ec-42c0-bfac-e5b7a0374572_SetDate">
    <vt:lpwstr>2019-02-18T14:18:42.1138197Z</vt:lpwstr>
  </property>
  <property fmtid="{D5CDD505-2E9C-101B-9397-08002B2CF9AE}" pid="6" name="MSIP_Label_b1aa2129-79ec-42c0-bfac-e5b7a0374572_Name">
    <vt:lpwstr>Public</vt:lpwstr>
  </property>
  <property fmtid="{D5CDD505-2E9C-101B-9397-08002B2CF9AE}" pid="7" name="MSIP_Label_b1aa2129-79ec-42c0-bfac-e5b7a0374572_Application">
    <vt:lpwstr>Microsoft Azure Information Protection</vt:lpwstr>
  </property>
  <property fmtid="{D5CDD505-2E9C-101B-9397-08002B2CF9AE}" pid="8" name="MSIP_Label_b1aa2129-79ec-42c0-bfac-e5b7a0374572_Extended_MSFT_Method">
    <vt:lpwstr>Manual</vt:lpwstr>
  </property>
  <property fmtid="{D5CDD505-2E9C-101B-9397-08002B2CF9AE}" pid="9" name="Sensitivity">
    <vt:lpwstr>Public</vt:lpwstr>
  </property>
  <property fmtid="{D5CDD505-2E9C-101B-9397-08002B2CF9AE}" pid="10" name="ContentTypeId">
    <vt:lpwstr>0x0101000EB2C4F2DE65DD4D899040435169D6AD</vt:lpwstr>
  </property>
  <property fmtid="{D5CDD505-2E9C-101B-9397-08002B2CF9AE}" pid="11" name="_dlc_DocIdItemGuid">
    <vt:lpwstr>bffea6e8-f288-4085-9f5c-e526cdfd227f</vt:lpwstr>
  </property>
</Properties>
</file>