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w" charset="1" panose="00000500000000000000"/>
      <p:regular r:id="rId10"/>
    </p:embeddedFont>
    <p:embeddedFont>
      <p:font typeface="Now Bold" charset="1" panose="00000800000000000000"/>
      <p:regular r:id="rId11"/>
    </p:embeddedFont>
    <p:embeddedFont>
      <p:font typeface="Now Thin" charset="1" panose="00000300000000000000"/>
      <p:regular r:id="rId12"/>
    </p:embeddedFont>
    <p:embeddedFont>
      <p:font typeface="Now Light" charset="1" panose="00000400000000000000"/>
      <p:regular r:id="rId13"/>
    </p:embeddedFont>
    <p:embeddedFont>
      <p:font typeface="Now Medium" charset="1" panose="00000600000000000000"/>
      <p:regular r:id="rId14"/>
    </p:embeddedFont>
    <p:embeddedFont>
      <p:font typeface="Now Heavy" charset="1" panose="00000A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585740"/>
            <a:ext cx="18288000" cy="5236410"/>
            <a:chOff x="0" y="0"/>
            <a:chExt cx="6186311" cy="1771329"/>
          </a:xfrm>
        </p:grpSpPr>
        <p:sp>
          <p:nvSpPr>
            <p:cNvPr name="Freeform 3" id="3"/>
            <p:cNvSpPr/>
            <p:nvPr/>
          </p:nvSpPr>
          <p:spPr>
            <a:xfrm flipH="false" flipV="false" rot="0">
              <a:off x="0" y="0"/>
              <a:ext cx="6186311" cy="1771329"/>
            </a:xfrm>
            <a:custGeom>
              <a:avLst/>
              <a:gdLst/>
              <a:ahLst/>
              <a:cxnLst/>
              <a:rect r="r" b="b" t="t" l="l"/>
              <a:pathLst>
                <a:path h="1771329" w="6186311">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4A64B8"/>
            </a:solidFill>
          </p:spPr>
        </p:sp>
      </p:grpSp>
      <p:grpSp>
        <p:nvGrpSpPr>
          <p:cNvPr name="Group 4" id="4"/>
          <p:cNvGrpSpPr/>
          <p:nvPr/>
        </p:nvGrpSpPr>
        <p:grpSpPr>
          <a:xfrm rot="0">
            <a:off x="759503" y="2314575"/>
            <a:ext cx="16695839" cy="6236031"/>
            <a:chOff x="0" y="0"/>
            <a:chExt cx="5124092" cy="1913890"/>
          </a:xfrm>
        </p:grpSpPr>
        <p:sp>
          <p:nvSpPr>
            <p:cNvPr name="Freeform 5" id="5"/>
            <p:cNvSpPr/>
            <p:nvPr/>
          </p:nvSpPr>
          <p:spPr>
            <a:xfrm flipH="false" flipV="false" rot="0">
              <a:off x="0" y="0"/>
              <a:ext cx="5124093" cy="1913890"/>
            </a:xfrm>
            <a:custGeom>
              <a:avLst/>
              <a:gdLst/>
              <a:ahLst/>
              <a:cxnLst/>
              <a:rect r="r" b="b" t="t" l="l"/>
              <a:pathLst>
                <a:path h="1913890" w="5124093">
                  <a:moveTo>
                    <a:pt x="4999632" y="1913890"/>
                  </a:moveTo>
                  <a:lnTo>
                    <a:pt x="124460" y="1913890"/>
                  </a:lnTo>
                  <a:cubicBezTo>
                    <a:pt x="55880" y="1913890"/>
                    <a:pt x="0" y="1858010"/>
                    <a:pt x="0" y="1789430"/>
                  </a:cubicBezTo>
                  <a:lnTo>
                    <a:pt x="0" y="124460"/>
                  </a:lnTo>
                  <a:cubicBezTo>
                    <a:pt x="0" y="55880"/>
                    <a:pt x="55880" y="0"/>
                    <a:pt x="124460" y="0"/>
                  </a:cubicBezTo>
                  <a:lnTo>
                    <a:pt x="4999632" y="0"/>
                  </a:lnTo>
                  <a:cubicBezTo>
                    <a:pt x="5068213" y="0"/>
                    <a:pt x="5124093" y="55880"/>
                    <a:pt x="5124093" y="124460"/>
                  </a:cubicBezTo>
                  <a:lnTo>
                    <a:pt x="5124093" y="1789430"/>
                  </a:lnTo>
                  <a:cubicBezTo>
                    <a:pt x="5124093" y="1858010"/>
                    <a:pt x="5068213" y="1913890"/>
                    <a:pt x="4999632" y="1913890"/>
                  </a:cubicBezTo>
                  <a:close/>
                </a:path>
              </a:pathLst>
            </a:custGeom>
            <a:solidFill>
              <a:srgbClr val="09427D"/>
            </a:solidFill>
          </p:spPr>
        </p:sp>
      </p:grpSp>
      <p:grpSp>
        <p:nvGrpSpPr>
          <p:cNvPr name="Group 6" id="6"/>
          <p:cNvGrpSpPr/>
          <p:nvPr/>
        </p:nvGrpSpPr>
        <p:grpSpPr>
          <a:xfrm rot="0">
            <a:off x="9007073" y="4535501"/>
            <a:ext cx="7288890" cy="3644445"/>
            <a:chOff x="0" y="0"/>
            <a:chExt cx="9718520" cy="4859260"/>
          </a:xfrm>
        </p:grpSpPr>
        <p:sp>
          <p:nvSpPr>
            <p:cNvPr name="Freeform 7" id="7"/>
            <p:cNvSpPr/>
            <p:nvPr/>
          </p:nvSpPr>
          <p:spPr>
            <a:xfrm flipH="false" flipV="false" rot="-10800000">
              <a:off x="0" y="0"/>
              <a:ext cx="9718520" cy="4859260"/>
            </a:xfrm>
            <a:custGeom>
              <a:avLst/>
              <a:gdLst/>
              <a:ahLst/>
              <a:cxnLst/>
              <a:rect r="r" b="b" t="t" l="l"/>
              <a:pathLst>
                <a:path h="4859260" w="9718520">
                  <a:moveTo>
                    <a:pt x="0" y="0"/>
                  </a:moveTo>
                  <a:lnTo>
                    <a:pt x="9718520" y="0"/>
                  </a:lnTo>
                  <a:lnTo>
                    <a:pt x="9718520" y="4859260"/>
                  </a:lnTo>
                  <a:lnTo>
                    <a:pt x="0" y="485926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1014319" y="1014319"/>
              <a:ext cx="7689883" cy="3844941"/>
            </a:xfrm>
            <a:custGeom>
              <a:avLst/>
              <a:gdLst/>
              <a:ahLst/>
              <a:cxnLst/>
              <a:rect r="r" b="b" t="t" l="l"/>
              <a:pathLst>
                <a:path h="3844941" w="7689883">
                  <a:moveTo>
                    <a:pt x="0" y="0"/>
                  </a:moveTo>
                  <a:lnTo>
                    <a:pt x="7689883" y="0"/>
                  </a:lnTo>
                  <a:lnTo>
                    <a:pt x="7689883" y="3844941"/>
                  </a:lnTo>
                  <a:lnTo>
                    <a:pt x="0" y="384494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1471878" y="3237380"/>
            <a:ext cx="9049888" cy="1532286"/>
          </a:xfrm>
          <a:prstGeom prst="rect">
            <a:avLst/>
          </a:prstGeom>
        </p:spPr>
        <p:txBody>
          <a:bodyPr anchor="t" rtlCol="false" tIns="0" lIns="0" bIns="0" rIns="0">
            <a:spAutoFit/>
          </a:bodyPr>
          <a:lstStyle/>
          <a:p>
            <a:pPr>
              <a:lnSpc>
                <a:spcPts val="4017"/>
              </a:lnSpc>
            </a:pPr>
            <a:r>
              <a:rPr lang="en-US" sz="3652">
                <a:solidFill>
                  <a:srgbClr val="FFFFFF"/>
                </a:solidFill>
                <a:latin typeface="Now Bold"/>
              </a:rPr>
              <a:t>Understanding Flu Vaccine Hesitancy: A Machine Learning Approach for Informed Public Health Intervention</a:t>
            </a:r>
          </a:p>
        </p:txBody>
      </p:sp>
      <p:sp>
        <p:nvSpPr>
          <p:cNvPr name="TextBox 10" id="10"/>
          <p:cNvSpPr txBox="true"/>
          <p:nvPr/>
        </p:nvSpPr>
        <p:spPr>
          <a:xfrm rot="0">
            <a:off x="3087063" y="5715881"/>
            <a:ext cx="4320533" cy="2257968"/>
          </a:xfrm>
          <a:prstGeom prst="rect">
            <a:avLst/>
          </a:prstGeom>
        </p:spPr>
        <p:txBody>
          <a:bodyPr anchor="t" rtlCol="false" tIns="0" lIns="0" bIns="0" rIns="0">
            <a:spAutoFit/>
          </a:bodyPr>
          <a:lstStyle/>
          <a:p>
            <a:pPr>
              <a:lnSpc>
                <a:spcPts val="2595"/>
              </a:lnSpc>
            </a:pPr>
            <a:r>
              <a:rPr lang="en-US" sz="1853" u="sng">
                <a:solidFill>
                  <a:srgbClr val="FFFFFF"/>
                </a:solidFill>
                <a:latin typeface="Now Bold"/>
              </a:rPr>
              <a:t>Meet the team</a:t>
            </a:r>
          </a:p>
          <a:p>
            <a:pPr>
              <a:lnSpc>
                <a:spcPts val="2595"/>
              </a:lnSpc>
            </a:pPr>
            <a:r>
              <a:rPr lang="en-US" sz="1853">
                <a:solidFill>
                  <a:srgbClr val="FFFFFF"/>
                </a:solidFill>
                <a:latin typeface="Now"/>
              </a:rPr>
              <a:t>Jacinta Mukii</a:t>
            </a:r>
          </a:p>
          <a:p>
            <a:pPr>
              <a:lnSpc>
                <a:spcPts val="2595"/>
              </a:lnSpc>
            </a:pPr>
            <a:r>
              <a:rPr lang="en-US" sz="1853">
                <a:solidFill>
                  <a:srgbClr val="FFFFFF"/>
                </a:solidFill>
                <a:latin typeface="Now"/>
              </a:rPr>
              <a:t>Berit Heddy</a:t>
            </a:r>
          </a:p>
          <a:p>
            <a:pPr>
              <a:lnSpc>
                <a:spcPts val="2595"/>
              </a:lnSpc>
            </a:pPr>
            <a:r>
              <a:rPr lang="en-US" sz="1853">
                <a:solidFill>
                  <a:srgbClr val="FFFFFF"/>
                </a:solidFill>
                <a:latin typeface="Now"/>
              </a:rPr>
              <a:t>Killion Mokaya</a:t>
            </a:r>
          </a:p>
          <a:p>
            <a:pPr>
              <a:lnSpc>
                <a:spcPts val="2595"/>
              </a:lnSpc>
            </a:pPr>
            <a:r>
              <a:rPr lang="en-US" sz="1853">
                <a:solidFill>
                  <a:srgbClr val="FFFFFF"/>
                </a:solidFill>
                <a:latin typeface="Now"/>
              </a:rPr>
              <a:t>Joseph Mwaniki</a:t>
            </a:r>
          </a:p>
          <a:p>
            <a:pPr>
              <a:lnSpc>
                <a:spcPts val="2595"/>
              </a:lnSpc>
            </a:pPr>
            <a:r>
              <a:rPr lang="en-US" sz="1853">
                <a:solidFill>
                  <a:srgbClr val="FFFFFF"/>
                </a:solidFill>
                <a:latin typeface="Now"/>
              </a:rPr>
              <a:t>Wesley Owino</a:t>
            </a:r>
          </a:p>
          <a:p>
            <a:pPr>
              <a:lnSpc>
                <a:spcPts val="2595"/>
              </a:lnSpc>
              <a:spcBef>
                <a:spcPct val="0"/>
              </a:spcBef>
            </a:pPr>
            <a:r>
              <a:rPr lang="en-US" sz="1853">
                <a:solidFill>
                  <a:srgbClr val="FFFFFF"/>
                </a:solidFill>
                <a:latin typeface="Now"/>
              </a:rPr>
              <a:t>Muchiri Nicholas Kinyua</a:t>
            </a:r>
          </a:p>
        </p:txBody>
      </p:sp>
      <p:grpSp>
        <p:nvGrpSpPr>
          <p:cNvPr name="Group 11" id="11"/>
          <p:cNvGrpSpPr/>
          <p:nvPr/>
        </p:nvGrpSpPr>
        <p:grpSpPr>
          <a:xfrm rot="0">
            <a:off x="1775335" y="1542011"/>
            <a:ext cx="5632261" cy="796858"/>
            <a:chOff x="0" y="0"/>
            <a:chExt cx="7509681" cy="1062478"/>
          </a:xfrm>
        </p:grpSpPr>
        <p:sp>
          <p:nvSpPr>
            <p:cNvPr name="Freeform 12" id="12"/>
            <p:cNvSpPr/>
            <p:nvPr/>
          </p:nvSpPr>
          <p:spPr>
            <a:xfrm flipH="false" flipV="false" rot="0">
              <a:off x="0" y="0"/>
              <a:ext cx="887266" cy="613020"/>
            </a:xfrm>
            <a:custGeom>
              <a:avLst/>
              <a:gdLst/>
              <a:ahLst/>
              <a:cxnLst/>
              <a:rect r="r" b="b" t="t" l="l"/>
              <a:pathLst>
                <a:path h="613020" w="887266">
                  <a:moveTo>
                    <a:pt x="0" y="0"/>
                  </a:moveTo>
                  <a:lnTo>
                    <a:pt x="887266" y="0"/>
                  </a:lnTo>
                  <a:lnTo>
                    <a:pt x="887266" y="613020"/>
                  </a:lnTo>
                  <a:lnTo>
                    <a:pt x="0" y="613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181013" y="247138"/>
              <a:ext cx="6328668" cy="815340"/>
            </a:xfrm>
            <a:prstGeom prst="rect">
              <a:avLst/>
            </a:prstGeom>
          </p:spPr>
          <p:txBody>
            <a:bodyPr anchor="t" rtlCol="false" tIns="0" lIns="0" bIns="0" rIns="0">
              <a:spAutoFit/>
            </a:bodyPr>
            <a:lstStyle/>
            <a:p>
              <a:pPr>
                <a:lnSpc>
                  <a:spcPts val="2520"/>
                </a:lnSpc>
              </a:pPr>
              <a:r>
                <a:rPr lang="en-US" sz="1800" spc="179">
                  <a:solidFill>
                    <a:srgbClr val="000000"/>
                  </a:solidFill>
                  <a:latin typeface="Now Medium"/>
                </a:rPr>
                <a:t>PRESENTATION</a:t>
              </a:r>
            </a:p>
            <a:p>
              <a:pPr>
                <a:lnSpc>
                  <a:spcPts val="2520"/>
                </a:lnSpc>
                <a:spcBef>
                  <a:spcPct val="0"/>
                </a:spcBef>
              </a:pPr>
            </a:p>
          </p:txBody>
        </p:sp>
      </p:grpSp>
      <p:sp>
        <p:nvSpPr>
          <p:cNvPr name="Freeform 14" id="14"/>
          <p:cNvSpPr/>
          <p:nvPr/>
        </p:nvSpPr>
        <p:spPr>
          <a:xfrm flipH="false" flipV="false" rot="0">
            <a:off x="10199631" y="1588687"/>
            <a:ext cx="4903774" cy="6591259"/>
          </a:xfrm>
          <a:custGeom>
            <a:avLst/>
            <a:gdLst/>
            <a:ahLst/>
            <a:cxnLst/>
            <a:rect r="r" b="b" t="t" l="l"/>
            <a:pathLst>
              <a:path h="6591259" w="4903774">
                <a:moveTo>
                  <a:pt x="0" y="0"/>
                </a:moveTo>
                <a:lnTo>
                  <a:pt x="4903774" y="0"/>
                </a:lnTo>
                <a:lnTo>
                  <a:pt x="4903774" y="6591259"/>
                </a:lnTo>
                <a:lnTo>
                  <a:pt x="0" y="6591259"/>
                </a:lnTo>
                <a:lnTo>
                  <a:pt x="0" y="0"/>
                </a:lnTo>
                <a:close/>
              </a:path>
            </a:pathLst>
          </a:custGeom>
          <a:blipFill>
            <a:blip r:embed="rId6">
              <a:extLst>
                <a:ext uri="{96DAC541-7B7A-43D3-8B79-37D633B846F1}">
                  <asvg:svgBlip xmlns:asvg="http://schemas.microsoft.com/office/drawing/2016/SVG/main" r:embed="rId7"/>
                </a:ext>
              </a:extLst>
            </a:blip>
            <a:stretch>
              <a:fillRect l="0" t="0" r="0" b="-708"/>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0262157" y="1564754"/>
            <a:ext cx="7693546" cy="7693546"/>
            <a:chOff x="0" y="0"/>
            <a:chExt cx="6350000" cy="6350000"/>
          </a:xfrm>
        </p:grpSpPr>
        <p:sp>
          <p:nvSpPr>
            <p:cNvPr name="Freeform 3" id="3"/>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4" id="4"/>
          <p:cNvGrpSpPr/>
          <p:nvPr/>
        </p:nvGrpSpPr>
        <p:grpSpPr>
          <a:xfrm rot="0">
            <a:off x="1028700" y="1896289"/>
            <a:ext cx="4780132" cy="3234706"/>
            <a:chOff x="0" y="0"/>
            <a:chExt cx="1811766" cy="1226019"/>
          </a:xfrm>
        </p:grpSpPr>
        <p:sp>
          <p:nvSpPr>
            <p:cNvPr name="Freeform 5" id="5"/>
            <p:cNvSpPr/>
            <p:nvPr/>
          </p:nvSpPr>
          <p:spPr>
            <a:xfrm flipH="false" flipV="false" rot="0">
              <a:off x="0" y="0"/>
              <a:ext cx="1811766" cy="1226019"/>
            </a:xfrm>
            <a:custGeom>
              <a:avLst/>
              <a:gdLst/>
              <a:ahLst/>
              <a:cxnLst/>
              <a:rect r="r" b="b" t="t" l="l"/>
              <a:pathLst>
                <a:path h="1226019" w="1811766">
                  <a:moveTo>
                    <a:pt x="1687306" y="1226018"/>
                  </a:moveTo>
                  <a:lnTo>
                    <a:pt x="124460" y="1226018"/>
                  </a:lnTo>
                  <a:cubicBezTo>
                    <a:pt x="55880" y="1226018"/>
                    <a:pt x="0" y="1170139"/>
                    <a:pt x="0" y="1101559"/>
                  </a:cubicBezTo>
                  <a:lnTo>
                    <a:pt x="0" y="124460"/>
                  </a:lnTo>
                  <a:cubicBezTo>
                    <a:pt x="0" y="55880"/>
                    <a:pt x="55880" y="0"/>
                    <a:pt x="124460" y="0"/>
                  </a:cubicBezTo>
                  <a:lnTo>
                    <a:pt x="1687306" y="0"/>
                  </a:lnTo>
                  <a:cubicBezTo>
                    <a:pt x="1755886" y="0"/>
                    <a:pt x="1811766" y="55880"/>
                    <a:pt x="1811766" y="124460"/>
                  </a:cubicBezTo>
                  <a:lnTo>
                    <a:pt x="1811766" y="1101559"/>
                  </a:lnTo>
                  <a:cubicBezTo>
                    <a:pt x="1811766" y="1170139"/>
                    <a:pt x="1755886" y="1226019"/>
                    <a:pt x="1687306" y="1226019"/>
                  </a:cubicBezTo>
                  <a:close/>
                </a:path>
              </a:pathLst>
            </a:custGeom>
            <a:solidFill>
              <a:srgbClr val="09427D"/>
            </a:solidFill>
          </p:spPr>
        </p:sp>
      </p:grpSp>
      <p:grpSp>
        <p:nvGrpSpPr>
          <p:cNvPr name="Group 6" id="6"/>
          <p:cNvGrpSpPr/>
          <p:nvPr/>
        </p:nvGrpSpPr>
        <p:grpSpPr>
          <a:xfrm rot="0">
            <a:off x="1028700" y="1896289"/>
            <a:ext cx="4780132" cy="3515238"/>
            <a:chOff x="0" y="0"/>
            <a:chExt cx="1811766" cy="1332346"/>
          </a:xfrm>
        </p:grpSpPr>
        <p:sp>
          <p:nvSpPr>
            <p:cNvPr name="Freeform 7" id="7"/>
            <p:cNvSpPr/>
            <p:nvPr/>
          </p:nvSpPr>
          <p:spPr>
            <a:xfrm flipH="false" flipV="false" rot="0">
              <a:off x="0" y="0"/>
              <a:ext cx="1811766" cy="1332346"/>
            </a:xfrm>
            <a:custGeom>
              <a:avLst/>
              <a:gdLst/>
              <a:ahLst/>
              <a:cxnLst/>
              <a:rect r="r" b="b" t="t" l="l"/>
              <a:pathLst>
                <a:path h="1332346" w="1811766">
                  <a:moveTo>
                    <a:pt x="1687306" y="1332346"/>
                  </a:moveTo>
                  <a:lnTo>
                    <a:pt x="124460" y="1332346"/>
                  </a:lnTo>
                  <a:cubicBezTo>
                    <a:pt x="55880" y="1332346"/>
                    <a:pt x="0" y="1276466"/>
                    <a:pt x="0" y="1207886"/>
                  </a:cubicBezTo>
                  <a:lnTo>
                    <a:pt x="0" y="124460"/>
                  </a:lnTo>
                  <a:cubicBezTo>
                    <a:pt x="0" y="55880"/>
                    <a:pt x="55880" y="0"/>
                    <a:pt x="124460" y="0"/>
                  </a:cubicBezTo>
                  <a:lnTo>
                    <a:pt x="1687306" y="0"/>
                  </a:lnTo>
                  <a:cubicBezTo>
                    <a:pt x="1755886" y="0"/>
                    <a:pt x="1811766" y="55880"/>
                    <a:pt x="1811766" y="124460"/>
                  </a:cubicBezTo>
                  <a:lnTo>
                    <a:pt x="1811766" y="1207886"/>
                  </a:lnTo>
                  <a:cubicBezTo>
                    <a:pt x="1811766" y="1276466"/>
                    <a:pt x="1755886" y="1332346"/>
                    <a:pt x="1687306" y="1332346"/>
                  </a:cubicBezTo>
                  <a:close/>
                </a:path>
              </a:pathLst>
            </a:custGeom>
            <a:solidFill>
              <a:srgbClr val="162942"/>
            </a:solidFill>
          </p:spPr>
        </p:sp>
      </p:grpSp>
      <p:sp>
        <p:nvSpPr>
          <p:cNvPr name="TextBox 8" id="8"/>
          <p:cNvSpPr txBox="true"/>
          <p:nvPr/>
        </p:nvSpPr>
        <p:spPr>
          <a:xfrm rot="0">
            <a:off x="1536246" y="2325108"/>
            <a:ext cx="3868833" cy="709315"/>
          </a:xfrm>
          <a:prstGeom prst="rect">
            <a:avLst/>
          </a:prstGeom>
        </p:spPr>
        <p:txBody>
          <a:bodyPr anchor="t" rtlCol="false" tIns="0" lIns="0" bIns="0" rIns="0">
            <a:spAutoFit/>
          </a:bodyPr>
          <a:lstStyle/>
          <a:p>
            <a:pPr>
              <a:lnSpc>
                <a:spcPts val="2903"/>
              </a:lnSpc>
            </a:pPr>
            <a:r>
              <a:rPr lang="en-US" sz="2074">
                <a:solidFill>
                  <a:srgbClr val="F5F5EF"/>
                </a:solidFill>
                <a:latin typeface="Now Bold"/>
              </a:rPr>
              <a:t>Model 1:</a:t>
            </a:r>
          </a:p>
          <a:p>
            <a:pPr>
              <a:lnSpc>
                <a:spcPts val="2903"/>
              </a:lnSpc>
              <a:spcBef>
                <a:spcPct val="0"/>
              </a:spcBef>
            </a:pPr>
            <a:r>
              <a:rPr lang="en-US" sz="2074">
                <a:solidFill>
                  <a:srgbClr val="F5F5EF"/>
                </a:solidFill>
                <a:latin typeface="Now Bold"/>
              </a:rPr>
              <a:t>Logistic regression</a:t>
            </a:r>
          </a:p>
        </p:txBody>
      </p:sp>
      <p:sp>
        <p:nvSpPr>
          <p:cNvPr name="TextBox 9" id="9"/>
          <p:cNvSpPr txBox="true"/>
          <p:nvPr/>
        </p:nvSpPr>
        <p:spPr>
          <a:xfrm rot="0">
            <a:off x="1536246" y="3298378"/>
            <a:ext cx="3868833" cy="1756881"/>
          </a:xfrm>
          <a:prstGeom prst="rect">
            <a:avLst/>
          </a:prstGeom>
        </p:spPr>
        <p:txBody>
          <a:bodyPr anchor="t" rtlCol="false" tIns="0" lIns="0" bIns="0" rIns="0">
            <a:spAutoFit/>
          </a:bodyPr>
          <a:lstStyle/>
          <a:p>
            <a:pPr>
              <a:lnSpc>
                <a:spcPts val="2389"/>
              </a:lnSpc>
            </a:pPr>
            <a:r>
              <a:rPr lang="en-US" sz="1706">
                <a:solidFill>
                  <a:srgbClr val="F5F5EF"/>
                </a:solidFill>
                <a:latin typeface="Now"/>
              </a:rPr>
              <a:t>The model appears to have reasonably balanced performance, with accuracy, precision, recall, and F1-score in the range of 0.75 to 0.77.</a:t>
            </a:r>
          </a:p>
          <a:p>
            <a:pPr>
              <a:lnSpc>
                <a:spcPts val="2389"/>
              </a:lnSpc>
              <a:spcBef>
                <a:spcPct val="0"/>
              </a:spcBef>
            </a:pPr>
          </a:p>
        </p:txBody>
      </p:sp>
      <p:sp>
        <p:nvSpPr>
          <p:cNvPr name="TextBox 10" id="10"/>
          <p:cNvSpPr txBox="true"/>
          <p:nvPr/>
        </p:nvSpPr>
        <p:spPr>
          <a:xfrm rot="0">
            <a:off x="1536246" y="3008321"/>
            <a:ext cx="3868833" cy="277827"/>
          </a:xfrm>
          <a:prstGeom prst="rect">
            <a:avLst/>
          </a:prstGeom>
        </p:spPr>
        <p:txBody>
          <a:bodyPr anchor="t" rtlCol="false" tIns="0" lIns="0" bIns="0" rIns="0">
            <a:spAutoFit/>
          </a:bodyPr>
          <a:lstStyle/>
          <a:p>
            <a:pPr>
              <a:lnSpc>
                <a:spcPts val="2249"/>
              </a:lnSpc>
              <a:spcBef>
                <a:spcPct val="0"/>
              </a:spcBef>
            </a:pPr>
          </a:p>
        </p:txBody>
      </p:sp>
      <p:grpSp>
        <p:nvGrpSpPr>
          <p:cNvPr name="Group 11" id="11"/>
          <p:cNvGrpSpPr/>
          <p:nvPr/>
        </p:nvGrpSpPr>
        <p:grpSpPr>
          <a:xfrm rot="0">
            <a:off x="6608932" y="1896289"/>
            <a:ext cx="4765385" cy="3515238"/>
            <a:chOff x="0" y="0"/>
            <a:chExt cx="1806177" cy="1332346"/>
          </a:xfrm>
        </p:grpSpPr>
        <p:sp>
          <p:nvSpPr>
            <p:cNvPr name="Freeform 12" id="12"/>
            <p:cNvSpPr/>
            <p:nvPr/>
          </p:nvSpPr>
          <p:spPr>
            <a:xfrm flipH="false" flipV="false" rot="0">
              <a:off x="0" y="0"/>
              <a:ext cx="1806177" cy="1332346"/>
            </a:xfrm>
            <a:custGeom>
              <a:avLst/>
              <a:gdLst/>
              <a:ahLst/>
              <a:cxnLst/>
              <a:rect r="r" b="b" t="t" l="l"/>
              <a:pathLst>
                <a:path h="1332346" w="1806177">
                  <a:moveTo>
                    <a:pt x="1681717" y="1332346"/>
                  </a:moveTo>
                  <a:lnTo>
                    <a:pt x="124460" y="1332346"/>
                  </a:lnTo>
                  <a:cubicBezTo>
                    <a:pt x="55880" y="1332346"/>
                    <a:pt x="0" y="1276466"/>
                    <a:pt x="0" y="1207886"/>
                  </a:cubicBezTo>
                  <a:lnTo>
                    <a:pt x="0" y="124460"/>
                  </a:lnTo>
                  <a:cubicBezTo>
                    <a:pt x="0" y="55880"/>
                    <a:pt x="55880" y="0"/>
                    <a:pt x="124460" y="0"/>
                  </a:cubicBezTo>
                  <a:lnTo>
                    <a:pt x="1681717" y="0"/>
                  </a:lnTo>
                  <a:cubicBezTo>
                    <a:pt x="1750297" y="0"/>
                    <a:pt x="1806177" y="55880"/>
                    <a:pt x="1806177" y="124460"/>
                  </a:cubicBezTo>
                  <a:lnTo>
                    <a:pt x="1806177" y="1207886"/>
                  </a:lnTo>
                  <a:cubicBezTo>
                    <a:pt x="1806177" y="1276466"/>
                    <a:pt x="1750297" y="1332346"/>
                    <a:pt x="1681717" y="1332346"/>
                  </a:cubicBezTo>
                  <a:close/>
                </a:path>
              </a:pathLst>
            </a:custGeom>
            <a:solidFill>
              <a:srgbClr val="09427D"/>
            </a:solidFill>
          </p:spPr>
        </p:sp>
      </p:grpSp>
      <p:sp>
        <p:nvSpPr>
          <p:cNvPr name="TextBox 13" id="13"/>
          <p:cNvSpPr txBox="true"/>
          <p:nvPr/>
        </p:nvSpPr>
        <p:spPr>
          <a:xfrm rot="0">
            <a:off x="7066581" y="2325108"/>
            <a:ext cx="2393370" cy="709315"/>
          </a:xfrm>
          <a:prstGeom prst="rect">
            <a:avLst/>
          </a:prstGeom>
        </p:spPr>
        <p:txBody>
          <a:bodyPr anchor="t" rtlCol="false" tIns="0" lIns="0" bIns="0" rIns="0">
            <a:spAutoFit/>
          </a:bodyPr>
          <a:lstStyle/>
          <a:p>
            <a:pPr algn="l" marL="0" indent="0" lvl="0">
              <a:lnSpc>
                <a:spcPts val="2903"/>
              </a:lnSpc>
              <a:spcBef>
                <a:spcPct val="0"/>
              </a:spcBef>
            </a:pPr>
            <a:r>
              <a:rPr lang="en-US" sz="2074">
                <a:solidFill>
                  <a:srgbClr val="F5F5EF"/>
                </a:solidFill>
                <a:latin typeface="Now Bold"/>
              </a:rPr>
              <a:t>Model </a:t>
            </a:r>
            <a:r>
              <a:rPr lang="en-US" sz="2074" u="none">
                <a:solidFill>
                  <a:srgbClr val="F5F5EF"/>
                </a:solidFill>
                <a:latin typeface="Now Bold"/>
              </a:rPr>
              <a:t>2:</a:t>
            </a:r>
          </a:p>
          <a:p>
            <a:pPr algn="l" marL="0" indent="0" lvl="0">
              <a:lnSpc>
                <a:spcPts val="2903"/>
              </a:lnSpc>
              <a:spcBef>
                <a:spcPct val="0"/>
              </a:spcBef>
            </a:pPr>
            <a:r>
              <a:rPr lang="en-US" sz="2074" u="none">
                <a:solidFill>
                  <a:srgbClr val="F5F5EF"/>
                </a:solidFill>
                <a:latin typeface="Now Bold"/>
              </a:rPr>
              <a:t> Decision Trees</a:t>
            </a:r>
          </a:p>
        </p:txBody>
      </p:sp>
      <p:sp>
        <p:nvSpPr>
          <p:cNvPr name="TextBox 14" id="14"/>
          <p:cNvSpPr txBox="true"/>
          <p:nvPr/>
        </p:nvSpPr>
        <p:spPr>
          <a:xfrm rot="0">
            <a:off x="7066581" y="3298378"/>
            <a:ext cx="3488490" cy="1756881"/>
          </a:xfrm>
          <a:prstGeom prst="rect">
            <a:avLst/>
          </a:prstGeom>
        </p:spPr>
        <p:txBody>
          <a:bodyPr anchor="t" rtlCol="false" tIns="0" lIns="0" bIns="0" rIns="0">
            <a:spAutoFit/>
          </a:bodyPr>
          <a:lstStyle/>
          <a:p>
            <a:pPr>
              <a:lnSpc>
                <a:spcPts val="2389"/>
              </a:lnSpc>
              <a:spcBef>
                <a:spcPct val="0"/>
              </a:spcBef>
            </a:pPr>
            <a:r>
              <a:rPr lang="en-US" sz="1706">
                <a:solidFill>
                  <a:srgbClr val="F5F5EF"/>
                </a:solidFill>
                <a:latin typeface="Now"/>
              </a:rPr>
              <a:t>The decision tree classification model demonstrates moderate performance, with relatively balanced precision and recall for both classes, resulting in an accuracy of 71%.</a:t>
            </a:r>
          </a:p>
        </p:txBody>
      </p:sp>
      <p:grpSp>
        <p:nvGrpSpPr>
          <p:cNvPr name="Group 15" id="15"/>
          <p:cNvGrpSpPr/>
          <p:nvPr/>
        </p:nvGrpSpPr>
        <p:grpSpPr>
          <a:xfrm rot="0">
            <a:off x="12185957" y="1896289"/>
            <a:ext cx="5327427" cy="3515238"/>
            <a:chOff x="0" y="0"/>
            <a:chExt cx="1921202" cy="1267682"/>
          </a:xfrm>
        </p:grpSpPr>
        <p:sp>
          <p:nvSpPr>
            <p:cNvPr name="Freeform 16" id="16"/>
            <p:cNvSpPr/>
            <p:nvPr/>
          </p:nvSpPr>
          <p:spPr>
            <a:xfrm flipH="false" flipV="false" rot="0">
              <a:off x="0" y="0"/>
              <a:ext cx="1921202" cy="1267682"/>
            </a:xfrm>
            <a:custGeom>
              <a:avLst/>
              <a:gdLst/>
              <a:ahLst/>
              <a:cxnLst/>
              <a:rect r="r" b="b" t="t" l="l"/>
              <a:pathLst>
                <a:path h="1267682" w="1921202">
                  <a:moveTo>
                    <a:pt x="1796742" y="1267682"/>
                  </a:moveTo>
                  <a:lnTo>
                    <a:pt x="124460" y="1267682"/>
                  </a:lnTo>
                  <a:cubicBezTo>
                    <a:pt x="55880" y="1267682"/>
                    <a:pt x="0" y="1211802"/>
                    <a:pt x="0" y="1143222"/>
                  </a:cubicBezTo>
                  <a:lnTo>
                    <a:pt x="0" y="124460"/>
                  </a:lnTo>
                  <a:cubicBezTo>
                    <a:pt x="0" y="55880"/>
                    <a:pt x="55880" y="0"/>
                    <a:pt x="124460" y="0"/>
                  </a:cubicBezTo>
                  <a:lnTo>
                    <a:pt x="1796742" y="0"/>
                  </a:lnTo>
                  <a:cubicBezTo>
                    <a:pt x="1865322" y="0"/>
                    <a:pt x="1921202" y="55880"/>
                    <a:pt x="1921202" y="124460"/>
                  </a:cubicBezTo>
                  <a:lnTo>
                    <a:pt x="1921202" y="1143222"/>
                  </a:lnTo>
                  <a:cubicBezTo>
                    <a:pt x="1921202" y="1211802"/>
                    <a:pt x="1865322" y="1267682"/>
                    <a:pt x="1796742" y="1267682"/>
                  </a:cubicBezTo>
                  <a:close/>
                </a:path>
              </a:pathLst>
            </a:custGeom>
            <a:solidFill>
              <a:srgbClr val="162942"/>
            </a:solidFill>
          </p:spPr>
        </p:sp>
      </p:grpSp>
      <p:sp>
        <p:nvSpPr>
          <p:cNvPr name="TextBox 17" id="17"/>
          <p:cNvSpPr txBox="true"/>
          <p:nvPr/>
        </p:nvSpPr>
        <p:spPr>
          <a:xfrm rot="0">
            <a:off x="12666951" y="2416216"/>
            <a:ext cx="2515455" cy="699901"/>
          </a:xfrm>
          <a:prstGeom prst="rect">
            <a:avLst/>
          </a:prstGeom>
        </p:spPr>
        <p:txBody>
          <a:bodyPr anchor="t" rtlCol="false" tIns="0" lIns="0" bIns="0" rIns="0">
            <a:spAutoFit/>
          </a:bodyPr>
          <a:lstStyle/>
          <a:p>
            <a:pPr algn="l" marL="0" indent="0" lvl="0">
              <a:lnSpc>
                <a:spcPts val="2897"/>
              </a:lnSpc>
              <a:spcBef>
                <a:spcPct val="0"/>
              </a:spcBef>
            </a:pPr>
            <a:r>
              <a:rPr lang="en-US" sz="2069">
                <a:solidFill>
                  <a:srgbClr val="F5F5EF"/>
                </a:solidFill>
                <a:latin typeface="Now Bold"/>
              </a:rPr>
              <a:t>Model </a:t>
            </a:r>
            <a:r>
              <a:rPr lang="en-US" sz="2069" u="none">
                <a:solidFill>
                  <a:srgbClr val="F5F5EF"/>
                </a:solidFill>
                <a:latin typeface="Now Bold"/>
              </a:rPr>
              <a:t>3:</a:t>
            </a:r>
          </a:p>
          <a:p>
            <a:pPr algn="l" marL="0" indent="0" lvl="0">
              <a:lnSpc>
                <a:spcPts val="2897"/>
              </a:lnSpc>
              <a:spcBef>
                <a:spcPct val="0"/>
              </a:spcBef>
            </a:pPr>
            <a:r>
              <a:rPr lang="en-US" sz="2069" u="none">
                <a:solidFill>
                  <a:srgbClr val="F5F5EF"/>
                </a:solidFill>
                <a:latin typeface="Now Bold"/>
              </a:rPr>
              <a:t>Random Forest</a:t>
            </a:r>
          </a:p>
        </p:txBody>
      </p:sp>
      <p:sp>
        <p:nvSpPr>
          <p:cNvPr name="TextBox 18" id="18"/>
          <p:cNvSpPr txBox="true"/>
          <p:nvPr/>
        </p:nvSpPr>
        <p:spPr>
          <a:xfrm rot="0">
            <a:off x="12666951" y="3419596"/>
            <a:ext cx="3666437" cy="1878624"/>
          </a:xfrm>
          <a:prstGeom prst="rect">
            <a:avLst/>
          </a:prstGeom>
        </p:spPr>
        <p:txBody>
          <a:bodyPr anchor="t" rtlCol="false" tIns="0" lIns="0" bIns="0" rIns="0">
            <a:spAutoFit/>
          </a:bodyPr>
          <a:lstStyle/>
          <a:p>
            <a:pPr>
              <a:lnSpc>
                <a:spcPts val="2503"/>
              </a:lnSpc>
            </a:pPr>
            <a:r>
              <a:rPr lang="en-US" sz="1788">
                <a:solidFill>
                  <a:srgbClr val="F5F5EF"/>
                </a:solidFill>
                <a:latin typeface="Now"/>
              </a:rPr>
              <a:t>The overall accuracy of 77% suggests that the model is performing reasonably well in predicting whether an individual has been vaccinated or not. </a:t>
            </a:r>
          </a:p>
          <a:p>
            <a:pPr>
              <a:lnSpc>
                <a:spcPts val="2503"/>
              </a:lnSpc>
              <a:spcBef>
                <a:spcPct val="0"/>
              </a:spcBef>
            </a:pPr>
          </a:p>
        </p:txBody>
      </p:sp>
      <p:sp>
        <p:nvSpPr>
          <p:cNvPr name="TextBox 19" id="19"/>
          <p:cNvSpPr txBox="true"/>
          <p:nvPr/>
        </p:nvSpPr>
        <p:spPr>
          <a:xfrm rot="0">
            <a:off x="-4490189" y="8951595"/>
            <a:ext cx="4829411" cy="306705"/>
          </a:xfrm>
          <a:prstGeom prst="rect">
            <a:avLst/>
          </a:prstGeom>
        </p:spPr>
        <p:txBody>
          <a:bodyPr anchor="t" rtlCol="false" tIns="0" lIns="0" bIns="0" rIns="0">
            <a:spAutoFit/>
          </a:bodyPr>
          <a:lstStyle/>
          <a:p>
            <a:pPr algn="ctr">
              <a:lnSpc>
                <a:spcPts val="2520"/>
              </a:lnSpc>
              <a:spcBef>
                <a:spcPct val="0"/>
              </a:spcBef>
            </a:pPr>
          </a:p>
        </p:txBody>
      </p:sp>
      <p:grpSp>
        <p:nvGrpSpPr>
          <p:cNvPr name="Group 20" id="20"/>
          <p:cNvGrpSpPr/>
          <p:nvPr/>
        </p:nvGrpSpPr>
        <p:grpSpPr>
          <a:xfrm rot="0">
            <a:off x="1028700" y="6175698"/>
            <a:ext cx="4780132" cy="3916616"/>
            <a:chOff x="0" y="0"/>
            <a:chExt cx="1811766" cy="1484476"/>
          </a:xfrm>
        </p:grpSpPr>
        <p:sp>
          <p:nvSpPr>
            <p:cNvPr name="Freeform 21" id="21"/>
            <p:cNvSpPr/>
            <p:nvPr/>
          </p:nvSpPr>
          <p:spPr>
            <a:xfrm flipH="false" flipV="false" rot="0">
              <a:off x="0" y="0"/>
              <a:ext cx="1811766" cy="1484476"/>
            </a:xfrm>
            <a:custGeom>
              <a:avLst/>
              <a:gdLst/>
              <a:ahLst/>
              <a:cxnLst/>
              <a:rect r="r" b="b" t="t" l="l"/>
              <a:pathLst>
                <a:path h="1484476" w="1811766">
                  <a:moveTo>
                    <a:pt x="1687306" y="1484476"/>
                  </a:moveTo>
                  <a:lnTo>
                    <a:pt x="124460" y="1484476"/>
                  </a:lnTo>
                  <a:cubicBezTo>
                    <a:pt x="55880" y="1484476"/>
                    <a:pt x="0" y="1428596"/>
                    <a:pt x="0" y="1360016"/>
                  </a:cubicBezTo>
                  <a:lnTo>
                    <a:pt x="0" y="124460"/>
                  </a:lnTo>
                  <a:cubicBezTo>
                    <a:pt x="0" y="55880"/>
                    <a:pt x="55880" y="0"/>
                    <a:pt x="124460" y="0"/>
                  </a:cubicBezTo>
                  <a:lnTo>
                    <a:pt x="1687306" y="0"/>
                  </a:lnTo>
                  <a:cubicBezTo>
                    <a:pt x="1755886" y="0"/>
                    <a:pt x="1811766" y="55880"/>
                    <a:pt x="1811766" y="124460"/>
                  </a:cubicBezTo>
                  <a:lnTo>
                    <a:pt x="1811766" y="1360016"/>
                  </a:lnTo>
                  <a:cubicBezTo>
                    <a:pt x="1811766" y="1428596"/>
                    <a:pt x="1755886" y="1484476"/>
                    <a:pt x="1687306" y="1484476"/>
                  </a:cubicBezTo>
                  <a:close/>
                </a:path>
              </a:pathLst>
            </a:custGeom>
            <a:solidFill>
              <a:srgbClr val="09427D"/>
            </a:solidFill>
          </p:spPr>
        </p:sp>
      </p:grpSp>
      <p:grpSp>
        <p:nvGrpSpPr>
          <p:cNvPr name="Group 22" id="22"/>
          <p:cNvGrpSpPr/>
          <p:nvPr/>
        </p:nvGrpSpPr>
        <p:grpSpPr>
          <a:xfrm rot="0">
            <a:off x="1028700" y="6175698"/>
            <a:ext cx="4780132" cy="3795770"/>
            <a:chOff x="0" y="0"/>
            <a:chExt cx="1811766" cy="1438673"/>
          </a:xfrm>
        </p:grpSpPr>
        <p:sp>
          <p:nvSpPr>
            <p:cNvPr name="Freeform 23" id="23"/>
            <p:cNvSpPr/>
            <p:nvPr/>
          </p:nvSpPr>
          <p:spPr>
            <a:xfrm flipH="false" flipV="false" rot="0">
              <a:off x="0" y="0"/>
              <a:ext cx="1811766" cy="1438673"/>
            </a:xfrm>
            <a:custGeom>
              <a:avLst/>
              <a:gdLst/>
              <a:ahLst/>
              <a:cxnLst/>
              <a:rect r="r" b="b" t="t" l="l"/>
              <a:pathLst>
                <a:path h="1438673" w="1811766">
                  <a:moveTo>
                    <a:pt x="1687306" y="1438673"/>
                  </a:moveTo>
                  <a:lnTo>
                    <a:pt x="124460" y="1438673"/>
                  </a:lnTo>
                  <a:cubicBezTo>
                    <a:pt x="55880" y="1438673"/>
                    <a:pt x="0" y="1382793"/>
                    <a:pt x="0" y="1314213"/>
                  </a:cubicBezTo>
                  <a:lnTo>
                    <a:pt x="0" y="124460"/>
                  </a:lnTo>
                  <a:cubicBezTo>
                    <a:pt x="0" y="55880"/>
                    <a:pt x="55880" y="0"/>
                    <a:pt x="124460" y="0"/>
                  </a:cubicBezTo>
                  <a:lnTo>
                    <a:pt x="1687306" y="0"/>
                  </a:lnTo>
                  <a:cubicBezTo>
                    <a:pt x="1755886" y="0"/>
                    <a:pt x="1811766" y="55880"/>
                    <a:pt x="1811766" y="124460"/>
                  </a:cubicBezTo>
                  <a:lnTo>
                    <a:pt x="1811766" y="1314213"/>
                  </a:lnTo>
                  <a:cubicBezTo>
                    <a:pt x="1811766" y="1382793"/>
                    <a:pt x="1755886" y="1438673"/>
                    <a:pt x="1687306" y="1438673"/>
                  </a:cubicBezTo>
                  <a:close/>
                </a:path>
              </a:pathLst>
            </a:custGeom>
            <a:solidFill>
              <a:srgbClr val="162942"/>
            </a:solidFill>
          </p:spPr>
        </p:sp>
      </p:grpSp>
      <p:sp>
        <p:nvSpPr>
          <p:cNvPr name="TextBox 24" id="24"/>
          <p:cNvSpPr txBox="true"/>
          <p:nvPr/>
        </p:nvSpPr>
        <p:spPr>
          <a:xfrm rot="0">
            <a:off x="1536246" y="6604518"/>
            <a:ext cx="3868833" cy="709315"/>
          </a:xfrm>
          <a:prstGeom prst="rect">
            <a:avLst/>
          </a:prstGeom>
        </p:spPr>
        <p:txBody>
          <a:bodyPr anchor="t" rtlCol="false" tIns="0" lIns="0" bIns="0" rIns="0">
            <a:spAutoFit/>
          </a:bodyPr>
          <a:lstStyle/>
          <a:p>
            <a:pPr>
              <a:lnSpc>
                <a:spcPts val="2903"/>
              </a:lnSpc>
            </a:pPr>
            <a:r>
              <a:rPr lang="en-US" sz="2074">
                <a:solidFill>
                  <a:srgbClr val="F5F5EF"/>
                </a:solidFill>
                <a:latin typeface="Now Bold"/>
              </a:rPr>
              <a:t>Model 4:</a:t>
            </a:r>
          </a:p>
          <a:p>
            <a:pPr>
              <a:lnSpc>
                <a:spcPts val="2903"/>
              </a:lnSpc>
              <a:spcBef>
                <a:spcPct val="0"/>
              </a:spcBef>
            </a:pPr>
            <a:r>
              <a:rPr lang="en-US" sz="2074">
                <a:solidFill>
                  <a:srgbClr val="F5F5EF"/>
                </a:solidFill>
                <a:latin typeface="Now Bold"/>
              </a:rPr>
              <a:t>Ensemble methods</a:t>
            </a:r>
          </a:p>
        </p:txBody>
      </p:sp>
      <p:sp>
        <p:nvSpPr>
          <p:cNvPr name="TextBox 25" id="25"/>
          <p:cNvSpPr txBox="true"/>
          <p:nvPr/>
        </p:nvSpPr>
        <p:spPr>
          <a:xfrm rot="0">
            <a:off x="1536246" y="7597972"/>
            <a:ext cx="3868833" cy="2052156"/>
          </a:xfrm>
          <a:prstGeom prst="rect">
            <a:avLst/>
          </a:prstGeom>
        </p:spPr>
        <p:txBody>
          <a:bodyPr anchor="t" rtlCol="false" tIns="0" lIns="0" bIns="0" rIns="0">
            <a:spAutoFit/>
          </a:bodyPr>
          <a:lstStyle/>
          <a:p>
            <a:pPr>
              <a:lnSpc>
                <a:spcPts val="2389"/>
              </a:lnSpc>
              <a:spcBef>
                <a:spcPct val="0"/>
              </a:spcBef>
            </a:pPr>
            <a:r>
              <a:rPr lang="en-US" sz="1706">
                <a:solidFill>
                  <a:srgbClr val="F5F5EF"/>
                </a:solidFill>
                <a:latin typeface="Now"/>
              </a:rPr>
              <a:t>The XGBoost model achieves balance in precision, recall, and F1-score for both classes, with a slight edge in identifying "Not Vaccinated." The 79% accuracy indicates reasonable predictive performance.</a:t>
            </a:r>
          </a:p>
        </p:txBody>
      </p:sp>
      <p:sp>
        <p:nvSpPr>
          <p:cNvPr name="TextBox 26" id="26"/>
          <p:cNvSpPr txBox="true"/>
          <p:nvPr/>
        </p:nvSpPr>
        <p:spPr>
          <a:xfrm rot="0">
            <a:off x="1536246" y="7307915"/>
            <a:ext cx="3868833" cy="277827"/>
          </a:xfrm>
          <a:prstGeom prst="rect">
            <a:avLst/>
          </a:prstGeom>
        </p:spPr>
        <p:txBody>
          <a:bodyPr anchor="t" rtlCol="false" tIns="0" lIns="0" bIns="0" rIns="0">
            <a:spAutoFit/>
          </a:bodyPr>
          <a:lstStyle/>
          <a:p>
            <a:pPr>
              <a:lnSpc>
                <a:spcPts val="2249"/>
              </a:lnSpc>
              <a:spcBef>
                <a:spcPct val="0"/>
              </a:spcBef>
            </a:pPr>
          </a:p>
        </p:txBody>
      </p:sp>
      <p:grpSp>
        <p:nvGrpSpPr>
          <p:cNvPr name="Group 27" id="27"/>
          <p:cNvGrpSpPr/>
          <p:nvPr/>
        </p:nvGrpSpPr>
        <p:grpSpPr>
          <a:xfrm rot="0">
            <a:off x="6608932" y="6175698"/>
            <a:ext cx="4765385" cy="3795770"/>
            <a:chOff x="0" y="0"/>
            <a:chExt cx="1806177" cy="1438673"/>
          </a:xfrm>
        </p:grpSpPr>
        <p:sp>
          <p:nvSpPr>
            <p:cNvPr name="Freeform 28" id="28"/>
            <p:cNvSpPr/>
            <p:nvPr/>
          </p:nvSpPr>
          <p:spPr>
            <a:xfrm flipH="false" flipV="false" rot="0">
              <a:off x="0" y="0"/>
              <a:ext cx="1806177" cy="1438673"/>
            </a:xfrm>
            <a:custGeom>
              <a:avLst/>
              <a:gdLst/>
              <a:ahLst/>
              <a:cxnLst/>
              <a:rect r="r" b="b" t="t" l="l"/>
              <a:pathLst>
                <a:path h="1438673" w="1806177">
                  <a:moveTo>
                    <a:pt x="1681717" y="1438673"/>
                  </a:moveTo>
                  <a:lnTo>
                    <a:pt x="124460" y="1438673"/>
                  </a:lnTo>
                  <a:cubicBezTo>
                    <a:pt x="55880" y="1438673"/>
                    <a:pt x="0" y="1382793"/>
                    <a:pt x="0" y="1314213"/>
                  </a:cubicBezTo>
                  <a:lnTo>
                    <a:pt x="0" y="124460"/>
                  </a:lnTo>
                  <a:cubicBezTo>
                    <a:pt x="0" y="55880"/>
                    <a:pt x="55880" y="0"/>
                    <a:pt x="124460" y="0"/>
                  </a:cubicBezTo>
                  <a:lnTo>
                    <a:pt x="1681717" y="0"/>
                  </a:lnTo>
                  <a:cubicBezTo>
                    <a:pt x="1750297" y="0"/>
                    <a:pt x="1806177" y="55880"/>
                    <a:pt x="1806177" y="124460"/>
                  </a:cubicBezTo>
                  <a:lnTo>
                    <a:pt x="1806177" y="1314213"/>
                  </a:lnTo>
                  <a:cubicBezTo>
                    <a:pt x="1806177" y="1382793"/>
                    <a:pt x="1750297" y="1438673"/>
                    <a:pt x="1681717" y="1438673"/>
                  </a:cubicBezTo>
                  <a:close/>
                </a:path>
              </a:pathLst>
            </a:custGeom>
            <a:solidFill>
              <a:srgbClr val="09427D"/>
            </a:solidFill>
          </p:spPr>
        </p:sp>
      </p:grpSp>
      <p:sp>
        <p:nvSpPr>
          <p:cNvPr name="TextBox 29" id="29"/>
          <p:cNvSpPr txBox="true"/>
          <p:nvPr/>
        </p:nvSpPr>
        <p:spPr>
          <a:xfrm rot="0">
            <a:off x="7066581" y="6641054"/>
            <a:ext cx="2393370" cy="709315"/>
          </a:xfrm>
          <a:prstGeom prst="rect">
            <a:avLst/>
          </a:prstGeom>
        </p:spPr>
        <p:txBody>
          <a:bodyPr anchor="t" rtlCol="false" tIns="0" lIns="0" bIns="0" rIns="0">
            <a:spAutoFit/>
          </a:bodyPr>
          <a:lstStyle/>
          <a:p>
            <a:pPr algn="l" marL="0" indent="0" lvl="0">
              <a:lnSpc>
                <a:spcPts val="2903"/>
              </a:lnSpc>
              <a:spcBef>
                <a:spcPct val="0"/>
              </a:spcBef>
            </a:pPr>
            <a:r>
              <a:rPr lang="en-US" sz="2074">
                <a:solidFill>
                  <a:srgbClr val="F5F5EF"/>
                </a:solidFill>
                <a:latin typeface="Now Bold"/>
              </a:rPr>
              <a:t>Model 5</a:t>
            </a:r>
            <a:r>
              <a:rPr lang="en-US" sz="2074" u="none">
                <a:solidFill>
                  <a:srgbClr val="F5F5EF"/>
                </a:solidFill>
                <a:latin typeface="Now Bold"/>
              </a:rPr>
              <a:t>:</a:t>
            </a:r>
          </a:p>
          <a:p>
            <a:pPr algn="l" marL="0" indent="0" lvl="0">
              <a:lnSpc>
                <a:spcPts val="2903"/>
              </a:lnSpc>
              <a:spcBef>
                <a:spcPct val="0"/>
              </a:spcBef>
            </a:pPr>
            <a:r>
              <a:rPr lang="en-US" sz="2074" u="none">
                <a:solidFill>
                  <a:srgbClr val="F5F5EF"/>
                </a:solidFill>
                <a:latin typeface="Now Bold"/>
              </a:rPr>
              <a:t>KNN</a:t>
            </a:r>
          </a:p>
        </p:txBody>
      </p:sp>
      <p:sp>
        <p:nvSpPr>
          <p:cNvPr name="TextBox 30" id="30"/>
          <p:cNvSpPr txBox="true"/>
          <p:nvPr/>
        </p:nvSpPr>
        <p:spPr>
          <a:xfrm rot="0">
            <a:off x="7066581" y="7706216"/>
            <a:ext cx="3488490" cy="1878166"/>
          </a:xfrm>
          <a:prstGeom prst="rect">
            <a:avLst/>
          </a:prstGeom>
        </p:spPr>
        <p:txBody>
          <a:bodyPr anchor="t" rtlCol="false" tIns="0" lIns="0" bIns="0" rIns="0">
            <a:spAutoFit/>
          </a:bodyPr>
          <a:lstStyle/>
          <a:p>
            <a:pPr>
              <a:lnSpc>
                <a:spcPts val="2529"/>
              </a:lnSpc>
              <a:spcBef>
                <a:spcPct val="0"/>
              </a:spcBef>
            </a:pPr>
            <a:r>
              <a:rPr lang="en-US" sz="1806">
                <a:solidFill>
                  <a:srgbClr val="F5F5EF"/>
                </a:solidFill>
                <a:latin typeface="Now"/>
              </a:rPr>
              <a:t>While the performance is not perfect, the models show an ability to correctly classify instances from both classes with a reasonable degree of accuracy of about 59%.</a:t>
            </a:r>
          </a:p>
        </p:txBody>
      </p:sp>
      <p:grpSp>
        <p:nvGrpSpPr>
          <p:cNvPr name="Group 31" id="31"/>
          <p:cNvGrpSpPr/>
          <p:nvPr/>
        </p:nvGrpSpPr>
        <p:grpSpPr>
          <a:xfrm rot="0">
            <a:off x="12185957" y="6175698"/>
            <a:ext cx="5327427" cy="3795770"/>
            <a:chOff x="0" y="0"/>
            <a:chExt cx="1855619" cy="1322121"/>
          </a:xfrm>
        </p:grpSpPr>
        <p:sp>
          <p:nvSpPr>
            <p:cNvPr name="Freeform 32" id="32"/>
            <p:cNvSpPr/>
            <p:nvPr/>
          </p:nvSpPr>
          <p:spPr>
            <a:xfrm flipH="false" flipV="false" rot="0">
              <a:off x="0" y="0"/>
              <a:ext cx="1855619" cy="1322121"/>
            </a:xfrm>
            <a:custGeom>
              <a:avLst/>
              <a:gdLst/>
              <a:ahLst/>
              <a:cxnLst/>
              <a:rect r="r" b="b" t="t" l="l"/>
              <a:pathLst>
                <a:path h="1322121" w="1855619">
                  <a:moveTo>
                    <a:pt x="1731159" y="1322121"/>
                  </a:moveTo>
                  <a:lnTo>
                    <a:pt x="124460" y="1322121"/>
                  </a:lnTo>
                  <a:cubicBezTo>
                    <a:pt x="55880" y="1322121"/>
                    <a:pt x="0" y="1266241"/>
                    <a:pt x="0" y="1197661"/>
                  </a:cubicBezTo>
                  <a:lnTo>
                    <a:pt x="0" y="124460"/>
                  </a:lnTo>
                  <a:cubicBezTo>
                    <a:pt x="0" y="55880"/>
                    <a:pt x="55880" y="0"/>
                    <a:pt x="124460" y="0"/>
                  </a:cubicBezTo>
                  <a:lnTo>
                    <a:pt x="1731159" y="0"/>
                  </a:lnTo>
                  <a:cubicBezTo>
                    <a:pt x="1799739" y="0"/>
                    <a:pt x="1855619" y="55880"/>
                    <a:pt x="1855619" y="124460"/>
                  </a:cubicBezTo>
                  <a:lnTo>
                    <a:pt x="1855619" y="1197661"/>
                  </a:lnTo>
                  <a:cubicBezTo>
                    <a:pt x="1855619" y="1266241"/>
                    <a:pt x="1799739" y="1322121"/>
                    <a:pt x="1731159" y="1322121"/>
                  </a:cubicBezTo>
                  <a:close/>
                </a:path>
              </a:pathLst>
            </a:custGeom>
            <a:solidFill>
              <a:srgbClr val="162942"/>
            </a:solidFill>
          </p:spPr>
        </p:sp>
      </p:grpSp>
      <p:sp>
        <p:nvSpPr>
          <p:cNvPr name="TextBox 33" id="33"/>
          <p:cNvSpPr txBox="true"/>
          <p:nvPr/>
        </p:nvSpPr>
        <p:spPr>
          <a:xfrm rot="0">
            <a:off x="12683951" y="6641054"/>
            <a:ext cx="2604358" cy="710198"/>
          </a:xfrm>
          <a:prstGeom prst="rect">
            <a:avLst/>
          </a:prstGeom>
        </p:spPr>
        <p:txBody>
          <a:bodyPr anchor="t" rtlCol="false" tIns="0" lIns="0" bIns="0" rIns="0">
            <a:spAutoFit/>
          </a:bodyPr>
          <a:lstStyle/>
          <a:p>
            <a:pPr algn="l" marL="0" indent="0" lvl="0">
              <a:lnSpc>
                <a:spcPts val="2855"/>
              </a:lnSpc>
              <a:spcBef>
                <a:spcPct val="0"/>
              </a:spcBef>
            </a:pPr>
            <a:r>
              <a:rPr lang="en-US" sz="2039">
                <a:solidFill>
                  <a:srgbClr val="F5F5EF"/>
                </a:solidFill>
                <a:latin typeface="Now Bold"/>
              </a:rPr>
              <a:t>Model 6</a:t>
            </a:r>
            <a:r>
              <a:rPr lang="en-US" sz="2039" u="none">
                <a:solidFill>
                  <a:srgbClr val="F5F5EF"/>
                </a:solidFill>
                <a:latin typeface="Now Bold"/>
              </a:rPr>
              <a:t>:</a:t>
            </a:r>
          </a:p>
          <a:p>
            <a:pPr algn="l" marL="0" indent="0" lvl="0">
              <a:lnSpc>
                <a:spcPts val="2855"/>
              </a:lnSpc>
              <a:spcBef>
                <a:spcPct val="0"/>
              </a:spcBef>
            </a:pPr>
            <a:r>
              <a:rPr lang="en-US" sz="2039" u="none">
                <a:solidFill>
                  <a:srgbClr val="F5F5EF"/>
                </a:solidFill>
                <a:latin typeface="Now Bold"/>
              </a:rPr>
              <a:t>Bayes classification</a:t>
            </a:r>
          </a:p>
        </p:txBody>
      </p:sp>
      <p:sp>
        <p:nvSpPr>
          <p:cNvPr name="TextBox 34" id="34"/>
          <p:cNvSpPr txBox="true"/>
          <p:nvPr/>
        </p:nvSpPr>
        <p:spPr>
          <a:xfrm rot="0">
            <a:off x="12643157" y="7706216"/>
            <a:ext cx="4523981" cy="2127717"/>
          </a:xfrm>
          <a:prstGeom prst="rect">
            <a:avLst/>
          </a:prstGeom>
        </p:spPr>
        <p:txBody>
          <a:bodyPr anchor="t" rtlCol="false" tIns="0" lIns="0" bIns="0" rIns="0">
            <a:spAutoFit/>
          </a:bodyPr>
          <a:lstStyle/>
          <a:p>
            <a:pPr>
              <a:lnSpc>
                <a:spcPts val="2424"/>
              </a:lnSpc>
              <a:spcBef>
                <a:spcPct val="0"/>
              </a:spcBef>
            </a:pPr>
            <a:r>
              <a:rPr lang="en-US" sz="1731">
                <a:solidFill>
                  <a:srgbClr val="F5F5EF"/>
                </a:solidFill>
                <a:latin typeface="Now"/>
              </a:rPr>
              <a:t>It achieved balanced performance with strong precision and recall for both vaccinated and non-vaccinated individuals. Comparable F1-scores, an accuracy of 73%, and consistent averages highlight its effective prediction capability.</a:t>
            </a:r>
          </a:p>
        </p:txBody>
      </p:sp>
      <p:sp>
        <p:nvSpPr>
          <p:cNvPr name="TextBox 35" id="35"/>
          <p:cNvSpPr txBox="true"/>
          <p:nvPr/>
        </p:nvSpPr>
        <p:spPr>
          <a:xfrm rot="0">
            <a:off x="1530136" y="720432"/>
            <a:ext cx="10848877" cy="723900"/>
          </a:xfrm>
          <a:prstGeom prst="rect">
            <a:avLst/>
          </a:prstGeom>
        </p:spPr>
        <p:txBody>
          <a:bodyPr anchor="t" rtlCol="false" tIns="0" lIns="0" bIns="0" rIns="0">
            <a:spAutoFit/>
          </a:bodyPr>
          <a:lstStyle/>
          <a:p>
            <a:pPr>
              <a:lnSpc>
                <a:spcPts val="5760"/>
              </a:lnSpc>
            </a:pPr>
            <a:r>
              <a:rPr lang="en-US" sz="4800">
                <a:solidFill>
                  <a:srgbClr val="FFFFFF"/>
                </a:solidFill>
                <a:latin typeface="Now Bold"/>
              </a:rPr>
              <a:t>MODELS USED</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4A64B8"/>
        </a:solidFill>
      </p:bgPr>
    </p:bg>
    <p:spTree>
      <p:nvGrpSpPr>
        <p:cNvPr id="1" name=""/>
        <p:cNvGrpSpPr/>
        <p:nvPr/>
      </p:nvGrpSpPr>
      <p:grpSpPr>
        <a:xfrm>
          <a:off x="0" y="0"/>
          <a:ext cx="0" cy="0"/>
          <a:chOff x="0" y="0"/>
          <a:chExt cx="0" cy="0"/>
        </a:xfrm>
      </p:grpSpPr>
      <p:sp>
        <p:nvSpPr>
          <p:cNvPr name="TextBox 2" id="2"/>
          <p:cNvSpPr txBox="true"/>
          <p:nvPr/>
        </p:nvSpPr>
        <p:spPr>
          <a:xfrm rot="0">
            <a:off x="1530136" y="720432"/>
            <a:ext cx="10848877" cy="723900"/>
          </a:xfrm>
          <a:prstGeom prst="rect">
            <a:avLst/>
          </a:prstGeom>
        </p:spPr>
        <p:txBody>
          <a:bodyPr anchor="t" rtlCol="false" tIns="0" lIns="0" bIns="0" rIns="0">
            <a:spAutoFit/>
          </a:bodyPr>
          <a:lstStyle/>
          <a:p>
            <a:pPr>
              <a:lnSpc>
                <a:spcPts val="5760"/>
              </a:lnSpc>
            </a:pPr>
            <a:r>
              <a:rPr lang="en-US" sz="4800">
                <a:solidFill>
                  <a:srgbClr val="FFFFFF"/>
                </a:solidFill>
                <a:latin typeface="Now Bold"/>
              </a:rPr>
              <a:t>CONCLUSIONS</a:t>
            </a:r>
          </a:p>
        </p:txBody>
      </p:sp>
      <p:grpSp>
        <p:nvGrpSpPr>
          <p:cNvPr name="Group 3" id="3"/>
          <p:cNvGrpSpPr/>
          <p:nvPr/>
        </p:nvGrpSpPr>
        <p:grpSpPr>
          <a:xfrm rot="0">
            <a:off x="788645" y="1787851"/>
            <a:ext cx="16678524" cy="7951649"/>
            <a:chOff x="0" y="0"/>
            <a:chExt cx="6469537" cy="3084415"/>
          </a:xfrm>
        </p:grpSpPr>
        <p:sp>
          <p:nvSpPr>
            <p:cNvPr name="Freeform 4" id="4"/>
            <p:cNvSpPr/>
            <p:nvPr/>
          </p:nvSpPr>
          <p:spPr>
            <a:xfrm flipH="false" flipV="false" rot="0">
              <a:off x="0" y="0"/>
              <a:ext cx="6469538" cy="3084415"/>
            </a:xfrm>
            <a:custGeom>
              <a:avLst/>
              <a:gdLst/>
              <a:ahLst/>
              <a:cxnLst/>
              <a:rect r="r" b="b" t="t" l="l"/>
              <a:pathLst>
                <a:path h="3084415" w="6469538">
                  <a:moveTo>
                    <a:pt x="6345077" y="3084415"/>
                  </a:moveTo>
                  <a:lnTo>
                    <a:pt x="124460" y="3084415"/>
                  </a:lnTo>
                  <a:cubicBezTo>
                    <a:pt x="55880" y="3084415"/>
                    <a:pt x="0" y="3028535"/>
                    <a:pt x="0" y="2959955"/>
                  </a:cubicBezTo>
                  <a:lnTo>
                    <a:pt x="0" y="124460"/>
                  </a:lnTo>
                  <a:cubicBezTo>
                    <a:pt x="0" y="55880"/>
                    <a:pt x="55880" y="0"/>
                    <a:pt x="124460" y="0"/>
                  </a:cubicBezTo>
                  <a:lnTo>
                    <a:pt x="6345077" y="0"/>
                  </a:lnTo>
                  <a:cubicBezTo>
                    <a:pt x="6413658" y="0"/>
                    <a:pt x="6469538" y="55880"/>
                    <a:pt x="6469538" y="124460"/>
                  </a:cubicBezTo>
                  <a:lnTo>
                    <a:pt x="6469538" y="2959955"/>
                  </a:lnTo>
                  <a:cubicBezTo>
                    <a:pt x="6469538" y="3028535"/>
                    <a:pt x="6413658" y="3084415"/>
                    <a:pt x="6345077" y="3084415"/>
                  </a:cubicBezTo>
                  <a:close/>
                </a:path>
              </a:pathLst>
            </a:custGeom>
            <a:solidFill>
              <a:srgbClr val="162942"/>
            </a:solidFill>
          </p:spPr>
        </p:sp>
      </p:grpSp>
      <p:sp>
        <p:nvSpPr>
          <p:cNvPr name="TextBox 5" id="5"/>
          <p:cNvSpPr txBox="true"/>
          <p:nvPr/>
        </p:nvSpPr>
        <p:spPr>
          <a:xfrm rot="0">
            <a:off x="1267239" y="2068515"/>
            <a:ext cx="15753522" cy="7314121"/>
          </a:xfrm>
          <a:prstGeom prst="rect">
            <a:avLst/>
          </a:prstGeom>
        </p:spPr>
        <p:txBody>
          <a:bodyPr anchor="t" rtlCol="false" tIns="0" lIns="0" bIns="0" rIns="0">
            <a:spAutoFit/>
          </a:bodyPr>
          <a:lstStyle/>
          <a:p>
            <a:pPr algn="just">
              <a:lnSpc>
                <a:spcPts val="5309"/>
              </a:lnSpc>
            </a:pPr>
            <a:r>
              <a:rPr lang="en-US" sz="3792">
                <a:solidFill>
                  <a:srgbClr val="FFFFFF"/>
                </a:solidFill>
                <a:latin typeface="Now"/>
              </a:rPr>
              <a:t>The top-performing classifier is XGB classifier which prioritizes accuracy, highlights that the three most significant factors influencing the decision of individuals to receive the seasonal flu vaccine in 2009 were as follows:</a:t>
            </a:r>
          </a:p>
          <a:p>
            <a:pPr algn="just">
              <a:lnSpc>
                <a:spcPts val="5309"/>
              </a:lnSpc>
            </a:pPr>
          </a:p>
          <a:p>
            <a:pPr algn="just" marL="818796" indent="-409398" lvl="1">
              <a:lnSpc>
                <a:spcPts val="5309"/>
              </a:lnSpc>
              <a:buFont typeface="Arial"/>
              <a:buChar char="•"/>
            </a:pPr>
            <a:r>
              <a:rPr lang="en-US" sz="3792">
                <a:solidFill>
                  <a:srgbClr val="FFFFFF"/>
                </a:solidFill>
                <a:latin typeface="Now"/>
              </a:rPr>
              <a:t> </a:t>
            </a:r>
            <a:r>
              <a:rPr lang="en-US" sz="3792">
                <a:solidFill>
                  <a:srgbClr val="FFFFFF"/>
                </a:solidFill>
                <a:latin typeface="Now"/>
              </a:rPr>
              <a:t>Doctor recommendations - Seasonal flu vaccine was  </a:t>
            </a:r>
          </a:p>
          <a:p>
            <a:pPr algn="just">
              <a:lnSpc>
                <a:spcPts val="5309"/>
              </a:lnSpc>
            </a:pPr>
            <a:r>
              <a:rPr lang="en-US" sz="3792">
                <a:solidFill>
                  <a:srgbClr val="FFFFFF"/>
                </a:solidFill>
                <a:latin typeface="Now"/>
              </a:rPr>
              <a:t>       recommended by doctor.</a:t>
            </a:r>
          </a:p>
          <a:p>
            <a:pPr algn="just" marL="818796" indent="-409398" lvl="1">
              <a:lnSpc>
                <a:spcPts val="5309"/>
              </a:lnSpc>
              <a:buFont typeface="Arial"/>
              <a:buChar char="•"/>
            </a:pPr>
            <a:r>
              <a:rPr lang="en-US" sz="3792">
                <a:solidFill>
                  <a:srgbClr val="FFFFFF"/>
                </a:solidFill>
                <a:latin typeface="Now"/>
              </a:rPr>
              <a:t> </a:t>
            </a:r>
            <a:r>
              <a:rPr lang="en-US" sz="3792">
                <a:solidFill>
                  <a:srgbClr val="FFFFFF"/>
                </a:solidFill>
                <a:latin typeface="Now"/>
              </a:rPr>
              <a:t>Perceived Risk of Contracting Flu without the Vaccine</a:t>
            </a:r>
          </a:p>
          <a:p>
            <a:pPr algn="just" marL="818796" indent="-409398" lvl="1">
              <a:lnSpc>
                <a:spcPts val="5309"/>
              </a:lnSpc>
              <a:buFont typeface="Arial"/>
              <a:buChar char="•"/>
            </a:pPr>
            <a:r>
              <a:rPr lang="en-US" sz="3792">
                <a:solidFill>
                  <a:srgbClr val="FFFFFF"/>
                </a:solidFill>
                <a:latin typeface="Now"/>
              </a:rPr>
              <a:t> </a:t>
            </a:r>
            <a:r>
              <a:rPr lang="en-US" sz="3792">
                <a:solidFill>
                  <a:srgbClr val="FFFFFF"/>
                </a:solidFill>
                <a:latin typeface="Now"/>
              </a:rPr>
              <a:t>Respondent's opinion about seasonal flu vaccine  </a:t>
            </a:r>
          </a:p>
          <a:p>
            <a:pPr algn="just">
              <a:lnSpc>
                <a:spcPts val="5309"/>
              </a:lnSpc>
            </a:pPr>
            <a:r>
              <a:rPr lang="en-US" sz="3792">
                <a:solidFill>
                  <a:srgbClr val="FFFFFF"/>
                </a:solidFill>
                <a:latin typeface="Now"/>
              </a:rPr>
              <a:t>        effectiveness.</a:t>
            </a:r>
          </a:p>
          <a:p>
            <a:pPr algn="just">
              <a:lnSpc>
                <a:spcPts val="530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2162263" y="1077620"/>
            <a:ext cx="7693546" cy="7693546"/>
            <a:chOff x="0" y="0"/>
            <a:chExt cx="6350000" cy="6350000"/>
          </a:xfrm>
        </p:grpSpPr>
        <p:sp>
          <p:nvSpPr>
            <p:cNvPr name="Freeform 3" id="3"/>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sp>
        <p:nvSpPr>
          <p:cNvPr name="Freeform 4" id="4"/>
          <p:cNvSpPr/>
          <p:nvPr/>
        </p:nvSpPr>
        <p:spPr>
          <a:xfrm flipH="false" flipV="false" rot="0">
            <a:off x="577668" y="1875643"/>
            <a:ext cx="9759487" cy="7114052"/>
          </a:xfrm>
          <a:custGeom>
            <a:avLst/>
            <a:gdLst/>
            <a:ahLst/>
            <a:cxnLst/>
            <a:rect r="r" b="b" t="t" l="l"/>
            <a:pathLst>
              <a:path h="7114052" w="9759487">
                <a:moveTo>
                  <a:pt x="0" y="0"/>
                </a:moveTo>
                <a:lnTo>
                  <a:pt x="9759487" y="0"/>
                </a:lnTo>
                <a:lnTo>
                  <a:pt x="9759487" y="7114052"/>
                </a:lnTo>
                <a:lnTo>
                  <a:pt x="0" y="7114052"/>
                </a:lnTo>
                <a:lnTo>
                  <a:pt x="0" y="0"/>
                </a:lnTo>
                <a:close/>
              </a:path>
            </a:pathLst>
          </a:custGeom>
          <a:blipFill>
            <a:blip r:embed="rId2"/>
            <a:stretch>
              <a:fillRect l="-1726" t="0" r="-1726" b="0"/>
            </a:stretch>
          </a:blipFill>
        </p:spPr>
      </p:sp>
      <p:sp>
        <p:nvSpPr>
          <p:cNvPr name="TextBox 5" id="5"/>
          <p:cNvSpPr txBox="true"/>
          <p:nvPr/>
        </p:nvSpPr>
        <p:spPr>
          <a:xfrm rot="0">
            <a:off x="1530136" y="720432"/>
            <a:ext cx="10848877" cy="723900"/>
          </a:xfrm>
          <a:prstGeom prst="rect">
            <a:avLst/>
          </a:prstGeom>
        </p:spPr>
        <p:txBody>
          <a:bodyPr anchor="t" rtlCol="false" tIns="0" lIns="0" bIns="0" rIns="0">
            <a:spAutoFit/>
          </a:bodyPr>
          <a:lstStyle/>
          <a:p>
            <a:pPr>
              <a:lnSpc>
                <a:spcPts val="5760"/>
              </a:lnSpc>
            </a:pPr>
            <a:r>
              <a:rPr lang="en-US" sz="4800">
                <a:solidFill>
                  <a:srgbClr val="FFFFFF"/>
                </a:solidFill>
                <a:latin typeface="Now Bold"/>
              </a:rPr>
              <a:t>RESULTS</a:t>
            </a:r>
          </a:p>
        </p:txBody>
      </p:sp>
      <p:sp>
        <p:nvSpPr>
          <p:cNvPr name="TextBox 6" id="6"/>
          <p:cNvSpPr txBox="true"/>
          <p:nvPr/>
        </p:nvSpPr>
        <p:spPr>
          <a:xfrm rot="0">
            <a:off x="-4490189" y="8951595"/>
            <a:ext cx="4829411" cy="306705"/>
          </a:xfrm>
          <a:prstGeom prst="rect">
            <a:avLst/>
          </a:prstGeom>
        </p:spPr>
        <p:txBody>
          <a:bodyPr anchor="t" rtlCol="false" tIns="0" lIns="0" bIns="0" rIns="0">
            <a:spAutoFit/>
          </a:bodyPr>
          <a:lstStyle/>
          <a:p>
            <a:pPr algn="ctr">
              <a:lnSpc>
                <a:spcPts val="2520"/>
              </a:lnSpc>
              <a:spcBef>
                <a:spcPct val="0"/>
              </a:spcBef>
            </a:pPr>
          </a:p>
        </p:txBody>
      </p:sp>
      <p:sp>
        <p:nvSpPr>
          <p:cNvPr name="TextBox 7" id="7"/>
          <p:cNvSpPr txBox="true"/>
          <p:nvPr/>
        </p:nvSpPr>
        <p:spPr>
          <a:xfrm rot="0">
            <a:off x="11891437" y="4207612"/>
            <a:ext cx="6003346" cy="3078220"/>
          </a:xfrm>
          <a:prstGeom prst="rect">
            <a:avLst/>
          </a:prstGeom>
        </p:spPr>
        <p:txBody>
          <a:bodyPr anchor="t" rtlCol="false" tIns="0" lIns="0" bIns="0" rIns="0">
            <a:spAutoFit/>
          </a:bodyPr>
          <a:lstStyle/>
          <a:p>
            <a:pPr algn="just">
              <a:lnSpc>
                <a:spcPts val="4109"/>
              </a:lnSpc>
              <a:spcBef>
                <a:spcPct val="0"/>
              </a:spcBef>
            </a:pPr>
            <a:r>
              <a:rPr lang="en-US" sz="2935">
                <a:solidFill>
                  <a:srgbClr val="FFFFFF"/>
                </a:solidFill>
                <a:latin typeface="Now"/>
              </a:rPr>
              <a:t>Here is a depiction of the prominent factors/features identified by the XGBoost classifier, which hold the potential to mitigate vaccine hesitancy.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2162263" y="1077620"/>
            <a:ext cx="7693546" cy="7693546"/>
            <a:chOff x="0" y="0"/>
            <a:chExt cx="6350000" cy="6350000"/>
          </a:xfrm>
        </p:grpSpPr>
        <p:sp>
          <p:nvSpPr>
            <p:cNvPr name="Freeform 3" id="3"/>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sp>
        <p:nvSpPr>
          <p:cNvPr name="Freeform 4" id="4"/>
          <p:cNvSpPr/>
          <p:nvPr/>
        </p:nvSpPr>
        <p:spPr>
          <a:xfrm flipH="false" flipV="false" rot="0">
            <a:off x="621477" y="2417285"/>
            <a:ext cx="7364499" cy="6353881"/>
          </a:xfrm>
          <a:custGeom>
            <a:avLst/>
            <a:gdLst/>
            <a:ahLst/>
            <a:cxnLst/>
            <a:rect r="r" b="b" t="t" l="l"/>
            <a:pathLst>
              <a:path h="6353881" w="7364499">
                <a:moveTo>
                  <a:pt x="0" y="0"/>
                </a:moveTo>
                <a:lnTo>
                  <a:pt x="7364499" y="0"/>
                </a:lnTo>
                <a:lnTo>
                  <a:pt x="7364499" y="6353881"/>
                </a:lnTo>
                <a:lnTo>
                  <a:pt x="0" y="6353881"/>
                </a:lnTo>
                <a:lnTo>
                  <a:pt x="0" y="0"/>
                </a:lnTo>
                <a:close/>
              </a:path>
            </a:pathLst>
          </a:custGeom>
          <a:blipFill>
            <a:blip r:embed="rId2"/>
            <a:stretch>
              <a:fillRect l="0" t="0" r="0" b="0"/>
            </a:stretch>
          </a:blipFill>
        </p:spPr>
      </p:sp>
      <p:sp>
        <p:nvSpPr>
          <p:cNvPr name="TextBox 5" id="5"/>
          <p:cNvSpPr txBox="true"/>
          <p:nvPr/>
        </p:nvSpPr>
        <p:spPr>
          <a:xfrm rot="0">
            <a:off x="-4490189" y="8951595"/>
            <a:ext cx="4829411" cy="306705"/>
          </a:xfrm>
          <a:prstGeom prst="rect">
            <a:avLst/>
          </a:prstGeom>
        </p:spPr>
        <p:txBody>
          <a:bodyPr anchor="t" rtlCol="false" tIns="0" lIns="0" bIns="0" rIns="0">
            <a:spAutoFit/>
          </a:bodyPr>
          <a:lstStyle/>
          <a:p>
            <a:pPr algn="ctr">
              <a:lnSpc>
                <a:spcPts val="2520"/>
              </a:lnSpc>
              <a:spcBef>
                <a:spcPct val="0"/>
              </a:spcBef>
            </a:pPr>
          </a:p>
        </p:txBody>
      </p:sp>
      <p:sp>
        <p:nvSpPr>
          <p:cNvPr name="TextBox 6" id="6"/>
          <p:cNvSpPr txBox="true"/>
          <p:nvPr/>
        </p:nvSpPr>
        <p:spPr>
          <a:xfrm rot="0">
            <a:off x="10525149" y="3919394"/>
            <a:ext cx="6271158" cy="3864349"/>
          </a:xfrm>
          <a:prstGeom prst="rect">
            <a:avLst/>
          </a:prstGeom>
        </p:spPr>
        <p:txBody>
          <a:bodyPr anchor="t" rtlCol="false" tIns="0" lIns="0" bIns="0" rIns="0">
            <a:spAutoFit/>
          </a:bodyPr>
          <a:lstStyle/>
          <a:p>
            <a:pPr algn="just">
              <a:lnSpc>
                <a:spcPts val="3829"/>
              </a:lnSpc>
              <a:spcBef>
                <a:spcPct val="0"/>
              </a:spcBef>
            </a:pPr>
            <a:r>
              <a:rPr lang="en-US" sz="2735">
                <a:solidFill>
                  <a:srgbClr val="FFFFFF"/>
                </a:solidFill>
                <a:latin typeface="Now"/>
              </a:rPr>
              <a:t>The primary influential factor in predicting vaccination behavior is receiving a recommendation for the flu vaccine from a doctor. Individuals who were advised by their physician to get vaccinated showed a significantly higher likelihood of having received the vaccine.</a:t>
            </a:r>
          </a:p>
        </p:txBody>
      </p:sp>
      <p:sp>
        <p:nvSpPr>
          <p:cNvPr name="Freeform 7" id="7"/>
          <p:cNvSpPr/>
          <p:nvPr/>
        </p:nvSpPr>
        <p:spPr>
          <a:xfrm flipH="false" flipV="false" rot="0">
            <a:off x="15405648" y="0"/>
            <a:ext cx="2781318" cy="2938319"/>
          </a:xfrm>
          <a:custGeom>
            <a:avLst/>
            <a:gdLst/>
            <a:ahLst/>
            <a:cxnLst/>
            <a:rect r="r" b="b" t="t" l="l"/>
            <a:pathLst>
              <a:path h="2938319" w="2781318">
                <a:moveTo>
                  <a:pt x="0" y="0"/>
                </a:moveTo>
                <a:lnTo>
                  <a:pt x="2781318" y="0"/>
                </a:lnTo>
                <a:lnTo>
                  <a:pt x="2781318" y="2938319"/>
                </a:lnTo>
                <a:lnTo>
                  <a:pt x="0" y="2938319"/>
                </a:lnTo>
                <a:lnTo>
                  <a:pt x="0" y="0"/>
                </a:lnTo>
                <a:close/>
              </a:path>
            </a:pathLst>
          </a:custGeom>
          <a:blipFill>
            <a:blip r:embed="rId3">
              <a:extLst>
                <a:ext uri="{96DAC541-7B7A-43D3-8B79-37D633B846F1}">
                  <asvg:svgBlip xmlns:asvg="http://schemas.microsoft.com/office/drawing/2016/SVG/main" r:embed="rId4"/>
                </a:ext>
              </a:extLst>
            </a:blip>
            <a:stretch>
              <a:fillRect l="0" t="0" r="0" b="-11689"/>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4A64B8"/>
        </a:solidFill>
      </p:bgPr>
    </p:bg>
    <p:spTree>
      <p:nvGrpSpPr>
        <p:cNvPr id="1" name=""/>
        <p:cNvGrpSpPr/>
        <p:nvPr/>
      </p:nvGrpSpPr>
      <p:grpSpPr>
        <a:xfrm>
          <a:off x="0" y="0"/>
          <a:ext cx="0" cy="0"/>
          <a:chOff x="0" y="0"/>
          <a:chExt cx="0" cy="0"/>
        </a:xfrm>
      </p:grpSpPr>
      <p:sp>
        <p:nvSpPr>
          <p:cNvPr name="TextBox 2" id="2"/>
          <p:cNvSpPr txBox="true"/>
          <p:nvPr/>
        </p:nvSpPr>
        <p:spPr>
          <a:xfrm rot="0">
            <a:off x="1530136" y="720432"/>
            <a:ext cx="10848877" cy="723900"/>
          </a:xfrm>
          <a:prstGeom prst="rect">
            <a:avLst/>
          </a:prstGeom>
        </p:spPr>
        <p:txBody>
          <a:bodyPr anchor="t" rtlCol="false" tIns="0" lIns="0" bIns="0" rIns="0">
            <a:spAutoFit/>
          </a:bodyPr>
          <a:lstStyle/>
          <a:p>
            <a:pPr>
              <a:lnSpc>
                <a:spcPts val="5760"/>
              </a:lnSpc>
            </a:pPr>
            <a:r>
              <a:rPr lang="en-US" sz="4800">
                <a:solidFill>
                  <a:srgbClr val="FFFFFF"/>
                </a:solidFill>
                <a:latin typeface="Now Bold"/>
              </a:rPr>
              <a:t>RECOMMENDATIONS</a:t>
            </a:r>
          </a:p>
        </p:txBody>
      </p:sp>
      <p:grpSp>
        <p:nvGrpSpPr>
          <p:cNvPr name="Group 3" id="3"/>
          <p:cNvGrpSpPr/>
          <p:nvPr/>
        </p:nvGrpSpPr>
        <p:grpSpPr>
          <a:xfrm rot="0">
            <a:off x="566227" y="1787851"/>
            <a:ext cx="17059814" cy="7951649"/>
            <a:chOff x="0" y="0"/>
            <a:chExt cx="6617438" cy="3084415"/>
          </a:xfrm>
        </p:grpSpPr>
        <p:sp>
          <p:nvSpPr>
            <p:cNvPr name="Freeform 4" id="4"/>
            <p:cNvSpPr/>
            <p:nvPr/>
          </p:nvSpPr>
          <p:spPr>
            <a:xfrm flipH="false" flipV="false" rot="0">
              <a:off x="0" y="0"/>
              <a:ext cx="6617439" cy="3084415"/>
            </a:xfrm>
            <a:custGeom>
              <a:avLst/>
              <a:gdLst/>
              <a:ahLst/>
              <a:cxnLst/>
              <a:rect r="r" b="b" t="t" l="l"/>
              <a:pathLst>
                <a:path h="3084415" w="6617439">
                  <a:moveTo>
                    <a:pt x="6492978" y="3084415"/>
                  </a:moveTo>
                  <a:lnTo>
                    <a:pt x="124460" y="3084415"/>
                  </a:lnTo>
                  <a:cubicBezTo>
                    <a:pt x="55880" y="3084415"/>
                    <a:pt x="0" y="3028535"/>
                    <a:pt x="0" y="2959955"/>
                  </a:cubicBezTo>
                  <a:lnTo>
                    <a:pt x="0" y="124460"/>
                  </a:lnTo>
                  <a:cubicBezTo>
                    <a:pt x="0" y="55880"/>
                    <a:pt x="55880" y="0"/>
                    <a:pt x="124460" y="0"/>
                  </a:cubicBezTo>
                  <a:lnTo>
                    <a:pt x="6492978" y="0"/>
                  </a:lnTo>
                  <a:cubicBezTo>
                    <a:pt x="6561558" y="0"/>
                    <a:pt x="6617439" y="55880"/>
                    <a:pt x="6617439" y="124460"/>
                  </a:cubicBezTo>
                  <a:lnTo>
                    <a:pt x="6617439" y="2959955"/>
                  </a:lnTo>
                  <a:cubicBezTo>
                    <a:pt x="6617439" y="3028535"/>
                    <a:pt x="6561558" y="3084415"/>
                    <a:pt x="6492978" y="3084415"/>
                  </a:cubicBezTo>
                  <a:close/>
                </a:path>
              </a:pathLst>
            </a:custGeom>
            <a:solidFill>
              <a:srgbClr val="162942"/>
            </a:solidFill>
          </p:spPr>
        </p:sp>
      </p:grpSp>
      <p:sp>
        <p:nvSpPr>
          <p:cNvPr name="TextBox 5" id="5"/>
          <p:cNvSpPr txBox="true"/>
          <p:nvPr/>
        </p:nvSpPr>
        <p:spPr>
          <a:xfrm rot="0">
            <a:off x="1028700" y="1941709"/>
            <a:ext cx="16230600" cy="7605833"/>
          </a:xfrm>
          <a:prstGeom prst="rect">
            <a:avLst/>
          </a:prstGeom>
        </p:spPr>
        <p:txBody>
          <a:bodyPr anchor="t" rtlCol="false" tIns="0" lIns="0" bIns="0" rIns="0">
            <a:spAutoFit/>
          </a:bodyPr>
          <a:lstStyle/>
          <a:p>
            <a:pPr algn="just">
              <a:lnSpc>
                <a:spcPts val="2880"/>
              </a:lnSpc>
            </a:pPr>
            <a:r>
              <a:rPr lang="en-US" sz="2057">
                <a:solidFill>
                  <a:srgbClr val="FFFFFF"/>
                </a:solidFill>
                <a:latin typeface="Now"/>
              </a:rPr>
              <a:t>To enhance the uptake of seasonal flu vaccination, the following strategies could be considered by the government:</a:t>
            </a:r>
          </a:p>
          <a:p>
            <a:pPr algn="just">
              <a:lnSpc>
                <a:spcPts val="2880"/>
              </a:lnSpc>
            </a:pPr>
          </a:p>
          <a:p>
            <a:pPr algn="just" marL="444272" indent="-222136" lvl="1">
              <a:lnSpc>
                <a:spcPts val="2880"/>
              </a:lnSpc>
              <a:buFont typeface="Arial"/>
              <a:buChar char="•"/>
            </a:pPr>
            <a:r>
              <a:rPr lang="en-US" sz="2057">
                <a:solidFill>
                  <a:srgbClr val="FFFFFF"/>
                </a:solidFill>
                <a:latin typeface="Now"/>
              </a:rPr>
              <a:t>Enhance Public Awareness Regarding Vaccine Effectiveness: Efforts should focus on increasing public knowledge about   the vaccine's effectiveness in safeguarding against the flu. These awareness initiatives could be executed at the community or national level. Disseminating credible evidence through channels like television or online advertisements can facilitate informed decision-making. </a:t>
            </a:r>
          </a:p>
          <a:p>
            <a:pPr algn="just">
              <a:lnSpc>
                <a:spcPts val="2880"/>
              </a:lnSpc>
            </a:pPr>
          </a:p>
          <a:p>
            <a:pPr algn="just" marL="444272" indent="-222136" lvl="1">
              <a:lnSpc>
                <a:spcPts val="2880"/>
              </a:lnSpc>
              <a:buFont typeface="Arial"/>
              <a:buChar char="•"/>
            </a:pPr>
            <a:r>
              <a:rPr lang="en-US" sz="2057">
                <a:solidFill>
                  <a:srgbClr val="FFFFFF"/>
                </a:solidFill>
                <a:latin typeface="Now"/>
              </a:rPr>
              <a:t>Encourage Regular Physician Recommendations: To bolster herd immunity, it is advisable for healthcare providers to consistently advise their patients to undergo seasonal flu vaccination annually. This personalized approach may yield better results compared to generalized vaccine promotion through alternative means. Nonetheless, comprehensive campaigns remain vital for reaching individuals who may not have routine access to healthcare services.</a:t>
            </a:r>
          </a:p>
          <a:p>
            <a:pPr algn="just">
              <a:lnSpc>
                <a:spcPts val="2880"/>
              </a:lnSpc>
            </a:pPr>
          </a:p>
          <a:p>
            <a:pPr algn="just" marL="444272" indent="-222136" lvl="1">
              <a:lnSpc>
                <a:spcPts val="2880"/>
              </a:lnSpc>
              <a:buFont typeface="Arial"/>
              <a:buChar char="•"/>
            </a:pPr>
            <a:r>
              <a:rPr lang="en-US" sz="2057">
                <a:solidFill>
                  <a:srgbClr val="FFFFFF"/>
                </a:solidFill>
                <a:latin typeface="Now"/>
              </a:rPr>
              <a:t>To elevate the overall vaccination rate against seasonal flu, initiatives should prioritize encouraging, educating, and ensuring healthcare access for the following demographics:</a:t>
            </a:r>
          </a:p>
          <a:p>
            <a:pPr algn="just">
              <a:lnSpc>
                <a:spcPts val="2880"/>
              </a:lnSpc>
            </a:pPr>
          </a:p>
          <a:p>
            <a:pPr algn="just">
              <a:lnSpc>
                <a:spcPts val="2880"/>
              </a:lnSpc>
            </a:pPr>
            <a:r>
              <a:rPr lang="en-US" sz="2057">
                <a:solidFill>
                  <a:srgbClr val="FFFFFF"/>
                </a:solidFill>
                <a:latin typeface="Now"/>
              </a:rPr>
              <a:t>      -Individuals aged 18 to 34</a:t>
            </a:r>
          </a:p>
          <a:p>
            <a:pPr algn="just">
              <a:lnSpc>
                <a:spcPts val="3020"/>
              </a:lnSpc>
            </a:pPr>
            <a:r>
              <a:rPr lang="en-US" sz="2157">
                <a:solidFill>
                  <a:srgbClr val="FFFFFF"/>
                </a:solidFill>
                <a:latin typeface="Now"/>
              </a:rPr>
              <a:t>      - Uninsured individuals</a:t>
            </a:r>
          </a:p>
          <a:p>
            <a:pPr algn="just">
              <a:lnSpc>
                <a:spcPts val="2880"/>
              </a:lnSpc>
            </a:pPr>
            <a:r>
              <a:rPr lang="en-US" sz="2057">
                <a:solidFill>
                  <a:srgbClr val="FFFFFF"/>
                </a:solidFill>
                <a:latin typeface="Now"/>
              </a:rPr>
              <a:t>      - Renters</a:t>
            </a:r>
          </a:p>
          <a:p>
            <a:pPr algn="just">
              <a:lnSpc>
                <a:spcPts val="2880"/>
              </a:lnSpc>
            </a:pPr>
            <a:r>
              <a:rPr lang="en-US" sz="2057">
                <a:solidFill>
                  <a:srgbClr val="FFFFFF"/>
                </a:solidFill>
                <a:latin typeface="Now"/>
              </a:rPr>
              <a:t>      - Communities of color</a:t>
            </a:r>
          </a:p>
          <a:p>
            <a:pPr algn="just">
              <a:lnSpc>
                <a:spcPts val="2880"/>
              </a:lnSpc>
            </a:pPr>
            <a:r>
              <a:rPr lang="en-US" sz="2057">
                <a:solidFill>
                  <a:srgbClr val="FFFFFF"/>
                </a:solidFill>
                <a:latin typeface="Now"/>
              </a:rPr>
              <a:t>      - Those with income below the poverty threshold</a:t>
            </a:r>
          </a:p>
          <a:p>
            <a:pPr algn="just">
              <a:lnSpc>
                <a:spcPts val="2880"/>
              </a:lnSpc>
              <a:spcBef>
                <a:spcPct val="0"/>
              </a:spcBef>
            </a:pPr>
            <a:r>
              <a:rPr lang="en-US" sz="2057">
                <a:solidFill>
                  <a:srgbClr val="FFFFFF"/>
                </a:solidFill>
                <a:latin typeface="Now"/>
              </a:rPr>
              <a:t>      - Individuals without a high school diploma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2056743" y="3389889"/>
            <a:ext cx="8791180" cy="8791180"/>
            <a:chOff x="0" y="0"/>
            <a:chExt cx="11721574" cy="11721574"/>
          </a:xfrm>
        </p:grpSpPr>
        <p:grpSp>
          <p:nvGrpSpPr>
            <p:cNvPr name="Group 3" id="3"/>
            <p:cNvGrpSpPr/>
            <p:nvPr/>
          </p:nvGrpSpPr>
          <p:grpSpPr>
            <a:xfrm rot="0">
              <a:off x="0" y="0"/>
              <a:ext cx="11721574" cy="11721574"/>
              <a:chOff x="0" y="0"/>
              <a:chExt cx="6350000" cy="6350000"/>
            </a:xfrm>
          </p:grpSpPr>
          <p:sp>
            <p:nvSpPr>
              <p:cNvPr name="Freeform 4" id="4"/>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5" id="5"/>
            <p:cNvGrpSpPr/>
            <p:nvPr/>
          </p:nvGrpSpPr>
          <p:grpSpPr>
            <a:xfrm rot="0">
              <a:off x="1074112" y="1074112"/>
              <a:ext cx="9573349" cy="9573349"/>
              <a:chOff x="0" y="0"/>
              <a:chExt cx="6350000" cy="6350000"/>
            </a:xfrm>
          </p:grpSpPr>
          <p:sp>
            <p:nvSpPr>
              <p:cNvPr name="Freeform 6" id="6"/>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7" id="7"/>
          <p:cNvGrpSpPr/>
          <p:nvPr/>
        </p:nvGrpSpPr>
        <p:grpSpPr>
          <a:xfrm rot="0">
            <a:off x="1658129" y="2393114"/>
            <a:ext cx="7992330" cy="5500773"/>
            <a:chOff x="0" y="0"/>
            <a:chExt cx="10656440" cy="7334364"/>
          </a:xfrm>
        </p:grpSpPr>
        <p:grpSp>
          <p:nvGrpSpPr>
            <p:cNvPr name="Group 8" id="8"/>
            <p:cNvGrpSpPr/>
            <p:nvPr/>
          </p:nvGrpSpPr>
          <p:grpSpPr>
            <a:xfrm rot="0">
              <a:off x="0" y="0"/>
              <a:ext cx="10656440" cy="7334364"/>
              <a:chOff x="0" y="0"/>
              <a:chExt cx="2703578" cy="1860755"/>
            </a:xfrm>
          </p:grpSpPr>
          <p:sp>
            <p:nvSpPr>
              <p:cNvPr name="Freeform 9" id="9"/>
              <p:cNvSpPr/>
              <p:nvPr/>
            </p:nvSpPr>
            <p:spPr>
              <a:xfrm flipH="false" flipV="false" rot="0">
                <a:off x="0" y="0"/>
                <a:ext cx="2703578" cy="1860755"/>
              </a:xfrm>
              <a:custGeom>
                <a:avLst/>
                <a:gdLst/>
                <a:ahLst/>
                <a:cxnLst/>
                <a:rect r="r" b="b" t="t" l="l"/>
                <a:pathLst>
                  <a:path h="1860755" w="2703578">
                    <a:moveTo>
                      <a:pt x="2579118" y="1860755"/>
                    </a:moveTo>
                    <a:lnTo>
                      <a:pt x="124460" y="1860755"/>
                    </a:lnTo>
                    <a:cubicBezTo>
                      <a:pt x="55880" y="1860755"/>
                      <a:pt x="0" y="1804875"/>
                      <a:pt x="0" y="1736295"/>
                    </a:cubicBezTo>
                    <a:lnTo>
                      <a:pt x="0" y="124460"/>
                    </a:lnTo>
                    <a:cubicBezTo>
                      <a:pt x="0" y="55880"/>
                      <a:pt x="55880" y="0"/>
                      <a:pt x="124460" y="0"/>
                    </a:cubicBezTo>
                    <a:lnTo>
                      <a:pt x="2579118" y="0"/>
                    </a:lnTo>
                    <a:cubicBezTo>
                      <a:pt x="2647698" y="0"/>
                      <a:pt x="2703578" y="55880"/>
                      <a:pt x="2703578" y="124460"/>
                    </a:cubicBezTo>
                    <a:lnTo>
                      <a:pt x="2703578" y="1736295"/>
                    </a:lnTo>
                    <a:cubicBezTo>
                      <a:pt x="2703578" y="1804875"/>
                      <a:pt x="2647698" y="1860755"/>
                      <a:pt x="2579118" y="1860755"/>
                    </a:cubicBezTo>
                    <a:close/>
                  </a:path>
                </a:pathLst>
              </a:custGeom>
              <a:solidFill>
                <a:srgbClr val="09427D"/>
              </a:solidFill>
            </p:spPr>
          </p:sp>
        </p:grpSp>
        <p:sp>
          <p:nvSpPr>
            <p:cNvPr name="TextBox 10" id="10"/>
            <p:cNvSpPr txBox="true"/>
            <p:nvPr/>
          </p:nvSpPr>
          <p:spPr>
            <a:xfrm rot="0">
              <a:off x="1092479" y="2005435"/>
              <a:ext cx="7842864" cy="2401838"/>
            </a:xfrm>
            <a:prstGeom prst="rect">
              <a:avLst/>
            </a:prstGeom>
          </p:spPr>
          <p:txBody>
            <a:bodyPr anchor="t" rtlCol="false" tIns="0" lIns="0" bIns="0" rIns="0">
              <a:spAutoFit/>
            </a:bodyPr>
            <a:lstStyle/>
            <a:p>
              <a:pPr algn="ctr">
                <a:lnSpc>
                  <a:spcPts val="7040"/>
                </a:lnSpc>
              </a:pPr>
              <a:r>
                <a:rPr lang="en-US" sz="6400">
                  <a:solidFill>
                    <a:srgbClr val="F5F5EF"/>
                  </a:solidFill>
                  <a:latin typeface="Now Bold"/>
                </a:rPr>
                <a:t>Questions or comments?</a:t>
              </a:r>
            </a:p>
          </p:txBody>
        </p:sp>
        <p:sp>
          <p:nvSpPr>
            <p:cNvPr name="TextBox 11" id="11"/>
            <p:cNvSpPr txBox="true"/>
            <p:nvPr/>
          </p:nvSpPr>
          <p:spPr>
            <a:xfrm rot="0">
              <a:off x="1092479" y="4570598"/>
              <a:ext cx="7842864" cy="694902"/>
            </a:xfrm>
            <a:prstGeom prst="rect">
              <a:avLst/>
            </a:prstGeom>
          </p:spPr>
          <p:txBody>
            <a:bodyPr anchor="t" rtlCol="false" tIns="0" lIns="0" bIns="0" rIns="0">
              <a:spAutoFit/>
            </a:bodyPr>
            <a:lstStyle/>
            <a:p>
              <a:pPr algn="ctr">
                <a:lnSpc>
                  <a:spcPts val="4480"/>
                </a:lnSpc>
                <a:spcBef>
                  <a:spcPct val="0"/>
                </a:spcBef>
              </a:pPr>
              <a:r>
                <a:rPr lang="en-US" sz="3200">
                  <a:solidFill>
                    <a:srgbClr val="FFFFFF"/>
                  </a:solidFill>
                  <a:latin typeface="Now Bold"/>
                </a:rPr>
                <a:t>Get in touch!</a:t>
              </a:r>
            </a:p>
          </p:txBody>
        </p:sp>
      </p:grpSp>
      <p:grpSp>
        <p:nvGrpSpPr>
          <p:cNvPr name="Group 12" id="12"/>
          <p:cNvGrpSpPr/>
          <p:nvPr/>
        </p:nvGrpSpPr>
        <p:grpSpPr>
          <a:xfrm rot="0">
            <a:off x="9321575" y="2230081"/>
            <a:ext cx="5866865" cy="1433092"/>
            <a:chOff x="0" y="0"/>
            <a:chExt cx="2703578" cy="660400"/>
          </a:xfrm>
        </p:grpSpPr>
        <p:sp>
          <p:nvSpPr>
            <p:cNvPr name="Freeform 13" id="13"/>
            <p:cNvSpPr/>
            <p:nvPr/>
          </p:nvSpPr>
          <p:spPr>
            <a:xfrm flipH="false" flipV="false" rot="0">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name="Group 14" id="14"/>
          <p:cNvGrpSpPr/>
          <p:nvPr/>
        </p:nvGrpSpPr>
        <p:grpSpPr>
          <a:xfrm rot="0">
            <a:off x="9321575" y="3901298"/>
            <a:ext cx="5866865" cy="1433092"/>
            <a:chOff x="0" y="0"/>
            <a:chExt cx="2703578" cy="660400"/>
          </a:xfrm>
        </p:grpSpPr>
        <p:sp>
          <p:nvSpPr>
            <p:cNvPr name="Freeform 15" id="15"/>
            <p:cNvSpPr/>
            <p:nvPr/>
          </p:nvSpPr>
          <p:spPr>
            <a:xfrm flipH="false" flipV="false" rot="0">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name="Group 16" id="16"/>
          <p:cNvGrpSpPr/>
          <p:nvPr/>
        </p:nvGrpSpPr>
        <p:grpSpPr>
          <a:xfrm rot="0">
            <a:off x="9321575" y="5572516"/>
            <a:ext cx="5866865" cy="1433092"/>
            <a:chOff x="0" y="0"/>
            <a:chExt cx="2703578" cy="660400"/>
          </a:xfrm>
        </p:grpSpPr>
        <p:sp>
          <p:nvSpPr>
            <p:cNvPr name="Freeform 17" id="17"/>
            <p:cNvSpPr/>
            <p:nvPr/>
          </p:nvSpPr>
          <p:spPr>
            <a:xfrm flipH="false" flipV="false" rot="0">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sp>
        <p:nvSpPr>
          <p:cNvPr name="Freeform 18" id="18"/>
          <p:cNvSpPr/>
          <p:nvPr/>
        </p:nvSpPr>
        <p:spPr>
          <a:xfrm flipH="false" flipV="false" rot="0">
            <a:off x="14832653" y="4708794"/>
            <a:ext cx="3981541" cy="5918507"/>
          </a:xfrm>
          <a:custGeom>
            <a:avLst/>
            <a:gdLst/>
            <a:ahLst/>
            <a:cxnLst/>
            <a:rect r="r" b="b" t="t" l="l"/>
            <a:pathLst>
              <a:path h="5918507" w="3981541">
                <a:moveTo>
                  <a:pt x="0" y="0"/>
                </a:moveTo>
                <a:lnTo>
                  <a:pt x="3981541" y="0"/>
                </a:lnTo>
                <a:lnTo>
                  <a:pt x="3981541" y="5918508"/>
                </a:lnTo>
                <a:lnTo>
                  <a:pt x="0" y="591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9321575" y="7243733"/>
            <a:ext cx="5866865" cy="1433092"/>
            <a:chOff x="0" y="0"/>
            <a:chExt cx="2703578" cy="660400"/>
          </a:xfrm>
        </p:grpSpPr>
        <p:sp>
          <p:nvSpPr>
            <p:cNvPr name="Freeform 20" id="20"/>
            <p:cNvSpPr/>
            <p:nvPr/>
          </p:nvSpPr>
          <p:spPr>
            <a:xfrm flipH="false" flipV="false" rot="0">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grpSp>
        <p:nvGrpSpPr>
          <p:cNvPr name="Group 21" id="21"/>
          <p:cNvGrpSpPr/>
          <p:nvPr/>
        </p:nvGrpSpPr>
        <p:grpSpPr>
          <a:xfrm rot="0">
            <a:off x="9321575" y="559604"/>
            <a:ext cx="5866865" cy="1433092"/>
            <a:chOff x="0" y="0"/>
            <a:chExt cx="2703578" cy="660400"/>
          </a:xfrm>
        </p:grpSpPr>
        <p:sp>
          <p:nvSpPr>
            <p:cNvPr name="Freeform 22" id="22"/>
            <p:cNvSpPr/>
            <p:nvPr/>
          </p:nvSpPr>
          <p:spPr>
            <a:xfrm flipH="false" flipV="false" rot="0">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sp>
        <p:nvSpPr>
          <p:cNvPr name="TextBox 23" id="23"/>
          <p:cNvSpPr txBox="true"/>
          <p:nvPr/>
        </p:nvSpPr>
        <p:spPr>
          <a:xfrm rot="0">
            <a:off x="10138994" y="1109072"/>
            <a:ext cx="3372842" cy="448311"/>
          </a:xfrm>
          <a:prstGeom prst="rect">
            <a:avLst/>
          </a:prstGeom>
        </p:spPr>
        <p:txBody>
          <a:bodyPr anchor="t" rtlCol="false" tIns="0" lIns="0" bIns="0" rIns="0">
            <a:spAutoFit/>
          </a:bodyPr>
          <a:lstStyle/>
          <a:p>
            <a:pPr>
              <a:lnSpc>
                <a:spcPts val="3639"/>
              </a:lnSpc>
              <a:spcBef>
                <a:spcPct val="0"/>
              </a:spcBef>
            </a:pPr>
            <a:r>
              <a:rPr lang="en-US" sz="2599">
                <a:solidFill>
                  <a:srgbClr val="162942"/>
                </a:solidFill>
                <a:latin typeface="Now"/>
              </a:rPr>
              <a:t>Jacinta Mukii</a:t>
            </a:r>
          </a:p>
        </p:txBody>
      </p:sp>
      <p:sp>
        <p:nvSpPr>
          <p:cNvPr name="TextBox 24" id="24"/>
          <p:cNvSpPr txBox="true"/>
          <p:nvPr/>
        </p:nvSpPr>
        <p:spPr>
          <a:xfrm rot="0">
            <a:off x="10138994" y="2732029"/>
            <a:ext cx="3372842" cy="448311"/>
          </a:xfrm>
          <a:prstGeom prst="rect">
            <a:avLst/>
          </a:prstGeom>
        </p:spPr>
        <p:txBody>
          <a:bodyPr anchor="t" rtlCol="false" tIns="0" lIns="0" bIns="0" rIns="0">
            <a:spAutoFit/>
          </a:bodyPr>
          <a:lstStyle/>
          <a:p>
            <a:pPr>
              <a:lnSpc>
                <a:spcPts val="3639"/>
              </a:lnSpc>
              <a:spcBef>
                <a:spcPct val="0"/>
              </a:spcBef>
            </a:pPr>
            <a:r>
              <a:rPr lang="en-US" sz="2599">
                <a:solidFill>
                  <a:srgbClr val="162942"/>
                </a:solidFill>
                <a:latin typeface="Now"/>
              </a:rPr>
              <a:t>Berit Heddy</a:t>
            </a:r>
          </a:p>
        </p:txBody>
      </p:sp>
      <p:sp>
        <p:nvSpPr>
          <p:cNvPr name="TextBox 25" id="25"/>
          <p:cNvSpPr txBox="true"/>
          <p:nvPr/>
        </p:nvSpPr>
        <p:spPr>
          <a:xfrm rot="0">
            <a:off x="10138994" y="4456064"/>
            <a:ext cx="3372842" cy="448311"/>
          </a:xfrm>
          <a:prstGeom prst="rect">
            <a:avLst/>
          </a:prstGeom>
        </p:spPr>
        <p:txBody>
          <a:bodyPr anchor="t" rtlCol="false" tIns="0" lIns="0" bIns="0" rIns="0">
            <a:spAutoFit/>
          </a:bodyPr>
          <a:lstStyle/>
          <a:p>
            <a:pPr>
              <a:lnSpc>
                <a:spcPts val="3639"/>
              </a:lnSpc>
              <a:spcBef>
                <a:spcPct val="0"/>
              </a:spcBef>
            </a:pPr>
            <a:r>
              <a:rPr lang="en-US" sz="2599">
                <a:solidFill>
                  <a:srgbClr val="162942"/>
                </a:solidFill>
                <a:latin typeface="Now"/>
              </a:rPr>
              <a:t>Killion Mokaya</a:t>
            </a:r>
          </a:p>
        </p:txBody>
      </p:sp>
      <p:sp>
        <p:nvSpPr>
          <p:cNvPr name="TextBox 26" id="26"/>
          <p:cNvSpPr txBox="true"/>
          <p:nvPr/>
        </p:nvSpPr>
        <p:spPr>
          <a:xfrm rot="0">
            <a:off x="10138994" y="5953516"/>
            <a:ext cx="3372842" cy="448311"/>
          </a:xfrm>
          <a:prstGeom prst="rect">
            <a:avLst/>
          </a:prstGeom>
        </p:spPr>
        <p:txBody>
          <a:bodyPr anchor="t" rtlCol="false" tIns="0" lIns="0" bIns="0" rIns="0">
            <a:spAutoFit/>
          </a:bodyPr>
          <a:lstStyle/>
          <a:p>
            <a:pPr>
              <a:lnSpc>
                <a:spcPts val="3639"/>
              </a:lnSpc>
              <a:spcBef>
                <a:spcPct val="0"/>
              </a:spcBef>
            </a:pPr>
            <a:r>
              <a:rPr lang="en-US" sz="2599">
                <a:solidFill>
                  <a:srgbClr val="162942"/>
                </a:solidFill>
                <a:latin typeface="Now"/>
              </a:rPr>
              <a:t>Joseph Mwaniki</a:t>
            </a:r>
          </a:p>
        </p:txBody>
      </p:sp>
      <p:grpSp>
        <p:nvGrpSpPr>
          <p:cNvPr name="Group 27" id="27"/>
          <p:cNvGrpSpPr/>
          <p:nvPr/>
        </p:nvGrpSpPr>
        <p:grpSpPr>
          <a:xfrm rot="0">
            <a:off x="9321575" y="8853908"/>
            <a:ext cx="5866865" cy="1433092"/>
            <a:chOff x="0" y="0"/>
            <a:chExt cx="2703578" cy="660400"/>
          </a:xfrm>
        </p:grpSpPr>
        <p:sp>
          <p:nvSpPr>
            <p:cNvPr name="Freeform 28" id="28"/>
            <p:cNvSpPr/>
            <p:nvPr/>
          </p:nvSpPr>
          <p:spPr>
            <a:xfrm flipH="false" flipV="false" rot="0">
              <a:off x="0" y="0"/>
              <a:ext cx="2703578" cy="660400"/>
            </a:xfrm>
            <a:custGeom>
              <a:avLst/>
              <a:gdLst/>
              <a:ahLst/>
              <a:cxnLst/>
              <a:rect r="r" b="b" t="t" l="l"/>
              <a:pathLst>
                <a:path h="660400" w="2703578">
                  <a:moveTo>
                    <a:pt x="2579118" y="660400"/>
                  </a:moveTo>
                  <a:lnTo>
                    <a:pt x="124460" y="660400"/>
                  </a:lnTo>
                  <a:cubicBezTo>
                    <a:pt x="55880" y="660400"/>
                    <a:pt x="0" y="604520"/>
                    <a:pt x="0" y="535940"/>
                  </a:cubicBezTo>
                  <a:lnTo>
                    <a:pt x="0" y="124460"/>
                  </a:lnTo>
                  <a:cubicBezTo>
                    <a:pt x="0" y="55880"/>
                    <a:pt x="55880" y="0"/>
                    <a:pt x="124460" y="0"/>
                  </a:cubicBezTo>
                  <a:lnTo>
                    <a:pt x="2579118" y="0"/>
                  </a:lnTo>
                  <a:cubicBezTo>
                    <a:pt x="2647698" y="0"/>
                    <a:pt x="2703578" y="55880"/>
                    <a:pt x="2703578" y="124460"/>
                  </a:cubicBezTo>
                  <a:lnTo>
                    <a:pt x="2703578" y="535940"/>
                  </a:lnTo>
                  <a:cubicBezTo>
                    <a:pt x="2703578" y="604520"/>
                    <a:pt x="2647698" y="660400"/>
                    <a:pt x="2579118" y="660400"/>
                  </a:cubicBezTo>
                  <a:close/>
                </a:path>
              </a:pathLst>
            </a:custGeom>
            <a:solidFill>
              <a:srgbClr val="F5F5EF"/>
            </a:solidFill>
          </p:spPr>
        </p:sp>
      </p:grpSp>
      <p:sp>
        <p:nvSpPr>
          <p:cNvPr name="TextBox 29" id="29"/>
          <p:cNvSpPr txBox="true"/>
          <p:nvPr/>
        </p:nvSpPr>
        <p:spPr>
          <a:xfrm rot="0">
            <a:off x="10138994" y="7748558"/>
            <a:ext cx="3372842" cy="448311"/>
          </a:xfrm>
          <a:prstGeom prst="rect">
            <a:avLst/>
          </a:prstGeom>
        </p:spPr>
        <p:txBody>
          <a:bodyPr anchor="t" rtlCol="false" tIns="0" lIns="0" bIns="0" rIns="0">
            <a:spAutoFit/>
          </a:bodyPr>
          <a:lstStyle/>
          <a:p>
            <a:pPr>
              <a:lnSpc>
                <a:spcPts val="3639"/>
              </a:lnSpc>
              <a:spcBef>
                <a:spcPct val="0"/>
              </a:spcBef>
            </a:pPr>
            <a:r>
              <a:rPr lang="en-US" sz="2599">
                <a:solidFill>
                  <a:srgbClr val="162942"/>
                </a:solidFill>
                <a:latin typeface="Now"/>
              </a:rPr>
              <a:t>Wesley Owino </a:t>
            </a:r>
          </a:p>
        </p:txBody>
      </p:sp>
      <p:sp>
        <p:nvSpPr>
          <p:cNvPr name="TextBox 30" id="30"/>
          <p:cNvSpPr txBox="true"/>
          <p:nvPr/>
        </p:nvSpPr>
        <p:spPr>
          <a:xfrm rot="0">
            <a:off x="10138994" y="9419775"/>
            <a:ext cx="3372842" cy="448311"/>
          </a:xfrm>
          <a:prstGeom prst="rect">
            <a:avLst/>
          </a:prstGeom>
        </p:spPr>
        <p:txBody>
          <a:bodyPr anchor="t" rtlCol="false" tIns="0" lIns="0" bIns="0" rIns="0">
            <a:spAutoFit/>
          </a:bodyPr>
          <a:lstStyle/>
          <a:p>
            <a:pPr>
              <a:lnSpc>
                <a:spcPts val="3639"/>
              </a:lnSpc>
              <a:spcBef>
                <a:spcPct val="0"/>
              </a:spcBef>
            </a:pPr>
            <a:r>
              <a:rPr lang="en-US" sz="2599">
                <a:solidFill>
                  <a:srgbClr val="162942"/>
                </a:solidFill>
                <a:latin typeface="Now"/>
              </a:rPr>
              <a:t>Muchiri Nicholas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25751" y="-17393"/>
            <a:ext cx="9240342" cy="10304393"/>
            <a:chOff x="0" y="0"/>
            <a:chExt cx="3125745" cy="3485684"/>
          </a:xfrm>
        </p:grpSpPr>
        <p:sp>
          <p:nvSpPr>
            <p:cNvPr name="Freeform 3" id="3"/>
            <p:cNvSpPr/>
            <p:nvPr/>
          </p:nvSpPr>
          <p:spPr>
            <a:xfrm flipH="false" flipV="false" rot="0">
              <a:off x="0" y="0"/>
              <a:ext cx="3125745" cy="3485684"/>
            </a:xfrm>
            <a:custGeom>
              <a:avLst/>
              <a:gdLst/>
              <a:ahLst/>
              <a:cxnLst/>
              <a:rect r="r" b="b" t="t" l="l"/>
              <a:pathLst>
                <a:path h="3485684" w="3125745">
                  <a:moveTo>
                    <a:pt x="3001285" y="3485683"/>
                  </a:moveTo>
                  <a:lnTo>
                    <a:pt x="124460" y="3485683"/>
                  </a:lnTo>
                  <a:cubicBezTo>
                    <a:pt x="55880" y="3485683"/>
                    <a:pt x="0" y="3429803"/>
                    <a:pt x="0" y="3361224"/>
                  </a:cubicBezTo>
                  <a:lnTo>
                    <a:pt x="0" y="124460"/>
                  </a:lnTo>
                  <a:cubicBezTo>
                    <a:pt x="0" y="55880"/>
                    <a:pt x="55880" y="0"/>
                    <a:pt x="124460" y="0"/>
                  </a:cubicBezTo>
                  <a:lnTo>
                    <a:pt x="3001286" y="0"/>
                  </a:lnTo>
                  <a:cubicBezTo>
                    <a:pt x="3069866" y="0"/>
                    <a:pt x="3125745" y="55880"/>
                    <a:pt x="3125745" y="124460"/>
                  </a:cubicBezTo>
                  <a:lnTo>
                    <a:pt x="3125745" y="3361224"/>
                  </a:lnTo>
                  <a:cubicBezTo>
                    <a:pt x="3125745" y="3429804"/>
                    <a:pt x="3069866" y="3485684"/>
                    <a:pt x="3001286" y="3485684"/>
                  </a:cubicBezTo>
                  <a:close/>
                </a:path>
              </a:pathLst>
            </a:custGeom>
            <a:solidFill>
              <a:srgbClr val="4A64B8"/>
            </a:solidFill>
          </p:spPr>
        </p:sp>
      </p:grpSp>
      <p:grpSp>
        <p:nvGrpSpPr>
          <p:cNvPr name="Group 4" id="4"/>
          <p:cNvGrpSpPr/>
          <p:nvPr/>
        </p:nvGrpSpPr>
        <p:grpSpPr>
          <a:xfrm rot="0">
            <a:off x="11704454" y="5143500"/>
            <a:ext cx="9062659" cy="9062659"/>
            <a:chOff x="0" y="0"/>
            <a:chExt cx="12083545" cy="12083545"/>
          </a:xfrm>
        </p:grpSpPr>
        <p:grpSp>
          <p:nvGrpSpPr>
            <p:cNvPr name="Group 5" id="5"/>
            <p:cNvGrpSpPr/>
            <p:nvPr/>
          </p:nvGrpSpPr>
          <p:grpSpPr>
            <a:xfrm rot="0">
              <a:off x="0" y="0"/>
              <a:ext cx="12083545" cy="12083545"/>
              <a:chOff x="0" y="0"/>
              <a:chExt cx="6350000" cy="6350000"/>
            </a:xfrm>
          </p:grpSpPr>
          <p:sp>
            <p:nvSpPr>
              <p:cNvPr name="Freeform 6" id="6"/>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7" id="7"/>
            <p:cNvGrpSpPr/>
            <p:nvPr/>
          </p:nvGrpSpPr>
          <p:grpSpPr>
            <a:xfrm rot="0">
              <a:off x="1107282" y="1107282"/>
              <a:ext cx="9868982" cy="9868982"/>
              <a:chOff x="0" y="0"/>
              <a:chExt cx="6350000" cy="6350000"/>
            </a:xfrm>
          </p:grpSpPr>
          <p:sp>
            <p:nvSpPr>
              <p:cNvPr name="Freeform 8" id="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grpSp>
        <p:nvGrpSpPr>
          <p:cNvPr name="Group 9" id="9"/>
          <p:cNvGrpSpPr/>
          <p:nvPr/>
        </p:nvGrpSpPr>
        <p:grpSpPr>
          <a:xfrm rot="0">
            <a:off x="6426370" y="1744338"/>
            <a:ext cx="8135926" cy="7401678"/>
            <a:chOff x="0" y="0"/>
            <a:chExt cx="2752153" cy="2503777"/>
          </a:xfrm>
        </p:grpSpPr>
        <p:sp>
          <p:nvSpPr>
            <p:cNvPr name="Freeform 10" id="10"/>
            <p:cNvSpPr/>
            <p:nvPr/>
          </p:nvSpPr>
          <p:spPr>
            <a:xfrm flipH="false" flipV="false" rot="0">
              <a:off x="0" y="0"/>
              <a:ext cx="2752153" cy="2503777"/>
            </a:xfrm>
            <a:custGeom>
              <a:avLst/>
              <a:gdLst/>
              <a:ahLst/>
              <a:cxnLst/>
              <a:rect r="r" b="b" t="t" l="l"/>
              <a:pathLst>
                <a:path h="2503777" w="2752153">
                  <a:moveTo>
                    <a:pt x="2627693" y="2503777"/>
                  </a:moveTo>
                  <a:lnTo>
                    <a:pt x="124460" y="2503777"/>
                  </a:lnTo>
                  <a:cubicBezTo>
                    <a:pt x="55880" y="2503777"/>
                    <a:pt x="0" y="2447897"/>
                    <a:pt x="0" y="2379317"/>
                  </a:cubicBezTo>
                  <a:lnTo>
                    <a:pt x="0" y="124460"/>
                  </a:lnTo>
                  <a:cubicBezTo>
                    <a:pt x="0" y="55880"/>
                    <a:pt x="55880" y="0"/>
                    <a:pt x="124460" y="0"/>
                  </a:cubicBezTo>
                  <a:lnTo>
                    <a:pt x="2627693" y="0"/>
                  </a:lnTo>
                  <a:cubicBezTo>
                    <a:pt x="2696273" y="0"/>
                    <a:pt x="2752153" y="55880"/>
                    <a:pt x="2752153" y="124460"/>
                  </a:cubicBezTo>
                  <a:lnTo>
                    <a:pt x="2752153" y="2379317"/>
                  </a:lnTo>
                  <a:cubicBezTo>
                    <a:pt x="2752153" y="2447897"/>
                    <a:pt x="2696273" y="2503777"/>
                    <a:pt x="2627693" y="2503777"/>
                  </a:cubicBezTo>
                  <a:close/>
                </a:path>
              </a:pathLst>
            </a:custGeom>
            <a:solidFill>
              <a:srgbClr val="09427D"/>
            </a:solidFill>
          </p:spPr>
        </p:sp>
      </p:grpSp>
      <p:sp>
        <p:nvSpPr>
          <p:cNvPr name="Freeform 11" id="11"/>
          <p:cNvSpPr/>
          <p:nvPr/>
        </p:nvSpPr>
        <p:spPr>
          <a:xfrm flipH="true" flipV="false" rot="0">
            <a:off x="13545837" y="3849684"/>
            <a:ext cx="4947375" cy="7600717"/>
          </a:xfrm>
          <a:custGeom>
            <a:avLst/>
            <a:gdLst/>
            <a:ahLst/>
            <a:cxnLst/>
            <a:rect r="r" b="b" t="t" l="l"/>
            <a:pathLst>
              <a:path h="7600717" w="4947375">
                <a:moveTo>
                  <a:pt x="4947376" y="0"/>
                </a:moveTo>
                <a:lnTo>
                  <a:pt x="0" y="0"/>
                </a:lnTo>
                <a:lnTo>
                  <a:pt x="0" y="7600717"/>
                </a:lnTo>
                <a:lnTo>
                  <a:pt x="4947376" y="7600717"/>
                </a:lnTo>
                <a:lnTo>
                  <a:pt x="49473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28700" y="3849684"/>
            <a:ext cx="4465827" cy="2570238"/>
            <a:chOff x="0" y="0"/>
            <a:chExt cx="5954437" cy="3426984"/>
          </a:xfrm>
        </p:grpSpPr>
        <p:sp>
          <p:nvSpPr>
            <p:cNvPr name="TextBox 13" id="13"/>
            <p:cNvSpPr txBox="true"/>
            <p:nvPr/>
          </p:nvSpPr>
          <p:spPr>
            <a:xfrm rot="0">
              <a:off x="0" y="-123825"/>
              <a:ext cx="5954437" cy="2822152"/>
            </a:xfrm>
            <a:prstGeom prst="rect">
              <a:avLst/>
            </a:prstGeom>
          </p:spPr>
          <p:txBody>
            <a:bodyPr anchor="t" rtlCol="false" tIns="0" lIns="0" bIns="0" rIns="0">
              <a:spAutoFit/>
            </a:bodyPr>
            <a:lstStyle/>
            <a:p>
              <a:pPr>
                <a:lnSpc>
                  <a:spcPts val="8960"/>
                </a:lnSpc>
                <a:spcBef>
                  <a:spcPct val="0"/>
                </a:spcBef>
              </a:pPr>
              <a:r>
                <a:rPr lang="en-US" sz="6400">
                  <a:solidFill>
                    <a:srgbClr val="000000"/>
                  </a:solidFill>
                  <a:latin typeface="Now Bold"/>
                </a:rPr>
                <a:t>Content</a:t>
              </a:r>
            </a:p>
            <a:p>
              <a:pPr>
                <a:lnSpc>
                  <a:spcPts val="7680"/>
                </a:lnSpc>
              </a:pPr>
              <a:r>
                <a:rPr lang="en-US" sz="6400">
                  <a:solidFill>
                    <a:srgbClr val="000000"/>
                  </a:solidFill>
                  <a:latin typeface="Now Bold"/>
                </a:rPr>
                <a:t>Outline</a:t>
              </a:r>
            </a:p>
          </p:txBody>
        </p:sp>
        <p:sp>
          <p:nvSpPr>
            <p:cNvPr name="TextBox 14" id="14"/>
            <p:cNvSpPr txBox="true"/>
            <p:nvPr/>
          </p:nvSpPr>
          <p:spPr>
            <a:xfrm rot="0">
              <a:off x="0" y="2964704"/>
              <a:ext cx="5954437" cy="462280"/>
            </a:xfrm>
            <a:prstGeom prst="rect">
              <a:avLst/>
            </a:prstGeom>
          </p:spPr>
          <p:txBody>
            <a:bodyPr anchor="t" rtlCol="false" tIns="0" lIns="0" bIns="0" rIns="0">
              <a:spAutoFit/>
            </a:bodyPr>
            <a:lstStyle/>
            <a:p>
              <a:pPr>
                <a:lnSpc>
                  <a:spcPts val="2940"/>
                </a:lnSpc>
                <a:spcBef>
                  <a:spcPct val="0"/>
                </a:spcBef>
              </a:pPr>
              <a:r>
                <a:rPr lang="en-US" sz="2100">
                  <a:solidFill>
                    <a:srgbClr val="000000"/>
                  </a:solidFill>
                  <a:latin typeface="Now Bold"/>
                </a:rPr>
                <a:t>T</a:t>
              </a:r>
              <a:r>
                <a:rPr lang="en-US" sz="2100">
                  <a:solidFill>
                    <a:srgbClr val="000000"/>
                  </a:solidFill>
                  <a:latin typeface="Now Bold"/>
                </a:rPr>
                <a:t>opics for discussion</a:t>
              </a:r>
            </a:p>
          </p:txBody>
        </p:sp>
      </p:grpSp>
      <p:grpSp>
        <p:nvGrpSpPr>
          <p:cNvPr name="Group 15" id="15"/>
          <p:cNvGrpSpPr/>
          <p:nvPr/>
        </p:nvGrpSpPr>
        <p:grpSpPr>
          <a:xfrm rot="0">
            <a:off x="7626606" y="2758119"/>
            <a:ext cx="6522468" cy="358140"/>
            <a:chOff x="0" y="0"/>
            <a:chExt cx="8696624" cy="477520"/>
          </a:xfrm>
        </p:grpSpPr>
        <p:sp>
          <p:nvSpPr>
            <p:cNvPr name="TextBox 16" id="16"/>
            <p:cNvSpPr txBox="true"/>
            <p:nvPr/>
          </p:nvSpPr>
          <p:spPr>
            <a:xfrm rot="0">
              <a:off x="1146305" y="-47625"/>
              <a:ext cx="7550318" cy="503132"/>
            </a:xfrm>
            <a:prstGeom prst="rect">
              <a:avLst/>
            </a:prstGeom>
          </p:spPr>
          <p:txBody>
            <a:bodyPr anchor="t" rtlCol="false" tIns="0" lIns="0" bIns="0" rIns="0">
              <a:spAutoFit/>
            </a:bodyPr>
            <a:lstStyle/>
            <a:p>
              <a:pPr>
                <a:lnSpc>
                  <a:spcPts val="3219"/>
                </a:lnSpc>
                <a:spcBef>
                  <a:spcPct val="0"/>
                </a:spcBef>
              </a:pPr>
              <a:r>
                <a:rPr lang="en-US" sz="2299">
                  <a:solidFill>
                    <a:srgbClr val="F5F5EF"/>
                  </a:solidFill>
                  <a:latin typeface="Now"/>
                </a:rPr>
                <a:t>Business Overview</a:t>
              </a:r>
            </a:p>
          </p:txBody>
        </p:sp>
        <p:sp>
          <p:nvSpPr>
            <p:cNvPr name="TextBox 17" id="17"/>
            <p:cNvSpPr txBox="true"/>
            <p:nvPr/>
          </p:nvSpPr>
          <p:spPr>
            <a:xfrm rot="0">
              <a:off x="0" y="-38100"/>
              <a:ext cx="448072" cy="515620"/>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01</a:t>
              </a:r>
            </a:p>
          </p:txBody>
        </p:sp>
      </p:grpSp>
      <p:grpSp>
        <p:nvGrpSpPr>
          <p:cNvPr name="Group 18" id="18"/>
          <p:cNvGrpSpPr/>
          <p:nvPr/>
        </p:nvGrpSpPr>
        <p:grpSpPr>
          <a:xfrm rot="0">
            <a:off x="7626606" y="3849684"/>
            <a:ext cx="6522468" cy="358140"/>
            <a:chOff x="0" y="0"/>
            <a:chExt cx="8696624" cy="477520"/>
          </a:xfrm>
        </p:grpSpPr>
        <p:sp>
          <p:nvSpPr>
            <p:cNvPr name="TextBox 19" id="19"/>
            <p:cNvSpPr txBox="true"/>
            <p:nvPr/>
          </p:nvSpPr>
          <p:spPr>
            <a:xfrm rot="0">
              <a:off x="0" y="-38100"/>
              <a:ext cx="511175" cy="515620"/>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02</a:t>
              </a:r>
            </a:p>
          </p:txBody>
        </p:sp>
        <p:sp>
          <p:nvSpPr>
            <p:cNvPr name="TextBox 20" id="20"/>
            <p:cNvSpPr txBox="true"/>
            <p:nvPr/>
          </p:nvSpPr>
          <p:spPr>
            <a:xfrm rot="0">
              <a:off x="1146305" y="-47625"/>
              <a:ext cx="7550318" cy="503132"/>
            </a:xfrm>
            <a:prstGeom prst="rect">
              <a:avLst/>
            </a:prstGeom>
          </p:spPr>
          <p:txBody>
            <a:bodyPr anchor="t" rtlCol="false" tIns="0" lIns="0" bIns="0" rIns="0">
              <a:spAutoFit/>
            </a:bodyPr>
            <a:lstStyle/>
            <a:p>
              <a:pPr algn="l" marL="0" indent="0" lvl="0">
                <a:lnSpc>
                  <a:spcPts val="3219"/>
                </a:lnSpc>
                <a:spcBef>
                  <a:spcPct val="0"/>
                </a:spcBef>
              </a:pPr>
              <a:r>
                <a:rPr lang="en-US" sz="2299">
                  <a:solidFill>
                    <a:srgbClr val="F5F5EF"/>
                  </a:solidFill>
                  <a:latin typeface="Now"/>
                </a:rPr>
                <a:t>Problem Statement</a:t>
              </a:r>
            </a:p>
          </p:txBody>
        </p:sp>
      </p:grpSp>
      <p:grpSp>
        <p:nvGrpSpPr>
          <p:cNvPr name="Group 21" id="21"/>
          <p:cNvGrpSpPr/>
          <p:nvPr/>
        </p:nvGrpSpPr>
        <p:grpSpPr>
          <a:xfrm rot="0">
            <a:off x="7626606" y="4941249"/>
            <a:ext cx="6522468" cy="358140"/>
            <a:chOff x="0" y="0"/>
            <a:chExt cx="8696624" cy="477520"/>
          </a:xfrm>
        </p:grpSpPr>
        <p:sp>
          <p:nvSpPr>
            <p:cNvPr name="TextBox 22" id="22"/>
            <p:cNvSpPr txBox="true"/>
            <p:nvPr/>
          </p:nvSpPr>
          <p:spPr>
            <a:xfrm rot="0">
              <a:off x="0" y="-38100"/>
              <a:ext cx="528439" cy="515620"/>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03</a:t>
              </a:r>
            </a:p>
          </p:txBody>
        </p:sp>
        <p:sp>
          <p:nvSpPr>
            <p:cNvPr name="TextBox 23" id="23"/>
            <p:cNvSpPr txBox="true"/>
            <p:nvPr/>
          </p:nvSpPr>
          <p:spPr>
            <a:xfrm rot="0">
              <a:off x="1146305" y="-47625"/>
              <a:ext cx="7550318" cy="503132"/>
            </a:xfrm>
            <a:prstGeom prst="rect">
              <a:avLst/>
            </a:prstGeom>
          </p:spPr>
          <p:txBody>
            <a:bodyPr anchor="t" rtlCol="false" tIns="0" lIns="0" bIns="0" rIns="0">
              <a:spAutoFit/>
            </a:bodyPr>
            <a:lstStyle/>
            <a:p>
              <a:pPr algn="l" marL="0" indent="0" lvl="0">
                <a:lnSpc>
                  <a:spcPts val="3219"/>
                </a:lnSpc>
                <a:spcBef>
                  <a:spcPct val="0"/>
                </a:spcBef>
              </a:pPr>
              <a:r>
                <a:rPr lang="en-US" sz="2299">
                  <a:solidFill>
                    <a:srgbClr val="F5F5EF"/>
                  </a:solidFill>
                  <a:latin typeface="Now"/>
                </a:rPr>
                <a:t>Data modelling</a:t>
              </a:r>
            </a:p>
          </p:txBody>
        </p:sp>
      </p:grpSp>
      <p:grpSp>
        <p:nvGrpSpPr>
          <p:cNvPr name="Group 24" id="24"/>
          <p:cNvGrpSpPr/>
          <p:nvPr/>
        </p:nvGrpSpPr>
        <p:grpSpPr>
          <a:xfrm rot="0">
            <a:off x="7626606" y="6032814"/>
            <a:ext cx="6522468" cy="358140"/>
            <a:chOff x="0" y="0"/>
            <a:chExt cx="8696624" cy="477520"/>
          </a:xfrm>
        </p:grpSpPr>
        <p:sp>
          <p:nvSpPr>
            <p:cNvPr name="TextBox 25" id="25"/>
            <p:cNvSpPr txBox="true"/>
            <p:nvPr/>
          </p:nvSpPr>
          <p:spPr>
            <a:xfrm rot="0">
              <a:off x="0" y="-38100"/>
              <a:ext cx="539155" cy="515620"/>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04</a:t>
              </a:r>
            </a:p>
          </p:txBody>
        </p:sp>
        <p:sp>
          <p:nvSpPr>
            <p:cNvPr name="TextBox 26" id="26"/>
            <p:cNvSpPr txBox="true"/>
            <p:nvPr/>
          </p:nvSpPr>
          <p:spPr>
            <a:xfrm rot="0">
              <a:off x="1146305" y="-47625"/>
              <a:ext cx="7550318" cy="503132"/>
            </a:xfrm>
            <a:prstGeom prst="rect">
              <a:avLst/>
            </a:prstGeom>
          </p:spPr>
          <p:txBody>
            <a:bodyPr anchor="t" rtlCol="false" tIns="0" lIns="0" bIns="0" rIns="0">
              <a:spAutoFit/>
            </a:bodyPr>
            <a:lstStyle/>
            <a:p>
              <a:pPr algn="l" marL="0" indent="0" lvl="0">
                <a:lnSpc>
                  <a:spcPts val="3219"/>
                </a:lnSpc>
                <a:spcBef>
                  <a:spcPct val="0"/>
                </a:spcBef>
              </a:pPr>
              <a:r>
                <a:rPr lang="en-US" sz="2299">
                  <a:solidFill>
                    <a:srgbClr val="F5F5EF"/>
                  </a:solidFill>
                  <a:latin typeface="Now"/>
                </a:rPr>
                <a:t>Model interpretation</a:t>
              </a:r>
            </a:p>
          </p:txBody>
        </p:sp>
      </p:grpSp>
      <p:grpSp>
        <p:nvGrpSpPr>
          <p:cNvPr name="Group 27" id="27"/>
          <p:cNvGrpSpPr/>
          <p:nvPr/>
        </p:nvGrpSpPr>
        <p:grpSpPr>
          <a:xfrm rot="0">
            <a:off x="7626606" y="7124379"/>
            <a:ext cx="6522468" cy="358140"/>
            <a:chOff x="0" y="0"/>
            <a:chExt cx="8696624" cy="477520"/>
          </a:xfrm>
        </p:grpSpPr>
        <p:sp>
          <p:nvSpPr>
            <p:cNvPr name="TextBox 28" id="28"/>
            <p:cNvSpPr txBox="true"/>
            <p:nvPr/>
          </p:nvSpPr>
          <p:spPr>
            <a:xfrm rot="0">
              <a:off x="0" y="-38100"/>
              <a:ext cx="536972" cy="515620"/>
            </a:xfrm>
            <a:prstGeom prst="rect">
              <a:avLst/>
            </a:prstGeom>
          </p:spPr>
          <p:txBody>
            <a:bodyPr anchor="t" rtlCol="false" tIns="0" lIns="0" bIns="0" rIns="0">
              <a:spAutoFit/>
            </a:bodyPr>
            <a:lstStyle/>
            <a:p>
              <a:pPr>
                <a:lnSpc>
                  <a:spcPts val="3359"/>
                </a:lnSpc>
                <a:spcBef>
                  <a:spcPct val="0"/>
                </a:spcBef>
              </a:pPr>
              <a:r>
                <a:rPr lang="en-US" sz="2400">
                  <a:solidFill>
                    <a:srgbClr val="F5F5EF"/>
                  </a:solidFill>
                  <a:latin typeface="Now Bold"/>
                </a:rPr>
                <a:t>05</a:t>
              </a:r>
            </a:p>
          </p:txBody>
        </p:sp>
        <p:sp>
          <p:nvSpPr>
            <p:cNvPr name="TextBox 29" id="29"/>
            <p:cNvSpPr txBox="true"/>
            <p:nvPr/>
          </p:nvSpPr>
          <p:spPr>
            <a:xfrm rot="0">
              <a:off x="1146305" y="-47625"/>
              <a:ext cx="7550318" cy="503132"/>
            </a:xfrm>
            <a:prstGeom prst="rect">
              <a:avLst/>
            </a:prstGeom>
          </p:spPr>
          <p:txBody>
            <a:bodyPr anchor="t" rtlCol="false" tIns="0" lIns="0" bIns="0" rIns="0">
              <a:spAutoFit/>
            </a:bodyPr>
            <a:lstStyle/>
            <a:p>
              <a:pPr algn="l" marL="0" indent="0" lvl="0">
                <a:lnSpc>
                  <a:spcPts val="3219"/>
                </a:lnSpc>
                <a:spcBef>
                  <a:spcPct val="0"/>
                </a:spcBef>
              </a:pPr>
              <a:r>
                <a:rPr lang="en-US" sz="2299">
                  <a:solidFill>
                    <a:srgbClr val="F5F5EF"/>
                  </a:solidFill>
                  <a:latin typeface="Now"/>
                </a:rPr>
                <a:t>Conclusions</a:t>
              </a:r>
            </a:p>
          </p:txBody>
        </p:sp>
      </p:grpSp>
      <p:sp>
        <p:nvSpPr>
          <p:cNvPr name="TextBox 30" id="30"/>
          <p:cNvSpPr txBox="true"/>
          <p:nvPr/>
        </p:nvSpPr>
        <p:spPr>
          <a:xfrm rot="0">
            <a:off x="7626606" y="8168319"/>
            <a:ext cx="402729" cy="389255"/>
          </a:xfrm>
          <a:prstGeom prst="rect">
            <a:avLst/>
          </a:prstGeom>
        </p:spPr>
        <p:txBody>
          <a:bodyPr anchor="t" rtlCol="false" tIns="0" lIns="0" bIns="0" rIns="0">
            <a:spAutoFit/>
          </a:bodyPr>
          <a:lstStyle/>
          <a:p>
            <a:pPr>
              <a:lnSpc>
                <a:spcPts val="3220"/>
              </a:lnSpc>
              <a:spcBef>
                <a:spcPct val="0"/>
              </a:spcBef>
            </a:pPr>
            <a:r>
              <a:rPr lang="en-US" sz="2300">
                <a:solidFill>
                  <a:srgbClr val="F5F5EF"/>
                </a:solidFill>
                <a:latin typeface="Now Bold"/>
              </a:rPr>
              <a:t>06</a:t>
            </a:r>
          </a:p>
        </p:txBody>
      </p:sp>
      <p:sp>
        <p:nvSpPr>
          <p:cNvPr name="TextBox 31" id="31"/>
          <p:cNvSpPr txBox="true"/>
          <p:nvPr/>
        </p:nvSpPr>
        <p:spPr>
          <a:xfrm rot="0">
            <a:off x="8486335" y="8168319"/>
            <a:ext cx="5662739" cy="389255"/>
          </a:xfrm>
          <a:prstGeom prst="rect">
            <a:avLst/>
          </a:prstGeom>
        </p:spPr>
        <p:txBody>
          <a:bodyPr anchor="t" rtlCol="false" tIns="0" lIns="0" bIns="0" rIns="0">
            <a:spAutoFit/>
          </a:bodyPr>
          <a:lstStyle/>
          <a:p>
            <a:pPr algn="l" marL="0" indent="0" lvl="0">
              <a:lnSpc>
                <a:spcPts val="3219"/>
              </a:lnSpc>
              <a:spcBef>
                <a:spcPct val="0"/>
              </a:spcBef>
            </a:pPr>
            <a:r>
              <a:rPr lang="en-US" sz="2299">
                <a:solidFill>
                  <a:srgbClr val="F5F5EF"/>
                </a:solidFill>
                <a:latin typeface="Now"/>
              </a:rPr>
              <a:t>Recommendations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05876" y="1545108"/>
            <a:ext cx="11077602" cy="6962123"/>
            <a:chOff x="0" y="0"/>
            <a:chExt cx="3569924" cy="2243649"/>
          </a:xfrm>
        </p:grpSpPr>
        <p:sp>
          <p:nvSpPr>
            <p:cNvPr name="Freeform 3" id="3"/>
            <p:cNvSpPr/>
            <p:nvPr/>
          </p:nvSpPr>
          <p:spPr>
            <a:xfrm flipH="false" flipV="false" rot="0">
              <a:off x="0" y="0"/>
              <a:ext cx="3569924" cy="2243649"/>
            </a:xfrm>
            <a:custGeom>
              <a:avLst/>
              <a:gdLst/>
              <a:ahLst/>
              <a:cxnLst/>
              <a:rect r="r" b="b" t="t" l="l"/>
              <a:pathLst>
                <a:path h="2243649" w="3569924">
                  <a:moveTo>
                    <a:pt x="3445464" y="2243649"/>
                  </a:moveTo>
                  <a:lnTo>
                    <a:pt x="124460" y="2243649"/>
                  </a:lnTo>
                  <a:cubicBezTo>
                    <a:pt x="55880" y="2243649"/>
                    <a:pt x="0" y="2187769"/>
                    <a:pt x="0" y="2119189"/>
                  </a:cubicBezTo>
                  <a:lnTo>
                    <a:pt x="0" y="124460"/>
                  </a:lnTo>
                  <a:cubicBezTo>
                    <a:pt x="0" y="55880"/>
                    <a:pt x="55880" y="0"/>
                    <a:pt x="124460" y="0"/>
                  </a:cubicBezTo>
                  <a:lnTo>
                    <a:pt x="3445464" y="0"/>
                  </a:lnTo>
                  <a:cubicBezTo>
                    <a:pt x="3514044" y="0"/>
                    <a:pt x="3569924" y="55880"/>
                    <a:pt x="3569924" y="124460"/>
                  </a:cubicBezTo>
                  <a:lnTo>
                    <a:pt x="3569924" y="2119189"/>
                  </a:lnTo>
                  <a:cubicBezTo>
                    <a:pt x="3569924" y="2187769"/>
                    <a:pt x="3514044" y="2243649"/>
                    <a:pt x="3445464" y="2243649"/>
                  </a:cubicBezTo>
                  <a:close/>
                </a:path>
              </a:pathLst>
            </a:custGeom>
            <a:solidFill>
              <a:srgbClr val="162942"/>
            </a:solidFill>
          </p:spPr>
        </p:sp>
      </p:grpSp>
      <p:grpSp>
        <p:nvGrpSpPr>
          <p:cNvPr name="Group 4" id="4"/>
          <p:cNvGrpSpPr/>
          <p:nvPr/>
        </p:nvGrpSpPr>
        <p:grpSpPr>
          <a:xfrm rot="0">
            <a:off x="1028700" y="1545108"/>
            <a:ext cx="5231176" cy="5331746"/>
            <a:chOff x="0" y="0"/>
            <a:chExt cx="1769558" cy="1803578"/>
          </a:xfrm>
        </p:grpSpPr>
        <p:sp>
          <p:nvSpPr>
            <p:cNvPr name="Freeform 5" id="5"/>
            <p:cNvSpPr/>
            <p:nvPr/>
          </p:nvSpPr>
          <p:spPr>
            <a:xfrm flipH="false" flipV="false" rot="0">
              <a:off x="0" y="0"/>
              <a:ext cx="1769558" cy="1803578"/>
            </a:xfrm>
            <a:custGeom>
              <a:avLst/>
              <a:gdLst/>
              <a:ahLst/>
              <a:cxnLst/>
              <a:rect r="r" b="b" t="t" l="l"/>
              <a:pathLst>
                <a:path h="1803578" w="1769558">
                  <a:moveTo>
                    <a:pt x="1645098" y="1803578"/>
                  </a:moveTo>
                  <a:lnTo>
                    <a:pt x="124460" y="1803578"/>
                  </a:lnTo>
                  <a:cubicBezTo>
                    <a:pt x="55880" y="1803578"/>
                    <a:pt x="0" y="1747698"/>
                    <a:pt x="0" y="1679118"/>
                  </a:cubicBezTo>
                  <a:lnTo>
                    <a:pt x="0" y="124460"/>
                  </a:lnTo>
                  <a:cubicBezTo>
                    <a:pt x="0" y="55880"/>
                    <a:pt x="55880" y="0"/>
                    <a:pt x="124460" y="0"/>
                  </a:cubicBezTo>
                  <a:lnTo>
                    <a:pt x="1645098" y="0"/>
                  </a:lnTo>
                  <a:cubicBezTo>
                    <a:pt x="1713678" y="0"/>
                    <a:pt x="1769558" y="55880"/>
                    <a:pt x="1769558" y="124460"/>
                  </a:cubicBezTo>
                  <a:lnTo>
                    <a:pt x="1769558" y="1679118"/>
                  </a:lnTo>
                  <a:cubicBezTo>
                    <a:pt x="1769558" y="1747698"/>
                    <a:pt x="1713678" y="1803578"/>
                    <a:pt x="1645098" y="1803578"/>
                  </a:cubicBezTo>
                  <a:close/>
                </a:path>
              </a:pathLst>
            </a:custGeom>
            <a:solidFill>
              <a:srgbClr val="4A64B8"/>
            </a:solidFill>
          </p:spPr>
        </p:sp>
      </p:grpSp>
      <p:grpSp>
        <p:nvGrpSpPr>
          <p:cNvPr name="Group 6" id="6"/>
          <p:cNvGrpSpPr/>
          <p:nvPr/>
        </p:nvGrpSpPr>
        <p:grpSpPr>
          <a:xfrm rot="0">
            <a:off x="1340111" y="4546625"/>
            <a:ext cx="4660457" cy="2330229"/>
            <a:chOff x="0" y="0"/>
            <a:chExt cx="6213943" cy="3106972"/>
          </a:xfrm>
        </p:grpSpPr>
        <p:sp>
          <p:nvSpPr>
            <p:cNvPr name="Freeform 7" id="7"/>
            <p:cNvSpPr/>
            <p:nvPr/>
          </p:nvSpPr>
          <p:spPr>
            <a:xfrm flipH="false" flipV="false" rot="-10800000">
              <a:off x="0" y="0"/>
              <a:ext cx="6213943" cy="3106972"/>
            </a:xfrm>
            <a:custGeom>
              <a:avLst/>
              <a:gdLst/>
              <a:ahLst/>
              <a:cxnLst/>
              <a:rect r="r" b="b" t="t" l="l"/>
              <a:pathLst>
                <a:path h="3106972" w="6213943">
                  <a:moveTo>
                    <a:pt x="0" y="0"/>
                  </a:moveTo>
                  <a:lnTo>
                    <a:pt x="6213943" y="0"/>
                  </a:lnTo>
                  <a:lnTo>
                    <a:pt x="6213943" y="3106972"/>
                  </a:lnTo>
                  <a:lnTo>
                    <a:pt x="0" y="310697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648547" y="648547"/>
              <a:ext cx="4916849" cy="2458424"/>
            </a:xfrm>
            <a:custGeom>
              <a:avLst/>
              <a:gdLst/>
              <a:ahLst/>
              <a:cxnLst/>
              <a:rect r="r" b="b" t="t" l="l"/>
              <a:pathLst>
                <a:path h="2458424" w="4916849">
                  <a:moveTo>
                    <a:pt x="0" y="0"/>
                  </a:moveTo>
                  <a:lnTo>
                    <a:pt x="4916849" y="0"/>
                  </a:lnTo>
                  <a:lnTo>
                    <a:pt x="4916849" y="2458425"/>
                  </a:lnTo>
                  <a:lnTo>
                    <a:pt x="0" y="2458425"/>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1946585" y="931971"/>
            <a:ext cx="3447510" cy="5944883"/>
          </a:xfrm>
          <a:custGeom>
            <a:avLst/>
            <a:gdLst/>
            <a:ahLst/>
            <a:cxnLst/>
            <a:rect r="r" b="b" t="t" l="l"/>
            <a:pathLst>
              <a:path h="5944883" w="3447510">
                <a:moveTo>
                  <a:pt x="0" y="0"/>
                </a:moveTo>
                <a:lnTo>
                  <a:pt x="3447510" y="0"/>
                </a:lnTo>
                <a:lnTo>
                  <a:pt x="3447510" y="5944883"/>
                </a:lnTo>
                <a:lnTo>
                  <a:pt x="0" y="5944883"/>
                </a:lnTo>
                <a:lnTo>
                  <a:pt x="0" y="0"/>
                </a:lnTo>
                <a:close/>
              </a:path>
            </a:pathLst>
          </a:custGeom>
          <a:blipFill>
            <a:blip r:embed="rId4">
              <a:extLst>
                <a:ext uri="{96DAC541-7B7A-43D3-8B79-37D633B846F1}">
                  <asvg:svgBlip xmlns:asvg="http://schemas.microsoft.com/office/drawing/2016/SVG/main" r:embed="rId5"/>
                </a:ext>
              </a:extLst>
            </a:blip>
            <a:stretch>
              <a:fillRect l="0" t="0" r="0" b="-75248"/>
            </a:stretch>
          </a:blipFill>
        </p:spPr>
      </p:sp>
      <p:sp>
        <p:nvSpPr>
          <p:cNvPr name="TextBox 10" id="10"/>
          <p:cNvSpPr txBox="true"/>
          <p:nvPr/>
        </p:nvSpPr>
        <p:spPr>
          <a:xfrm rot="0">
            <a:off x="7649872" y="2911396"/>
            <a:ext cx="9189609" cy="4172396"/>
          </a:xfrm>
          <a:prstGeom prst="rect">
            <a:avLst/>
          </a:prstGeom>
        </p:spPr>
        <p:txBody>
          <a:bodyPr anchor="t" rtlCol="false" tIns="0" lIns="0" bIns="0" rIns="0">
            <a:spAutoFit/>
          </a:bodyPr>
          <a:lstStyle/>
          <a:p>
            <a:pPr algn="just">
              <a:lnSpc>
                <a:spcPts val="4175"/>
              </a:lnSpc>
              <a:spcBef>
                <a:spcPct val="0"/>
              </a:spcBef>
            </a:pPr>
            <a:r>
              <a:rPr lang="en-US" sz="2982">
                <a:solidFill>
                  <a:srgbClr val="FFFFFF"/>
                </a:solidFill>
                <a:latin typeface="Now"/>
              </a:rPr>
              <a:t>This project is aimed to provide insights into predicting seasonal flu vaccination status accurately and identifying key factors influencing vaccination decisions. The results from this study could contribute to optimizing pro-vaccination efforts and targeting specific subgroups to maximize the benefits of herd immunity, particularly in the context of seasonal flu.</a:t>
            </a:r>
          </a:p>
        </p:txBody>
      </p:sp>
      <p:sp>
        <p:nvSpPr>
          <p:cNvPr name="TextBox 11" id="11"/>
          <p:cNvSpPr txBox="true"/>
          <p:nvPr/>
        </p:nvSpPr>
        <p:spPr>
          <a:xfrm rot="0">
            <a:off x="6705876" y="134994"/>
            <a:ext cx="8232209" cy="1000539"/>
          </a:xfrm>
          <a:prstGeom prst="rect">
            <a:avLst/>
          </a:prstGeom>
        </p:spPr>
        <p:txBody>
          <a:bodyPr anchor="t" rtlCol="false" tIns="0" lIns="0" bIns="0" rIns="0">
            <a:spAutoFit/>
          </a:bodyPr>
          <a:lstStyle/>
          <a:p>
            <a:pPr>
              <a:lnSpc>
                <a:spcPts val="8190"/>
              </a:lnSpc>
              <a:spcBef>
                <a:spcPct val="0"/>
              </a:spcBef>
            </a:pPr>
            <a:r>
              <a:rPr lang="en-US" sz="5850">
                <a:solidFill>
                  <a:srgbClr val="000000"/>
                </a:solidFill>
                <a:latin typeface="Now Bold"/>
              </a:rPr>
              <a:t>BUSINESS OVERVIEW</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540481" y="1934139"/>
            <a:ext cx="17090394" cy="8015510"/>
            <a:chOff x="0" y="0"/>
            <a:chExt cx="4990336" cy="2340501"/>
          </a:xfrm>
        </p:grpSpPr>
        <p:sp>
          <p:nvSpPr>
            <p:cNvPr name="Freeform 3" id="3"/>
            <p:cNvSpPr/>
            <p:nvPr/>
          </p:nvSpPr>
          <p:spPr>
            <a:xfrm flipH="false" flipV="false" rot="0">
              <a:off x="0" y="0"/>
              <a:ext cx="4990336" cy="2340501"/>
            </a:xfrm>
            <a:custGeom>
              <a:avLst/>
              <a:gdLst/>
              <a:ahLst/>
              <a:cxnLst/>
              <a:rect r="r" b="b" t="t" l="l"/>
              <a:pathLst>
                <a:path h="2340501" w="4990336">
                  <a:moveTo>
                    <a:pt x="4865876" y="2340501"/>
                  </a:moveTo>
                  <a:lnTo>
                    <a:pt x="124460" y="2340501"/>
                  </a:lnTo>
                  <a:cubicBezTo>
                    <a:pt x="55880" y="2340501"/>
                    <a:pt x="0" y="2284621"/>
                    <a:pt x="0" y="2216041"/>
                  </a:cubicBezTo>
                  <a:lnTo>
                    <a:pt x="0" y="124460"/>
                  </a:lnTo>
                  <a:cubicBezTo>
                    <a:pt x="0" y="55880"/>
                    <a:pt x="55880" y="0"/>
                    <a:pt x="124460" y="0"/>
                  </a:cubicBezTo>
                  <a:lnTo>
                    <a:pt x="4865876" y="0"/>
                  </a:lnTo>
                  <a:cubicBezTo>
                    <a:pt x="4934456" y="0"/>
                    <a:pt x="4990336" y="55880"/>
                    <a:pt x="4990336" y="124460"/>
                  </a:cubicBezTo>
                  <a:lnTo>
                    <a:pt x="4990336" y="2216041"/>
                  </a:lnTo>
                  <a:cubicBezTo>
                    <a:pt x="4990336" y="2284621"/>
                    <a:pt x="4934456" y="2340501"/>
                    <a:pt x="4865876" y="2340501"/>
                  </a:cubicBezTo>
                  <a:close/>
                </a:path>
              </a:pathLst>
            </a:custGeom>
            <a:solidFill>
              <a:srgbClr val="09427D"/>
            </a:solidFill>
          </p:spPr>
        </p:sp>
      </p:grpSp>
      <p:sp>
        <p:nvSpPr>
          <p:cNvPr name="TextBox 4" id="4"/>
          <p:cNvSpPr txBox="true"/>
          <p:nvPr/>
        </p:nvSpPr>
        <p:spPr>
          <a:xfrm rot="0">
            <a:off x="1028700" y="2427978"/>
            <a:ext cx="16230600" cy="7104927"/>
          </a:xfrm>
          <a:prstGeom prst="rect">
            <a:avLst/>
          </a:prstGeom>
        </p:spPr>
        <p:txBody>
          <a:bodyPr anchor="t" rtlCol="false" tIns="0" lIns="0" bIns="0" rIns="0">
            <a:spAutoFit/>
          </a:bodyPr>
          <a:lstStyle/>
          <a:p>
            <a:pPr>
              <a:lnSpc>
                <a:spcPts val="4599"/>
              </a:lnSpc>
            </a:pPr>
            <a:r>
              <a:rPr lang="en-US" sz="3285">
                <a:solidFill>
                  <a:srgbClr val="F5F5EF"/>
                </a:solidFill>
                <a:latin typeface="Now"/>
              </a:rPr>
              <a:t>Vaccination reduces co-infection risk and eases healthcare strain, yet vaccine skepticism is causing immunization rates to decline.</a:t>
            </a:r>
          </a:p>
          <a:p>
            <a:pPr>
              <a:lnSpc>
                <a:spcPts val="4599"/>
              </a:lnSpc>
            </a:pPr>
            <a:r>
              <a:rPr lang="en-US" sz="3285">
                <a:solidFill>
                  <a:srgbClr val="F5F5EF"/>
                </a:solidFill>
                <a:latin typeface="Now"/>
              </a:rPr>
              <a:t>Flu vaccine hesitancy is a major concern, hindering efforts against seasonal flu outbreaks. Despite the flu causing millions of hospitalizations and 52,000 deaths annually, only 51.4% received the vaccine in the 2021-22 season. </a:t>
            </a:r>
          </a:p>
          <a:p>
            <a:pPr>
              <a:lnSpc>
                <a:spcPts val="4599"/>
              </a:lnSpc>
            </a:pPr>
            <a:r>
              <a:rPr lang="en-US" sz="3285">
                <a:solidFill>
                  <a:srgbClr val="F5F5EF"/>
                </a:solidFill>
                <a:latin typeface="Now"/>
              </a:rPr>
              <a:t>Vaccine hesitancy leads to disease spread, strains healthcare, and may cause co-infections, causing economic burdens and disrupting daily life.</a:t>
            </a:r>
          </a:p>
          <a:p>
            <a:pPr>
              <a:lnSpc>
                <a:spcPts val="4599"/>
              </a:lnSpc>
            </a:pPr>
            <a:r>
              <a:rPr lang="en-US" sz="3285">
                <a:solidFill>
                  <a:srgbClr val="F5F5EF"/>
                </a:solidFill>
                <a:latin typeface="Now"/>
              </a:rPr>
              <a:t>Prompt flu vaccination is crucial, especially during fall and winter when flu spreads</a:t>
            </a:r>
          </a:p>
          <a:p>
            <a:pPr>
              <a:lnSpc>
                <a:spcPts val="4599"/>
              </a:lnSpc>
            </a:pPr>
            <a:r>
              <a:rPr lang="en-US" sz="3285">
                <a:solidFill>
                  <a:srgbClr val="F5F5EF"/>
                </a:solidFill>
                <a:latin typeface="Now"/>
              </a:rPr>
              <a:t>Flu vaccine hesitancy is driven by factors like misinformation, safety fears and beliefs. Understanding these helps design effective interventions.</a:t>
            </a:r>
          </a:p>
          <a:p>
            <a:pPr>
              <a:lnSpc>
                <a:spcPts val="5979"/>
              </a:lnSpc>
              <a:spcBef>
                <a:spcPct val="0"/>
              </a:spcBef>
            </a:pPr>
          </a:p>
        </p:txBody>
      </p:sp>
      <p:sp>
        <p:nvSpPr>
          <p:cNvPr name="TextBox 5" id="5"/>
          <p:cNvSpPr txBox="true"/>
          <p:nvPr/>
        </p:nvSpPr>
        <p:spPr>
          <a:xfrm rot="0">
            <a:off x="540481" y="403646"/>
            <a:ext cx="8865396" cy="1087755"/>
          </a:xfrm>
          <a:prstGeom prst="rect">
            <a:avLst/>
          </a:prstGeom>
        </p:spPr>
        <p:txBody>
          <a:bodyPr anchor="t" rtlCol="false" tIns="0" lIns="0" bIns="0" rIns="0">
            <a:spAutoFit/>
          </a:bodyPr>
          <a:lstStyle/>
          <a:p>
            <a:pPr>
              <a:lnSpc>
                <a:spcPts val="8819"/>
              </a:lnSpc>
              <a:spcBef>
                <a:spcPct val="0"/>
              </a:spcBef>
            </a:pPr>
            <a:r>
              <a:rPr lang="en-US" sz="6300">
                <a:solidFill>
                  <a:srgbClr val="F5F5EF"/>
                </a:solidFill>
                <a:latin typeface="Now Bold"/>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64754" y="849447"/>
            <a:ext cx="8408853" cy="8408853"/>
            <a:chOff x="0" y="0"/>
            <a:chExt cx="6350000" cy="6350000"/>
          </a:xfrm>
        </p:grpSpPr>
        <p:sp>
          <p:nvSpPr>
            <p:cNvPr name="Freeform 3" id="3"/>
            <p:cNvSpPr/>
            <p:nvPr/>
          </p:nvSpPr>
          <p:spPr>
            <a:xfrm flipH="false" flipV="false" rot="0">
              <a:off x="0" y="0"/>
              <a:ext cx="6350000" cy="6351270"/>
            </a:xfrm>
            <a:custGeom>
              <a:avLst/>
              <a:gdLst/>
              <a:ahLst/>
              <a:cxnLst/>
              <a:rect r="r" b="b" t="t" l="l"/>
              <a:pathLst>
                <a:path h="6351270" w="635000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0" t="-20630" r="0" b="-29339"/>
              </a:stretch>
            </a:blipFill>
          </p:spPr>
        </p:sp>
      </p:grpSp>
      <p:grpSp>
        <p:nvGrpSpPr>
          <p:cNvPr name="Group 4" id="4"/>
          <p:cNvGrpSpPr/>
          <p:nvPr/>
        </p:nvGrpSpPr>
        <p:grpSpPr>
          <a:xfrm rot="0">
            <a:off x="13373012" y="4417496"/>
            <a:ext cx="10105788" cy="10105788"/>
            <a:chOff x="0" y="0"/>
            <a:chExt cx="13474384" cy="13474384"/>
          </a:xfrm>
        </p:grpSpPr>
        <p:grpSp>
          <p:nvGrpSpPr>
            <p:cNvPr name="Group 5" id="5"/>
            <p:cNvGrpSpPr/>
            <p:nvPr/>
          </p:nvGrpSpPr>
          <p:grpSpPr>
            <a:xfrm rot="0">
              <a:off x="0" y="0"/>
              <a:ext cx="13474384" cy="13474384"/>
              <a:chOff x="0" y="0"/>
              <a:chExt cx="6350000" cy="6350000"/>
            </a:xfrm>
          </p:grpSpPr>
          <p:sp>
            <p:nvSpPr>
              <p:cNvPr name="Freeform 6" id="6"/>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7" id="7"/>
            <p:cNvGrpSpPr/>
            <p:nvPr/>
          </p:nvGrpSpPr>
          <p:grpSpPr>
            <a:xfrm rot="0">
              <a:off x="1234732" y="1234732"/>
              <a:ext cx="11004920" cy="11004920"/>
              <a:chOff x="0" y="0"/>
              <a:chExt cx="6350000" cy="6350000"/>
            </a:xfrm>
          </p:grpSpPr>
          <p:sp>
            <p:nvSpPr>
              <p:cNvPr name="Freeform 8" id="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name="Freeform 9" id="9"/>
          <p:cNvSpPr/>
          <p:nvPr/>
        </p:nvSpPr>
        <p:spPr>
          <a:xfrm flipH="false" flipV="false" rot="0">
            <a:off x="16418106" y="4901325"/>
            <a:ext cx="2871389" cy="5937083"/>
          </a:xfrm>
          <a:custGeom>
            <a:avLst/>
            <a:gdLst/>
            <a:ahLst/>
            <a:cxnLst/>
            <a:rect r="r" b="b" t="t" l="l"/>
            <a:pathLst>
              <a:path h="5937083" w="2871389">
                <a:moveTo>
                  <a:pt x="0" y="0"/>
                </a:moveTo>
                <a:lnTo>
                  <a:pt x="2871389" y="0"/>
                </a:lnTo>
                <a:lnTo>
                  <a:pt x="2871389" y="5937083"/>
                </a:lnTo>
                <a:lnTo>
                  <a:pt x="0" y="59370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8238019" y="1649138"/>
            <a:ext cx="8416219" cy="7105696"/>
            <a:chOff x="0" y="0"/>
            <a:chExt cx="2389130" cy="2017109"/>
          </a:xfrm>
        </p:grpSpPr>
        <p:sp>
          <p:nvSpPr>
            <p:cNvPr name="Freeform 11" id="11"/>
            <p:cNvSpPr/>
            <p:nvPr/>
          </p:nvSpPr>
          <p:spPr>
            <a:xfrm flipH="false" flipV="false" rot="0">
              <a:off x="0" y="0"/>
              <a:ext cx="2389130" cy="2017109"/>
            </a:xfrm>
            <a:custGeom>
              <a:avLst/>
              <a:gdLst/>
              <a:ahLst/>
              <a:cxnLst/>
              <a:rect r="r" b="b" t="t" l="l"/>
              <a:pathLst>
                <a:path h="2017109" w="2389130">
                  <a:moveTo>
                    <a:pt x="2264670" y="2017109"/>
                  </a:moveTo>
                  <a:lnTo>
                    <a:pt x="124460" y="2017109"/>
                  </a:lnTo>
                  <a:cubicBezTo>
                    <a:pt x="55880" y="2017109"/>
                    <a:pt x="0" y="1961229"/>
                    <a:pt x="0" y="1892649"/>
                  </a:cubicBezTo>
                  <a:lnTo>
                    <a:pt x="0" y="124460"/>
                  </a:lnTo>
                  <a:cubicBezTo>
                    <a:pt x="0" y="55880"/>
                    <a:pt x="55880" y="0"/>
                    <a:pt x="124460" y="0"/>
                  </a:cubicBezTo>
                  <a:lnTo>
                    <a:pt x="2264670" y="0"/>
                  </a:lnTo>
                  <a:cubicBezTo>
                    <a:pt x="2333250" y="0"/>
                    <a:pt x="2389130" y="55880"/>
                    <a:pt x="2389130" y="124460"/>
                  </a:cubicBezTo>
                  <a:lnTo>
                    <a:pt x="2389130" y="1892649"/>
                  </a:lnTo>
                  <a:cubicBezTo>
                    <a:pt x="2389130" y="1961229"/>
                    <a:pt x="2333250" y="2017109"/>
                    <a:pt x="2264670" y="2017109"/>
                  </a:cubicBezTo>
                  <a:close/>
                </a:path>
              </a:pathLst>
            </a:custGeom>
            <a:solidFill>
              <a:srgbClr val="162942"/>
            </a:solidFill>
          </p:spPr>
        </p:sp>
      </p:grpSp>
      <p:sp>
        <p:nvSpPr>
          <p:cNvPr name="TextBox 12" id="12"/>
          <p:cNvSpPr txBox="true"/>
          <p:nvPr/>
        </p:nvSpPr>
        <p:spPr>
          <a:xfrm rot="0">
            <a:off x="9144000" y="4400731"/>
            <a:ext cx="6622520" cy="2499570"/>
          </a:xfrm>
          <a:prstGeom prst="rect">
            <a:avLst/>
          </a:prstGeom>
        </p:spPr>
        <p:txBody>
          <a:bodyPr anchor="t" rtlCol="false" tIns="0" lIns="0" bIns="0" rIns="0">
            <a:spAutoFit/>
          </a:bodyPr>
          <a:lstStyle/>
          <a:p>
            <a:pPr algn="just">
              <a:lnSpc>
                <a:spcPts val="3978"/>
              </a:lnSpc>
              <a:spcBef>
                <a:spcPct val="0"/>
              </a:spcBef>
            </a:pPr>
            <a:r>
              <a:rPr lang="en-US" sz="2841">
                <a:solidFill>
                  <a:srgbClr val="FFFFFF"/>
                </a:solidFill>
                <a:latin typeface="Now"/>
              </a:rPr>
              <a:t>To utilize machine learning to understand flu vaccine hesitancy by predicting the likelihood of individuals receiving their seasonal flu vaccines.</a:t>
            </a:r>
          </a:p>
        </p:txBody>
      </p:sp>
      <p:sp>
        <p:nvSpPr>
          <p:cNvPr name="TextBox 13" id="13"/>
          <p:cNvSpPr txBox="true"/>
          <p:nvPr/>
        </p:nvSpPr>
        <p:spPr>
          <a:xfrm rot="0">
            <a:off x="9129956" y="2550895"/>
            <a:ext cx="6410843" cy="780014"/>
          </a:xfrm>
          <a:prstGeom prst="rect">
            <a:avLst/>
          </a:prstGeom>
        </p:spPr>
        <p:txBody>
          <a:bodyPr anchor="t" rtlCol="false" tIns="0" lIns="0" bIns="0" rIns="0">
            <a:spAutoFit/>
          </a:bodyPr>
          <a:lstStyle/>
          <a:p>
            <a:pPr>
              <a:lnSpc>
                <a:spcPts val="6357"/>
              </a:lnSpc>
              <a:spcBef>
                <a:spcPct val="0"/>
              </a:spcBef>
            </a:pPr>
            <a:r>
              <a:rPr lang="en-US" sz="4540">
                <a:solidFill>
                  <a:srgbClr val="FFFFFF"/>
                </a:solidFill>
                <a:latin typeface="Now Bold"/>
              </a:rPr>
              <a:t>MAIN OBJECTIVE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201920" y="0"/>
            <a:ext cx="7557654" cy="10287000"/>
            <a:chOff x="0" y="0"/>
            <a:chExt cx="2556540" cy="3479800"/>
          </a:xfrm>
        </p:grpSpPr>
        <p:sp>
          <p:nvSpPr>
            <p:cNvPr name="Freeform 3" id="3"/>
            <p:cNvSpPr/>
            <p:nvPr/>
          </p:nvSpPr>
          <p:spPr>
            <a:xfrm flipH="false" flipV="false" rot="0">
              <a:off x="0" y="0"/>
              <a:ext cx="2556540" cy="3479800"/>
            </a:xfrm>
            <a:custGeom>
              <a:avLst/>
              <a:gdLst/>
              <a:ahLst/>
              <a:cxnLst/>
              <a:rect r="r" b="b" t="t" l="l"/>
              <a:pathLst>
                <a:path h="3479800" w="2556540">
                  <a:moveTo>
                    <a:pt x="2432080" y="3479800"/>
                  </a:moveTo>
                  <a:lnTo>
                    <a:pt x="124460" y="3479800"/>
                  </a:lnTo>
                  <a:cubicBezTo>
                    <a:pt x="55880" y="3479800"/>
                    <a:pt x="0" y="3423920"/>
                    <a:pt x="0" y="3355340"/>
                  </a:cubicBezTo>
                  <a:lnTo>
                    <a:pt x="0" y="124460"/>
                  </a:lnTo>
                  <a:cubicBezTo>
                    <a:pt x="0" y="55880"/>
                    <a:pt x="55880" y="0"/>
                    <a:pt x="124460" y="0"/>
                  </a:cubicBezTo>
                  <a:lnTo>
                    <a:pt x="2432080" y="0"/>
                  </a:lnTo>
                  <a:cubicBezTo>
                    <a:pt x="2500660" y="0"/>
                    <a:pt x="2556540" y="55880"/>
                    <a:pt x="2556540" y="124460"/>
                  </a:cubicBezTo>
                  <a:lnTo>
                    <a:pt x="2556540" y="3355340"/>
                  </a:lnTo>
                  <a:cubicBezTo>
                    <a:pt x="2556540" y="3423920"/>
                    <a:pt x="2500660" y="3479800"/>
                    <a:pt x="2432080" y="3479800"/>
                  </a:cubicBezTo>
                  <a:close/>
                </a:path>
              </a:pathLst>
            </a:custGeom>
            <a:solidFill>
              <a:srgbClr val="4A64B8"/>
            </a:solidFill>
          </p:spPr>
        </p:sp>
      </p:grpSp>
      <p:grpSp>
        <p:nvGrpSpPr>
          <p:cNvPr name="Group 4" id="4"/>
          <p:cNvGrpSpPr/>
          <p:nvPr/>
        </p:nvGrpSpPr>
        <p:grpSpPr>
          <a:xfrm rot="0">
            <a:off x="-1764126" y="5814873"/>
            <a:ext cx="8363635" cy="8363635"/>
            <a:chOff x="0" y="0"/>
            <a:chExt cx="11151514" cy="11151514"/>
          </a:xfrm>
        </p:grpSpPr>
        <p:grpSp>
          <p:nvGrpSpPr>
            <p:cNvPr name="Group 5" id="5"/>
            <p:cNvGrpSpPr/>
            <p:nvPr/>
          </p:nvGrpSpPr>
          <p:grpSpPr>
            <a:xfrm rot="0">
              <a:off x="0" y="0"/>
              <a:ext cx="11151514" cy="11151514"/>
              <a:chOff x="0" y="0"/>
              <a:chExt cx="6350000" cy="6350000"/>
            </a:xfrm>
          </p:grpSpPr>
          <p:sp>
            <p:nvSpPr>
              <p:cNvPr name="Freeform 6" id="6"/>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7" id="7"/>
            <p:cNvGrpSpPr/>
            <p:nvPr/>
          </p:nvGrpSpPr>
          <p:grpSpPr>
            <a:xfrm rot="0">
              <a:off x="1021875" y="1021875"/>
              <a:ext cx="9107765" cy="9107765"/>
              <a:chOff x="0" y="0"/>
              <a:chExt cx="6350000" cy="6350000"/>
            </a:xfrm>
          </p:grpSpPr>
          <p:sp>
            <p:nvSpPr>
              <p:cNvPr name="Freeform 8" id="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name="Freeform 9" id="9"/>
          <p:cNvSpPr/>
          <p:nvPr/>
        </p:nvSpPr>
        <p:spPr>
          <a:xfrm flipH="false" flipV="false" rot="0">
            <a:off x="1294193" y="4181486"/>
            <a:ext cx="4273860" cy="6105514"/>
          </a:xfrm>
          <a:custGeom>
            <a:avLst/>
            <a:gdLst/>
            <a:ahLst/>
            <a:cxnLst/>
            <a:rect r="r" b="b" t="t" l="l"/>
            <a:pathLst>
              <a:path h="6105514" w="4273860">
                <a:moveTo>
                  <a:pt x="0" y="0"/>
                </a:moveTo>
                <a:lnTo>
                  <a:pt x="4273860" y="0"/>
                </a:lnTo>
                <a:lnTo>
                  <a:pt x="4273860" y="6105514"/>
                </a:lnTo>
                <a:lnTo>
                  <a:pt x="0" y="61055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406317" y="1355143"/>
            <a:ext cx="4826257" cy="1948536"/>
          </a:xfrm>
          <a:prstGeom prst="rect">
            <a:avLst/>
          </a:prstGeom>
        </p:spPr>
        <p:txBody>
          <a:bodyPr anchor="t" rtlCol="false" tIns="0" lIns="0" bIns="0" rIns="0">
            <a:spAutoFit/>
          </a:bodyPr>
          <a:lstStyle/>
          <a:p>
            <a:pPr>
              <a:lnSpc>
                <a:spcPts val="7680"/>
              </a:lnSpc>
            </a:pPr>
            <a:r>
              <a:rPr lang="en-US" sz="6400">
                <a:solidFill>
                  <a:srgbClr val="F5F5EF"/>
                </a:solidFill>
                <a:latin typeface="Now Bold"/>
              </a:rPr>
              <a:t>Specific Objectives</a:t>
            </a:r>
          </a:p>
        </p:txBody>
      </p:sp>
      <p:grpSp>
        <p:nvGrpSpPr>
          <p:cNvPr name="Group 11" id="11"/>
          <p:cNvGrpSpPr/>
          <p:nvPr/>
        </p:nvGrpSpPr>
        <p:grpSpPr>
          <a:xfrm rot="0">
            <a:off x="6952739" y="1028700"/>
            <a:ext cx="9938926" cy="2274979"/>
            <a:chOff x="0" y="0"/>
            <a:chExt cx="3294061" cy="753997"/>
          </a:xfrm>
        </p:grpSpPr>
        <p:sp>
          <p:nvSpPr>
            <p:cNvPr name="Freeform 12" id="12"/>
            <p:cNvSpPr/>
            <p:nvPr/>
          </p:nvSpPr>
          <p:spPr>
            <a:xfrm flipH="false" flipV="false" rot="0">
              <a:off x="0" y="0"/>
              <a:ext cx="3294062" cy="753997"/>
            </a:xfrm>
            <a:custGeom>
              <a:avLst/>
              <a:gdLst/>
              <a:ahLst/>
              <a:cxnLst/>
              <a:rect r="r" b="b" t="t" l="l"/>
              <a:pathLst>
                <a:path h="753997" w="3294062">
                  <a:moveTo>
                    <a:pt x="3169601" y="753997"/>
                  </a:moveTo>
                  <a:lnTo>
                    <a:pt x="124460" y="753997"/>
                  </a:lnTo>
                  <a:cubicBezTo>
                    <a:pt x="55880" y="753997"/>
                    <a:pt x="0" y="698117"/>
                    <a:pt x="0" y="629537"/>
                  </a:cubicBezTo>
                  <a:lnTo>
                    <a:pt x="0" y="124460"/>
                  </a:lnTo>
                  <a:cubicBezTo>
                    <a:pt x="0" y="55880"/>
                    <a:pt x="55880" y="0"/>
                    <a:pt x="124460" y="0"/>
                  </a:cubicBezTo>
                  <a:lnTo>
                    <a:pt x="3169601" y="0"/>
                  </a:lnTo>
                  <a:cubicBezTo>
                    <a:pt x="3238182" y="0"/>
                    <a:pt x="3294062" y="55880"/>
                    <a:pt x="3294062" y="124460"/>
                  </a:cubicBezTo>
                  <a:lnTo>
                    <a:pt x="3294062" y="629537"/>
                  </a:lnTo>
                  <a:cubicBezTo>
                    <a:pt x="3294062" y="698117"/>
                    <a:pt x="3238182" y="753997"/>
                    <a:pt x="3169601" y="753997"/>
                  </a:cubicBezTo>
                  <a:close/>
                </a:path>
              </a:pathLst>
            </a:custGeom>
            <a:solidFill>
              <a:srgbClr val="09427D"/>
            </a:solidFill>
          </p:spPr>
        </p:sp>
      </p:grpSp>
      <p:sp>
        <p:nvSpPr>
          <p:cNvPr name="TextBox 13" id="13"/>
          <p:cNvSpPr txBox="true"/>
          <p:nvPr/>
        </p:nvSpPr>
        <p:spPr>
          <a:xfrm rot="0">
            <a:off x="7804788" y="1678635"/>
            <a:ext cx="8040218" cy="725990"/>
          </a:xfrm>
          <a:prstGeom prst="rect">
            <a:avLst/>
          </a:prstGeom>
        </p:spPr>
        <p:txBody>
          <a:bodyPr anchor="t" rtlCol="false" tIns="0" lIns="0" bIns="0" rIns="0">
            <a:spAutoFit/>
          </a:bodyPr>
          <a:lstStyle/>
          <a:p>
            <a:pPr>
              <a:lnSpc>
                <a:spcPts val="2920"/>
              </a:lnSpc>
              <a:spcBef>
                <a:spcPct val="0"/>
              </a:spcBef>
            </a:pPr>
            <a:r>
              <a:rPr lang="en-US" sz="2085">
                <a:solidFill>
                  <a:srgbClr val="FFFFFF"/>
                </a:solidFill>
                <a:latin typeface="Now"/>
              </a:rPr>
              <a:t>To identify socio-cultural, psychological, and communication-related factors that affect flu vaccine hesitancy.</a:t>
            </a:r>
          </a:p>
        </p:txBody>
      </p:sp>
      <p:grpSp>
        <p:nvGrpSpPr>
          <p:cNvPr name="Group 14" id="14"/>
          <p:cNvGrpSpPr/>
          <p:nvPr/>
        </p:nvGrpSpPr>
        <p:grpSpPr>
          <a:xfrm rot="0">
            <a:off x="6952739" y="4035769"/>
            <a:ext cx="9938926" cy="2459473"/>
            <a:chOff x="0" y="0"/>
            <a:chExt cx="3294061" cy="815144"/>
          </a:xfrm>
        </p:grpSpPr>
        <p:sp>
          <p:nvSpPr>
            <p:cNvPr name="Freeform 15" id="15"/>
            <p:cNvSpPr/>
            <p:nvPr/>
          </p:nvSpPr>
          <p:spPr>
            <a:xfrm flipH="false" flipV="false" rot="0">
              <a:off x="0" y="0"/>
              <a:ext cx="3294062" cy="815144"/>
            </a:xfrm>
            <a:custGeom>
              <a:avLst/>
              <a:gdLst/>
              <a:ahLst/>
              <a:cxnLst/>
              <a:rect r="r" b="b" t="t" l="l"/>
              <a:pathLst>
                <a:path h="815144" w="3294062">
                  <a:moveTo>
                    <a:pt x="3169601" y="815144"/>
                  </a:moveTo>
                  <a:lnTo>
                    <a:pt x="124460" y="815144"/>
                  </a:lnTo>
                  <a:cubicBezTo>
                    <a:pt x="55880" y="815144"/>
                    <a:pt x="0" y="759264"/>
                    <a:pt x="0" y="690684"/>
                  </a:cubicBezTo>
                  <a:lnTo>
                    <a:pt x="0" y="124460"/>
                  </a:lnTo>
                  <a:cubicBezTo>
                    <a:pt x="0" y="55880"/>
                    <a:pt x="55880" y="0"/>
                    <a:pt x="124460" y="0"/>
                  </a:cubicBezTo>
                  <a:lnTo>
                    <a:pt x="3169601" y="0"/>
                  </a:lnTo>
                  <a:cubicBezTo>
                    <a:pt x="3238182" y="0"/>
                    <a:pt x="3294062" y="55880"/>
                    <a:pt x="3294062" y="124460"/>
                  </a:cubicBezTo>
                  <a:lnTo>
                    <a:pt x="3294062" y="690684"/>
                  </a:lnTo>
                  <a:cubicBezTo>
                    <a:pt x="3294062" y="759264"/>
                    <a:pt x="3238182" y="815144"/>
                    <a:pt x="3169601" y="815144"/>
                  </a:cubicBezTo>
                  <a:close/>
                </a:path>
              </a:pathLst>
            </a:custGeom>
            <a:solidFill>
              <a:srgbClr val="162942"/>
            </a:solidFill>
          </p:spPr>
        </p:sp>
      </p:grpSp>
      <p:sp>
        <p:nvSpPr>
          <p:cNvPr name="TextBox 16" id="16"/>
          <p:cNvSpPr txBox="true"/>
          <p:nvPr/>
        </p:nvSpPr>
        <p:spPr>
          <a:xfrm rot="0">
            <a:off x="7804788" y="4769624"/>
            <a:ext cx="7340210" cy="709651"/>
          </a:xfrm>
          <a:prstGeom prst="rect">
            <a:avLst/>
          </a:prstGeom>
        </p:spPr>
        <p:txBody>
          <a:bodyPr anchor="t" rtlCol="false" tIns="0" lIns="0" bIns="0" rIns="0">
            <a:spAutoFit/>
          </a:bodyPr>
          <a:lstStyle/>
          <a:p>
            <a:pPr algn="l" marL="0" indent="0" lvl="0">
              <a:lnSpc>
                <a:spcPts val="2885"/>
              </a:lnSpc>
              <a:spcBef>
                <a:spcPct val="0"/>
              </a:spcBef>
            </a:pPr>
            <a:r>
              <a:rPr lang="en-US" sz="2060">
                <a:solidFill>
                  <a:srgbClr val="FFFFFF"/>
                </a:solidFill>
                <a:latin typeface="Now"/>
              </a:rPr>
              <a:t>Develop a predictive model for vaccine hesitancy based on historical data</a:t>
            </a:r>
          </a:p>
        </p:txBody>
      </p:sp>
      <p:grpSp>
        <p:nvGrpSpPr>
          <p:cNvPr name="Group 17" id="17"/>
          <p:cNvGrpSpPr/>
          <p:nvPr/>
        </p:nvGrpSpPr>
        <p:grpSpPr>
          <a:xfrm rot="0">
            <a:off x="6955938" y="6846187"/>
            <a:ext cx="9935727" cy="2461111"/>
            <a:chOff x="0" y="0"/>
            <a:chExt cx="3294061" cy="815949"/>
          </a:xfrm>
        </p:grpSpPr>
        <p:sp>
          <p:nvSpPr>
            <p:cNvPr name="Freeform 18" id="18"/>
            <p:cNvSpPr/>
            <p:nvPr/>
          </p:nvSpPr>
          <p:spPr>
            <a:xfrm flipH="false" flipV="false" rot="0">
              <a:off x="0" y="0"/>
              <a:ext cx="3294062" cy="815949"/>
            </a:xfrm>
            <a:custGeom>
              <a:avLst/>
              <a:gdLst/>
              <a:ahLst/>
              <a:cxnLst/>
              <a:rect r="r" b="b" t="t" l="l"/>
              <a:pathLst>
                <a:path h="815949" w="3294062">
                  <a:moveTo>
                    <a:pt x="3169601" y="815949"/>
                  </a:moveTo>
                  <a:lnTo>
                    <a:pt x="124460" y="815949"/>
                  </a:lnTo>
                  <a:cubicBezTo>
                    <a:pt x="55880" y="815949"/>
                    <a:pt x="0" y="760069"/>
                    <a:pt x="0" y="691489"/>
                  </a:cubicBezTo>
                  <a:lnTo>
                    <a:pt x="0" y="124460"/>
                  </a:lnTo>
                  <a:cubicBezTo>
                    <a:pt x="0" y="55880"/>
                    <a:pt x="55880" y="0"/>
                    <a:pt x="124460" y="0"/>
                  </a:cubicBezTo>
                  <a:lnTo>
                    <a:pt x="3169601" y="0"/>
                  </a:lnTo>
                  <a:cubicBezTo>
                    <a:pt x="3238182" y="0"/>
                    <a:pt x="3294062" y="55880"/>
                    <a:pt x="3294062" y="124460"/>
                  </a:cubicBezTo>
                  <a:lnTo>
                    <a:pt x="3294062" y="691489"/>
                  </a:lnTo>
                  <a:cubicBezTo>
                    <a:pt x="3294062" y="760069"/>
                    <a:pt x="3238182" y="815949"/>
                    <a:pt x="3169601" y="815949"/>
                  </a:cubicBezTo>
                  <a:close/>
                </a:path>
              </a:pathLst>
            </a:custGeom>
            <a:solidFill>
              <a:srgbClr val="09427D"/>
            </a:solidFill>
          </p:spPr>
        </p:sp>
      </p:grpSp>
      <p:sp>
        <p:nvSpPr>
          <p:cNvPr name="TextBox 19" id="19"/>
          <p:cNvSpPr txBox="true"/>
          <p:nvPr/>
        </p:nvSpPr>
        <p:spPr>
          <a:xfrm rot="0">
            <a:off x="7804788" y="7640493"/>
            <a:ext cx="6981103" cy="692150"/>
          </a:xfrm>
          <a:prstGeom prst="rect">
            <a:avLst/>
          </a:prstGeom>
        </p:spPr>
        <p:txBody>
          <a:bodyPr anchor="t" rtlCol="false" tIns="0" lIns="0" bIns="0" rIns="0">
            <a:spAutoFit/>
          </a:bodyPr>
          <a:lstStyle/>
          <a:p>
            <a:pPr algn="l" marL="0" indent="0" lvl="0">
              <a:lnSpc>
                <a:spcPts val="2799"/>
              </a:lnSpc>
              <a:spcBef>
                <a:spcPct val="0"/>
              </a:spcBef>
            </a:pPr>
            <a:r>
              <a:rPr lang="en-US" sz="1999">
                <a:solidFill>
                  <a:srgbClr val="FFFFFF"/>
                </a:solidFill>
                <a:latin typeface="Now"/>
              </a:rPr>
              <a:t>Develop tailored recommendations to increase flu vaccine uptake</a:t>
            </a:r>
            <a:r>
              <a:rPr lang="en-US" sz="1999" u="none">
                <a:solidFill>
                  <a:srgbClr val="FFFFFF"/>
                </a:solidFill>
                <a:latin typeface="Now"/>
              </a:rPr>
              <a:t>.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2056743" y="3389889"/>
            <a:ext cx="8791180" cy="8791180"/>
            <a:chOff x="0" y="0"/>
            <a:chExt cx="11721574" cy="11721574"/>
          </a:xfrm>
        </p:grpSpPr>
        <p:grpSp>
          <p:nvGrpSpPr>
            <p:cNvPr name="Group 3" id="3"/>
            <p:cNvGrpSpPr/>
            <p:nvPr/>
          </p:nvGrpSpPr>
          <p:grpSpPr>
            <a:xfrm rot="0">
              <a:off x="0" y="0"/>
              <a:ext cx="11721574" cy="11721574"/>
              <a:chOff x="0" y="0"/>
              <a:chExt cx="6350000" cy="6350000"/>
            </a:xfrm>
          </p:grpSpPr>
          <p:sp>
            <p:nvSpPr>
              <p:cNvPr name="Freeform 4" id="4"/>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nvGrpSpPr>
            <p:cNvPr name="Group 5" id="5"/>
            <p:cNvGrpSpPr/>
            <p:nvPr/>
          </p:nvGrpSpPr>
          <p:grpSpPr>
            <a:xfrm rot="0">
              <a:off x="1074112" y="1074112"/>
              <a:ext cx="9573349" cy="9573349"/>
              <a:chOff x="0" y="0"/>
              <a:chExt cx="6350000" cy="6350000"/>
            </a:xfrm>
          </p:grpSpPr>
          <p:sp>
            <p:nvSpPr>
              <p:cNvPr name="Freeform 6" id="6"/>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9804"/>
                </a:srgbClr>
              </a:solidFill>
            </p:spPr>
          </p:sp>
        </p:grpSp>
      </p:grpSp>
      <p:sp>
        <p:nvSpPr>
          <p:cNvPr name="TextBox 7" id="7"/>
          <p:cNvSpPr txBox="true"/>
          <p:nvPr/>
        </p:nvSpPr>
        <p:spPr>
          <a:xfrm rot="0">
            <a:off x="540481" y="422696"/>
            <a:ext cx="8865396" cy="1005205"/>
          </a:xfrm>
          <a:prstGeom prst="rect">
            <a:avLst/>
          </a:prstGeom>
        </p:spPr>
        <p:txBody>
          <a:bodyPr anchor="t" rtlCol="false" tIns="0" lIns="0" bIns="0" rIns="0">
            <a:spAutoFit/>
          </a:bodyPr>
          <a:lstStyle/>
          <a:p>
            <a:pPr>
              <a:lnSpc>
                <a:spcPts val="8120"/>
              </a:lnSpc>
              <a:spcBef>
                <a:spcPct val="0"/>
              </a:spcBef>
            </a:pPr>
            <a:r>
              <a:rPr lang="en-US" sz="5800">
                <a:solidFill>
                  <a:srgbClr val="F5F5EF"/>
                </a:solidFill>
                <a:latin typeface="Now Bold"/>
              </a:rPr>
              <a:t>DATA UNDERSTANDING</a:t>
            </a:r>
          </a:p>
        </p:txBody>
      </p:sp>
      <p:sp>
        <p:nvSpPr>
          <p:cNvPr name="TextBox 8" id="8"/>
          <p:cNvSpPr txBox="true"/>
          <p:nvPr/>
        </p:nvSpPr>
        <p:spPr>
          <a:xfrm rot="0">
            <a:off x="540481" y="1826613"/>
            <a:ext cx="17238447" cy="7431687"/>
          </a:xfrm>
          <a:prstGeom prst="rect">
            <a:avLst/>
          </a:prstGeom>
        </p:spPr>
        <p:txBody>
          <a:bodyPr anchor="t" rtlCol="false" tIns="0" lIns="0" bIns="0" rIns="0">
            <a:spAutoFit/>
          </a:bodyPr>
          <a:lstStyle/>
          <a:p>
            <a:pPr>
              <a:lnSpc>
                <a:spcPts val="4997"/>
              </a:lnSpc>
            </a:pPr>
            <a:r>
              <a:rPr lang="en-US" sz="3569">
                <a:solidFill>
                  <a:srgbClr val="000000"/>
                </a:solidFill>
                <a:latin typeface="Now"/>
              </a:rPr>
              <a:t>Target variable: </a:t>
            </a:r>
            <a:r>
              <a:rPr lang="en-US" sz="3569">
                <a:solidFill>
                  <a:srgbClr val="F5F5EF"/>
                </a:solidFill>
                <a:latin typeface="Now"/>
              </a:rPr>
              <a:t>Seasonal_vaccine - Whether respondent received seasonal flu vaccine or not</a:t>
            </a:r>
          </a:p>
          <a:p>
            <a:pPr>
              <a:lnSpc>
                <a:spcPts val="4997"/>
              </a:lnSpc>
            </a:pPr>
            <a:r>
              <a:rPr lang="en-US" sz="3569">
                <a:solidFill>
                  <a:srgbClr val="000000"/>
                </a:solidFill>
                <a:latin typeface="Now"/>
              </a:rPr>
              <a:t>Socio-Demographic and Personal Information:</a:t>
            </a:r>
          </a:p>
          <a:p>
            <a:pPr marL="770622" indent="-385311" lvl="1">
              <a:lnSpc>
                <a:spcPts val="4997"/>
              </a:lnSpc>
              <a:buFont typeface="Arial"/>
              <a:buChar char="•"/>
            </a:pPr>
            <a:r>
              <a:rPr lang="en-US" sz="3569">
                <a:solidFill>
                  <a:srgbClr val="F5F5EF"/>
                </a:solidFill>
                <a:latin typeface="Now"/>
              </a:rPr>
              <a:t>Age, gender, race, income level and education </a:t>
            </a:r>
          </a:p>
          <a:p>
            <a:pPr>
              <a:lnSpc>
                <a:spcPts val="4997"/>
              </a:lnSpc>
            </a:pPr>
            <a:r>
              <a:rPr lang="en-US" sz="3569">
                <a:solidFill>
                  <a:srgbClr val="F5F5EF"/>
                </a:solidFill>
                <a:latin typeface="Now"/>
              </a:rPr>
              <a:t>     </a:t>
            </a:r>
            <a:r>
              <a:rPr lang="en-US" sz="3569">
                <a:solidFill>
                  <a:srgbClr val="F5F5EF"/>
                </a:solidFill>
                <a:latin typeface="Now"/>
              </a:rPr>
              <a:t>employment_status, employment_industry, employment_occupation</a:t>
            </a:r>
          </a:p>
          <a:p>
            <a:pPr>
              <a:lnSpc>
                <a:spcPts val="4997"/>
              </a:lnSpc>
            </a:pPr>
            <a:r>
              <a:rPr lang="en-US" sz="3569">
                <a:solidFill>
                  <a:srgbClr val="000000"/>
                </a:solidFill>
                <a:latin typeface="Now"/>
              </a:rPr>
              <a:t>Health-related Variables:</a:t>
            </a:r>
          </a:p>
          <a:p>
            <a:pPr marL="770622" indent="-385311" lvl="1">
              <a:lnSpc>
                <a:spcPts val="4997"/>
              </a:lnSpc>
              <a:buFont typeface="Arial"/>
              <a:buChar char="•"/>
            </a:pPr>
            <a:r>
              <a:rPr lang="en-US" sz="3569">
                <a:solidFill>
                  <a:srgbClr val="F5F5EF"/>
                </a:solidFill>
                <a:latin typeface="Now"/>
              </a:rPr>
              <a:t>health_insurance, behavioral_antiviral_meds, behavioral_avoidance</a:t>
            </a:r>
          </a:p>
          <a:p>
            <a:pPr>
              <a:lnSpc>
                <a:spcPts val="4997"/>
              </a:lnSpc>
            </a:pPr>
            <a:r>
              <a:rPr lang="en-US" sz="3569">
                <a:solidFill>
                  <a:srgbClr val="F5F5EF"/>
                </a:solidFill>
                <a:latin typeface="Now"/>
              </a:rPr>
              <a:t>     </a:t>
            </a:r>
            <a:r>
              <a:rPr lang="en-US" sz="3569">
                <a:solidFill>
                  <a:srgbClr val="F5F5EF"/>
                </a:solidFill>
                <a:latin typeface="Now"/>
              </a:rPr>
              <a:t>opinion_seas_vacc_effective, opinion_seas_risk,   </a:t>
            </a:r>
          </a:p>
          <a:p>
            <a:pPr>
              <a:lnSpc>
                <a:spcPts val="4997"/>
              </a:lnSpc>
            </a:pPr>
            <a:r>
              <a:rPr lang="en-US" sz="3569">
                <a:solidFill>
                  <a:srgbClr val="F5F5EF"/>
                </a:solidFill>
                <a:latin typeface="Now"/>
              </a:rPr>
              <a:t>     opinion_seas_sick_from_vacc                      </a:t>
            </a:r>
          </a:p>
          <a:p>
            <a:pPr>
              <a:lnSpc>
                <a:spcPts val="4997"/>
              </a:lnSpc>
            </a:pPr>
            <a:r>
              <a:rPr lang="en-US" sz="3569">
                <a:solidFill>
                  <a:srgbClr val="000000"/>
                </a:solidFill>
                <a:latin typeface="Now"/>
              </a:rPr>
              <a:t>Household Information:</a:t>
            </a:r>
          </a:p>
          <a:p>
            <a:pPr marL="770622" indent="-385311" lvl="1">
              <a:lnSpc>
                <a:spcPts val="4997"/>
              </a:lnSpc>
              <a:buFont typeface="Arial"/>
              <a:buChar char="•"/>
            </a:pPr>
            <a:r>
              <a:rPr lang="en-US" sz="3569">
                <a:solidFill>
                  <a:srgbClr val="F5F5EF"/>
                </a:solidFill>
                <a:latin typeface="Now"/>
              </a:rPr>
              <a:t>household_adults, household_children.</a:t>
            </a:r>
          </a:p>
          <a:p>
            <a:pPr algn="l">
              <a:lnSpc>
                <a:spcPts val="421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10600"/>
            <a:ext cx="18288000" cy="5236410"/>
            <a:chOff x="0" y="0"/>
            <a:chExt cx="6186311" cy="1771329"/>
          </a:xfrm>
        </p:grpSpPr>
        <p:sp>
          <p:nvSpPr>
            <p:cNvPr name="Freeform 3" id="3"/>
            <p:cNvSpPr/>
            <p:nvPr/>
          </p:nvSpPr>
          <p:spPr>
            <a:xfrm flipH="false" flipV="false" rot="0">
              <a:off x="0" y="0"/>
              <a:ext cx="6186311" cy="1771329"/>
            </a:xfrm>
            <a:custGeom>
              <a:avLst/>
              <a:gdLst/>
              <a:ahLst/>
              <a:cxnLst/>
              <a:rect r="r" b="b" t="t" l="l"/>
              <a:pathLst>
                <a:path h="1771329" w="6186311">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4A64B8"/>
            </a:solidFill>
          </p:spPr>
        </p:sp>
      </p:grpSp>
      <p:grpSp>
        <p:nvGrpSpPr>
          <p:cNvPr name="Group 4" id="4"/>
          <p:cNvGrpSpPr/>
          <p:nvPr/>
        </p:nvGrpSpPr>
        <p:grpSpPr>
          <a:xfrm rot="0">
            <a:off x="3120737" y="3287212"/>
            <a:ext cx="12046525" cy="2678600"/>
            <a:chOff x="0" y="0"/>
            <a:chExt cx="4074997" cy="906094"/>
          </a:xfrm>
        </p:grpSpPr>
        <p:sp>
          <p:nvSpPr>
            <p:cNvPr name="Freeform 5" id="5"/>
            <p:cNvSpPr/>
            <p:nvPr/>
          </p:nvSpPr>
          <p:spPr>
            <a:xfrm flipH="false" flipV="false" rot="0">
              <a:off x="0" y="0"/>
              <a:ext cx="4074997" cy="906094"/>
            </a:xfrm>
            <a:custGeom>
              <a:avLst/>
              <a:gdLst/>
              <a:ahLst/>
              <a:cxnLst/>
              <a:rect r="r" b="b" t="t" l="l"/>
              <a:pathLst>
                <a:path h="906094" w="4074997">
                  <a:moveTo>
                    <a:pt x="3950538" y="906094"/>
                  </a:moveTo>
                  <a:lnTo>
                    <a:pt x="124460" y="906094"/>
                  </a:lnTo>
                  <a:cubicBezTo>
                    <a:pt x="55880" y="906094"/>
                    <a:pt x="0" y="850214"/>
                    <a:pt x="0" y="781634"/>
                  </a:cubicBezTo>
                  <a:lnTo>
                    <a:pt x="0" y="124460"/>
                  </a:lnTo>
                  <a:cubicBezTo>
                    <a:pt x="0" y="55880"/>
                    <a:pt x="55880" y="0"/>
                    <a:pt x="124460" y="0"/>
                  </a:cubicBezTo>
                  <a:lnTo>
                    <a:pt x="3950538" y="0"/>
                  </a:lnTo>
                  <a:cubicBezTo>
                    <a:pt x="4019117" y="0"/>
                    <a:pt x="4074997" y="55880"/>
                    <a:pt x="4074997" y="124460"/>
                  </a:cubicBezTo>
                  <a:lnTo>
                    <a:pt x="4074997" y="781634"/>
                  </a:lnTo>
                  <a:cubicBezTo>
                    <a:pt x="4074997" y="850214"/>
                    <a:pt x="4019117" y="906094"/>
                    <a:pt x="3950538" y="906094"/>
                  </a:cubicBezTo>
                  <a:close/>
                </a:path>
              </a:pathLst>
            </a:custGeom>
            <a:solidFill>
              <a:srgbClr val="09427D"/>
            </a:solidFill>
          </p:spPr>
        </p:sp>
      </p:grpSp>
      <p:grpSp>
        <p:nvGrpSpPr>
          <p:cNvPr name="Group 6" id="6"/>
          <p:cNvGrpSpPr/>
          <p:nvPr/>
        </p:nvGrpSpPr>
        <p:grpSpPr>
          <a:xfrm rot="0">
            <a:off x="-2530064" y="7252961"/>
            <a:ext cx="6045421" cy="6045421"/>
            <a:chOff x="0" y="0"/>
            <a:chExt cx="8060561" cy="8060561"/>
          </a:xfrm>
        </p:grpSpPr>
        <p:grpSp>
          <p:nvGrpSpPr>
            <p:cNvPr name="Group 7" id="7"/>
            <p:cNvGrpSpPr/>
            <p:nvPr/>
          </p:nvGrpSpPr>
          <p:grpSpPr>
            <a:xfrm rot="0">
              <a:off x="0" y="0"/>
              <a:ext cx="8060561" cy="8060561"/>
              <a:chOff x="0" y="0"/>
              <a:chExt cx="6350000" cy="6350000"/>
            </a:xfrm>
          </p:grpSpPr>
          <p:sp>
            <p:nvSpPr>
              <p:cNvPr name="Freeform 8" id="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A64B8">
                  <a:alpha val="9804"/>
                </a:srgbClr>
              </a:solidFill>
            </p:spPr>
          </p:sp>
        </p:grpSp>
        <p:grpSp>
          <p:nvGrpSpPr>
            <p:cNvPr name="Group 9" id="9"/>
            <p:cNvGrpSpPr/>
            <p:nvPr/>
          </p:nvGrpSpPr>
          <p:grpSpPr>
            <a:xfrm rot="0">
              <a:off x="738634" y="738634"/>
              <a:ext cx="6583294" cy="6583294"/>
              <a:chOff x="0" y="0"/>
              <a:chExt cx="6350000" cy="6350000"/>
            </a:xfrm>
          </p:grpSpPr>
          <p:sp>
            <p:nvSpPr>
              <p:cNvPr name="Freeform 10" id="10"/>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A64B8">
                  <a:alpha val="9804"/>
                </a:srgbClr>
              </a:solidFill>
            </p:spPr>
          </p:sp>
        </p:grpSp>
      </p:grpSp>
      <p:sp>
        <p:nvSpPr>
          <p:cNvPr name="TextBox 11" id="11"/>
          <p:cNvSpPr txBox="true"/>
          <p:nvPr/>
        </p:nvSpPr>
        <p:spPr>
          <a:xfrm rot="0">
            <a:off x="5127707" y="3201760"/>
            <a:ext cx="8032587" cy="2228215"/>
          </a:xfrm>
          <a:prstGeom prst="rect">
            <a:avLst/>
          </a:prstGeom>
        </p:spPr>
        <p:txBody>
          <a:bodyPr anchor="t" rtlCol="false" tIns="0" lIns="0" bIns="0" rIns="0">
            <a:spAutoFit/>
          </a:bodyPr>
          <a:lstStyle/>
          <a:p>
            <a:pPr algn="ctr">
              <a:lnSpc>
                <a:spcPts val="8959"/>
              </a:lnSpc>
              <a:spcBef>
                <a:spcPct val="0"/>
              </a:spcBef>
            </a:pPr>
            <a:r>
              <a:rPr lang="en-US" sz="6399">
                <a:solidFill>
                  <a:srgbClr val="F5F5EF"/>
                </a:solidFill>
                <a:latin typeface="Now"/>
              </a:rPr>
              <a:t>90% of the data collected was used.</a:t>
            </a:r>
          </a:p>
        </p:txBody>
      </p:sp>
      <p:sp>
        <p:nvSpPr>
          <p:cNvPr name="TextBox 12" id="12"/>
          <p:cNvSpPr txBox="true"/>
          <p:nvPr/>
        </p:nvSpPr>
        <p:spPr>
          <a:xfrm rot="0">
            <a:off x="5127707" y="1760235"/>
            <a:ext cx="8032587" cy="563880"/>
          </a:xfrm>
          <a:prstGeom prst="rect">
            <a:avLst/>
          </a:prstGeom>
        </p:spPr>
        <p:txBody>
          <a:bodyPr anchor="t" rtlCol="false" tIns="0" lIns="0" bIns="0" rIns="0">
            <a:spAutoFit/>
          </a:bodyPr>
          <a:lstStyle/>
          <a:p>
            <a:pPr algn="ctr">
              <a:lnSpc>
                <a:spcPts val="4620"/>
              </a:lnSpc>
              <a:spcBef>
                <a:spcPct val="0"/>
              </a:spcBef>
            </a:pPr>
            <a:r>
              <a:rPr lang="en-US" sz="3300" spc="280">
                <a:solidFill>
                  <a:srgbClr val="F5F5EF"/>
                </a:solidFill>
                <a:latin typeface="Now Bold"/>
              </a:rPr>
              <a:t>DATA ANALYSIS</a:t>
            </a:r>
          </a:p>
        </p:txBody>
      </p:sp>
      <p:sp>
        <p:nvSpPr>
          <p:cNvPr name="Freeform 13" id="13"/>
          <p:cNvSpPr/>
          <p:nvPr/>
        </p:nvSpPr>
        <p:spPr>
          <a:xfrm flipH="false" flipV="false" rot="0">
            <a:off x="6166830" y="6572725"/>
            <a:ext cx="6640850" cy="3001537"/>
          </a:xfrm>
          <a:custGeom>
            <a:avLst/>
            <a:gdLst/>
            <a:ahLst/>
            <a:cxnLst/>
            <a:rect r="r" b="b" t="t" l="l"/>
            <a:pathLst>
              <a:path h="3001537" w="6640850">
                <a:moveTo>
                  <a:pt x="0" y="0"/>
                </a:moveTo>
                <a:lnTo>
                  <a:pt x="6640851" y="0"/>
                </a:lnTo>
                <a:lnTo>
                  <a:pt x="6640851" y="3001537"/>
                </a:lnTo>
                <a:lnTo>
                  <a:pt x="0" y="3001537"/>
                </a:lnTo>
                <a:lnTo>
                  <a:pt x="0" y="0"/>
                </a:lnTo>
                <a:close/>
              </a:path>
            </a:pathLst>
          </a:custGeom>
          <a:blipFill>
            <a:blip r:embed="rId2"/>
            <a:stretch>
              <a:fillRect l="-3569" t="-6066" r="-4551" b="-6066"/>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0988142" y="3726073"/>
            <a:ext cx="6806781" cy="4870551"/>
            <a:chOff x="0" y="0"/>
            <a:chExt cx="3569924" cy="2554437"/>
          </a:xfrm>
        </p:grpSpPr>
        <p:sp>
          <p:nvSpPr>
            <p:cNvPr name="Freeform 3" id="3"/>
            <p:cNvSpPr/>
            <p:nvPr/>
          </p:nvSpPr>
          <p:spPr>
            <a:xfrm flipH="false" flipV="false" rot="0">
              <a:off x="0" y="0"/>
              <a:ext cx="3569924" cy="2554437"/>
            </a:xfrm>
            <a:custGeom>
              <a:avLst/>
              <a:gdLst/>
              <a:ahLst/>
              <a:cxnLst/>
              <a:rect r="r" b="b" t="t" l="l"/>
              <a:pathLst>
                <a:path h="2554437" w="3569924">
                  <a:moveTo>
                    <a:pt x="3445464" y="2554437"/>
                  </a:moveTo>
                  <a:lnTo>
                    <a:pt x="124460" y="2554437"/>
                  </a:lnTo>
                  <a:cubicBezTo>
                    <a:pt x="55880" y="2554437"/>
                    <a:pt x="0" y="2498557"/>
                    <a:pt x="0" y="2429977"/>
                  </a:cubicBezTo>
                  <a:lnTo>
                    <a:pt x="0" y="124460"/>
                  </a:lnTo>
                  <a:cubicBezTo>
                    <a:pt x="0" y="55880"/>
                    <a:pt x="55880" y="0"/>
                    <a:pt x="124460" y="0"/>
                  </a:cubicBezTo>
                  <a:lnTo>
                    <a:pt x="3445464" y="0"/>
                  </a:lnTo>
                  <a:cubicBezTo>
                    <a:pt x="3514044" y="0"/>
                    <a:pt x="3569924" y="55880"/>
                    <a:pt x="3569924" y="124460"/>
                  </a:cubicBezTo>
                  <a:lnTo>
                    <a:pt x="3569924" y="2429977"/>
                  </a:lnTo>
                  <a:cubicBezTo>
                    <a:pt x="3569924" y="2498557"/>
                    <a:pt x="3514044" y="2554437"/>
                    <a:pt x="3445464" y="2554437"/>
                  </a:cubicBezTo>
                  <a:close/>
                </a:path>
              </a:pathLst>
            </a:custGeom>
            <a:solidFill>
              <a:srgbClr val="162942"/>
            </a:solidFill>
          </p:spPr>
        </p:sp>
      </p:grpSp>
      <p:sp>
        <p:nvSpPr>
          <p:cNvPr name="Freeform 4" id="4"/>
          <p:cNvSpPr/>
          <p:nvPr/>
        </p:nvSpPr>
        <p:spPr>
          <a:xfrm flipH="false" flipV="false" rot="0">
            <a:off x="659492" y="1028700"/>
            <a:ext cx="9213157" cy="5869673"/>
          </a:xfrm>
          <a:custGeom>
            <a:avLst/>
            <a:gdLst/>
            <a:ahLst/>
            <a:cxnLst/>
            <a:rect r="r" b="b" t="t" l="l"/>
            <a:pathLst>
              <a:path h="5869673" w="9213157">
                <a:moveTo>
                  <a:pt x="0" y="0"/>
                </a:moveTo>
                <a:lnTo>
                  <a:pt x="9213158" y="0"/>
                </a:lnTo>
                <a:lnTo>
                  <a:pt x="9213158" y="5869673"/>
                </a:lnTo>
                <a:lnTo>
                  <a:pt x="0" y="5869673"/>
                </a:lnTo>
                <a:lnTo>
                  <a:pt x="0" y="0"/>
                </a:lnTo>
                <a:close/>
              </a:path>
            </a:pathLst>
          </a:custGeom>
          <a:blipFill>
            <a:blip r:embed="rId2"/>
            <a:stretch>
              <a:fillRect l="0" t="0" r="0" b="0"/>
            </a:stretch>
          </a:blipFill>
        </p:spPr>
      </p:sp>
      <p:sp>
        <p:nvSpPr>
          <p:cNvPr name="TextBox 5" id="5"/>
          <p:cNvSpPr txBox="true"/>
          <p:nvPr/>
        </p:nvSpPr>
        <p:spPr>
          <a:xfrm rot="0">
            <a:off x="11255954" y="4580012"/>
            <a:ext cx="6271158" cy="3115049"/>
          </a:xfrm>
          <a:prstGeom prst="rect">
            <a:avLst/>
          </a:prstGeom>
        </p:spPr>
        <p:txBody>
          <a:bodyPr anchor="t" rtlCol="false" tIns="0" lIns="0" bIns="0" rIns="0">
            <a:spAutoFit/>
          </a:bodyPr>
          <a:lstStyle/>
          <a:p>
            <a:pPr algn="just">
              <a:lnSpc>
                <a:spcPts val="3129"/>
              </a:lnSpc>
              <a:spcBef>
                <a:spcPct val="0"/>
              </a:spcBef>
            </a:pPr>
            <a:r>
              <a:rPr lang="en-US" sz="2235">
                <a:solidFill>
                  <a:srgbClr val="FFFFFF"/>
                </a:solidFill>
                <a:latin typeface="Now"/>
              </a:rPr>
              <a:t>This plot is used to visualize the distribution of health insurance status among individuals in the dataset.The plot displays two bars: one for the "0" category and another for the "1" category, where "0" indicates no health insurance and "1" indicates having health insurance. The y-axis represents the frequency or count of individuals. </a:t>
            </a:r>
          </a:p>
        </p:txBody>
      </p:sp>
      <p:sp>
        <p:nvSpPr>
          <p:cNvPr name="TextBox 6" id="6"/>
          <p:cNvSpPr txBox="true"/>
          <p:nvPr/>
        </p:nvSpPr>
        <p:spPr>
          <a:xfrm rot="0">
            <a:off x="1028700" y="8025295"/>
            <a:ext cx="8091041" cy="389256"/>
          </a:xfrm>
          <a:prstGeom prst="rect">
            <a:avLst/>
          </a:prstGeom>
        </p:spPr>
        <p:txBody>
          <a:bodyPr anchor="t" rtlCol="false" tIns="0" lIns="0" bIns="0" rIns="0">
            <a:spAutoFit/>
          </a:bodyPr>
          <a:lstStyle/>
          <a:p>
            <a:pPr>
              <a:lnSpc>
                <a:spcPts val="3219"/>
              </a:lnSpc>
              <a:spcBef>
                <a:spcPct val="0"/>
              </a:spcBef>
            </a:pPr>
            <a:r>
              <a:rPr lang="en-US" sz="2299" spc="248">
                <a:solidFill>
                  <a:srgbClr val="000000"/>
                </a:solidFill>
                <a:latin typeface="Now Bold"/>
              </a:rPr>
              <a:t>DISTRIBUTION OF HEALTH INSURANCE STATUS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DAFrE8vBzz8</dc:identifier>
  <dcterms:modified xsi:type="dcterms:W3CDTF">2011-08-01T06:04:30Z</dcterms:modified>
  <cp:revision>1</cp:revision>
  <dc:title>Vaccines Medical Presentation in Blue White Red Illustrative Style</dc:title>
</cp:coreProperties>
</file>