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61" r:id="rId6"/>
    <p:sldId id="266" r:id="rId7"/>
    <p:sldId id="262" r:id="rId8"/>
    <p:sldId id="264" r:id="rId9"/>
    <p:sldId id="259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1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0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60645-F7B9-44C0-BEF2-9DB8C46017B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11BB-2E7D-4380-A7E6-A5FDE2CC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9BA4-9063-4220-B7A3-75599D2C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5" y="1466851"/>
            <a:ext cx="10458449" cy="3400424"/>
          </a:xfrm>
        </p:spPr>
        <p:txBody>
          <a:bodyPr/>
          <a:lstStyle/>
          <a:p>
            <a:r>
              <a:rPr lang="en-US" b="1" dirty="0"/>
              <a:t>King County Houses Multiple</a:t>
            </a:r>
            <a:br>
              <a:rPr lang="en-US" b="1" dirty="0"/>
            </a:br>
            <a:r>
              <a:rPr lang="en-US" b="1" dirty="0"/>
              <a:t>Regression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Put up houses for sale in spring as it fetches higher prices </a:t>
            </a:r>
          </a:p>
          <a:p>
            <a:pPr>
              <a:lnSpc>
                <a:spcPct val="200000"/>
              </a:lnSpc>
            </a:pPr>
            <a:r>
              <a:rPr lang="en-US" dirty="0"/>
              <a:t>Renovate houses as it increases value of the property </a:t>
            </a:r>
          </a:p>
          <a:p>
            <a:pPr>
              <a:lnSpc>
                <a:spcPct val="200000"/>
              </a:lnSpc>
            </a:pPr>
            <a:r>
              <a:rPr lang="en-US" dirty="0"/>
              <a:t> Increase the square footage of the living space as it increases value </a:t>
            </a:r>
          </a:p>
          <a:p>
            <a:pPr>
              <a:lnSpc>
                <a:spcPct val="200000"/>
              </a:lnSpc>
            </a:pPr>
            <a:r>
              <a:rPr lang="en-US" dirty="0"/>
              <a:t>Do not increase grade of the house as it reduces value of property </a:t>
            </a:r>
          </a:p>
          <a:p>
            <a:pPr>
              <a:lnSpc>
                <a:spcPct val="200000"/>
              </a:lnSpc>
            </a:pPr>
            <a:r>
              <a:rPr lang="en-US" dirty="0"/>
              <a:t>Do not increase number of bedrooms as it reduces   price of the house</a:t>
            </a:r>
          </a:p>
        </p:txBody>
      </p:sp>
    </p:spTree>
    <p:extLst>
      <p:ext uri="{BB962C8B-B14F-4D97-AF65-F5344CB8AC3E}">
        <p14:creationId xmlns:p14="http://schemas.microsoft.com/office/powerpoint/2010/main" val="8902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899832"/>
          </a:xfrm>
        </p:spPr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dataset does not include other factors such as location-specific characteristics, neighborhood amenities which determine price of houses</a:t>
            </a:r>
          </a:p>
          <a:p>
            <a:pPr>
              <a:lnSpc>
                <a:spcPct val="200000"/>
              </a:lnSpc>
            </a:pPr>
            <a:r>
              <a:rPr lang="en-US" dirty="0"/>
              <a:t>The data is collected over a period of time which encompasses different economic situations, changing market conditions, economic trends, and policy changes which were affect house prices but were not captured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1449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 more variables such as economic condition data to understand their  effect on price of houses</a:t>
            </a:r>
          </a:p>
        </p:txBody>
      </p:sp>
    </p:spTree>
    <p:extLst>
      <p:ext uri="{BB962C8B-B14F-4D97-AF65-F5344CB8AC3E}">
        <p14:creationId xmlns:p14="http://schemas.microsoft.com/office/powerpoint/2010/main" val="192445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s Google Slides Themes &amp; PowerPoint Templates">
            <a:extLst>
              <a:ext uri="{FF2B5EF4-FFF2-40B4-BE49-F238E27FC236}">
                <a16:creationId xmlns:a16="http://schemas.microsoft.com/office/drawing/2014/main" id="{9464FE3A-969E-4C48-983F-1E03281A6E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914400"/>
            <a:ext cx="10715625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8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Business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selling price of a home is a critical factor in the real estate market, impacting both buyers and sellers.</a:t>
            </a:r>
          </a:p>
          <a:p>
            <a:pPr>
              <a:lnSpc>
                <a:spcPct val="150000"/>
              </a:lnSpc>
            </a:pPr>
            <a:r>
              <a:rPr lang="en-US" dirty="0"/>
              <a:t>Factors influencing the selling price can be categorized into three main groups: property-specific factors, market factors, and external factors.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Understanding these factors is crucial for various stakeholders, including real estate agents who can use it to provide accurate pricing recommendations and develop effective marketing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Homeowners can make informed decisions when pricing their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real estate market is volatile, influenced by economic conditions, housing demand, and external factors.</a:t>
            </a:r>
          </a:p>
          <a:p>
            <a:pPr>
              <a:lnSpc>
                <a:spcPct val="200000"/>
              </a:lnSpc>
            </a:pPr>
            <a:r>
              <a:rPr lang="en-US" dirty="0"/>
              <a:t>Setting inappropriate prices and making uninformed selling decisions can be counterproductive. Research is crucial to understand market trends and identify the best time to sell a home for maximizing its selling price.</a:t>
            </a:r>
          </a:p>
          <a:p>
            <a:pPr>
              <a:lnSpc>
                <a:spcPct val="200000"/>
              </a:lnSpc>
            </a:pPr>
            <a:r>
              <a:rPr lang="en-US" dirty="0"/>
              <a:t>Analyzing property characteristics through research helps in setting an appropriate selling price.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To understand factors that affect price of a house</a:t>
            </a:r>
          </a:p>
          <a:p>
            <a:pPr>
              <a:lnSpc>
                <a:spcPct val="250000"/>
              </a:lnSpc>
            </a:pPr>
            <a:r>
              <a:rPr lang="en-US" dirty="0"/>
              <a:t>To develop a model that can predict housing price based on various features. </a:t>
            </a:r>
          </a:p>
          <a:p>
            <a:pPr>
              <a:lnSpc>
                <a:spcPct val="250000"/>
              </a:lnSpc>
            </a:pPr>
            <a:r>
              <a:rPr lang="en-US" dirty="0"/>
              <a:t> To make recommendations on how home owners can optimize selling price of a house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King County House Sales dataset is an ideal resource for building a predictive model that a real estate agency can utilize to advise clients on selling their properties. </a:t>
            </a:r>
          </a:p>
          <a:p>
            <a:pPr>
              <a:lnSpc>
                <a:spcPct val="200000"/>
              </a:lnSpc>
            </a:pPr>
            <a:r>
              <a:rPr lang="en-US" dirty="0"/>
              <a:t>The dataset's historical nature enables the model to identify past trends and patterns, aiding in accurate predictions of future house prices.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EAB0-594D-40CE-ACAF-92DA7D09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6700"/>
            <a:ext cx="10193339" cy="809625"/>
          </a:xfrm>
        </p:spPr>
        <p:txBody>
          <a:bodyPr/>
          <a:lstStyle/>
          <a:p>
            <a:r>
              <a:rPr lang="en-US" b="1" dirty="0"/>
              <a:t>Mean Price Distribution by Seasons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DD97AE-26AB-44D9-B9DF-8CEABA674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276350"/>
            <a:ext cx="6583364" cy="5128932"/>
          </a:xfr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F739EB1-3EDC-4A94-87B8-D69F217B0C02}"/>
              </a:ext>
            </a:extLst>
          </p:cNvPr>
          <p:cNvSpPr txBox="1">
            <a:spLocks/>
          </p:cNvSpPr>
          <p:nvPr/>
        </p:nvSpPr>
        <p:spPr>
          <a:xfrm>
            <a:off x="8479678" y="1200150"/>
            <a:ext cx="3401063" cy="48958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/>
              <a:t> Houses sold during spring had </a:t>
            </a:r>
            <a:r>
              <a:rPr lang="en-US" sz="4000" dirty="0">
                <a:solidFill>
                  <a:srgbClr val="92D050"/>
                </a:solidFill>
              </a:rPr>
              <a:t>highest</a:t>
            </a:r>
            <a:r>
              <a:rPr lang="en-US" sz="4000" dirty="0"/>
              <a:t> prices followed by summer, fall and winter</a:t>
            </a:r>
          </a:p>
        </p:txBody>
      </p:sp>
    </p:spTree>
    <p:extLst>
      <p:ext uri="{BB962C8B-B14F-4D97-AF65-F5344CB8AC3E}">
        <p14:creationId xmlns:p14="http://schemas.microsoft.com/office/powerpoint/2010/main" val="33710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29414C-ADDE-4D46-854D-09FBD99C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9" y="1161166"/>
            <a:ext cx="7565916" cy="517295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36B6F6-09B1-4527-8643-12411214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9678" y="1171575"/>
            <a:ext cx="3712322" cy="5034279"/>
          </a:xfrm>
        </p:spPr>
        <p:txBody>
          <a:bodyPr/>
          <a:lstStyle/>
          <a:p>
            <a:r>
              <a:rPr lang="en-US" sz="4200" dirty="0"/>
              <a:t>Houses with a waterfront had a </a:t>
            </a:r>
            <a:r>
              <a:rPr lang="en-US" sz="4200" dirty="0">
                <a:solidFill>
                  <a:srgbClr val="92D050"/>
                </a:solidFill>
              </a:rPr>
              <a:t>higher</a:t>
            </a:r>
            <a:r>
              <a:rPr lang="en-US" sz="4200" dirty="0"/>
              <a:t> price than those without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C8868C-BD39-4F49-84C2-36E1F26E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7649"/>
            <a:ext cx="10193339" cy="923925"/>
          </a:xfrm>
        </p:spPr>
        <p:txBody>
          <a:bodyPr/>
          <a:lstStyle/>
          <a:p>
            <a:br>
              <a:rPr lang="en-US" sz="4200" b="1" dirty="0"/>
            </a:br>
            <a:br>
              <a:rPr lang="en-US" sz="4200" b="1" dirty="0"/>
            </a:br>
            <a:r>
              <a:rPr lang="en-US" sz="4200" b="1" dirty="0"/>
              <a:t>Mean Price Distribution by Waterfront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36B6F6-09B1-4527-8643-12411214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00" y="1238250"/>
            <a:ext cx="3879741" cy="478155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/>
              <a:t>Houses with excellent view have </a:t>
            </a:r>
            <a:r>
              <a:rPr lang="en-US" sz="4400" dirty="0">
                <a:solidFill>
                  <a:srgbClr val="92D050"/>
                </a:solidFill>
              </a:rPr>
              <a:t>highest</a:t>
            </a:r>
            <a:r>
              <a:rPr lang="en-US" sz="4400" dirty="0"/>
              <a:t> prices followed by those with good, fair, average and none respectively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B00FF-56EE-49EF-B8AF-23EFB11C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314450"/>
            <a:ext cx="6962775" cy="51816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FCFF9E-93AC-4AC0-ABC6-F5E3FC99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6" y="161926"/>
            <a:ext cx="10193339" cy="1076324"/>
          </a:xfrm>
        </p:spPr>
        <p:txBody>
          <a:bodyPr/>
          <a:lstStyle/>
          <a:p>
            <a:br>
              <a:rPr lang="en-US" sz="4200" b="1" dirty="0"/>
            </a:br>
            <a:br>
              <a:rPr lang="en-US" sz="4200" b="1" dirty="0"/>
            </a:br>
            <a:br>
              <a:rPr lang="en-US" sz="4200" b="1" dirty="0"/>
            </a:br>
            <a:r>
              <a:rPr lang="en-US" sz="4200" b="1" dirty="0"/>
              <a:t>Mean Price Distribution by Seasons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9E2A-B701-4EA7-8A8D-381A093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7" y="328893"/>
            <a:ext cx="10464007" cy="1014132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CA9-73BE-4BA2-94F5-E3558479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81150"/>
            <a:ext cx="10610849" cy="4667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Being on waterfront has highest positive effect followed by having an excellent, good, fair and average view respectively. </a:t>
            </a:r>
          </a:p>
          <a:p>
            <a:pPr>
              <a:lnSpc>
                <a:spcPct val="200000"/>
              </a:lnSpc>
            </a:pPr>
            <a:r>
              <a:rPr lang="en-US" dirty="0"/>
              <a:t>Number of floors, years since renovated and square footage of living space have moderate positive effect </a:t>
            </a:r>
          </a:p>
          <a:p>
            <a:pPr>
              <a:lnSpc>
                <a:spcPct val="200000"/>
              </a:lnSpc>
            </a:pPr>
            <a:r>
              <a:rPr lang="en-US" dirty="0"/>
              <a:t>Bedrooms have the highest negative effect on price followed by selling in winter, summer, fall and grade of house </a:t>
            </a:r>
          </a:p>
        </p:txBody>
      </p:sp>
    </p:spTree>
    <p:extLst>
      <p:ext uri="{BB962C8B-B14F-4D97-AF65-F5344CB8AC3E}">
        <p14:creationId xmlns:p14="http://schemas.microsoft.com/office/powerpoint/2010/main" val="151181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520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King County Houses Multiple Regression Analysis</vt:lpstr>
      <vt:lpstr>Business Understanding </vt:lpstr>
      <vt:lpstr>Business Problem</vt:lpstr>
      <vt:lpstr>Objectives</vt:lpstr>
      <vt:lpstr>Data Understanding</vt:lpstr>
      <vt:lpstr>Mean Price Distribution by Seasons </vt:lpstr>
      <vt:lpstr>  Mean Price Distribution by Waterfront </vt:lpstr>
      <vt:lpstr>   Mean Price Distribution by Seasons </vt:lpstr>
      <vt:lpstr>Conclusions</vt:lpstr>
      <vt:lpstr>Recommendations</vt:lpstr>
      <vt:lpstr>Limitations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2023-07-09T10:50:27Z</dcterms:created>
  <dcterms:modified xsi:type="dcterms:W3CDTF">2023-07-09T13:35:31Z</dcterms:modified>
</cp:coreProperties>
</file>