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19"/>
  </p:notesMasterIdLst>
  <p:sldIdLst>
    <p:sldId id="256" r:id="rId2"/>
    <p:sldId id="257" r:id="rId3"/>
    <p:sldId id="296" r:id="rId4"/>
    <p:sldId id="297" r:id="rId5"/>
    <p:sldId id="299" r:id="rId6"/>
    <p:sldId id="259" r:id="rId7"/>
    <p:sldId id="300" r:id="rId8"/>
    <p:sldId id="301" r:id="rId9"/>
    <p:sldId id="302" r:id="rId10"/>
    <p:sldId id="303" r:id="rId11"/>
    <p:sldId id="304" r:id="rId12"/>
    <p:sldId id="305" r:id="rId13"/>
    <p:sldId id="306" r:id="rId14"/>
    <p:sldId id="307" r:id="rId15"/>
    <p:sldId id="308" r:id="rId16"/>
    <p:sldId id="260" r:id="rId17"/>
    <p:sldId id="261"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7F627C-A79C-4CEA-9F43-E7185F252452}">
  <a:tblStyle styleId="{277F627C-A79C-4CEA-9F43-E7185F25245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45F09D-0C3F-4549-A737-6A49AB54CD0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666" y="52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9517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057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8859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812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45467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6629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7461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8570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4946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416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9552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7945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8"/>
        <p:cNvGrpSpPr/>
        <p:nvPr/>
      </p:nvGrpSpPr>
      <p:grpSpPr>
        <a:xfrm>
          <a:off x="0" y="0"/>
          <a:ext cx="0" cy="0"/>
          <a:chOff x="0" y="0"/>
          <a:chExt cx="0" cy="0"/>
        </a:xfrm>
      </p:grpSpPr>
      <p:sp>
        <p:nvSpPr>
          <p:cNvPr id="89" name="Google Shape;89;p4"/>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noAutofit/>
          </a:bodyPr>
          <a:lstStyle>
            <a:lvl1pPr marL="457200" lvl="0" indent="-381000" rtl="0">
              <a:spcBef>
                <a:spcPts val="600"/>
              </a:spcBef>
              <a:spcAft>
                <a:spcPts val="0"/>
              </a:spcAft>
              <a:buSzPts val="2400"/>
              <a:buFont typeface="Nixie One"/>
              <a:buChar char="◇"/>
              <a:defRPr sz="2400">
                <a:latin typeface="Nixie One"/>
                <a:ea typeface="Nixie One"/>
                <a:cs typeface="Nixie One"/>
                <a:sym typeface="Nixie One"/>
              </a:defRPr>
            </a:lvl1pPr>
            <a:lvl2pPr marL="914400" lvl="1" indent="-381000" rtl="0">
              <a:spcBef>
                <a:spcPts val="0"/>
              </a:spcBef>
              <a:spcAft>
                <a:spcPts val="0"/>
              </a:spcAft>
              <a:buSzPts val="2400"/>
              <a:buFont typeface="Nixie One"/>
              <a:buChar char="￭"/>
              <a:defRPr sz="2400">
                <a:latin typeface="Nixie One"/>
                <a:ea typeface="Nixie One"/>
                <a:cs typeface="Nixie One"/>
                <a:sym typeface="Nixie One"/>
              </a:defRPr>
            </a:lvl2pPr>
            <a:lvl3pPr marL="1371600" lvl="2" indent="-381000" rtl="0">
              <a:spcBef>
                <a:spcPts val="0"/>
              </a:spcBef>
              <a:spcAft>
                <a:spcPts val="0"/>
              </a:spcAft>
              <a:buSzPts val="2400"/>
              <a:buFont typeface="Nixie One"/>
              <a:buChar char="￮"/>
              <a:defRPr sz="2400">
                <a:latin typeface="Nixie One"/>
                <a:ea typeface="Nixie One"/>
                <a:cs typeface="Nixie One"/>
                <a:sym typeface="Nixie One"/>
              </a:defRPr>
            </a:lvl3pPr>
            <a:lvl4pPr marL="1828800" lvl="3" indent="-381000" rtl="0">
              <a:spcBef>
                <a:spcPts val="0"/>
              </a:spcBef>
              <a:spcAft>
                <a:spcPts val="0"/>
              </a:spcAft>
              <a:buSzPts val="2400"/>
              <a:buFont typeface="Nixie One"/>
              <a:buChar char="●"/>
              <a:defRPr sz="2400">
                <a:latin typeface="Nixie One"/>
                <a:ea typeface="Nixie One"/>
                <a:cs typeface="Nixie One"/>
                <a:sym typeface="Nixie One"/>
              </a:defRPr>
            </a:lvl4pPr>
            <a:lvl5pPr marL="2286000" lvl="4" indent="-381000" rtl="0">
              <a:spcBef>
                <a:spcPts val="0"/>
              </a:spcBef>
              <a:spcAft>
                <a:spcPts val="0"/>
              </a:spcAft>
              <a:buSzPts val="2400"/>
              <a:buFont typeface="Nixie One"/>
              <a:buChar char="○"/>
              <a:defRPr sz="2400">
                <a:latin typeface="Nixie One"/>
                <a:ea typeface="Nixie One"/>
                <a:cs typeface="Nixie One"/>
                <a:sym typeface="Nixie One"/>
              </a:defRPr>
            </a:lvl5pPr>
            <a:lvl6pPr marL="2743200" lvl="5" indent="-381000" rtl="0">
              <a:spcBef>
                <a:spcPts val="0"/>
              </a:spcBef>
              <a:spcAft>
                <a:spcPts val="0"/>
              </a:spcAft>
              <a:buSzPts val="2400"/>
              <a:buFont typeface="Nixie One"/>
              <a:buChar char="■"/>
              <a:defRPr sz="2400">
                <a:latin typeface="Nixie One"/>
                <a:ea typeface="Nixie One"/>
                <a:cs typeface="Nixie One"/>
                <a:sym typeface="Nixie One"/>
              </a:defRPr>
            </a:lvl6pPr>
            <a:lvl7pPr marL="3200400" lvl="6" indent="-381000" rtl="0">
              <a:spcBef>
                <a:spcPts val="0"/>
              </a:spcBef>
              <a:spcAft>
                <a:spcPts val="0"/>
              </a:spcAft>
              <a:buSzPts val="2400"/>
              <a:buFont typeface="Nixie One"/>
              <a:buChar char="●"/>
              <a:defRPr sz="2400">
                <a:latin typeface="Nixie One"/>
                <a:ea typeface="Nixie One"/>
                <a:cs typeface="Nixie One"/>
                <a:sym typeface="Nixie One"/>
              </a:defRPr>
            </a:lvl7pPr>
            <a:lvl8pPr marL="3657600" lvl="7" indent="-381000" rtl="0">
              <a:spcBef>
                <a:spcPts val="0"/>
              </a:spcBef>
              <a:spcAft>
                <a:spcPts val="0"/>
              </a:spcAft>
              <a:buSzPts val="2400"/>
              <a:buFont typeface="Nixie One"/>
              <a:buChar char="○"/>
              <a:defRPr sz="2400">
                <a:latin typeface="Nixie One"/>
                <a:ea typeface="Nixie One"/>
                <a:cs typeface="Nixie One"/>
                <a:sym typeface="Nixie One"/>
              </a:defRPr>
            </a:lvl8pPr>
            <a:lvl9pPr marL="4114800" lvl="8" indent="-381000">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92" name="Google Shape;92;p4"/>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4"/>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4"/>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4"/>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www.who.int/health-topics/coronavirus#tab=tab_1"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hyperlink" Target="https://www.medlineplus.gov/covid19coronavirusdisease2019.htm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who.int/about/who-we-are/history"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newsinfo.inquirer.net/1512460/duterte-economic-managers-see-resumption-of-in-person-classes-in-january-2022#:~:text=MANILA%2C%20Philippines%20%E2%80%94%20The%20Duterte%20administration%20economic%20managers,up%20its%20COVID-19%20vaccination%20program%2C%20especially%20on%20minor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businessmirror.com.ph/2021/12/17/phl-to-grow-6-5-percent-in-2022-economist-says/#:~:text=THE%20Philippine%20economy%20is%20expected%20to%20bounce%20back,6.5%20percent%20next%20year%2C%20a%20private%20economist%20sai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 name="Google Shape;337;p11">
            <a:extLst>
              <a:ext uri="{FF2B5EF4-FFF2-40B4-BE49-F238E27FC236}">
                <a16:creationId xmlns:a16="http://schemas.microsoft.com/office/drawing/2014/main" id="{D18FF663-5046-4155-9CFA-AD1A25620081}"/>
              </a:ext>
            </a:extLst>
          </p:cNvPr>
          <p:cNvSpPr txBox="1">
            <a:spLocks/>
          </p:cNvSpPr>
          <p:nvPr/>
        </p:nvSpPr>
        <p:spPr>
          <a:xfrm>
            <a:off x="1389027" y="1980670"/>
            <a:ext cx="63435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1pPr>
            <a:lvl2pPr marR="0" lvl="1"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2pPr>
            <a:lvl3pPr marR="0" lvl="2"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3pPr>
            <a:lvl4pPr marR="0" lvl="3"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4pPr>
            <a:lvl5pPr marR="0" lvl="4"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5pPr>
            <a:lvl6pPr marR="0" lvl="5"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6pPr>
            <a:lvl7pPr marR="0" lvl="6"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7pPr>
            <a:lvl8pPr marR="0" lvl="7"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8pPr>
            <a:lvl9pPr marR="0" lvl="8"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9pPr>
          </a:lstStyle>
          <a:p>
            <a:r>
              <a:rPr lang="en-US" b="1" dirty="0">
                <a:solidFill>
                  <a:schemeClr val="bg1">
                    <a:lumMod val="25000"/>
                    <a:lumOff val="75000"/>
                  </a:schemeClr>
                </a:solidFill>
              </a:rPr>
              <a:t>COVID-19 IN 2022</a:t>
            </a:r>
          </a:p>
        </p:txBody>
      </p:sp>
      <p:sp>
        <p:nvSpPr>
          <p:cNvPr id="337" name="Google Shape;337;p11"/>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COVID-19 IN 2022</a:t>
            </a:r>
            <a:endParaRPr b="1"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1000">
        <p15:prstTrans prst="curtains"/>
      </p:transition>
    </mc:Choice>
    <mc:Fallback>
      <p:transition spd="slow" advTm="1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791706"/>
            <a:ext cx="617777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Relig</a:t>
            </a:r>
            <a:r>
              <a:rPr lang="en-US" dirty="0"/>
              <a:t>i</a:t>
            </a:r>
            <a:r>
              <a:rPr lang="en" dirty="0"/>
              <a:t>ous Gatherings</a:t>
            </a:r>
            <a:endParaRPr dirty="0"/>
          </a:p>
        </p:txBody>
      </p:sp>
      <p:sp>
        <p:nvSpPr>
          <p:cNvPr id="360" name="Google Shape;360;p14"/>
          <p:cNvSpPr txBox="1">
            <a:spLocks noGrp="1"/>
          </p:cNvSpPr>
          <p:nvPr>
            <p:ph type="subTitle" idx="1"/>
          </p:nvPr>
        </p:nvSpPr>
        <p:spPr>
          <a:xfrm>
            <a:off x="2743200" y="1983606"/>
            <a:ext cx="5696100" cy="1159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solidFill>
                  <a:schemeClr val="bg1">
                    <a:lumMod val="10000"/>
                    <a:lumOff val="90000"/>
                  </a:schemeClr>
                </a:solidFill>
              </a:rPr>
              <a:t>Since COVID-19 lockdown, religious gatherings have been diminished due to the virus of COVID-19. As we enter a new year, we believe that religious gathering will be one of the priorities of our government in the year 2022.</a:t>
            </a:r>
            <a:endParaRPr dirty="0">
              <a:solidFill>
                <a:schemeClr val="bg1">
                  <a:lumMod val="10000"/>
                  <a:lumOff val="90000"/>
                </a:schemeClr>
              </a:solidFill>
            </a:endParaRPr>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5</a:t>
            </a:r>
            <a:endParaRPr b="1" dirty="0">
              <a:solidFill>
                <a:srgbClr val="FFFFFF"/>
              </a:solidFill>
            </a:endParaRPr>
          </a:p>
        </p:txBody>
      </p:sp>
      <p:pic>
        <p:nvPicPr>
          <p:cNvPr id="5124" name="Picture 4">
            <a:extLst>
              <a:ext uri="{FF2B5EF4-FFF2-40B4-BE49-F238E27FC236}">
                <a16:creationId xmlns:a16="http://schemas.microsoft.com/office/drawing/2014/main" id="{199227AB-2E42-4717-A6C6-F6FE51E1C5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3561" y="2929018"/>
            <a:ext cx="2430967" cy="213450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8AC91536-32EF-4924-BAC0-BA301FEC76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8337" y="3231072"/>
            <a:ext cx="2806083" cy="2186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2890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15000">
        <p15:prstTrans prst="peelOff" invX="1"/>
      </p:transition>
    </mc:Choice>
    <mc:Fallback>
      <p:transition spd="slow" advClick="0" advTm="15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676293" y="137497"/>
            <a:ext cx="617777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Theme Parks</a:t>
            </a:r>
            <a:endParaRPr dirty="0"/>
          </a:p>
        </p:txBody>
      </p:sp>
      <p:sp>
        <p:nvSpPr>
          <p:cNvPr id="360" name="Google Shape;360;p14"/>
          <p:cNvSpPr txBox="1">
            <a:spLocks noGrp="1"/>
          </p:cNvSpPr>
          <p:nvPr>
            <p:ph type="subTitle" idx="1"/>
          </p:nvPr>
        </p:nvSpPr>
        <p:spPr>
          <a:xfrm>
            <a:off x="2676293" y="1329397"/>
            <a:ext cx="5696100" cy="1159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solidFill>
                  <a:schemeClr val="bg1">
                    <a:lumMod val="10000"/>
                    <a:lumOff val="90000"/>
                  </a:schemeClr>
                </a:solidFill>
              </a:rPr>
              <a:t>Since theme parks are now allowed, I believed that children would enjoy the theme parks we have here around the country. It would be beneficial for the family and for the economy of our country.</a:t>
            </a:r>
            <a:endParaRPr dirty="0">
              <a:solidFill>
                <a:schemeClr val="bg1">
                  <a:lumMod val="10000"/>
                  <a:lumOff val="90000"/>
                </a:schemeClr>
              </a:solidFill>
            </a:endParaRPr>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6</a:t>
            </a:r>
            <a:endParaRPr b="1" dirty="0">
              <a:solidFill>
                <a:srgbClr val="FFFFFF"/>
              </a:solidFill>
            </a:endParaRPr>
          </a:p>
        </p:txBody>
      </p:sp>
      <p:pic>
        <p:nvPicPr>
          <p:cNvPr id="6148" name="Picture 4" descr="See the source image">
            <a:extLst>
              <a:ext uri="{FF2B5EF4-FFF2-40B4-BE49-F238E27FC236}">
                <a16:creationId xmlns:a16="http://schemas.microsoft.com/office/drawing/2014/main" id="{FB217172-C2D2-4386-95FC-72BF11212E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6293" y="2140570"/>
            <a:ext cx="5642517" cy="2297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88241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15000">
        <p15:prstTrans prst="peelOff" invX="1"/>
      </p:transition>
    </mc:Choice>
    <mc:Fallback>
      <p:transition spd="slow" advClick="0" advTm="15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pic>
        <p:nvPicPr>
          <p:cNvPr id="1026" name="Picture 2">
            <a:extLst>
              <a:ext uri="{FF2B5EF4-FFF2-40B4-BE49-F238E27FC236}">
                <a16:creationId xmlns:a16="http://schemas.microsoft.com/office/drawing/2014/main" id="{B345BFE5-B227-43EE-8699-F181089517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766688">
            <a:off x="6075616" y="3099783"/>
            <a:ext cx="2479789" cy="2479789"/>
          </a:xfrm>
          <a:prstGeom prst="rect">
            <a:avLst/>
          </a:prstGeom>
          <a:noFill/>
          <a:extLst>
            <a:ext uri="{909E8E84-426E-40DD-AFC4-6F175D3DCCD1}">
              <a14:hiddenFill xmlns:a14="http://schemas.microsoft.com/office/drawing/2010/main">
                <a:solidFill>
                  <a:srgbClr val="FFFFFF"/>
                </a:solidFill>
              </a14:hiddenFill>
            </a:ext>
          </a:extLst>
        </p:spPr>
      </p:pic>
      <p:sp>
        <p:nvSpPr>
          <p:cNvPr id="359" name="Google Shape;359;p14"/>
          <p:cNvSpPr txBox="1">
            <a:spLocks noGrp="1"/>
          </p:cNvSpPr>
          <p:nvPr>
            <p:ph type="ctrTitle"/>
          </p:nvPr>
        </p:nvSpPr>
        <p:spPr>
          <a:xfrm>
            <a:off x="2743200" y="1096500"/>
            <a:ext cx="617777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Licensure Exams</a:t>
            </a:r>
            <a:endParaRPr dirty="0"/>
          </a:p>
        </p:txBody>
      </p:sp>
      <p:sp>
        <p:nvSpPr>
          <p:cNvPr id="360" name="Google Shape;360;p14"/>
          <p:cNvSpPr txBox="1">
            <a:spLocks noGrp="1"/>
          </p:cNvSpPr>
          <p:nvPr>
            <p:ph type="subTitle" idx="1"/>
          </p:nvPr>
        </p:nvSpPr>
        <p:spPr>
          <a:xfrm>
            <a:off x="2743200" y="2288400"/>
            <a:ext cx="5696100" cy="1159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solidFill>
                  <a:schemeClr val="bg1">
                    <a:lumMod val="10000"/>
                    <a:lumOff val="90000"/>
                  </a:schemeClr>
                </a:solidFill>
              </a:rPr>
              <a:t>Every six years we, Filipinos, hope for a leader who will sacrifice his/her self for the benefit of the country. With the upcoming 2022 Election, Filipino will have another hope for a brighter future we all want. We will be given another chance to choose leaders who will lead the country to its success.</a:t>
            </a:r>
            <a:endParaRPr dirty="0">
              <a:solidFill>
                <a:schemeClr val="bg1">
                  <a:lumMod val="10000"/>
                  <a:lumOff val="90000"/>
                </a:schemeClr>
              </a:solidFill>
            </a:endParaRPr>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7</a:t>
            </a:r>
            <a:endParaRPr b="1" dirty="0">
              <a:solidFill>
                <a:srgbClr val="FFFFFF"/>
              </a:solidFill>
            </a:endParaRPr>
          </a:p>
        </p:txBody>
      </p:sp>
      <p:pic>
        <p:nvPicPr>
          <p:cNvPr id="7178" name="Picture 10">
            <a:extLst>
              <a:ext uri="{FF2B5EF4-FFF2-40B4-BE49-F238E27FC236}">
                <a16:creationId xmlns:a16="http://schemas.microsoft.com/office/drawing/2014/main" id="{24DCFD2F-CAAB-4462-B36F-33BB8B8B2F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2965411" y="3610713"/>
            <a:ext cx="2164150" cy="1532787"/>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a:extLst>
              <a:ext uri="{FF2B5EF4-FFF2-40B4-BE49-F238E27FC236}">
                <a16:creationId xmlns:a16="http://schemas.microsoft.com/office/drawing/2014/main" id="{48AB263B-BB3D-4C9A-9B45-411D565EDA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3468" y="3772830"/>
            <a:ext cx="977056" cy="1370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6043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15000">
        <p15:prstTrans prst="peelOff" invX="1"/>
      </p:transition>
    </mc:Choice>
    <mc:Fallback>
      <p:transition spd="slow" advClick="0" advTm="15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13463" y="293612"/>
            <a:ext cx="617777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Social Events</a:t>
            </a:r>
            <a:endParaRPr dirty="0"/>
          </a:p>
        </p:txBody>
      </p:sp>
      <p:sp>
        <p:nvSpPr>
          <p:cNvPr id="360" name="Google Shape;360;p14"/>
          <p:cNvSpPr txBox="1">
            <a:spLocks noGrp="1"/>
          </p:cNvSpPr>
          <p:nvPr>
            <p:ph type="subTitle" idx="1"/>
          </p:nvPr>
        </p:nvSpPr>
        <p:spPr>
          <a:xfrm>
            <a:off x="2713463" y="1485512"/>
            <a:ext cx="5696100" cy="1159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solidFill>
                  <a:schemeClr val="bg1">
                    <a:lumMod val="10000"/>
                    <a:lumOff val="90000"/>
                  </a:schemeClr>
                </a:solidFill>
              </a:rPr>
              <a:t>2022 will be one of the most memorable events for the debutants, celebrators, and party goers because during the late 2021 the government allowed venues for social events. We believed that the year 2022 is the perfect time for us to celebrate things.</a:t>
            </a:r>
            <a:endParaRPr dirty="0">
              <a:solidFill>
                <a:schemeClr val="bg1">
                  <a:lumMod val="10000"/>
                  <a:lumOff val="90000"/>
                </a:schemeClr>
              </a:solidFill>
            </a:endParaRPr>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8</a:t>
            </a:r>
            <a:endParaRPr b="1" dirty="0">
              <a:solidFill>
                <a:srgbClr val="FFFFFF"/>
              </a:solidFill>
            </a:endParaRPr>
          </a:p>
        </p:txBody>
      </p:sp>
      <p:pic>
        <p:nvPicPr>
          <p:cNvPr id="4098" name="Picture 2" descr="See the source image">
            <a:extLst>
              <a:ext uri="{FF2B5EF4-FFF2-40B4-BE49-F238E27FC236}">
                <a16:creationId xmlns:a16="http://schemas.microsoft.com/office/drawing/2014/main" id="{954F129F-F0A6-40F2-85F6-E0AD6AD00C5C}"/>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566025" y="2677412"/>
            <a:ext cx="3990975" cy="1995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5625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15000">
        <p15:prstTrans prst="peelOff" invX="1"/>
      </p:transition>
    </mc:Choice>
    <mc:Fallback>
      <p:transition spd="slow" advClick="0" advTm="15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58068" y="505520"/>
            <a:ext cx="617777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Tourist Attractions</a:t>
            </a:r>
            <a:endParaRPr dirty="0"/>
          </a:p>
        </p:txBody>
      </p:sp>
      <p:sp>
        <p:nvSpPr>
          <p:cNvPr id="360" name="Google Shape;360;p14"/>
          <p:cNvSpPr txBox="1">
            <a:spLocks noGrp="1"/>
          </p:cNvSpPr>
          <p:nvPr>
            <p:ph type="subTitle" idx="1"/>
          </p:nvPr>
        </p:nvSpPr>
        <p:spPr>
          <a:xfrm>
            <a:off x="2758068" y="1697420"/>
            <a:ext cx="5696100" cy="1159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solidFill>
                  <a:schemeClr val="bg1">
                    <a:lumMod val="10000"/>
                    <a:lumOff val="90000"/>
                  </a:schemeClr>
                </a:solidFill>
              </a:rPr>
              <a:t>As some famous tourist spots softly reopens in late 2021, we believed that the year 2022 will be one of the most prosperous years for our famous landmarks here in the Philippines. This will also help us in recovering our economy since we have lots of tourist attractions here in the country like Boracay, </a:t>
            </a:r>
            <a:r>
              <a:rPr lang="en-US" dirty="0" err="1">
                <a:solidFill>
                  <a:schemeClr val="bg1">
                    <a:lumMod val="10000"/>
                    <a:lumOff val="90000"/>
                  </a:schemeClr>
                </a:solidFill>
              </a:rPr>
              <a:t>Siargao</a:t>
            </a:r>
            <a:r>
              <a:rPr lang="en-US" dirty="0">
                <a:solidFill>
                  <a:schemeClr val="bg1">
                    <a:lumMod val="10000"/>
                    <a:lumOff val="90000"/>
                  </a:schemeClr>
                </a:solidFill>
              </a:rPr>
              <a:t>, El </a:t>
            </a:r>
            <a:r>
              <a:rPr lang="en-US" dirty="0" err="1">
                <a:solidFill>
                  <a:schemeClr val="bg1">
                    <a:lumMod val="10000"/>
                    <a:lumOff val="90000"/>
                  </a:schemeClr>
                </a:solidFill>
              </a:rPr>
              <a:t>Nido</a:t>
            </a:r>
            <a:r>
              <a:rPr lang="en-US" dirty="0">
                <a:solidFill>
                  <a:schemeClr val="bg1">
                    <a:lumMod val="10000"/>
                    <a:lumOff val="90000"/>
                  </a:schemeClr>
                </a:solidFill>
              </a:rPr>
              <a:t>, and many more.</a:t>
            </a:r>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9</a:t>
            </a:r>
            <a:endParaRPr b="1" dirty="0">
              <a:solidFill>
                <a:srgbClr val="FFFFFF"/>
              </a:solidFill>
            </a:endParaRPr>
          </a:p>
        </p:txBody>
      </p:sp>
      <p:pic>
        <p:nvPicPr>
          <p:cNvPr id="2050" name="Picture 2" descr="See the source image">
            <a:extLst>
              <a:ext uri="{FF2B5EF4-FFF2-40B4-BE49-F238E27FC236}">
                <a16:creationId xmlns:a16="http://schemas.microsoft.com/office/drawing/2014/main" id="{77095F0F-A4D2-40BC-B3A8-5147DE7FD6E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3410"/>
          <a:stretch/>
        </p:blipFill>
        <p:spPr bwMode="auto">
          <a:xfrm>
            <a:off x="2819853" y="3150600"/>
            <a:ext cx="2775021" cy="13065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e the source image">
            <a:extLst>
              <a:ext uri="{FF2B5EF4-FFF2-40B4-BE49-F238E27FC236}">
                <a16:creationId xmlns:a16="http://schemas.microsoft.com/office/drawing/2014/main" id="{3E0A3A7B-91B0-4F53-B048-AF0954EE543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5839" b="13626"/>
          <a:stretch/>
        </p:blipFill>
        <p:spPr bwMode="auto">
          <a:xfrm>
            <a:off x="5745283" y="3150600"/>
            <a:ext cx="2775021" cy="1306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1994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15000">
        <p15:prstTrans prst="peelOff" invX="1"/>
      </p:transition>
    </mc:Choice>
    <mc:Fallback>
      <p:transition spd="slow" advClick="0" advTm="15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096500"/>
            <a:ext cx="617777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Work</a:t>
            </a:r>
            <a:endParaRPr dirty="0"/>
          </a:p>
        </p:txBody>
      </p:sp>
      <p:sp>
        <p:nvSpPr>
          <p:cNvPr id="360" name="Google Shape;360;p14"/>
          <p:cNvSpPr txBox="1">
            <a:spLocks noGrp="1"/>
          </p:cNvSpPr>
          <p:nvPr>
            <p:ph type="subTitle" idx="1"/>
          </p:nvPr>
        </p:nvSpPr>
        <p:spPr>
          <a:xfrm>
            <a:off x="2743200" y="2288400"/>
            <a:ext cx="5696100" cy="1159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solidFill>
                  <a:schemeClr val="bg1">
                    <a:lumMod val="10000"/>
                    <a:lumOff val="90000"/>
                  </a:schemeClr>
                </a:solidFill>
              </a:rPr>
              <a:t>With the return of some businesses in 2021, 2022 is the perfect year to return most of the businesses in the country. If this happen, it will bring more opportunities for our countrymen to have work.</a:t>
            </a:r>
            <a:endParaRPr dirty="0">
              <a:solidFill>
                <a:schemeClr val="bg1">
                  <a:lumMod val="10000"/>
                  <a:lumOff val="90000"/>
                </a:schemeClr>
              </a:solidFill>
            </a:endParaRPr>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10</a:t>
            </a:r>
            <a:endParaRPr b="1" dirty="0">
              <a:solidFill>
                <a:srgbClr val="FFFFFF"/>
              </a:solidFill>
            </a:endParaRPr>
          </a:p>
        </p:txBody>
      </p:sp>
      <p:pic>
        <p:nvPicPr>
          <p:cNvPr id="3076" name="Picture 4">
            <a:extLst>
              <a:ext uri="{FF2B5EF4-FFF2-40B4-BE49-F238E27FC236}">
                <a16:creationId xmlns:a16="http://schemas.microsoft.com/office/drawing/2014/main" id="{0C12D723-C78E-4076-AA42-0A1ACFAD82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7558" y="3252659"/>
            <a:ext cx="1612861" cy="199377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E1F5FB95-C059-44A8-9BD4-8350146DCC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3161" y="3448200"/>
            <a:ext cx="1935981" cy="1935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6167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15000">
        <p15:prstTrans prst="peelOff" invX="1"/>
      </p:transition>
    </mc:Choice>
    <mc:Fallback>
      <p:transition spd="slow" advClick="0" advTm="15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51200" y="2571750"/>
            <a:ext cx="6282300" cy="819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dirty="0"/>
              <a:t>Once you replace negative thoughts with positive ones, you’ll start having positive results.</a:t>
            </a:r>
          </a:p>
          <a:p>
            <a:pPr marL="0" lvl="0" indent="0" algn="l" rtl="0">
              <a:spcBef>
                <a:spcPts val="600"/>
              </a:spcBef>
              <a:spcAft>
                <a:spcPts val="0"/>
              </a:spcAft>
              <a:buNone/>
            </a:pPr>
            <a:endParaRPr lang="en" dirty="0"/>
          </a:p>
          <a:p>
            <a:pPr marL="0" lvl="0" indent="0" algn="l" rtl="0">
              <a:spcBef>
                <a:spcPts val="600"/>
              </a:spcBef>
              <a:spcAft>
                <a:spcPts val="0"/>
              </a:spcAft>
              <a:buNone/>
            </a:pPr>
            <a:r>
              <a:rPr lang="en" dirty="0"/>
              <a:t>-Willie Nelson</a:t>
            </a:r>
            <a:endParaRPr dirty="0"/>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16</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10000">
        <p15:prstTrans prst="peelOff" invX="1"/>
      </p:transition>
    </mc:Choice>
    <mc:Fallback>
      <p:transition spd="slow" advClick="0" advTm="10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7" name="Google Shape;372;p16">
            <a:extLst>
              <a:ext uri="{FF2B5EF4-FFF2-40B4-BE49-F238E27FC236}">
                <a16:creationId xmlns:a16="http://schemas.microsoft.com/office/drawing/2014/main" id="{4BB92644-D3B9-4D0D-9B8F-151A3BB27D27}"/>
              </a:ext>
            </a:extLst>
          </p:cNvPr>
          <p:cNvSpPr txBox="1">
            <a:spLocks/>
          </p:cNvSpPr>
          <p:nvPr/>
        </p:nvSpPr>
        <p:spPr>
          <a:xfrm>
            <a:off x="1027910" y="2482734"/>
            <a:ext cx="7065884"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5400">
                <a:solidFill>
                  <a:schemeClr val="bg1">
                    <a:lumMod val="10000"/>
                    <a:lumOff val="90000"/>
                  </a:schemeClr>
                </a:solidFill>
              </a:rPr>
              <a:t>END OF PRESENTATION</a:t>
            </a:r>
            <a:endParaRPr lang="en-US" sz="5400" dirty="0">
              <a:solidFill>
                <a:schemeClr val="bg1">
                  <a:lumMod val="10000"/>
                  <a:lumOff val="90000"/>
                </a:schemeClr>
              </a:solidFill>
            </a:endParaRPr>
          </a:p>
        </p:txBody>
      </p:sp>
      <p:sp>
        <p:nvSpPr>
          <p:cNvPr id="372" name="Google Shape;372;p16"/>
          <p:cNvSpPr txBox="1">
            <a:spLocks noGrp="1"/>
          </p:cNvSpPr>
          <p:nvPr>
            <p:ph type="title"/>
          </p:nvPr>
        </p:nvSpPr>
        <p:spPr>
          <a:xfrm>
            <a:off x="1039058" y="2493882"/>
            <a:ext cx="7065884"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t>END OF PRESENTATION</a:t>
            </a:r>
            <a:endParaRPr sz="5400"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17</a:t>
            </a:fld>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5000">
        <p14:prism isContent="1" isInverted="1"/>
      </p:transition>
    </mc:Choice>
    <mc:Fallback>
      <p:transition spd="slow" advClick="0" advTm="5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1732700" y="973600"/>
            <a:ext cx="57921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COVID-19</a:t>
            </a:r>
            <a:endParaRPr dirty="0"/>
          </a:p>
        </p:txBody>
      </p:sp>
      <p:sp>
        <p:nvSpPr>
          <p:cNvPr id="343" name="Google Shape;343;p12"/>
          <p:cNvSpPr txBox="1"/>
          <p:nvPr/>
        </p:nvSpPr>
        <p:spPr>
          <a:xfrm>
            <a:off x="1732700" y="1744525"/>
            <a:ext cx="3191400" cy="27264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100" b="1" dirty="0">
                <a:solidFill>
                  <a:srgbClr val="00E1C6"/>
                </a:solidFill>
                <a:latin typeface="Muli"/>
                <a:ea typeface="Muli"/>
                <a:cs typeface="Muli"/>
                <a:sym typeface="Muli"/>
              </a:rPr>
              <a:t>WORLD HEALTH ORGANIZATION</a:t>
            </a:r>
            <a:endParaRPr sz="1100" dirty="0">
              <a:solidFill>
                <a:srgbClr val="00E1C6"/>
              </a:solidFill>
              <a:latin typeface="Muli"/>
              <a:ea typeface="Muli"/>
              <a:cs typeface="Muli"/>
              <a:sym typeface="Muli"/>
            </a:endParaRPr>
          </a:p>
          <a:p>
            <a:pPr marL="0" lvl="0" indent="0" algn="just" rtl="0">
              <a:spcBef>
                <a:spcPts val="600"/>
              </a:spcBef>
              <a:spcAft>
                <a:spcPts val="0"/>
              </a:spcAft>
              <a:buClr>
                <a:schemeClr val="dk1"/>
              </a:buClr>
              <a:buSzPts val="1100"/>
              <a:buFont typeface="Arial"/>
              <a:buNone/>
            </a:pPr>
            <a:r>
              <a:rPr lang="en-US" sz="1100" dirty="0">
                <a:solidFill>
                  <a:schemeClr val="bg1">
                    <a:lumMod val="10000"/>
                    <a:lumOff val="90000"/>
                  </a:schemeClr>
                </a:solidFill>
                <a:latin typeface="Muli"/>
                <a:ea typeface="Muli"/>
                <a:cs typeface="Muli"/>
                <a:sym typeface="Muli"/>
              </a:rPr>
              <a:t>Defined COVID-19 as an acute disease in humans </a:t>
            </a:r>
            <a:r>
              <a:rPr lang="en-US" sz="1100" dirty="0">
                <a:solidFill>
                  <a:schemeClr val="bg1">
                    <a:lumMod val="10000"/>
                    <a:lumOff val="90000"/>
                  </a:schemeClr>
                </a:solidFill>
                <a:latin typeface="Muli"/>
              </a:rPr>
              <a:t>caused by a coronavirus, which is characterized mainly by fever and cough and is capable of progressing to severe symptoms and in some cases death, especially in older people and those with underlying health conditions. It was originally identified in China in 2019 and became pandemic in 2020.</a:t>
            </a:r>
            <a:endParaRPr lang="en-US" sz="1100" dirty="0">
              <a:solidFill>
                <a:schemeClr val="bg1">
                  <a:lumMod val="10000"/>
                  <a:lumOff val="90000"/>
                </a:schemeClr>
              </a:solidFill>
              <a:latin typeface="Muli"/>
              <a:ea typeface="Muli"/>
              <a:cs typeface="Muli"/>
              <a:sym typeface="Muli"/>
            </a:endParaRPr>
          </a:p>
          <a:p>
            <a:pPr marL="0" lvl="0" indent="0" algn="l" rtl="0">
              <a:spcBef>
                <a:spcPts val="600"/>
              </a:spcBef>
              <a:spcAft>
                <a:spcPts val="0"/>
              </a:spcAft>
              <a:buClr>
                <a:schemeClr val="dk1"/>
              </a:buClr>
              <a:buSzPts val="1100"/>
              <a:buFont typeface="Arial"/>
              <a:buNone/>
            </a:pPr>
            <a:endParaRPr sz="1100" dirty="0">
              <a:solidFill>
                <a:schemeClr val="bg1">
                  <a:lumMod val="25000"/>
                  <a:lumOff val="75000"/>
                </a:schemeClr>
              </a:solidFill>
              <a:latin typeface="Muli"/>
              <a:ea typeface="Muli"/>
              <a:cs typeface="Muli"/>
              <a:sym typeface="Muli"/>
            </a:endParaRPr>
          </a:p>
          <a:p>
            <a:pPr marL="0" lvl="0" indent="0" algn="l" rtl="0">
              <a:spcBef>
                <a:spcPts val="600"/>
              </a:spcBef>
              <a:spcAft>
                <a:spcPts val="0"/>
              </a:spcAft>
              <a:buNone/>
            </a:pPr>
            <a:endParaRPr sz="1100" dirty="0">
              <a:solidFill>
                <a:srgbClr val="C6DAEC"/>
              </a:solidFill>
              <a:latin typeface="Muli"/>
              <a:ea typeface="Muli"/>
              <a:cs typeface="Muli"/>
              <a:sym typeface="Muli"/>
            </a:endParaRPr>
          </a:p>
        </p:txBody>
      </p:sp>
      <p:sp>
        <p:nvSpPr>
          <p:cNvPr id="344" name="Google Shape;344;p12"/>
          <p:cNvSpPr txBox="1"/>
          <p:nvPr/>
        </p:nvSpPr>
        <p:spPr>
          <a:xfrm>
            <a:off x="5355921" y="1744525"/>
            <a:ext cx="3330900" cy="27264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100" b="1" dirty="0">
                <a:solidFill>
                  <a:srgbClr val="00E1C6"/>
                </a:solidFill>
                <a:latin typeface="Muli"/>
                <a:ea typeface="Muli"/>
                <a:cs typeface="Muli"/>
                <a:sym typeface="Muli"/>
              </a:rPr>
              <a:t>MEDLINEPLUS </a:t>
            </a:r>
            <a:endParaRPr sz="1100" dirty="0">
              <a:solidFill>
                <a:srgbClr val="00E1C6"/>
              </a:solidFill>
              <a:latin typeface="Muli"/>
              <a:ea typeface="Muli"/>
              <a:cs typeface="Muli"/>
              <a:sym typeface="Muli"/>
            </a:endParaRPr>
          </a:p>
          <a:p>
            <a:pPr marL="0" lvl="0" indent="0" algn="just" rtl="0">
              <a:spcBef>
                <a:spcPts val="600"/>
              </a:spcBef>
              <a:spcAft>
                <a:spcPts val="0"/>
              </a:spcAft>
              <a:buNone/>
            </a:pPr>
            <a:r>
              <a:rPr lang="en-US" sz="1100" b="0" i="0" dirty="0">
                <a:solidFill>
                  <a:schemeClr val="bg1">
                    <a:lumMod val="10000"/>
                    <a:lumOff val="90000"/>
                  </a:schemeClr>
                </a:solidFill>
                <a:effectLst/>
                <a:latin typeface="Muli"/>
              </a:rPr>
              <a:t>COVID-19 (coronavirus disease 2019) is an illness caused by a virus. This virus is a new coronavirus that has spread throughout the world. It is thought to spread mainly through close contact from person to person.</a:t>
            </a:r>
            <a:endParaRPr sz="1100" dirty="0">
              <a:solidFill>
                <a:schemeClr val="bg1">
                  <a:lumMod val="10000"/>
                  <a:lumOff val="90000"/>
                </a:schemeClr>
              </a:solidFill>
              <a:latin typeface="Muli"/>
              <a:ea typeface="Muli"/>
              <a:cs typeface="Muli"/>
              <a:sym typeface="Muli"/>
            </a:endParaRPr>
          </a:p>
        </p:txBody>
      </p:sp>
      <p:sp>
        <p:nvSpPr>
          <p:cNvPr id="345" name="Google Shape;345;p12"/>
          <p:cNvSpPr txBox="1"/>
          <p:nvPr/>
        </p:nvSpPr>
        <p:spPr>
          <a:xfrm>
            <a:off x="1732700" y="3982125"/>
            <a:ext cx="6954000" cy="8265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r>
              <a:rPr lang="en" sz="1100" b="1" dirty="0">
                <a:solidFill>
                  <a:srgbClr val="C6DAEC"/>
                </a:solidFill>
                <a:latin typeface="Muli"/>
                <a:ea typeface="Muli"/>
                <a:cs typeface="Muli"/>
                <a:sym typeface="Muli"/>
              </a:rPr>
              <a:t>More info about COVID-19 at </a:t>
            </a:r>
            <a:r>
              <a:rPr lang="en-PH" sz="1100" u="sng" dirty="0">
                <a:solidFill>
                  <a:schemeClr val="bg1">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https://www.who.int/health-topics/coronavirus#tab=tab_1</a:t>
            </a:r>
            <a:endParaRPr sz="1100" b="1" dirty="0">
              <a:solidFill>
                <a:schemeClr val="bg1">
                  <a:lumMod val="10000"/>
                  <a:lumOff val="90000"/>
                </a:schemeClr>
              </a:solidFill>
              <a:latin typeface="Muli"/>
              <a:ea typeface="Muli"/>
              <a:cs typeface="Muli"/>
              <a:sym typeface="Muli"/>
            </a:endParaRPr>
          </a:p>
          <a:p>
            <a:pPr marL="0" lvl="0" indent="0" algn="l" rtl="0">
              <a:spcBef>
                <a:spcPts val="1000"/>
              </a:spcBef>
              <a:spcAft>
                <a:spcPts val="0"/>
              </a:spcAft>
              <a:buNone/>
            </a:pPr>
            <a:r>
              <a:rPr lang="en" sz="1100" b="1" dirty="0">
                <a:solidFill>
                  <a:srgbClr val="C6DAEC"/>
                </a:solidFill>
                <a:latin typeface="Muli"/>
                <a:ea typeface="Muli"/>
                <a:cs typeface="Muli"/>
                <a:sym typeface="Muli"/>
              </a:rPr>
              <a:t>Additional info at </a:t>
            </a:r>
            <a:r>
              <a:rPr lang="en-US" sz="1100" dirty="0">
                <a:solidFill>
                  <a:schemeClr val="bg1">
                    <a:lumMod val="10000"/>
                    <a:lumOff val="90000"/>
                  </a:schemeClr>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COVID-19 | Coronavirus Disease 2019 | MedlinePlus</a:t>
            </a:r>
            <a:endParaRPr sz="1100" b="1" dirty="0">
              <a:solidFill>
                <a:schemeClr val="bg1">
                  <a:lumMod val="10000"/>
                  <a:lumOff val="90000"/>
                </a:schemeClr>
              </a:solidFill>
              <a:latin typeface="Calibri" panose="020F0502020204030204" pitchFamily="34" charset="0"/>
              <a:ea typeface="Muli"/>
              <a:cs typeface="Calibri" panose="020F0502020204030204" pitchFamily="34" charset="0"/>
              <a:sym typeface="Muli"/>
            </a:endParaRPr>
          </a:p>
          <a:p>
            <a:pPr marL="0" lvl="0" indent="0" algn="l" rtl="0">
              <a:spcBef>
                <a:spcPts val="1000"/>
              </a:spcBef>
              <a:spcAft>
                <a:spcPts val="0"/>
              </a:spcAft>
              <a:buNone/>
            </a:pPr>
            <a:endParaRPr sz="1100" dirty="0">
              <a:solidFill>
                <a:srgbClr val="C6DAEC"/>
              </a:solidFill>
              <a:latin typeface="Muli"/>
              <a:ea typeface="Muli"/>
              <a:cs typeface="Muli"/>
              <a:sym typeface="Muli"/>
            </a:endParaRPr>
          </a:p>
          <a:p>
            <a:pPr marL="0" lvl="0" indent="0" algn="l" rtl="0">
              <a:spcBef>
                <a:spcPts val="1000"/>
              </a:spcBef>
              <a:spcAft>
                <a:spcPts val="1000"/>
              </a:spcAft>
              <a:buNone/>
            </a:pPr>
            <a:endParaRPr sz="1100" dirty="0">
              <a:solidFill>
                <a:srgbClr val="C6DAEC"/>
              </a:solidFill>
              <a:latin typeface="Muli"/>
              <a:ea typeface="Muli"/>
              <a:cs typeface="Muli"/>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30000">
        <p15:prstTrans prst="prestige"/>
      </p:transition>
    </mc:Choice>
    <mc:Fallback>
      <p:transition spd="slow" advClick="0" advTm="30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1732700" y="973600"/>
            <a:ext cx="57921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World Health Organization</a:t>
            </a:r>
            <a:endParaRPr dirty="0"/>
          </a:p>
        </p:txBody>
      </p:sp>
      <p:sp>
        <p:nvSpPr>
          <p:cNvPr id="343" name="Google Shape;343;p12"/>
          <p:cNvSpPr txBox="1"/>
          <p:nvPr/>
        </p:nvSpPr>
        <p:spPr>
          <a:xfrm>
            <a:off x="1732699" y="1729657"/>
            <a:ext cx="6437427" cy="2726400"/>
          </a:xfrm>
          <a:prstGeom prst="rect">
            <a:avLst/>
          </a:prstGeom>
          <a:noFill/>
          <a:ln>
            <a:noFill/>
          </a:ln>
        </p:spPr>
        <p:txBody>
          <a:bodyPr spcFirstLastPara="1" wrap="square" lIns="91425" tIns="91425" rIns="91425" bIns="91425" anchor="t" anchorCtr="0">
            <a:noAutofit/>
          </a:bodyPr>
          <a:lstStyle/>
          <a:p>
            <a:pPr algn="just"/>
            <a:r>
              <a:rPr lang="en-US" sz="1400" b="0" i="0" u="none" strike="noStrike" dirty="0">
                <a:solidFill>
                  <a:schemeClr val="bg1">
                    <a:lumMod val="10000"/>
                    <a:lumOff val="90000"/>
                  </a:schemeClr>
                </a:solidFill>
                <a:effectLst/>
                <a:latin typeface="Muli"/>
                <a:hlinkClick r:id="rId3">
                  <a:extLst>
                    <a:ext uri="{A12FA001-AC4F-418D-AE19-62706E023703}">
                      <ahyp:hlinkClr xmlns:ahyp="http://schemas.microsoft.com/office/drawing/2018/hyperlinkcolor" val="tx"/>
                    </a:ext>
                  </a:extLst>
                </a:hlinkClick>
              </a:rPr>
              <a:t>Founded in 1948</a:t>
            </a:r>
            <a:r>
              <a:rPr lang="en-US" sz="1400" b="0" i="0" dirty="0">
                <a:solidFill>
                  <a:schemeClr val="bg1">
                    <a:lumMod val="10000"/>
                    <a:lumOff val="90000"/>
                  </a:schemeClr>
                </a:solidFill>
                <a:effectLst/>
                <a:latin typeface="Muli"/>
              </a:rPr>
              <a:t>, World Health Organization (WHO), is the United Nations agency that connects nations, partners and people to promote health, keep the world safe and serve the vulnerable – so everyone, everywhere can attain the highest level of health. </a:t>
            </a:r>
          </a:p>
          <a:p>
            <a:pPr algn="just"/>
            <a:br>
              <a:rPr lang="en-US" sz="1400" b="0" i="0" dirty="0">
                <a:solidFill>
                  <a:schemeClr val="bg1">
                    <a:lumMod val="10000"/>
                    <a:lumOff val="90000"/>
                  </a:schemeClr>
                </a:solidFill>
                <a:effectLst/>
                <a:latin typeface="Muli"/>
              </a:rPr>
            </a:br>
            <a:r>
              <a:rPr lang="en-US" sz="1400" b="0" i="0" dirty="0">
                <a:solidFill>
                  <a:schemeClr val="bg1">
                    <a:lumMod val="10000"/>
                    <a:lumOff val="90000"/>
                  </a:schemeClr>
                </a:solidFill>
                <a:effectLst/>
                <a:latin typeface="Muli"/>
              </a:rPr>
              <a:t>WHO leads global efforts to expand universal health coverage. </a:t>
            </a:r>
            <a:r>
              <a:rPr lang="en-US" dirty="0">
                <a:solidFill>
                  <a:schemeClr val="bg1">
                    <a:lumMod val="10000"/>
                    <a:lumOff val="90000"/>
                  </a:schemeClr>
                </a:solidFill>
                <a:latin typeface="Muli"/>
              </a:rPr>
              <a:t>They</a:t>
            </a:r>
            <a:r>
              <a:rPr lang="en-US" sz="1400" b="0" i="0" dirty="0">
                <a:solidFill>
                  <a:schemeClr val="bg1">
                    <a:lumMod val="10000"/>
                    <a:lumOff val="90000"/>
                  </a:schemeClr>
                </a:solidFill>
                <a:effectLst/>
                <a:latin typeface="Muli"/>
              </a:rPr>
              <a:t> direct and coordinate the world’s response to health emergencies. And </a:t>
            </a:r>
            <a:r>
              <a:rPr lang="en-US" dirty="0">
                <a:solidFill>
                  <a:schemeClr val="bg1">
                    <a:lumMod val="10000"/>
                    <a:lumOff val="90000"/>
                  </a:schemeClr>
                </a:solidFill>
                <a:latin typeface="Muli"/>
              </a:rPr>
              <a:t>they</a:t>
            </a:r>
            <a:r>
              <a:rPr lang="en-US" sz="1400" b="0" i="0" dirty="0">
                <a:solidFill>
                  <a:schemeClr val="bg1">
                    <a:lumMod val="10000"/>
                    <a:lumOff val="90000"/>
                  </a:schemeClr>
                </a:solidFill>
                <a:effectLst/>
                <a:latin typeface="Muli"/>
              </a:rPr>
              <a:t> promote healthier lives – from pregnancy care through old age. Our Triple Billion targets outline an ambitious plan for the world to achieve good health for all, using science-based policies and programs. </a:t>
            </a:r>
          </a:p>
          <a:p>
            <a:pPr algn="just"/>
            <a:br>
              <a:rPr lang="en-US" sz="1400" b="0" i="0" dirty="0">
                <a:solidFill>
                  <a:srgbClr val="3C4245"/>
                </a:solidFill>
                <a:effectLst/>
                <a:latin typeface="Arial" panose="020B0604020202020204" pitchFamily="34" charset="0"/>
              </a:rPr>
            </a:br>
            <a:endParaRPr sz="1100" dirty="0">
              <a:solidFill>
                <a:schemeClr val="bg1">
                  <a:lumMod val="25000"/>
                  <a:lumOff val="75000"/>
                </a:schemeClr>
              </a:solidFill>
              <a:latin typeface="Muli"/>
              <a:ea typeface="Muli"/>
              <a:cs typeface="Muli"/>
              <a:sym typeface="Muli"/>
            </a:endParaRPr>
          </a:p>
        </p:txBody>
      </p:sp>
      <p:sp>
        <p:nvSpPr>
          <p:cNvPr id="345" name="Google Shape;345;p12"/>
          <p:cNvSpPr txBox="1"/>
          <p:nvPr/>
        </p:nvSpPr>
        <p:spPr>
          <a:xfrm>
            <a:off x="1732699" y="4262769"/>
            <a:ext cx="6954000" cy="826500"/>
          </a:xfrm>
          <a:prstGeom prst="rect">
            <a:avLst/>
          </a:prstGeom>
          <a:noFill/>
          <a:ln>
            <a:noFill/>
          </a:ln>
        </p:spPr>
        <p:txBody>
          <a:bodyPr spcFirstLastPara="1" wrap="square" lIns="91425" tIns="91425" rIns="91425" bIns="91425" anchor="t" anchorCtr="0">
            <a:noAutofit/>
          </a:bodyPr>
          <a:lstStyle/>
          <a:p>
            <a:pPr marL="0" marR="0">
              <a:lnSpc>
                <a:spcPct val="107000"/>
              </a:lnSpc>
              <a:spcBef>
                <a:spcPts val="0"/>
              </a:spcBef>
              <a:spcAft>
                <a:spcPts val="800"/>
              </a:spcAft>
            </a:pPr>
            <a:r>
              <a:rPr lang="en" sz="1100" b="1" dirty="0">
                <a:solidFill>
                  <a:srgbClr val="C6DAEC"/>
                </a:solidFill>
                <a:latin typeface="Muli"/>
                <a:ea typeface="Muli"/>
                <a:cs typeface="Muli"/>
                <a:sym typeface="Muli"/>
              </a:rPr>
              <a:t>More info about WHO at </a:t>
            </a:r>
            <a:r>
              <a:rPr lang="en-PH" sz="1100" u="sng" dirty="0">
                <a:solidFill>
                  <a:schemeClr val="bg1">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rPr>
              <a:t>https://www.who.int/about/</a:t>
            </a:r>
            <a:endParaRPr lang="en-US" sz="1100" u="sng" dirty="0">
              <a:solidFill>
                <a:schemeClr val="bg1">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1000"/>
              </a:spcBef>
              <a:spcAft>
                <a:spcPts val="1000"/>
              </a:spcAft>
              <a:buNone/>
            </a:pPr>
            <a:endParaRPr sz="1100" dirty="0">
              <a:solidFill>
                <a:srgbClr val="C6DAEC"/>
              </a:solidFill>
              <a:latin typeface="Muli"/>
              <a:ea typeface="Muli"/>
              <a:cs typeface="Muli"/>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1055232342"/>
      </p:ext>
    </p:extLst>
  </p:cSld>
  <p:clrMapOvr>
    <a:masterClrMapping/>
  </p:clrMapOvr>
  <mc:AlternateContent xmlns:mc="http://schemas.openxmlformats.org/markup-compatibility/2006">
    <mc:Choice xmlns:p14="http://schemas.microsoft.com/office/powerpoint/2010/main" Requires="p14">
      <p:transition spd="slow" p14:dur="1600" advClick="0" advTm="30000">
        <p14:gallery dir="l"/>
      </p:transition>
    </mc:Choice>
    <mc:Fallback>
      <p:transition spd="slow" advClick="0" advTm="30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1732700" y="973600"/>
            <a:ext cx="57921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b="1" dirty="0">
                <a:solidFill>
                  <a:srgbClr val="00E1C6"/>
                </a:solidFill>
                <a:latin typeface="Muli"/>
                <a:ea typeface="Muli"/>
                <a:cs typeface="Muli"/>
                <a:sym typeface="Muli"/>
              </a:rPr>
              <a:t>MEDLINEPLUS</a:t>
            </a:r>
            <a:endParaRPr dirty="0"/>
          </a:p>
        </p:txBody>
      </p:sp>
      <p:sp>
        <p:nvSpPr>
          <p:cNvPr id="343" name="Google Shape;343;p12"/>
          <p:cNvSpPr txBox="1"/>
          <p:nvPr/>
        </p:nvSpPr>
        <p:spPr>
          <a:xfrm>
            <a:off x="1732699" y="1833735"/>
            <a:ext cx="6437427" cy="2726400"/>
          </a:xfrm>
          <a:prstGeom prst="rect">
            <a:avLst/>
          </a:prstGeom>
          <a:noFill/>
          <a:ln>
            <a:noFill/>
          </a:ln>
        </p:spPr>
        <p:txBody>
          <a:bodyPr spcFirstLastPara="1" wrap="square" lIns="91425" tIns="91425" rIns="91425" bIns="91425" anchor="t" anchorCtr="0">
            <a:noAutofit/>
          </a:bodyPr>
          <a:lstStyle/>
          <a:p>
            <a:pPr algn="just" fontAlgn="base"/>
            <a:r>
              <a:rPr lang="en-US" b="0" i="0" dirty="0">
                <a:solidFill>
                  <a:schemeClr val="bg1">
                    <a:lumMod val="10000"/>
                    <a:lumOff val="90000"/>
                  </a:schemeClr>
                </a:solidFill>
                <a:effectLst/>
                <a:latin typeface="Lucida Grande"/>
              </a:rPr>
              <a:t>MedlinePlus is a service of the National Library of Medicine (NLM), the world's largest medical library, which is part of the National Institutes of Health (NIH).</a:t>
            </a:r>
          </a:p>
          <a:p>
            <a:pPr algn="just" fontAlgn="base"/>
            <a:endParaRPr lang="en-US" b="0" i="0" dirty="0">
              <a:solidFill>
                <a:schemeClr val="bg1">
                  <a:lumMod val="10000"/>
                  <a:lumOff val="90000"/>
                </a:schemeClr>
              </a:solidFill>
              <a:effectLst/>
              <a:latin typeface="Lucida Grande"/>
            </a:endParaRPr>
          </a:p>
          <a:p>
            <a:pPr algn="just" fontAlgn="base"/>
            <a:r>
              <a:rPr lang="en-US" b="0" i="0" dirty="0">
                <a:solidFill>
                  <a:schemeClr val="bg1">
                    <a:lumMod val="10000"/>
                    <a:lumOff val="90000"/>
                  </a:schemeClr>
                </a:solidFill>
                <a:effectLst/>
                <a:latin typeface="Lucida Grande"/>
              </a:rPr>
              <a:t>Our mission is to present high-quality, relevant health and wellness information that is trusted, easy to understand, and free of advertising, in both English and Spanish. Anywhere, anytime, on any device—for free.</a:t>
            </a:r>
          </a:p>
          <a:p>
            <a:pPr algn="just"/>
            <a:br>
              <a:rPr lang="en-US" sz="1400" b="0" i="0" dirty="0">
                <a:solidFill>
                  <a:schemeClr val="bg1">
                    <a:lumMod val="10000"/>
                    <a:lumOff val="90000"/>
                  </a:schemeClr>
                </a:solidFill>
                <a:effectLst/>
                <a:latin typeface="Arial" panose="020B0604020202020204" pitchFamily="34" charset="0"/>
              </a:rPr>
            </a:br>
            <a:endParaRPr sz="1100" dirty="0">
              <a:solidFill>
                <a:schemeClr val="bg1">
                  <a:lumMod val="10000"/>
                  <a:lumOff val="90000"/>
                </a:schemeClr>
              </a:solidFill>
              <a:latin typeface="Muli"/>
              <a:ea typeface="Muli"/>
              <a:cs typeface="Muli"/>
              <a:sym typeface="Muli"/>
            </a:endParaRPr>
          </a:p>
        </p:txBody>
      </p:sp>
      <p:sp>
        <p:nvSpPr>
          <p:cNvPr id="345" name="Google Shape;345;p12"/>
          <p:cNvSpPr txBox="1"/>
          <p:nvPr/>
        </p:nvSpPr>
        <p:spPr>
          <a:xfrm>
            <a:off x="1732699" y="3534223"/>
            <a:ext cx="6954000" cy="826500"/>
          </a:xfrm>
          <a:prstGeom prst="rect">
            <a:avLst/>
          </a:prstGeom>
          <a:noFill/>
          <a:ln>
            <a:noFill/>
          </a:ln>
        </p:spPr>
        <p:txBody>
          <a:bodyPr spcFirstLastPara="1" wrap="square" lIns="91425" tIns="91425" rIns="91425" bIns="91425" anchor="t" anchorCtr="0">
            <a:noAutofit/>
          </a:bodyPr>
          <a:lstStyle/>
          <a:p>
            <a:pPr marL="0" marR="0">
              <a:lnSpc>
                <a:spcPct val="107000"/>
              </a:lnSpc>
              <a:spcBef>
                <a:spcPts val="0"/>
              </a:spcBef>
              <a:spcAft>
                <a:spcPts val="800"/>
              </a:spcAft>
            </a:pPr>
            <a:r>
              <a:rPr lang="en" sz="1100" b="1" dirty="0">
                <a:solidFill>
                  <a:srgbClr val="C6DAEC"/>
                </a:solidFill>
                <a:latin typeface="Muli"/>
                <a:ea typeface="Muli"/>
                <a:cs typeface="Muli"/>
                <a:sym typeface="Muli"/>
              </a:rPr>
              <a:t>More info about MedlinePlus at </a:t>
            </a:r>
            <a:r>
              <a:rPr lang="en-US" sz="1100" u="sng" dirty="0">
                <a:solidFill>
                  <a:schemeClr val="bg1">
                    <a:lumMod val="10000"/>
                    <a:lumOff val="90000"/>
                  </a:schemeClr>
                </a:solidFill>
                <a:latin typeface="Calibri" panose="020F0502020204030204" pitchFamily="34" charset="0"/>
                <a:cs typeface="Calibri" panose="020F0502020204030204" pitchFamily="34" charset="0"/>
              </a:rPr>
              <a:t>https://medlineplus.gov/about/</a:t>
            </a:r>
            <a:endParaRPr lang="en-PH" sz="1100" u="sng" dirty="0">
              <a:solidFill>
                <a:schemeClr val="bg1">
                  <a:lumMod val="10000"/>
                  <a:lumOff val="90000"/>
                </a:schemeClr>
              </a:solidFill>
              <a:latin typeface="Calibri" panose="020F0502020204030204" pitchFamily="34" charset="0"/>
              <a:ea typeface="Muli"/>
              <a:cs typeface="Calibri" panose="020F0502020204030204" pitchFamily="34" charset="0"/>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13728622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20000">
        <p15:prstTrans prst="wind"/>
      </p:transition>
    </mc:Choice>
    <mc:Fallback>
      <p:transition spd="slow" advClick="0" advTm="20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25"/>
          <p:cNvSpPr txBox="1">
            <a:spLocks noGrp="1"/>
          </p:cNvSpPr>
          <p:nvPr>
            <p:ph type="ctrTitle" idx="4294967295"/>
          </p:nvPr>
        </p:nvSpPr>
        <p:spPr>
          <a:xfrm>
            <a:off x="685800" y="-9"/>
            <a:ext cx="7772400" cy="514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9600" b="1" dirty="0">
                <a:latin typeface="Muli"/>
                <a:ea typeface="Muli"/>
                <a:cs typeface="Muli"/>
                <a:sym typeface="Muli"/>
              </a:rPr>
              <a:t>10 POSITIVE</a:t>
            </a:r>
            <a:endParaRPr sz="9600" b="1" dirty="0">
              <a:latin typeface="Muli"/>
              <a:ea typeface="Muli"/>
              <a:cs typeface="Muli"/>
              <a:sym typeface="Muli"/>
            </a:endParaRPr>
          </a:p>
          <a:p>
            <a:pPr marL="0" lvl="0" indent="0" algn="ctr" rtl="0">
              <a:spcBef>
                <a:spcPts val="600"/>
              </a:spcBef>
              <a:spcAft>
                <a:spcPts val="0"/>
              </a:spcAft>
              <a:buNone/>
            </a:pPr>
            <a:r>
              <a:rPr lang="en" sz="2400" dirty="0">
                <a:solidFill>
                  <a:srgbClr val="C6DAEC"/>
                </a:solidFill>
                <a:latin typeface="Muli"/>
                <a:ea typeface="Muli"/>
                <a:cs typeface="Muli"/>
                <a:sym typeface="Muli"/>
              </a:rPr>
              <a:t>COVID-19 SCENARIOS THAT MIGHT HAPPEN IN 2022</a:t>
            </a:r>
            <a:endParaRPr sz="2400" b="1" dirty="0">
              <a:latin typeface="Muli"/>
              <a:ea typeface="Muli"/>
              <a:cs typeface="Muli"/>
              <a:sym typeface="Muli"/>
            </a:endParaRPr>
          </a:p>
        </p:txBody>
      </p:sp>
      <p:sp>
        <p:nvSpPr>
          <p:cNvPr id="461" name="Google Shape;461;p2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7951030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7000">
        <p15:prstTrans prst="crush"/>
      </p:transition>
    </mc:Choice>
    <mc:Fallback>
      <p:transition spd="slow" advClick="0" advTm="7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2" name="Rectangle 1">
            <a:extLst>
              <a:ext uri="{FF2B5EF4-FFF2-40B4-BE49-F238E27FC236}">
                <a16:creationId xmlns:a16="http://schemas.microsoft.com/office/drawing/2014/main" id="{78FA9C29-16F4-405D-9084-952E2BB0F1B9}"/>
              </a:ext>
            </a:extLst>
          </p:cNvPr>
          <p:cNvSpPr/>
          <p:nvPr/>
        </p:nvSpPr>
        <p:spPr>
          <a:xfrm>
            <a:off x="3642732" y="2364260"/>
            <a:ext cx="3694771" cy="2133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Google Shape;359;p14"/>
          <p:cNvSpPr txBox="1">
            <a:spLocks noGrp="1"/>
          </p:cNvSpPr>
          <p:nvPr>
            <p:ph type="ctrTitle"/>
          </p:nvPr>
        </p:nvSpPr>
        <p:spPr>
          <a:xfrm>
            <a:off x="2743200" y="360432"/>
            <a:ext cx="617777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Face to Face Classes</a:t>
            </a:r>
            <a:endParaRPr dirty="0"/>
          </a:p>
        </p:txBody>
      </p:sp>
      <p:sp>
        <p:nvSpPr>
          <p:cNvPr id="360" name="Google Shape;360;p14"/>
          <p:cNvSpPr txBox="1">
            <a:spLocks noGrp="1"/>
          </p:cNvSpPr>
          <p:nvPr>
            <p:ph type="subTitle" idx="1"/>
          </p:nvPr>
        </p:nvSpPr>
        <p:spPr>
          <a:xfrm>
            <a:off x="2743200" y="1520232"/>
            <a:ext cx="5696100" cy="1074489"/>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a:t>With the successful pilot testing of limited face to face classes during 2021,</a:t>
            </a:r>
            <a:r>
              <a:rPr lang="en-US" b="0" i="0" dirty="0">
                <a:solidFill>
                  <a:srgbClr val="000000"/>
                </a:solidFill>
                <a:effectLst/>
                <a:latin typeface="Times New Roman" panose="02020603050405020304" pitchFamily="18" charset="0"/>
              </a:rPr>
              <a:t> </a:t>
            </a:r>
            <a:r>
              <a:rPr lang="en-US" dirty="0">
                <a:solidFill>
                  <a:schemeClr val="bg1">
                    <a:lumMod val="10000"/>
                    <a:lumOff val="90000"/>
                  </a:schemeClr>
                </a:solidFill>
                <a:latin typeface="Times New Roman" panose="02020603050405020304" pitchFamily="18" charset="0"/>
              </a:rPr>
              <a:t>t</a:t>
            </a:r>
            <a:r>
              <a:rPr lang="en-US" b="0" i="0" dirty="0">
                <a:solidFill>
                  <a:schemeClr val="bg1">
                    <a:lumMod val="10000"/>
                    <a:lumOff val="90000"/>
                  </a:schemeClr>
                </a:solidFill>
                <a:effectLst/>
              </a:rPr>
              <a:t>he Duterte administration economic managers are seeing the resumption of face-to-face classes by January 2022</a:t>
            </a:r>
            <a:endParaRPr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ea typeface="Nixie One"/>
                <a:cs typeface="Nixie One"/>
                <a:sym typeface="Nixie One"/>
              </a:rPr>
              <a:t>1</a:t>
            </a:r>
            <a:endParaRPr b="1" dirty="0">
              <a:solidFill>
                <a:srgbClr val="FFFFFF"/>
              </a:solidFill>
            </a:endParaRPr>
          </a:p>
        </p:txBody>
      </p:sp>
      <p:pic>
        <p:nvPicPr>
          <p:cNvPr id="1026" name="Picture 2" descr="See the source image">
            <a:extLst>
              <a:ext uri="{FF2B5EF4-FFF2-40B4-BE49-F238E27FC236}">
                <a16:creationId xmlns:a16="http://schemas.microsoft.com/office/drawing/2014/main" id="{B12DB3DC-FC08-4980-80C0-22B2C9FBA1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9194" y="2453278"/>
            <a:ext cx="3485694" cy="1960098"/>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345;p12">
            <a:extLst>
              <a:ext uri="{FF2B5EF4-FFF2-40B4-BE49-F238E27FC236}">
                <a16:creationId xmlns:a16="http://schemas.microsoft.com/office/drawing/2014/main" id="{E49290BC-398C-4540-AAB0-C9FAE31B93B1}"/>
              </a:ext>
            </a:extLst>
          </p:cNvPr>
          <p:cNvSpPr txBox="1"/>
          <p:nvPr/>
        </p:nvSpPr>
        <p:spPr>
          <a:xfrm>
            <a:off x="2355088" y="4586674"/>
            <a:ext cx="6954000" cy="826500"/>
          </a:xfrm>
          <a:prstGeom prst="rect">
            <a:avLst/>
          </a:prstGeom>
          <a:noFill/>
          <a:ln>
            <a:noFill/>
          </a:ln>
        </p:spPr>
        <p:txBody>
          <a:bodyPr spcFirstLastPara="1" wrap="square" lIns="91425" tIns="91425" rIns="91425" bIns="91425" anchor="t" anchorCtr="0">
            <a:noAutofit/>
          </a:bodyPr>
          <a:lstStyle/>
          <a:p>
            <a:pPr>
              <a:lnSpc>
                <a:spcPct val="107000"/>
              </a:lnSpc>
              <a:spcAft>
                <a:spcPts val="800"/>
              </a:spcAft>
            </a:pPr>
            <a:r>
              <a:rPr lang="en" sz="1100" b="1" dirty="0">
                <a:solidFill>
                  <a:srgbClr val="C6DAEC"/>
                </a:solidFill>
                <a:latin typeface="Muli"/>
                <a:ea typeface="Muli"/>
                <a:cs typeface="Muli"/>
                <a:sym typeface="Muli"/>
              </a:rPr>
              <a:t>Source at </a:t>
            </a:r>
            <a:r>
              <a:rPr lang="en-US" sz="1100" dirty="0" err="1">
                <a:solidFill>
                  <a:schemeClr val="bg1">
                    <a:lumMod val="10000"/>
                    <a:lumOff val="90000"/>
                  </a:schemeClr>
                </a:solidFill>
                <a:hlinkClick r:id="rId4">
                  <a:extLst>
                    <a:ext uri="{A12FA001-AC4F-418D-AE19-62706E023703}">
                      <ahyp:hlinkClr xmlns:ahyp="http://schemas.microsoft.com/office/drawing/2018/hyperlinkcolor" val="tx"/>
                    </a:ext>
                  </a:extLst>
                </a:hlinkClick>
              </a:rPr>
              <a:t>Duerte</a:t>
            </a:r>
            <a:r>
              <a:rPr lang="en-US" sz="1100" dirty="0">
                <a:solidFill>
                  <a:schemeClr val="bg1">
                    <a:lumMod val="10000"/>
                    <a:lumOff val="90000"/>
                  </a:schemeClr>
                </a:solidFill>
                <a:hlinkClick r:id="rId4">
                  <a:extLst>
                    <a:ext uri="{A12FA001-AC4F-418D-AE19-62706E023703}">
                      <ahyp:hlinkClr xmlns:ahyp="http://schemas.microsoft.com/office/drawing/2018/hyperlinkcolor" val="tx"/>
                    </a:ext>
                  </a:extLst>
                </a:hlinkClick>
              </a:rPr>
              <a:t> economic managers see resumption of in-person classes in January 2022 | Inquirer News</a:t>
            </a:r>
            <a:endParaRPr lang="en-US" sz="1100" dirty="0">
              <a:solidFill>
                <a:schemeClr val="bg1">
                  <a:lumMod val="10000"/>
                  <a:lumOff val="90000"/>
                </a:schemeClr>
              </a:solidFill>
            </a:endParaRPr>
          </a:p>
          <a:p>
            <a:pPr marL="0" marR="0">
              <a:lnSpc>
                <a:spcPct val="107000"/>
              </a:lnSpc>
              <a:spcBef>
                <a:spcPts val="0"/>
              </a:spcBef>
              <a:spcAft>
                <a:spcPts val="800"/>
              </a:spcAft>
            </a:pPr>
            <a:endParaRPr lang="en-PH" sz="1100" u="sng" dirty="0">
              <a:solidFill>
                <a:schemeClr val="bg1">
                  <a:lumMod val="10000"/>
                  <a:lumOff val="90000"/>
                </a:schemeClr>
              </a:solidFill>
              <a:latin typeface="Calibri" panose="020F0502020204030204" pitchFamily="34" charset="0"/>
              <a:ea typeface="Muli"/>
              <a:cs typeface="Calibri" panose="020F0502020204030204" pitchFamily="34" charset="0"/>
              <a:sym typeface="Muli"/>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15000">
        <p15:prstTrans prst="peelOff" invX="1"/>
      </p:transition>
    </mc:Choice>
    <mc:Fallback>
      <p:transition spd="slow" advClick="0" advTm="15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026432"/>
            <a:ext cx="617777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Economic Growth</a:t>
            </a:r>
            <a:endParaRPr dirty="0"/>
          </a:p>
        </p:txBody>
      </p:sp>
      <p:sp>
        <p:nvSpPr>
          <p:cNvPr id="360" name="Google Shape;360;p14"/>
          <p:cNvSpPr txBox="1">
            <a:spLocks noGrp="1"/>
          </p:cNvSpPr>
          <p:nvPr>
            <p:ph type="subTitle" idx="1"/>
          </p:nvPr>
        </p:nvSpPr>
        <p:spPr>
          <a:xfrm>
            <a:off x="2743200" y="2264437"/>
            <a:ext cx="5696100" cy="1074489"/>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a:solidFill>
                  <a:schemeClr val="bg1">
                    <a:lumMod val="10000"/>
                    <a:lumOff val="90000"/>
                  </a:schemeClr>
                </a:solidFill>
              </a:rPr>
              <a:t>With the return of businesses in late quarter of 2021, </a:t>
            </a:r>
            <a:r>
              <a:rPr lang="en-US" b="0" i="0" dirty="0">
                <a:solidFill>
                  <a:schemeClr val="bg1">
                    <a:lumMod val="10000"/>
                    <a:lumOff val="90000"/>
                  </a:schemeClr>
                </a:solidFill>
                <a:effectLst/>
              </a:rPr>
              <a:t>Security Bank Assistant Vice President and Chief Economist, Robert Dan Roces, </a:t>
            </a:r>
            <a:r>
              <a:rPr lang="en" dirty="0">
                <a:solidFill>
                  <a:schemeClr val="bg1">
                    <a:lumMod val="10000"/>
                    <a:lumOff val="90000"/>
                  </a:schemeClr>
                </a:solidFill>
              </a:rPr>
              <a:t>expects a strong economic growth in the year 2022. According to Mr. Roces, they foresee the Philippines </a:t>
            </a:r>
            <a:r>
              <a:rPr lang="en-US" b="0" i="0" dirty="0">
                <a:solidFill>
                  <a:schemeClr val="bg1">
                    <a:lumMod val="10000"/>
                    <a:lumOff val="90000"/>
                  </a:schemeClr>
                </a:solidFill>
                <a:effectLst/>
              </a:rPr>
              <a:t>GDP growing by 6.5 percent on a year-over-year basis in 2022 as we head towards the normalization of our daily lives. </a:t>
            </a:r>
            <a:endParaRPr dirty="0">
              <a:solidFill>
                <a:schemeClr val="bg1">
                  <a:lumMod val="10000"/>
                  <a:lumOff val="90000"/>
                </a:schemeClr>
              </a:solidFill>
            </a:endParaRPr>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2</a:t>
            </a:r>
            <a:endParaRPr b="1" dirty="0">
              <a:solidFill>
                <a:srgbClr val="FFFFFF"/>
              </a:solidFill>
            </a:endParaRPr>
          </a:p>
        </p:txBody>
      </p:sp>
      <p:sp>
        <p:nvSpPr>
          <p:cNvPr id="7" name="Google Shape;345;p12">
            <a:extLst>
              <a:ext uri="{FF2B5EF4-FFF2-40B4-BE49-F238E27FC236}">
                <a16:creationId xmlns:a16="http://schemas.microsoft.com/office/drawing/2014/main" id="{73EFE275-CEF1-4485-AE31-3222755F53A2}"/>
              </a:ext>
            </a:extLst>
          </p:cNvPr>
          <p:cNvSpPr txBox="1"/>
          <p:nvPr/>
        </p:nvSpPr>
        <p:spPr>
          <a:xfrm>
            <a:off x="2683726" y="3625359"/>
            <a:ext cx="5696100" cy="826500"/>
          </a:xfrm>
          <a:prstGeom prst="rect">
            <a:avLst/>
          </a:prstGeom>
          <a:noFill/>
          <a:ln>
            <a:noFill/>
          </a:ln>
        </p:spPr>
        <p:txBody>
          <a:bodyPr spcFirstLastPara="1" wrap="square" lIns="91425" tIns="91425" rIns="91425" bIns="91425" anchor="t" anchorCtr="0">
            <a:noAutofit/>
          </a:bodyPr>
          <a:lstStyle/>
          <a:p>
            <a:pPr marL="0" marR="0">
              <a:lnSpc>
                <a:spcPct val="107000"/>
              </a:lnSpc>
              <a:spcBef>
                <a:spcPts val="0"/>
              </a:spcBef>
              <a:spcAft>
                <a:spcPts val="800"/>
              </a:spcAft>
            </a:pPr>
            <a:r>
              <a:rPr lang="en" sz="1100" b="1" dirty="0">
                <a:solidFill>
                  <a:srgbClr val="C6DAEC"/>
                </a:solidFill>
                <a:latin typeface="Muli"/>
                <a:ea typeface="Muli"/>
                <a:cs typeface="Muli"/>
                <a:sym typeface="Muli"/>
              </a:rPr>
              <a:t>Source at </a:t>
            </a:r>
            <a:r>
              <a:rPr lang="en-US" sz="1100" dirty="0">
                <a:solidFill>
                  <a:schemeClr val="bg1">
                    <a:lumMod val="10000"/>
                    <a:lumOff val="90000"/>
                  </a:schemeClr>
                </a:solidFill>
                <a:hlinkClick r:id="rId3">
                  <a:extLst>
                    <a:ext uri="{A12FA001-AC4F-418D-AE19-62706E023703}">
                      <ahyp:hlinkClr xmlns:ahyp="http://schemas.microsoft.com/office/drawing/2018/hyperlinkcolor" val="tx"/>
                    </a:ext>
                  </a:extLst>
                </a:hlinkClick>
              </a:rPr>
              <a:t>PHL to grow 6.5 percent in 2022, economist says | Bianca </a:t>
            </a:r>
            <a:r>
              <a:rPr lang="en-US" sz="1100" dirty="0" err="1">
                <a:solidFill>
                  <a:schemeClr val="bg1">
                    <a:lumMod val="10000"/>
                    <a:lumOff val="90000"/>
                  </a:schemeClr>
                </a:solidFill>
                <a:hlinkClick r:id="rId3">
                  <a:extLst>
                    <a:ext uri="{A12FA001-AC4F-418D-AE19-62706E023703}">
                      <ahyp:hlinkClr xmlns:ahyp="http://schemas.microsoft.com/office/drawing/2018/hyperlinkcolor" val="tx"/>
                    </a:ext>
                  </a:extLst>
                </a:hlinkClick>
              </a:rPr>
              <a:t>Cuaresma</a:t>
            </a:r>
            <a:r>
              <a:rPr lang="en-US" sz="1100" dirty="0">
                <a:solidFill>
                  <a:schemeClr val="bg1">
                    <a:lumMod val="10000"/>
                    <a:lumOff val="90000"/>
                  </a:schemeClr>
                </a:solidFill>
                <a:hlinkClick r:id="rId3">
                  <a:extLst>
                    <a:ext uri="{A12FA001-AC4F-418D-AE19-62706E023703}">
                      <ahyp:hlinkClr xmlns:ahyp="http://schemas.microsoft.com/office/drawing/2018/hyperlinkcolor" val="tx"/>
                    </a:ext>
                  </a:extLst>
                </a:hlinkClick>
              </a:rPr>
              <a:t> (businessmirror.com.ph)</a:t>
            </a:r>
            <a:endParaRPr lang="en-PH" sz="1100" u="sng" dirty="0">
              <a:solidFill>
                <a:schemeClr val="bg1">
                  <a:lumMod val="10000"/>
                  <a:lumOff val="90000"/>
                </a:schemeClr>
              </a:solidFill>
              <a:latin typeface="Calibri" panose="020F0502020204030204" pitchFamily="34" charset="0"/>
              <a:ea typeface="Muli"/>
              <a:cs typeface="Calibri" panose="020F0502020204030204" pitchFamily="34" charset="0"/>
              <a:sym typeface="Muli"/>
            </a:endParaRPr>
          </a:p>
        </p:txBody>
      </p:sp>
      <p:pic>
        <p:nvPicPr>
          <p:cNvPr id="2050" name="Picture 2">
            <a:extLst>
              <a:ext uri="{FF2B5EF4-FFF2-40B4-BE49-F238E27FC236}">
                <a16:creationId xmlns:a16="http://schemas.microsoft.com/office/drawing/2014/main" id="{609F9A66-0059-4E52-A28B-3979AF67F4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1160" y="374244"/>
            <a:ext cx="2090674" cy="181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76731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15000">
        <p15:prstTrans prst="peelOff" invX="1"/>
      </p:transition>
    </mc:Choice>
    <mc:Fallback>
      <p:transition spd="slow" advClick="0" advTm="15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pic>
        <p:nvPicPr>
          <p:cNvPr id="3076" name="Picture 4">
            <a:extLst>
              <a:ext uri="{FF2B5EF4-FFF2-40B4-BE49-F238E27FC236}">
                <a16:creationId xmlns:a16="http://schemas.microsoft.com/office/drawing/2014/main" id="{AAA3B415-4A4E-480E-A3B3-66903688F6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4779" y="3337932"/>
            <a:ext cx="3858069" cy="2197512"/>
          </a:xfrm>
          <a:prstGeom prst="rect">
            <a:avLst/>
          </a:prstGeom>
          <a:noFill/>
          <a:extLst>
            <a:ext uri="{909E8E84-426E-40DD-AFC4-6F175D3DCCD1}">
              <a14:hiddenFill xmlns:a14="http://schemas.microsoft.com/office/drawing/2010/main">
                <a:solidFill>
                  <a:srgbClr val="FFFFFF"/>
                </a:solidFill>
              </a14:hiddenFill>
            </a:ext>
          </a:extLst>
        </p:spPr>
      </p:pic>
      <p:sp>
        <p:nvSpPr>
          <p:cNvPr id="359" name="Google Shape;359;p14"/>
          <p:cNvSpPr txBox="1">
            <a:spLocks noGrp="1"/>
          </p:cNvSpPr>
          <p:nvPr>
            <p:ph type="ctrTitle"/>
          </p:nvPr>
        </p:nvSpPr>
        <p:spPr>
          <a:xfrm>
            <a:off x="2743200" y="670788"/>
            <a:ext cx="617777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Contact Sports</a:t>
            </a:r>
            <a:endParaRPr dirty="0"/>
          </a:p>
        </p:txBody>
      </p:sp>
      <p:sp>
        <p:nvSpPr>
          <p:cNvPr id="360" name="Google Shape;360;p14"/>
          <p:cNvSpPr txBox="1">
            <a:spLocks noGrp="1"/>
          </p:cNvSpPr>
          <p:nvPr>
            <p:ph type="subTitle" idx="1"/>
          </p:nvPr>
        </p:nvSpPr>
        <p:spPr>
          <a:xfrm>
            <a:off x="2743200" y="1764882"/>
            <a:ext cx="5696100" cy="1159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solidFill>
                  <a:schemeClr val="bg1">
                    <a:lumMod val="10000"/>
                    <a:lumOff val="90000"/>
                  </a:schemeClr>
                </a:solidFill>
              </a:rPr>
              <a:t>With Metro Manila being under alert level 2, contact sports are allowed provided that it is  approved by their Local Government Unit. Since sports are now allowed in some places, Filipinos will have more option on playing contact sports and improve their physical fitness compared on playing online games inside their houses.</a:t>
            </a:r>
            <a:endParaRPr dirty="0">
              <a:solidFill>
                <a:schemeClr val="bg1">
                  <a:lumMod val="10000"/>
                  <a:lumOff val="90000"/>
                </a:schemeClr>
              </a:solidFill>
            </a:endParaRPr>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3</a:t>
            </a:r>
            <a:endParaRPr b="1" dirty="0">
              <a:solidFill>
                <a:srgbClr val="FFFFFF"/>
              </a:solidFill>
            </a:endParaRPr>
          </a:p>
        </p:txBody>
      </p:sp>
      <p:pic>
        <p:nvPicPr>
          <p:cNvPr id="3078" name="Picture 6">
            <a:extLst>
              <a:ext uri="{FF2B5EF4-FFF2-40B4-BE49-F238E27FC236}">
                <a16:creationId xmlns:a16="http://schemas.microsoft.com/office/drawing/2014/main" id="{19A2302F-A938-4DD9-B954-D4B664B749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4889" y="3448200"/>
            <a:ext cx="3676652" cy="1887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9019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15000">
        <p15:prstTrans prst="peelOff" invX="1"/>
      </p:transition>
    </mc:Choice>
    <mc:Fallback>
      <p:transition spd="slow" advClick="0" advTm="1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096500"/>
            <a:ext cx="617777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Election 2022</a:t>
            </a:r>
            <a:endParaRPr dirty="0"/>
          </a:p>
        </p:txBody>
      </p:sp>
      <p:sp>
        <p:nvSpPr>
          <p:cNvPr id="360" name="Google Shape;360;p14"/>
          <p:cNvSpPr txBox="1">
            <a:spLocks noGrp="1"/>
          </p:cNvSpPr>
          <p:nvPr>
            <p:ph type="subTitle" idx="1"/>
          </p:nvPr>
        </p:nvSpPr>
        <p:spPr>
          <a:xfrm>
            <a:off x="2743200" y="2288400"/>
            <a:ext cx="5696100" cy="1159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solidFill>
                  <a:schemeClr val="bg1">
                    <a:lumMod val="10000"/>
                    <a:lumOff val="90000"/>
                  </a:schemeClr>
                </a:solidFill>
              </a:rPr>
              <a:t>Every six years we, Filipinos, hope for a leader who will sacrifice his/her self for the benefit of the country. With the upcoming 2022 Election, Filipino will have another hope for a brighter future we all want. We will be given another chance to choose leaders who will lead the country to its success.</a:t>
            </a:r>
            <a:endParaRPr dirty="0">
              <a:solidFill>
                <a:schemeClr val="bg1">
                  <a:lumMod val="10000"/>
                  <a:lumOff val="90000"/>
                </a:schemeClr>
              </a:solidFill>
            </a:endParaRPr>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4</a:t>
            </a:r>
            <a:endParaRPr b="1" dirty="0">
              <a:solidFill>
                <a:srgbClr val="FFFFFF"/>
              </a:solidFill>
            </a:endParaRPr>
          </a:p>
        </p:txBody>
      </p:sp>
      <p:pic>
        <p:nvPicPr>
          <p:cNvPr id="4100" name="Picture 4" descr="See the source image">
            <a:extLst>
              <a:ext uri="{FF2B5EF4-FFF2-40B4-BE49-F238E27FC236}">
                <a16:creationId xmlns:a16="http://schemas.microsoft.com/office/drawing/2014/main" id="{D0FA2DE7-D25E-48D6-AA93-9EC49B52E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4556" y="1055941"/>
            <a:ext cx="2051826" cy="1153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09325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15000">
        <p15:prstTrans prst="peelOff" invX="1"/>
      </p:transition>
    </mc:Choice>
    <mc:Fallback>
      <p:transition spd="slow" advClick="0" advTm="15000">
        <p:fade/>
      </p:transition>
    </mc:Fallback>
  </mc:AlternateContent>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975</Words>
  <Application>Microsoft Office PowerPoint</Application>
  <PresentationFormat>On-screen Show (16:9)</PresentationFormat>
  <Paragraphs>65</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Helvetica Neue</vt:lpstr>
      <vt:lpstr>Lucida Grande</vt:lpstr>
      <vt:lpstr>Muli</vt:lpstr>
      <vt:lpstr>Nixie One</vt:lpstr>
      <vt:lpstr>Times New Roman</vt:lpstr>
      <vt:lpstr>Imogen template</vt:lpstr>
      <vt:lpstr>COVID-19 IN 2022</vt:lpstr>
      <vt:lpstr>COVID-19</vt:lpstr>
      <vt:lpstr>World Health Organization</vt:lpstr>
      <vt:lpstr>MEDLINEPLUS</vt:lpstr>
      <vt:lpstr>10 POSITIVE COVID-19 SCENARIOS THAT MIGHT HAPPEN IN 2022</vt:lpstr>
      <vt:lpstr>Face to Face Classes</vt:lpstr>
      <vt:lpstr>Economic Growth</vt:lpstr>
      <vt:lpstr>Contact Sports</vt:lpstr>
      <vt:lpstr>Election 2022</vt:lpstr>
      <vt:lpstr>Religious Gatherings</vt:lpstr>
      <vt:lpstr>Theme Parks</vt:lpstr>
      <vt:lpstr>Licensure Exams</vt:lpstr>
      <vt:lpstr>Social Events</vt:lpstr>
      <vt:lpstr>Tourist Attractions</vt:lpstr>
      <vt:lpstr>Work</vt:lpstr>
      <vt:lpstr>PowerPoint Presentation</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IN 2022</dc:title>
  <dc:creator>HERICANE</dc:creator>
  <cp:lastModifiedBy>Ivan Gabriel Sta. Cruz</cp:lastModifiedBy>
  <cp:revision>2</cp:revision>
  <dcterms:modified xsi:type="dcterms:W3CDTF">2021-12-20T01:03:42Z</dcterms:modified>
</cp:coreProperties>
</file>