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9" r:id="rId4"/>
    <p:sldId id="273" r:id="rId5"/>
    <p:sldId id="292" r:id="rId6"/>
    <p:sldId id="291" r:id="rId7"/>
    <p:sldId id="266" r:id="rId8"/>
    <p:sldId id="268" r:id="rId9"/>
    <p:sldId id="258" r:id="rId10"/>
    <p:sldId id="313" r:id="rId11"/>
    <p:sldId id="317" r:id="rId12"/>
    <p:sldId id="282" r:id="rId13"/>
    <p:sldId id="318" r:id="rId14"/>
    <p:sldId id="283" r:id="rId15"/>
    <p:sldId id="285" r:id="rId16"/>
    <p:sldId id="289" r:id="rId17"/>
    <p:sldId id="280" r:id="rId18"/>
    <p:sldId id="276" r:id="rId19"/>
    <p:sldId id="278" r:id="rId20"/>
    <p:sldId id="293" r:id="rId21"/>
    <p:sldId id="296" r:id="rId22"/>
    <p:sldId id="294" r:id="rId23"/>
    <p:sldId id="301" r:id="rId24"/>
    <p:sldId id="302" r:id="rId25"/>
    <p:sldId id="298" r:id="rId26"/>
    <p:sldId id="303" r:id="rId27"/>
    <p:sldId id="305" r:id="rId28"/>
    <p:sldId id="324" r:id="rId29"/>
    <p:sldId id="325" r:id="rId30"/>
    <p:sldId id="322" r:id="rId31"/>
    <p:sldId id="328" r:id="rId32"/>
    <p:sldId id="329" r:id="rId33"/>
    <p:sldId id="330" r:id="rId34"/>
    <p:sldId id="331" r:id="rId35"/>
    <p:sldId id="321" r:id="rId36"/>
    <p:sldId id="312" r:id="rId37"/>
    <p:sldId id="332" r:id="rId38"/>
    <p:sldId id="307" r:id="rId39"/>
    <p:sldId id="315" r:id="rId40"/>
    <p:sldId id="314" r:id="rId41"/>
    <p:sldId id="308" r:id="rId42"/>
    <p:sldId id="309" r:id="rId43"/>
    <p:sldId id="333" r:id="rId44"/>
    <p:sldId id="326" r:id="rId45"/>
    <p:sldId id="290" r:id="rId46"/>
    <p:sldId id="286" r:id="rId47"/>
    <p:sldId id="287" r:id="rId48"/>
    <p:sldId id="288" r:id="rId49"/>
    <p:sldId id="319" r:id="rId50"/>
    <p:sldId id="320" r:id="rId51"/>
    <p:sldId id="260" r:id="rId5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2"/>
    <p:restoredTop sz="96181"/>
  </p:normalViewPr>
  <p:slideViewPr>
    <p:cSldViewPr snapToGrid="0" snapToObjects="1">
      <p:cViewPr>
        <p:scale>
          <a:sx n="113" d="100"/>
          <a:sy n="113" d="100"/>
        </p:scale>
        <p:origin x="5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939B-42D2-F445-8B5F-D833DE2B41DB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4360-091D-CF42-8667-3E46ED973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90.png"/><Relationship Id="rId20" Type="http://schemas.openxmlformats.org/officeDocument/2006/relationships/image" Target="../media/image58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4" Type="http://schemas.openxmlformats.org/officeDocument/2006/relationships/image" Target="../media/image620.png"/><Relationship Id="rId5" Type="http://schemas.openxmlformats.org/officeDocument/2006/relationships/image" Target="../media/image630.png"/><Relationship Id="rId6" Type="http://schemas.openxmlformats.org/officeDocument/2006/relationships/image" Target="../media/image640.png"/><Relationship Id="rId7" Type="http://schemas.openxmlformats.org/officeDocument/2006/relationships/image" Target="../media/image350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Relationship Id="rId9" Type="http://schemas.openxmlformats.org/officeDocument/2006/relationships/image" Target="../media/image68.png"/><Relationship Id="rId10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8.png"/><Relationship Id="rId10" Type="http://schemas.openxmlformats.org/officeDocument/2006/relationships/image" Target="../media/image610.png"/><Relationship Id="rId11" Type="http://schemas.openxmlformats.org/officeDocument/2006/relationships/image" Target="../media/image350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15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20" Type="http://schemas.openxmlformats.org/officeDocument/2006/relationships/image" Target="../media/image109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110.png"/><Relationship Id="rId5" Type="http://schemas.openxmlformats.org/officeDocument/2006/relationships/image" Target="../media/image76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2.png"/><Relationship Id="rId8" Type="http://schemas.openxmlformats.org/officeDocument/2006/relationships/image" Target="../media/image130.png"/><Relationship Id="rId9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4" Type="http://schemas.openxmlformats.org/officeDocument/2006/relationships/image" Target="../media/image1320.png"/><Relationship Id="rId5" Type="http://schemas.openxmlformats.org/officeDocument/2006/relationships/image" Target="../media/image13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0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26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26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770.png"/><Relationship Id="rId10" Type="http://schemas.openxmlformats.org/officeDocument/2006/relationships/image" Target="../media/image780.png"/><Relationship Id="rId11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1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0.png"/><Relationship Id="rId1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1.png"/><Relationship Id="rId10" Type="http://schemas.openxmlformats.org/officeDocument/2006/relationships/image" Target="../media/image23.png"/><Relationship Id="rId11" Type="http://schemas.openxmlformats.org/officeDocument/2006/relationships/image" Target="../media/image16.png"/><Relationship Id="rId9" Type="http://schemas.openxmlformats.org/officeDocument/2006/relationships/image" Target="../media/image22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9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300.png"/><Relationship Id="rId17" Type="http://schemas.openxmlformats.org/officeDocument/2006/relationships/image" Target="../media/image29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193" t="-15517" r="-536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5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≠∅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</a:t>
                </a:r>
                <a:r>
                  <a:rPr lang="en-US" altLang="ja-JP" sz="3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σ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加法族をつくる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ボレル集合体である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508" t="-14583" r="-136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写像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458" t="-15517" r="-5653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5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b="0" dirty="0" smtClean="0">
                    <a:ea typeface="Cambria Math" charset="0"/>
                    <a:cs typeface="Cambria Math" charset="0"/>
                  </a:rPr>
                </a:br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が確率測度である。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79" t="-14583" r="-321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5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5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</m:t>
                      </m:r>
                    </m:oMath>
                  </m:oMathPara>
                </a14:m>
                <a:r>
                  <a:rPr lang="en-US" altLang="ja-JP" sz="5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dirty="0">
                    <a:ea typeface="Cambria Math" charset="0"/>
                    <a:cs typeface="Cambria Math" charset="0"/>
                  </a:rPr>
                </a:br>
                <a:endParaRPr lang="ja-JP" altLang="en-US" sz="5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7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3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229663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「で、君、それは何点なんだね？」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04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19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blipFill rotWithShape="0">
                <a:blip r:embed="rId19"/>
                <a:stretch>
                  <a:fillRect l="-14912" r="-1491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20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1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8"/>
                <a:stretch>
                  <a:fillRect r="-3394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9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   ⇔   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より厳密には</a:t>
                </a:r>
                <a:r>
                  <a:rPr lang="en-US" altLang="ja-JP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:={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en-US" altLang="ja-JP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ja-JP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086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8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7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02" y="2454823"/>
            <a:ext cx="4269036" cy="3415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空間の各構成要素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に対して、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空間の構成要素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をただ１つ指定する規則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ja-JP" altLang="en-US" dirty="0" smtClean="0"/>
                  <a:t>のこと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04" y="47315"/>
            <a:ext cx="1617996" cy="163707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1873408" y="249878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2223664" y="1274131"/>
            <a:ext cx="2033547" cy="5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262432" y="240296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211228" y="250911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11" y="0"/>
            <a:ext cx="1691608" cy="1711556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760954" y="2346946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>
            <a:off x="2072469" y="1962286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14" r="-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8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/楕円 51"/>
          <p:cNvSpPr/>
          <p:nvPr/>
        </p:nvSpPr>
        <p:spPr>
          <a:xfrm>
            <a:off x="262432" y="5536604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211228" y="5642757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>
          <a:xfrm>
            <a:off x="4760954" y="5480589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2072469" y="5095929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169" r="-176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lang="ja-JP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180" r="-17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5400000">
            <a:off x="4214235" y="2653195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図形グループ 51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8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74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5" name="図形グループ 3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49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106" name="図形グループ 105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3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0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コネクタ 10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3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角丸四角形 101"/>
          <p:cNvSpPr/>
          <p:nvPr/>
        </p:nvSpPr>
        <p:spPr>
          <a:xfrm>
            <a:off x="6786093" y="3311724"/>
            <a:ext cx="2108526" cy="3375764"/>
          </a:xfrm>
          <a:prstGeom prst="roundRect">
            <a:avLst>
              <a:gd name="adj" fmla="val 10075"/>
            </a:avLst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図形グループ 90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5" name="図形グループ 5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>
              <a:stCxn id="36" idx="0"/>
            </p:cNvCxnSpPr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図形グループ 96"/>
          <p:cNvGrpSpPr/>
          <p:nvPr/>
        </p:nvGrpSpPr>
        <p:grpSpPr>
          <a:xfrm>
            <a:off x="6380284" y="4094831"/>
            <a:ext cx="813128" cy="1310837"/>
            <a:chOff x="6508644" y="2427742"/>
            <a:chExt cx="1721601" cy="2323128"/>
          </a:xfrm>
        </p:grpSpPr>
        <p:cxnSp>
          <p:nvCxnSpPr>
            <p:cNvPr id="98" name="直線コネクタ 9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コネクタ 100"/>
          <p:cNvCxnSpPr/>
          <p:nvPr/>
        </p:nvCxnSpPr>
        <p:spPr>
          <a:xfrm flipH="1">
            <a:off x="6411547" y="6056832"/>
            <a:ext cx="804124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 rot="5400000">
            <a:off x="7952828" y="62396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746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8" y="342058"/>
            <a:ext cx="1617996" cy="16370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0" y="261029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350256" y="1385641"/>
            <a:ext cx="2033547" cy="5934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2" y="180779"/>
            <a:ext cx="1184102" cy="17983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4951764" y="1385641"/>
            <a:ext cx="2033547" cy="59349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4572000" y="2586260"/>
            <a:ext cx="4572000" cy="4247707"/>
          </a:xfrm>
          <a:custGeom>
            <a:avLst/>
            <a:gdLst>
              <a:gd name="connsiteX0" fmla="*/ 0 w 4572000"/>
              <a:gd name="connsiteY0" fmla="*/ 0 h 4247707"/>
              <a:gd name="connsiteX1" fmla="*/ 947651 w 4572000"/>
              <a:gd name="connsiteY1" fmla="*/ 0 h 4247707"/>
              <a:gd name="connsiteX2" fmla="*/ 947651 w 4572000"/>
              <a:gd name="connsiteY2" fmla="*/ 1454968 h 4247707"/>
              <a:gd name="connsiteX3" fmla="*/ 914400 w 4572000"/>
              <a:gd name="connsiteY3" fmla="*/ 1454968 h 4247707"/>
              <a:gd name="connsiteX4" fmla="*/ 914400 w 4572000"/>
              <a:gd name="connsiteY4" fmla="*/ 2117119 h 4247707"/>
              <a:gd name="connsiteX5" fmla="*/ 947651 w 4572000"/>
              <a:gd name="connsiteY5" fmla="*/ 2117119 h 4247707"/>
              <a:gd name="connsiteX6" fmla="*/ 947651 w 4572000"/>
              <a:gd name="connsiteY6" fmla="*/ 3615035 h 4247707"/>
              <a:gd name="connsiteX7" fmla="*/ 4572000 w 4572000"/>
              <a:gd name="connsiteY7" fmla="*/ 3615035 h 4247707"/>
              <a:gd name="connsiteX8" fmla="*/ 4572000 w 4572000"/>
              <a:gd name="connsiteY8" fmla="*/ 4247707 h 4247707"/>
              <a:gd name="connsiteX9" fmla="*/ 3208712 w 4572000"/>
              <a:gd name="connsiteY9" fmla="*/ 4247707 h 4247707"/>
              <a:gd name="connsiteX10" fmla="*/ 3208712 w 4572000"/>
              <a:gd name="connsiteY10" fmla="*/ 3893368 h 4247707"/>
              <a:gd name="connsiteX11" fmla="*/ 4498428 w 4572000"/>
              <a:gd name="connsiteY11" fmla="*/ 3893368 h 4247707"/>
              <a:gd name="connsiteX12" fmla="*/ 4498428 w 4572000"/>
              <a:gd name="connsiteY12" fmla="*/ 3730457 h 4247707"/>
              <a:gd name="connsiteX13" fmla="*/ 909145 w 4572000"/>
              <a:gd name="connsiteY13" fmla="*/ 3730457 h 4247707"/>
              <a:gd name="connsiteX14" fmla="*/ 909145 w 4572000"/>
              <a:gd name="connsiteY14" fmla="*/ 3893368 h 4247707"/>
              <a:gd name="connsiteX15" fmla="*/ 2049517 w 4572000"/>
              <a:gd name="connsiteY15" fmla="*/ 3893368 h 4247707"/>
              <a:gd name="connsiteX16" fmla="*/ 2049517 w 4572000"/>
              <a:gd name="connsiteY16" fmla="*/ 4247707 h 4247707"/>
              <a:gd name="connsiteX17" fmla="*/ 0 w 4572000"/>
              <a:gd name="connsiteY17" fmla="*/ 4247707 h 424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0" h="4247707">
                <a:moveTo>
                  <a:pt x="0" y="0"/>
                </a:moveTo>
                <a:lnTo>
                  <a:pt x="947651" y="0"/>
                </a:lnTo>
                <a:lnTo>
                  <a:pt x="947651" y="1454968"/>
                </a:lnTo>
                <a:lnTo>
                  <a:pt x="914400" y="1454968"/>
                </a:lnTo>
                <a:lnTo>
                  <a:pt x="914400" y="2117119"/>
                </a:lnTo>
                <a:lnTo>
                  <a:pt x="947651" y="2117119"/>
                </a:lnTo>
                <a:lnTo>
                  <a:pt x="947651" y="3615035"/>
                </a:lnTo>
                <a:lnTo>
                  <a:pt x="4572000" y="3615035"/>
                </a:lnTo>
                <a:lnTo>
                  <a:pt x="4572000" y="4247707"/>
                </a:lnTo>
                <a:lnTo>
                  <a:pt x="3208712" y="4247707"/>
                </a:lnTo>
                <a:lnTo>
                  <a:pt x="3208712" y="3893368"/>
                </a:lnTo>
                <a:lnTo>
                  <a:pt x="4498428" y="3893368"/>
                </a:lnTo>
                <a:lnTo>
                  <a:pt x="4498428" y="3730457"/>
                </a:lnTo>
                <a:lnTo>
                  <a:pt x="909145" y="3730457"/>
                </a:lnTo>
                <a:lnTo>
                  <a:pt x="909145" y="3893368"/>
                </a:lnTo>
                <a:lnTo>
                  <a:pt x="2049517" y="3893368"/>
                </a:lnTo>
                <a:lnTo>
                  <a:pt x="2049517" y="4247707"/>
                </a:lnTo>
                <a:lnTo>
                  <a:pt x="0" y="4247707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=180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 0 !?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>
            <a:off x="5403275" y="6173859"/>
            <a:ext cx="3624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946520" y="62660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180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7161773" y="6091740"/>
            <a:ext cx="143996" cy="143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4151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（足したものも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 smtClean="0"/>
                  <a:t>に含まれるよ）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126" t="-89091" b="-11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3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テキスト ボックス 62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408414" y="2966047"/>
                <a:ext cx="3680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14" y="2966047"/>
                <a:ext cx="36804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49" t="-12941" r="-2649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1197" y="4743705"/>
                <a:ext cx="40069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" y="4743705"/>
                <a:ext cx="40069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432" t="-11628" r="-2280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=∅⇒  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ℕ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3053577" y="6552530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（</a:t>
            </a:r>
            <a:r>
              <a:rPr kumimoji="1" lang="ja-JP" altLang="en-US" sz="1600" smtClean="0"/>
              <a:t>事象が互いに素なら、和事象</a:t>
            </a:r>
            <a:r>
              <a:rPr kumimoji="1" lang="ja-JP" altLang="en-US" sz="1600" dirty="0" smtClean="0"/>
              <a:t>の確率は、事象の確率の和だよ）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6270" y="308472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  <p:sp>
        <p:nvSpPr>
          <p:cNvPr id="16" name="円/楕円 15"/>
          <p:cNvSpPr/>
          <p:nvPr/>
        </p:nvSpPr>
        <p:spPr>
          <a:xfrm>
            <a:off x="5048170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7482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>
            <a:off x="2083102" y="392640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5926" r="-21667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3799536" y="33416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1873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 xmlns=""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≅180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mr-IN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80−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</m:t>
                          </m:r>
                          <m:r>
                            <a:rPr lang="en-US" altLang="ja-JP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80−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04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0"/>
          <a:stretch/>
        </p:blipFill>
        <p:spPr>
          <a:xfrm>
            <a:off x="0" y="2197250"/>
            <a:ext cx="615032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13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250"/>
            <a:ext cx="9144000" cy="3657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91375" y="26433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（無理やり描画）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49" y="2917849"/>
                <a:ext cx="1296381" cy="567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ja-JP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mr-IN" altLang="ja-JP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7" y="4494315"/>
                <a:ext cx="259686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2" y="1394962"/>
                <a:ext cx="147886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1144894"/>
                <a:ext cx="3007490" cy="931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72" y="1190690"/>
                <a:ext cx="2378663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charset="0"/>
                      </a:rPr>
                      <m:t>𝑓</m:t>
                    </m:r>
                    <m:r>
                      <a:rPr lang="en-US" altLang="ja-JP" sz="2800" i="1">
                        <a:latin typeface="Cambria Math" charset="0"/>
                      </a:rPr>
                      <m:t>(</m:t>
                    </m:r>
                    <m:r>
                      <a:rPr lang="en-US" altLang="ja-JP" sz="2800" i="1">
                        <a:latin typeface="Cambria Math" charset="0"/>
                      </a:rPr>
                      <m:t>𝑥</m:t>
                    </m:r>
                    <m:r>
                      <a:rPr lang="en-US" altLang="ja-JP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ja-JP" sz="2800" dirty="0" smtClean="0"/>
                  <a:t>: </a:t>
                </a:r>
                <a:r>
                  <a:rPr lang="ja-JP" altLang="en-US" sz="2800" dirty="0" smtClean="0"/>
                  <a:t>定義域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altLang="ja-JP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altLang="ja-JP" sz="2800" b="0" i="1" smtClean="0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/>
                  <a:t>において均一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5" y="253104"/>
                <a:ext cx="775019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572" t="-14118" r="-472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2800" i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30" y="5737559"/>
                <a:ext cx="5329664" cy="9773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2913346">
            <a:off x="2672537" y="4844345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8686654" flipH="1">
            <a:off x="6151832" y="4900697"/>
            <a:ext cx="916679" cy="12495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1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4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4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4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4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44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4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4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01444" y="6611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確率分布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444" y="21293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累積分布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444" y="37090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確率密度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444" y="5288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72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ℛ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241565" y="4716792"/>
                <a:ext cx="25830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>
                    <a:solidFill>
                      <a:schemeClr val="accent2"/>
                    </a:solidFill>
                  </a:rPr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sz="2400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lang="en-US" altLang="ja-JP" sz="2400" i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sz="2400" i="1" dirty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>
                    <a:solidFill>
                      <a:schemeClr val="accent2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accent2"/>
                    </a:solidFill>
                  </a:rPr>
                </a:br>
                <a:r>
                  <a:rPr lang="en-US" altLang="ja-JP" sz="2000" dirty="0" smtClean="0">
                    <a:solidFill>
                      <a:schemeClr val="accent2"/>
                    </a:solidFill>
                  </a:rPr>
                  <a:t>probability space</a:t>
                </a:r>
                <a:endParaRPr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565" y="4716792"/>
                <a:ext cx="2583079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66" t="-61905" r="-1651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6531780" y="2941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 rot="19058118">
            <a:off x="2453598" y="1873034"/>
            <a:ext cx="6579168" cy="2889678"/>
          </a:xfrm>
          <a:prstGeom prst="roundRect">
            <a:avLst>
              <a:gd name="adj" fmla="val 17829"/>
            </a:avLst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94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285" t="-15517" r="-1916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193" t="-15517" r="-200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実測値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sz="3600" dirty="0" smtClean="0"/>
                  <a:t>は、確率密度関数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f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ja-JP" altLang="en-US" sz="3600" b="0" i="1" smtClean="0">
                        <a:latin typeface="Cambria Math" charset="0"/>
                      </a:rPr>
                      <m:t>が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3189249"/>
                <a:ext cx="6765763" cy="653577"/>
              </a:xfrm>
              <a:prstGeom prst="rect">
                <a:avLst/>
              </a:prstGeom>
              <a:blipFill rotWithShape="0">
                <a:blip r:embed="rId3"/>
                <a:stretch>
                  <a:fillRect l="-2703" t="-12150" b="-35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𝜇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− </m:t>
                          </m:r>
                          <m:f>
                            <m:fPr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70" y="4182376"/>
                <a:ext cx="6359305" cy="1377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となるような確率分布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ja-JP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3600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3600" dirty="0" smtClean="0"/>
                  <a:t>をもつ。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51" y="5899867"/>
                <a:ext cx="765818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68" t="-15094" r="-1433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矢印 5"/>
          <p:cNvSpPr/>
          <p:nvPr/>
        </p:nvSpPr>
        <p:spPr>
          <a:xfrm rot="5400000">
            <a:off x="3540466" y="1320236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4" y="1693644"/>
            <a:ext cx="2801255" cy="28342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451692" y="1465243"/>
            <a:ext cx="5111827" cy="3833871"/>
            <a:chOff x="782198" y="1366091"/>
            <a:chExt cx="5111827" cy="3833871"/>
          </a:xfrm>
        </p:grpSpPr>
        <p:sp>
          <p:nvSpPr>
            <p:cNvPr id="13" name="正方形/長方形 12"/>
            <p:cNvSpPr/>
            <p:nvPr/>
          </p:nvSpPr>
          <p:spPr>
            <a:xfrm>
              <a:off x="78219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060155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338112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0155" y="1366091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60154" y="3922005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も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61606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47491" y="3571309"/>
            <a:ext cx="6043964" cy="1257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14399" y="10625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確率分布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398" y="2530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累積分布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4397" y="3998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確率密度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4765" y="52771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𝑃</m:t>
                      </m:r>
                      <m:r>
                        <a:rPr lang="en-US" altLang="ja-JP" sz="2800" i="1">
                          <a:latin typeface="Cambria Math" charset="0"/>
                        </a:rPr>
                        <m:t>(</m:t>
                      </m:r>
                      <m:r>
                        <a:rPr lang="en-US" altLang="ja-JP" sz="2800" i="1">
                          <a:latin typeface="Cambria Math" charset="0"/>
                        </a:rPr>
                        <m:t>𝐴</m:t>
                      </m:r>
                      <m:r>
                        <a:rPr lang="en-US" altLang="ja-JP" sz="2800" i="1">
                          <a:latin typeface="Cambria Math" charset="0"/>
                        </a:rPr>
                        <m:t>|</m:t>
                      </m:r>
                      <m:r>
                        <a:rPr lang="en-US" altLang="ja-JP" sz="2800" i="1">
                          <a:latin typeface="Cambria Math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altLang="ja-JP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の要素数が無限個の場合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628" r="-144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446049" y="802888"/>
            <a:ext cx="6512312" cy="5441795"/>
          </a:xfrm>
          <a:custGeom>
            <a:avLst/>
            <a:gdLst>
              <a:gd name="connsiteX0" fmla="*/ 6512312 w 6512312"/>
              <a:gd name="connsiteY0" fmla="*/ 0 h 5441795"/>
              <a:gd name="connsiteX1" fmla="*/ 0 w 6512312"/>
              <a:gd name="connsiteY1" fmla="*/ 0 h 5441795"/>
              <a:gd name="connsiteX2" fmla="*/ 0 w 6512312"/>
              <a:gd name="connsiteY2" fmla="*/ 5441795 h 544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312" h="5441795">
                <a:moveTo>
                  <a:pt x="6512312" y="0"/>
                </a:moveTo>
                <a:lnTo>
                  <a:pt x="0" y="0"/>
                </a:lnTo>
                <a:lnTo>
                  <a:pt x="0" y="5441795"/>
                </a:lnTo>
              </a:path>
            </a:pathLst>
          </a:custGeom>
          <a:noFill/>
          <a:ln w="349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95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5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 rot="19058118">
            <a:off x="2453598" y="1873034"/>
            <a:ext cx="6579168" cy="2889678"/>
          </a:xfrm>
          <a:prstGeom prst="roundRect">
            <a:avLst>
              <a:gd name="adj" fmla="val 20614"/>
            </a:avLst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ℛ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215624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6075499" y="4920595"/>
                <a:ext cx="25830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ℛ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99" y="4920595"/>
                <a:ext cx="2583079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310" t="-61111" r="-1655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6531780" y="2941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72300" y="6134436"/>
                <a:ext cx="9232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を考える事で、実現値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が存在する実数空間から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charset="0"/>
                      </a:rPr>
                      <m:t>[1,</m:t>
                    </m:r>
                    <m:r>
                      <a:rPr lang="en-US" altLang="ja-JP" b="0" i="1" smtClean="0">
                        <a:latin typeface="Cambria Math" charset="0"/>
                      </a:rPr>
                      <m:t>0]</m:t>
                    </m:r>
                  </m:oMath>
                </a14:m>
                <a:r>
                  <a:rPr kumimoji="1" lang="ja-JP" altLang="en-US" dirty="0" smtClean="0"/>
                  <a:t>空間への写像である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確率分布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kumimoji="1" lang="ja-JP" altLang="en-US" dirty="0" smtClean="0"/>
                  <a:t>を定義することができ、</a:t>
                </a:r>
                <a14:m>
                  <m:oMath xmlns:m="http://schemas.openxmlformats.org/officeDocument/2006/math">
                    <m: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altLang="ja-JP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𝒮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ja-JP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ja-JP" altLang="en-US" dirty="0" smtClean="0"/>
                  <a:t>を確率空間として捉えられるようになった。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0" y="6134436"/>
                <a:ext cx="9232079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528" t="-11321" b="-7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02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412" t="-15517" r="-3529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3132" t="-15517" r="-324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4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b="0" dirty="0" smtClean="0">
                    <a:ea typeface="Cambria Math" charset="0"/>
                    <a:cs typeface="Cambria Math" charset="0"/>
                  </a:rPr>
                </a:br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4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  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=∅ </m:t>
                      </m:r>
                    </m:oMath>
                  </m:oMathPara>
                </a14:m>
                <a:r>
                  <a:rPr lang="en-US" altLang="ja-JP" sz="4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dirty="0">
                    <a:ea typeface="Cambria Math" charset="0"/>
                    <a:cs typeface="Cambria Math" charset="0"/>
                  </a:rPr>
                </a:br>
                <a:endParaRPr lang="ja-JP" altLang="en-US" sz="4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15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altLang="ja-JP" sz="1600" dirty="0" smtClean="0"/>
              </a:p>
              <a:p>
                <a:pPr algn="ctr"/>
                <a:r>
                  <a:rPr lang="en-US" altLang="ja-JP" sz="1600" dirty="0" smtClean="0"/>
                  <a:t>elementary event (atomic event)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blipFill rotWithShape="0">
                <a:blip r:embed="rId9"/>
                <a:stretch>
                  <a:fillRect l="-587" t="-8730" r="-391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ja-JP" sz="1600" dirty="0" smtClean="0"/>
                  <a:t/>
                </a:r>
                <a:br>
                  <a:rPr lang="en-US" altLang="ja-JP" sz="1600" dirty="0" smtClean="0"/>
                </a:br>
                <a:r>
                  <a:rPr lang="en-US" altLang="ja-JP" sz="1600" dirty="0" smtClean="0"/>
                  <a:t>event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7937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blipFill rotWithShape="0">
                <a:blip r:embed="rId11"/>
                <a:stretch>
                  <a:fillRect l="-4355" t="-10101" r="-670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7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8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2"/>
                <a:stretch>
                  <a:fillRect l="-13675" r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4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0" y="-1397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この内容は</a:t>
            </a:r>
            <a:r>
              <a:rPr kumimoji="1" lang="ja-JP" altLang="en-US" dirty="0" smtClean="0"/>
              <a:t>一般性</a:t>
            </a:r>
            <a:r>
              <a:rPr lang="ja-JP" altLang="en-US" dirty="0" smtClean="0"/>
              <a:t>は失われない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0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16958" y="355359"/>
            <a:ext cx="8944445" cy="646419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5017" y="2850745"/>
            <a:ext cx="940674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※ </a:t>
            </a:r>
            <a:r>
              <a:rPr lang="ja-JP" altLang="en-US" sz="4000" dirty="0" smtClean="0"/>
              <a:t>この内容は</a:t>
            </a:r>
            <a:r>
              <a:rPr kumimoji="1" lang="ja-JP" altLang="en-US" sz="4000" dirty="0" smtClean="0"/>
              <a:t>一般性</a:t>
            </a:r>
            <a:r>
              <a:rPr lang="ja-JP" altLang="en-US" sz="4000" dirty="0" smtClean="0"/>
              <a:t>は失われない</a:t>
            </a:r>
            <a:r>
              <a:rPr lang="ja-JP" altLang="en-US" sz="5400" dirty="0" smtClean="0"/>
              <a:t>が、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0777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602256" y="890529"/>
            <a:ext cx="2141778" cy="2249278"/>
            <a:chOff x="602256" y="890529"/>
            <a:chExt cx="2141778" cy="2249278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602256" y="890529"/>
              <a:ext cx="2141693" cy="2249278"/>
              <a:chOff x="1075981" y="703242"/>
              <a:chExt cx="1973855" cy="2073009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2335576" y="1553378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3049836" y="941941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075981" y="1314679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1075981" y="1314679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1075981" y="253755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790241" y="70324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1075981" y="703242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2335575" y="941941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2335575" y="2164813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982633" y="205452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smtClean="0"/>
                <a:t>へ</a:t>
              </a:r>
              <a:endParaRPr kumimoji="1" lang="ja-JP" altLang="en-US" sz="36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344198" y="103504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の</a:t>
              </a:r>
              <a:endParaRPr kumimoji="1" lang="ja-JP" altLang="en-US" sz="3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97703" y="190646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も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9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1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6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28263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1340</TotalTime>
  <Words>2842</Words>
  <Application>Microsoft Macintosh PowerPoint</Application>
  <PresentationFormat>画面に合わせる (4:3)</PresentationFormat>
  <Paragraphs>565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7" baseType="lpstr">
      <vt:lpstr>Cambria Math</vt:lpstr>
      <vt:lpstr>Mangal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MIMURA Koki</cp:lastModifiedBy>
  <cp:revision>81</cp:revision>
  <dcterms:created xsi:type="dcterms:W3CDTF">2019-06-27T00:46:36Z</dcterms:created>
  <dcterms:modified xsi:type="dcterms:W3CDTF">2019-06-28T08:35:07Z</dcterms:modified>
</cp:coreProperties>
</file>