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9" r:id="rId4"/>
    <p:sldId id="273" r:id="rId5"/>
    <p:sldId id="292" r:id="rId6"/>
    <p:sldId id="291" r:id="rId7"/>
    <p:sldId id="266" r:id="rId8"/>
    <p:sldId id="268" r:id="rId9"/>
    <p:sldId id="258" r:id="rId10"/>
    <p:sldId id="282" r:id="rId11"/>
    <p:sldId id="283" r:id="rId12"/>
    <p:sldId id="285" r:id="rId13"/>
    <p:sldId id="289" r:id="rId14"/>
    <p:sldId id="280" r:id="rId15"/>
    <p:sldId id="276" r:id="rId16"/>
    <p:sldId id="278" r:id="rId17"/>
    <p:sldId id="293" r:id="rId18"/>
    <p:sldId id="274" r:id="rId19"/>
    <p:sldId id="290" r:id="rId20"/>
    <p:sldId id="286" r:id="rId21"/>
    <p:sldId id="287" r:id="rId22"/>
    <p:sldId id="288" r:id="rId23"/>
    <p:sldId id="260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/>
    <p:restoredTop sz="96181"/>
  </p:normalViewPr>
  <p:slideViewPr>
    <p:cSldViewPr snapToGrid="0" snapToObjects="1">
      <p:cViewPr>
        <p:scale>
          <a:sx n="120" d="100"/>
          <a:sy n="120" d="100"/>
        </p:scale>
        <p:origin x="60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2939B-42D2-F445-8B5F-D833DE2B41DB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C4360-091D-CF42-8667-3E46ED9739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03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64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552EC-B0D2-FE44-AF48-04AAA2C7119D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79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1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4.png"/><Relationship Id="rId10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Relationship Id="rId14" Type="http://schemas.openxmlformats.org/officeDocument/2006/relationships/image" Target="../media/image53.png"/><Relationship Id="rId15" Type="http://schemas.openxmlformats.org/officeDocument/2006/relationships/image" Target="../media/image54.png"/><Relationship Id="rId16" Type="http://schemas.openxmlformats.org/officeDocument/2006/relationships/image" Target="../media/image55.png"/><Relationship Id="rId17" Type="http://schemas.openxmlformats.org/officeDocument/2006/relationships/image" Target="../media/image56.png"/><Relationship Id="rId18" Type="http://schemas.openxmlformats.org/officeDocument/2006/relationships/image" Target="../media/image57.png"/><Relationship Id="rId19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.png"/><Relationship Id="rId20" Type="http://schemas.openxmlformats.org/officeDocument/2006/relationships/image" Target="../media/image5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Relationship Id="rId14" Type="http://schemas.openxmlformats.org/officeDocument/2006/relationships/image" Target="../media/image53.png"/><Relationship Id="rId15" Type="http://schemas.openxmlformats.org/officeDocument/2006/relationships/image" Target="../media/image54.png"/><Relationship Id="rId16" Type="http://schemas.openxmlformats.org/officeDocument/2006/relationships/image" Target="../media/image55.png"/><Relationship Id="rId17" Type="http://schemas.openxmlformats.org/officeDocument/2006/relationships/image" Target="../media/image56.png"/><Relationship Id="rId18" Type="http://schemas.openxmlformats.org/officeDocument/2006/relationships/image" Target="../media/image57.png"/><Relationship Id="rId19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35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1.png"/><Relationship Id="rId12" Type="http://schemas.openxmlformats.org/officeDocument/2006/relationships/image" Target="../media/image61.png"/><Relationship Id="rId13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9.png"/><Relationship Id="rId9" Type="http://schemas.openxmlformats.org/officeDocument/2006/relationships/image" Target="../media/image68.png"/><Relationship Id="rId10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8.png"/><Relationship Id="rId9" Type="http://schemas.openxmlformats.org/officeDocument/2006/relationships/image" Target="../media/image67.png"/><Relationship Id="rId10" Type="http://schemas.openxmlformats.org/officeDocument/2006/relationships/image" Target="../media/image61.png"/><Relationship Id="rId11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8.png"/><Relationship Id="rId12" Type="http://schemas.openxmlformats.org/officeDocument/2006/relationships/image" Target="../media/image61.png"/><Relationship Id="rId13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3.png"/><Relationship Id="rId15" Type="http://schemas.openxmlformats.org/officeDocument/2006/relationships/image" Target="../media/image2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1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30.png"/><Relationship Id="rId17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4.png"/><Relationship Id="rId10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71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角丸四角形 38"/>
          <p:cNvSpPr/>
          <p:nvPr/>
        </p:nvSpPr>
        <p:spPr>
          <a:xfrm>
            <a:off x="286439" y="758488"/>
            <a:ext cx="5871990" cy="6012882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4109291" y="1760664"/>
            <a:ext cx="1661597" cy="42500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876566" y="1366893"/>
            <a:ext cx="2387657" cy="5167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ja-JP" sz="3400" b="0" i="1" smtClean="0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blipFill rotWithShape="0">
                <a:blip r:embed="rId2"/>
                <a:stretch>
                  <a:fillRect l="-10409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blipFill rotWithShape="0">
                <a:blip r:embed="rId3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blipFill rotWithShape="0">
                <a:blip r:embed="rId4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blipFill rotWithShape="0">
                <a:blip r:embed="rId5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も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blipFill rotWithShape="0">
                <a:blip r:embed="rId6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6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blipFill rotWithShape="0">
                <a:blip r:embed="rId7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根元事象</a:t>
                </a:r>
                <a14:m>
                  <m:oMath xmlns:m="http://schemas.openxmlformats.org/officeDocument/2006/math">
                    <m:r>
                      <a:rPr lang="en-US" altLang="ja-JP" sz="28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𝜔</m:t>
                    </m:r>
                  </m:oMath>
                </a14:m>
                <a:endParaRPr lang="ja-JP" alt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5882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テキスト ボックス 53"/>
          <p:cNvSpPr txBox="1"/>
          <p:nvPr/>
        </p:nvSpPr>
        <p:spPr>
          <a:xfrm>
            <a:off x="4628595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628595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628595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4410426" y="5480125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426" y="5480125"/>
                <a:ext cx="1133964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1016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フリーフォーム 57"/>
          <p:cNvSpPr/>
          <p:nvPr/>
        </p:nvSpPr>
        <p:spPr>
          <a:xfrm>
            <a:off x="2942375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/>
          <p:cNvCxnSpPr/>
          <p:nvPr/>
        </p:nvCxnSpPr>
        <p:spPr>
          <a:xfrm flipH="1">
            <a:off x="2942375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3857928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図形グループ 60"/>
          <p:cNvGrpSpPr/>
          <p:nvPr/>
        </p:nvGrpSpPr>
        <p:grpSpPr>
          <a:xfrm>
            <a:off x="2942375" y="2504820"/>
            <a:ext cx="1686220" cy="1403825"/>
            <a:chOff x="2807581" y="2504820"/>
            <a:chExt cx="2903585" cy="1403825"/>
          </a:xfrm>
        </p:grpSpPr>
        <p:sp>
          <p:nvSpPr>
            <p:cNvPr id="62" name="フリーフォーム 61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3" name="直線コネクタ 62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直線コネクタ 63"/>
          <p:cNvCxnSpPr/>
          <p:nvPr/>
        </p:nvCxnSpPr>
        <p:spPr>
          <a:xfrm flipH="1">
            <a:off x="2942375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</mc:Choice>
        <mc:Fallback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blipFill rotWithShape="0">
                <a:blip r:embed="rId10"/>
                <a:stretch>
                  <a:fillRect l="-3069" t="-54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4142027" y="1273971"/>
                <a:ext cx="15259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endParaRPr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027" y="1273971"/>
                <a:ext cx="1525995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757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図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42" name="角丸四角形 41"/>
          <p:cNvSpPr/>
          <p:nvPr/>
        </p:nvSpPr>
        <p:spPr>
          <a:xfrm>
            <a:off x="6449452" y="1598113"/>
            <a:ext cx="2529905" cy="5173256"/>
          </a:xfrm>
          <a:prstGeom prst="roundRect">
            <a:avLst>
              <a:gd name="adj" fmla="val 1212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p:cxnSp>
        <p:nvCxnSpPr>
          <p:cNvPr id="38" name="直線コネクタ 37"/>
          <p:cNvCxnSpPr/>
          <p:nvPr/>
        </p:nvCxnSpPr>
        <p:spPr>
          <a:xfrm flipH="1">
            <a:off x="5326223" y="2427742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5307160" y="3584715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5326223" y="4750870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7431589" y="1760665"/>
                <a:ext cx="526106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1760665"/>
                <a:ext cx="526106" cy="101431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7431589" y="3065616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3065616"/>
                <a:ext cx="526106" cy="101752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7431589" y="4384790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4384790"/>
                <a:ext cx="526106" cy="101752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7140868" y="5827716"/>
                <a:ext cx="11075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b="0" smtClean="0"/>
                  <a:t>確率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charset="0"/>
                      </a:rPr>
                      <m:t>𝑝</m:t>
                    </m:r>
                  </m:oMath>
                </a14:m>
                <a:endParaRPr lang="ja-JP" altLang="en-US" sz="4800" dirty="0"/>
              </a:p>
            </p:txBody>
          </p:sp>
        </mc:Choice>
        <mc:Fallback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868" y="5827716"/>
                <a:ext cx="1107547" cy="523220"/>
              </a:xfrm>
              <a:prstGeom prst="rect">
                <a:avLst/>
              </a:prstGeom>
              <a:blipFill rotWithShape="0">
                <a:blip r:embed="rId16"/>
                <a:stretch>
                  <a:fillRect l="-1044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正方形/長方形 35"/>
              <p:cNvSpPr/>
              <p:nvPr/>
            </p:nvSpPr>
            <p:spPr>
              <a:xfrm>
                <a:off x="5926590" y="2197571"/>
                <a:ext cx="683046" cy="274900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関</a:t>
                </a:r>
                <a: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kumimoji="1" lang="ja-JP" altLang="en-US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数</a:t>
                </a:r>
                <a: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altLang="ja-JP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𝑃</m:t>
                    </m:r>
                    <m:r>
                      <a:rPr lang="en-US" altLang="ja-JP" sz="3200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</m:oMath>
                </a14:m>
                <a:endParaRPr kumimoji="1" lang="ja-JP" alt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6" name="正方形/長方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590" y="2197571"/>
                <a:ext cx="683046" cy="2749002"/>
              </a:xfrm>
              <a:prstGeom prst="rect">
                <a:avLst/>
              </a:prstGeom>
              <a:blipFill rotWithShape="0">
                <a:blip r:embed="rId17"/>
                <a:stretch>
                  <a:fillRect l="-13675" r="-12821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155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57200" y="2296632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「で、君、それは何点なんだね？」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004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912" y="-10953"/>
            <a:ext cx="1617996" cy="1637076"/>
          </a:xfrm>
          <a:prstGeom prst="rect">
            <a:avLst/>
          </a:prstGeom>
        </p:spPr>
      </p:pic>
      <p:sp>
        <p:nvSpPr>
          <p:cNvPr id="39" name="角丸四角形 38"/>
          <p:cNvSpPr/>
          <p:nvPr/>
        </p:nvSpPr>
        <p:spPr>
          <a:xfrm>
            <a:off x="2126514" y="758488"/>
            <a:ext cx="5233398" cy="6012882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5716907" y="1760664"/>
            <a:ext cx="1319255" cy="42500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2333234" y="1366893"/>
            <a:ext cx="2387657" cy="5167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2692582" y="1399945"/>
                <a:ext cx="1640770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ja-JP" sz="3400" b="0" i="1" smtClean="0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582" y="1399945"/>
                <a:ext cx="1640770" cy="615553"/>
              </a:xfrm>
              <a:prstGeom prst="rect">
                <a:avLst/>
              </a:prstGeom>
              <a:blipFill rotWithShape="0">
                <a:blip r:embed="rId3"/>
                <a:stretch>
                  <a:fillRect l="-10409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2692582" y="2177227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582" y="2177227"/>
                <a:ext cx="1650837" cy="615553"/>
              </a:xfrm>
              <a:prstGeom prst="rect">
                <a:avLst/>
              </a:prstGeom>
              <a:blipFill rotWithShape="0">
                <a:blip r:embed="rId4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2692582" y="2954509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582" y="2954509"/>
                <a:ext cx="1650837" cy="615553"/>
              </a:xfrm>
              <a:prstGeom prst="rect">
                <a:avLst/>
              </a:prstGeom>
              <a:blipFill rotWithShape="0">
                <a:blip r:embed="rId5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2692582" y="3731791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582" y="3731791"/>
                <a:ext cx="1650837" cy="615553"/>
              </a:xfrm>
              <a:prstGeom prst="rect">
                <a:avLst/>
              </a:prstGeom>
              <a:blipFill rotWithShape="0">
                <a:blip r:embed="rId6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2692582" y="4509073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も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582" y="4509073"/>
                <a:ext cx="1650837" cy="615553"/>
              </a:xfrm>
              <a:prstGeom prst="rect">
                <a:avLst/>
              </a:prstGeom>
              <a:blipFill rotWithShape="0">
                <a:blip r:embed="rId7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2692582" y="5286356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6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582" y="5286356"/>
                <a:ext cx="1650837" cy="615553"/>
              </a:xfrm>
              <a:prstGeom prst="rect">
                <a:avLst/>
              </a:prstGeom>
              <a:blipFill rotWithShape="0">
                <a:blip r:embed="rId8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2517994" y="5969301"/>
                <a:ext cx="19686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根元事象</a:t>
                </a:r>
                <a14:m>
                  <m:oMath xmlns:m="http://schemas.openxmlformats.org/officeDocument/2006/math">
                    <m:r>
                      <a:rPr lang="en-US" altLang="ja-JP" sz="28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𝜔</m:t>
                    </m:r>
                  </m:oMath>
                </a14:m>
                <a:endParaRPr lang="ja-JP" alt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994" y="5969301"/>
                <a:ext cx="1968680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5573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テキスト ボックス 53"/>
          <p:cNvSpPr txBox="1"/>
          <p:nvPr/>
        </p:nvSpPr>
        <p:spPr>
          <a:xfrm>
            <a:off x="6085263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085263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085263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5792663" y="5480125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663" y="5480125"/>
                <a:ext cx="1133964" cy="523220"/>
              </a:xfrm>
              <a:prstGeom prst="rect">
                <a:avLst/>
              </a:prstGeom>
              <a:blipFill rotWithShape="0">
                <a:blip r:embed="rId10"/>
                <a:stretch>
                  <a:fillRect l="-10215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フリーフォーム 57"/>
          <p:cNvSpPr/>
          <p:nvPr/>
        </p:nvSpPr>
        <p:spPr>
          <a:xfrm>
            <a:off x="4399043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/>
          <p:cNvCxnSpPr/>
          <p:nvPr/>
        </p:nvCxnSpPr>
        <p:spPr>
          <a:xfrm flipH="1">
            <a:off x="4399043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5314596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図形グループ 60"/>
          <p:cNvGrpSpPr/>
          <p:nvPr/>
        </p:nvGrpSpPr>
        <p:grpSpPr>
          <a:xfrm>
            <a:off x="4399043" y="2504820"/>
            <a:ext cx="1686220" cy="1403825"/>
            <a:chOff x="2807581" y="2504820"/>
            <a:chExt cx="2903585" cy="1403825"/>
          </a:xfrm>
        </p:grpSpPr>
        <p:sp>
          <p:nvSpPr>
            <p:cNvPr id="62" name="フリーフォーム 61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3" name="直線コネクタ 62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直線コネクタ 63"/>
          <p:cNvCxnSpPr/>
          <p:nvPr/>
        </p:nvCxnSpPr>
        <p:spPr>
          <a:xfrm flipH="1">
            <a:off x="4399043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2333235" y="770013"/>
                <a:ext cx="238765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</mc:Choice>
        <mc:Fallback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235" y="770013"/>
                <a:ext cx="2387656" cy="892552"/>
              </a:xfrm>
              <a:prstGeom prst="rect">
                <a:avLst/>
              </a:prstGeom>
              <a:blipFill rotWithShape="0">
                <a:blip r:embed="rId11"/>
                <a:stretch>
                  <a:fillRect l="-3069" t="-54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5598695" y="1273971"/>
                <a:ext cx="15259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endParaRPr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695" y="1273971"/>
                <a:ext cx="1525995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757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角丸四角形 41"/>
          <p:cNvSpPr/>
          <p:nvPr/>
        </p:nvSpPr>
        <p:spPr>
          <a:xfrm>
            <a:off x="7644012" y="1598113"/>
            <a:ext cx="1406600" cy="5173256"/>
          </a:xfrm>
          <a:prstGeom prst="roundRect">
            <a:avLst>
              <a:gd name="adj" fmla="val 2225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6763829" y="2427742"/>
            <a:ext cx="1448394" cy="2323128"/>
            <a:chOff x="6508644" y="2427742"/>
            <a:chExt cx="1721601" cy="2323128"/>
          </a:xfrm>
        </p:grpSpPr>
        <p:cxnSp>
          <p:nvCxnSpPr>
            <p:cNvPr id="38" name="直線コネクタ 37"/>
            <p:cNvCxnSpPr/>
            <p:nvPr/>
          </p:nvCxnSpPr>
          <p:spPr>
            <a:xfrm flipH="1">
              <a:off x="6527707" y="2427742"/>
              <a:ext cx="170253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 flipH="1">
              <a:off x="6508644" y="3584715"/>
              <a:ext cx="170253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 flipH="1">
              <a:off x="6527707" y="4750870"/>
              <a:ext cx="170253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8260930" y="1750032"/>
                <a:ext cx="526106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930" y="1750032"/>
                <a:ext cx="526106" cy="101431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7906414" y="5827716"/>
                <a:ext cx="11075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b="0" dirty="0" smtClean="0"/>
                  <a:t>確率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charset="0"/>
                      </a:rPr>
                      <m:t>𝑝</m:t>
                    </m:r>
                  </m:oMath>
                </a14:m>
                <a:endParaRPr lang="ja-JP" altLang="en-US" sz="4800" dirty="0"/>
              </a:p>
            </p:txBody>
          </p:sp>
        </mc:Choice>
        <mc:Fallback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414" y="5827716"/>
                <a:ext cx="1107547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1044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8260930" y="3054983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930" y="3054983"/>
                <a:ext cx="526106" cy="101752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8260930" y="4374157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930" y="4374157"/>
                <a:ext cx="526106" cy="101752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図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932" y="0"/>
            <a:ext cx="1617996" cy="1637076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>
          <a:xfrm>
            <a:off x="0" y="758488"/>
            <a:ext cx="1886860" cy="6012881"/>
          </a:xfrm>
          <a:prstGeom prst="roundRect">
            <a:avLst>
              <a:gd name="adj" fmla="val 1427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角丸四角形 66"/>
          <p:cNvSpPr/>
          <p:nvPr/>
        </p:nvSpPr>
        <p:spPr>
          <a:xfrm>
            <a:off x="108705" y="1366893"/>
            <a:ext cx="1630269" cy="51670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19439" y="14637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1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-41977" y="832469"/>
                <a:ext cx="18437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実数空間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977" y="832469"/>
                <a:ext cx="1843773" cy="523220"/>
              </a:xfrm>
              <a:prstGeom prst="rect">
                <a:avLst/>
              </a:prstGeom>
              <a:blipFill rotWithShape="0">
                <a:blip r:embed="rId17"/>
                <a:stretch>
                  <a:fillRect l="-5941" t="-12941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図形グループ 4"/>
          <p:cNvGrpSpPr/>
          <p:nvPr/>
        </p:nvGrpSpPr>
        <p:grpSpPr>
          <a:xfrm>
            <a:off x="1202967" y="1750032"/>
            <a:ext cx="1440907" cy="3844100"/>
            <a:chOff x="1202968" y="1750032"/>
            <a:chExt cx="1117356" cy="3844100"/>
          </a:xfrm>
        </p:grpSpPr>
        <p:cxnSp>
          <p:nvCxnSpPr>
            <p:cNvPr id="72" name="直線コネクタ 71"/>
            <p:cNvCxnSpPr/>
            <p:nvPr/>
          </p:nvCxnSpPr>
          <p:spPr>
            <a:xfrm>
              <a:off x="1202968" y="175003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>
              <a:off x="1202968" y="251885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>
              <a:off x="1202968" y="328767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1202968" y="405649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>
              <a:off x="1202968" y="482531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>
              <a:off x="1202968" y="559413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テキスト ボックス 77"/>
          <p:cNvSpPr txBox="1"/>
          <p:nvPr/>
        </p:nvSpPr>
        <p:spPr>
          <a:xfrm>
            <a:off x="419439" y="22330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2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19439" y="30023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1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19439" y="37716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smtClean="0"/>
              <a:t>2</a:t>
            </a:r>
            <a:r>
              <a:rPr lang="ja-JP" altLang="en-US" sz="3200" smtClean="0"/>
              <a:t>点</a:t>
            </a:r>
            <a:endParaRPr kumimoji="1" lang="en-US" altLang="ja-JP" sz="3200" dirty="0" smtClean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19439" y="45409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3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19439" y="5310244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1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テキスト ボックス 82"/>
              <p:cNvSpPr txBox="1"/>
              <p:nvPr/>
            </p:nvSpPr>
            <p:spPr>
              <a:xfrm>
                <a:off x="128757" y="5994155"/>
                <a:ext cx="1542089" cy="524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実現</a:t>
                </a:r>
                <a14:m>
                  <m:oMath xmlns:m="http://schemas.openxmlformats.org/officeDocument/2006/math">
                    <m:r>
                      <a:rPr lang="ja-JP" altLang="en-US" sz="28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値</m:t>
                    </m:r>
                    <m:r>
                      <a:rPr lang="en-US" altLang="ja-JP" sz="2800" b="0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endParaRPr lang="ja-JP" altLang="en-US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3" name="テキスト ボックス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7" y="5994155"/>
                <a:ext cx="1542089" cy="524887"/>
              </a:xfrm>
              <a:prstGeom prst="rect">
                <a:avLst/>
              </a:prstGeom>
              <a:blipFill rotWithShape="0">
                <a:blip r:embed="rId18"/>
                <a:stretch>
                  <a:fillRect l="-7510" t="-10465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正方形/長方形 68"/>
              <p:cNvSpPr/>
              <p:nvPr/>
            </p:nvSpPr>
            <p:spPr>
              <a:xfrm>
                <a:off x="7145025" y="2210214"/>
                <a:ext cx="683046" cy="274900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関</a:t>
                </a:r>
                <a: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kumimoji="1" lang="ja-JP" altLang="en-US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数</a:t>
                </a:r>
                <a: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altLang="ja-JP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𝑃</m:t>
                    </m:r>
                    <m:r>
                      <a:rPr lang="en-US" altLang="ja-JP" sz="3200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</m:oMath>
                </a14:m>
                <a:endParaRPr kumimoji="1" lang="ja-JP" alt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9" name="正方形/長方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025" y="2210214"/>
                <a:ext cx="683046" cy="2749002"/>
              </a:xfrm>
              <a:prstGeom prst="rect">
                <a:avLst/>
              </a:prstGeom>
              <a:blipFill rotWithShape="0">
                <a:blip r:embed="rId19"/>
                <a:stretch>
                  <a:fillRect l="-13675" r="-12821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43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912" y="-10953"/>
            <a:ext cx="1617996" cy="1637076"/>
          </a:xfrm>
          <a:prstGeom prst="rect">
            <a:avLst/>
          </a:prstGeom>
        </p:spPr>
      </p:pic>
      <p:sp>
        <p:nvSpPr>
          <p:cNvPr id="39" name="角丸四角形 38"/>
          <p:cNvSpPr/>
          <p:nvPr/>
        </p:nvSpPr>
        <p:spPr>
          <a:xfrm>
            <a:off x="2126514" y="758488"/>
            <a:ext cx="5233398" cy="6012882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5716907" y="1760664"/>
            <a:ext cx="1319255" cy="42500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2333234" y="1366893"/>
            <a:ext cx="2387657" cy="5167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2692582" y="1399945"/>
                <a:ext cx="1640770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ja-JP" sz="3400" b="0" i="1" smtClean="0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582" y="1399945"/>
                <a:ext cx="1640770" cy="615553"/>
              </a:xfrm>
              <a:prstGeom prst="rect">
                <a:avLst/>
              </a:prstGeom>
              <a:blipFill rotWithShape="0">
                <a:blip r:embed="rId3"/>
                <a:stretch>
                  <a:fillRect l="-10409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2692582" y="2177227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582" y="2177227"/>
                <a:ext cx="1650837" cy="615553"/>
              </a:xfrm>
              <a:prstGeom prst="rect">
                <a:avLst/>
              </a:prstGeom>
              <a:blipFill rotWithShape="0">
                <a:blip r:embed="rId4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2692582" y="2954509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582" y="2954509"/>
                <a:ext cx="1650837" cy="615553"/>
              </a:xfrm>
              <a:prstGeom prst="rect">
                <a:avLst/>
              </a:prstGeom>
              <a:blipFill rotWithShape="0">
                <a:blip r:embed="rId5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2692582" y="3731791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582" y="3731791"/>
                <a:ext cx="1650837" cy="615553"/>
              </a:xfrm>
              <a:prstGeom prst="rect">
                <a:avLst/>
              </a:prstGeom>
              <a:blipFill rotWithShape="0">
                <a:blip r:embed="rId6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2692582" y="4509073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も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582" y="4509073"/>
                <a:ext cx="1650837" cy="615553"/>
              </a:xfrm>
              <a:prstGeom prst="rect">
                <a:avLst/>
              </a:prstGeom>
              <a:blipFill rotWithShape="0">
                <a:blip r:embed="rId7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2692582" y="5286356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6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582" y="5286356"/>
                <a:ext cx="1650837" cy="615553"/>
              </a:xfrm>
              <a:prstGeom prst="rect">
                <a:avLst/>
              </a:prstGeom>
              <a:blipFill rotWithShape="0">
                <a:blip r:embed="rId8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2517994" y="5969301"/>
                <a:ext cx="19686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根元事象</a:t>
                </a:r>
                <a14:m>
                  <m:oMath xmlns:m="http://schemas.openxmlformats.org/officeDocument/2006/math">
                    <m:r>
                      <a:rPr lang="en-US" altLang="ja-JP" sz="28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𝜔</m:t>
                    </m:r>
                  </m:oMath>
                </a14:m>
                <a:endParaRPr lang="ja-JP" alt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994" y="5969301"/>
                <a:ext cx="1968680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5573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テキスト ボックス 53"/>
          <p:cNvSpPr txBox="1"/>
          <p:nvPr/>
        </p:nvSpPr>
        <p:spPr>
          <a:xfrm>
            <a:off x="6085263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085263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085263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5792663" y="5480125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663" y="5480125"/>
                <a:ext cx="1133964" cy="523220"/>
              </a:xfrm>
              <a:prstGeom prst="rect">
                <a:avLst/>
              </a:prstGeom>
              <a:blipFill rotWithShape="0">
                <a:blip r:embed="rId10"/>
                <a:stretch>
                  <a:fillRect l="-10215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フリーフォーム 57"/>
          <p:cNvSpPr/>
          <p:nvPr/>
        </p:nvSpPr>
        <p:spPr>
          <a:xfrm>
            <a:off x="4399043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/>
          <p:cNvCxnSpPr/>
          <p:nvPr/>
        </p:nvCxnSpPr>
        <p:spPr>
          <a:xfrm flipH="1">
            <a:off x="4399043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5314596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図形グループ 60"/>
          <p:cNvGrpSpPr/>
          <p:nvPr/>
        </p:nvGrpSpPr>
        <p:grpSpPr>
          <a:xfrm>
            <a:off x="4399043" y="2504820"/>
            <a:ext cx="1686220" cy="1403825"/>
            <a:chOff x="2807581" y="2504820"/>
            <a:chExt cx="2903585" cy="1403825"/>
          </a:xfrm>
        </p:grpSpPr>
        <p:sp>
          <p:nvSpPr>
            <p:cNvPr id="62" name="フリーフォーム 61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3" name="直線コネクタ 62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直線コネクタ 63"/>
          <p:cNvCxnSpPr/>
          <p:nvPr/>
        </p:nvCxnSpPr>
        <p:spPr>
          <a:xfrm flipH="1">
            <a:off x="4399043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2333235" y="770013"/>
                <a:ext cx="238765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</mc:Choice>
        <mc:Fallback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235" y="770013"/>
                <a:ext cx="2387656" cy="892552"/>
              </a:xfrm>
              <a:prstGeom prst="rect">
                <a:avLst/>
              </a:prstGeom>
              <a:blipFill rotWithShape="0">
                <a:blip r:embed="rId11"/>
                <a:stretch>
                  <a:fillRect l="-3069" t="-54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5598695" y="1273971"/>
                <a:ext cx="15259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endParaRPr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695" y="1273971"/>
                <a:ext cx="1525995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757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角丸四角形 41"/>
          <p:cNvSpPr/>
          <p:nvPr/>
        </p:nvSpPr>
        <p:spPr>
          <a:xfrm>
            <a:off x="7644012" y="1598113"/>
            <a:ext cx="1406600" cy="5173256"/>
          </a:xfrm>
          <a:prstGeom prst="roundRect">
            <a:avLst>
              <a:gd name="adj" fmla="val 2225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6763829" y="2427742"/>
            <a:ext cx="1448394" cy="2323128"/>
            <a:chOff x="6508644" y="2427742"/>
            <a:chExt cx="1721601" cy="2323128"/>
          </a:xfrm>
        </p:grpSpPr>
        <p:cxnSp>
          <p:nvCxnSpPr>
            <p:cNvPr id="38" name="直線コネクタ 37"/>
            <p:cNvCxnSpPr/>
            <p:nvPr/>
          </p:nvCxnSpPr>
          <p:spPr>
            <a:xfrm flipH="1">
              <a:off x="6527707" y="2427742"/>
              <a:ext cx="170253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 flipH="1">
              <a:off x="6508644" y="3584715"/>
              <a:ext cx="170253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 flipH="1">
              <a:off x="6527707" y="4750870"/>
              <a:ext cx="170253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8260930" y="1750032"/>
                <a:ext cx="526106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930" y="1750032"/>
                <a:ext cx="526106" cy="101431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7906414" y="5827716"/>
                <a:ext cx="11075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b="0" dirty="0" smtClean="0"/>
                  <a:t>確率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charset="0"/>
                      </a:rPr>
                      <m:t>𝑝</m:t>
                    </m:r>
                  </m:oMath>
                </a14:m>
                <a:endParaRPr lang="ja-JP" altLang="en-US" sz="4800" dirty="0"/>
              </a:p>
            </p:txBody>
          </p:sp>
        </mc:Choice>
        <mc:Fallback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414" y="5827716"/>
                <a:ext cx="1107547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1044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8260930" y="3054983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930" y="3054983"/>
                <a:ext cx="526106" cy="101752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8260930" y="4374157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930" y="4374157"/>
                <a:ext cx="526106" cy="101752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図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932" y="0"/>
            <a:ext cx="1617996" cy="1637076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>
          <a:xfrm>
            <a:off x="0" y="758488"/>
            <a:ext cx="1886860" cy="6012881"/>
          </a:xfrm>
          <a:prstGeom prst="roundRect">
            <a:avLst>
              <a:gd name="adj" fmla="val 1427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角丸四角形 66"/>
          <p:cNvSpPr/>
          <p:nvPr/>
        </p:nvSpPr>
        <p:spPr>
          <a:xfrm>
            <a:off x="108705" y="1366893"/>
            <a:ext cx="1630269" cy="51670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19439" y="14637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1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-41977" y="832469"/>
                <a:ext cx="18437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実数空間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977" y="832469"/>
                <a:ext cx="1843773" cy="523220"/>
              </a:xfrm>
              <a:prstGeom prst="rect">
                <a:avLst/>
              </a:prstGeom>
              <a:blipFill rotWithShape="0">
                <a:blip r:embed="rId17"/>
                <a:stretch>
                  <a:fillRect l="-5941" t="-12941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図形グループ 4"/>
          <p:cNvGrpSpPr/>
          <p:nvPr/>
        </p:nvGrpSpPr>
        <p:grpSpPr>
          <a:xfrm>
            <a:off x="1202967" y="1750032"/>
            <a:ext cx="1440907" cy="3844100"/>
            <a:chOff x="1202968" y="1750032"/>
            <a:chExt cx="1117356" cy="3844100"/>
          </a:xfrm>
        </p:grpSpPr>
        <p:cxnSp>
          <p:nvCxnSpPr>
            <p:cNvPr id="72" name="直線コネクタ 71"/>
            <p:cNvCxnSpPr/>
            <p:nvPr/>
          </p:nvCxnSpPr>
          <p:spPr>
            <a:xfrm>
              <a:off x="1202968" y="175003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>
              <a:off x="1202968" y="251885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>
              <a:off x="1202968" y="328767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1202968" y="405649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>
              <a:off x="1202968" y="482531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>
              <a:off x="1202968" y="559413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テキスト ボックス 77"/>
          <p:cNvSpPr txBox="1"/>
          <p:nvPr/>
        </p:nvSpPr>
        <p:spPr>
          <a:xfrm>
            <a:off x="419439" y="22330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2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19439" y="30023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1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19439" y="37716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smtClean="0"/>
              <a:t>2</a:t>
            </a:r>
            <a:r>
              <a:rPr lang="ja-JP" altLang="en-US" sz="3200" smtClean="0"/>
              <a:t>点</a:t>
            </a:r>
            <a:endParaRPr kumimoji="1" lang="en-US" altLang="ja-JP" sz="3200" dirty="0" smtClean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19439" y="45409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3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19439" y="5310244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1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テキスト ボックス 82"/>
              <p:cNvSpPr txBox="1"/>
              <p:nvPr/>
            </p:nvSpPr>
            <p:spPr>
              <a:xfrm>
                <a:off x="128757" y="5994155"/>
                <a:ext cx="1542089" cy="524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実現</a:t>
                </a:r>
                <a14:m>
                  <m:oMath xmlns:m="http://schemas.openxmlformats.org/officeDocument/2006/math">
                    <m:r>
                      <a:rPr lang="ja-JP" altLang="en-US" sz="28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値</m:t>
                    </m:r>
                    <m:r>
                      <a:rPr lang="en-US" altLang="ja-JP" sz="2800" b="0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endParaRPr lang="ja-JP" altLang="en-US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3" name="テキスト ボックス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7" y="5994155"/>
                <a:ext cx="1542089" cy="524887"/>
              </a:xfrm>
              <a:prstGeom prst="rect">
                <a:avLst/>
              </a:prstGeom>
              <a:blipFill rotWithShape="0">
                <a:blip r:embed="rId18"/>
                <a:stretch>
                  <a:fillRect l="-7510" t="-10465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正方形/長方形 83"/>
              <p:cNvSpPr/>
              <p:nvPr/>
            </p:nvSpPr>
            <p:spPr>
              <a:xfrm>
                <a:off x="1665923" y="1601272"/>
                <a:ext cx="663490" cy="41618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関</a:t>
                </a:r>
                <a:r>
                  <a:rPr kumimoji="1" lang="en-US" altLang="ja-JP" sz="3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2">
                        <a:lumMod val="75000"/>
                      </a:schemeClr>
                    </a:solidFill>
                  </a:rPr>
                </a:br>
                <a:r>
                  <a:rPr kumimoji="1" lang="ja-JP" altLang="en-US" sz="3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数</a:t>
                </a:r>
                <a:r>
                  <a:rPr kumimoji="1" lang="en-US" altLang="ja-JP" sz="3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2">
                        <a:lumMod val="75000"/>
                      </a:schemeClr>
                    </a:solidFill>
                  </a:rPr>
                </a:br>
                <a:r>
                  <a:rPr lang="en-US" altLang="ja-JP" sz="32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𝑋</m:t>
                    </m:r>
                    <m:r>
                      <a:rPr lang="en-US" altLang="ja-JP" sz="32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</m:oMath>
                </a14:m>
                <a:endParaRPr kumimoji="1" lang="ja-JP" altLang="en-US" sz="3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4" name="正方形/長方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923" y="1601272"/>
                <a:ext cx="663490" cy="4161820"/>
              </a:xfrm>
              <a:prstGeom prst="rect">
                <a:avLst/>
              </a:prstGeom>
              <a:blipFill rotWithShape="0">
                <a:blip r:embed="rId19"/>
                <a:stretch>
                  <a:fillRect l="-14912" r="-14912"/>
                </a:stretch>
              </a:blip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正方形/長方形 68"/>
              <p:cNvSpPr/>
              <p:nvPr/>
            </p:nvSpPr>
            <p:spPr>
              <a:xfrm>
                <a:off x="7145025" y="2210214"/>
                <a:ext cx="683046" cy="274900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関</a:t>
                </a:r>
                <a: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kumimoji="1" lang="ja-JP" altLang="en-US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数</a:t>
                </a:r>
                <a: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altLang="ja-JP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𝑃</m:t>
                    </m:r>
                    <m:r>
                      <a:rPr lang="en-US" altLang="ja-JP" sz="3200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</m:oMath>
                </a14:m>
                <a:endParaRPr kumimoji="1" lang="ja-JP" alt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9" name="正方形/長方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025" y="2210214"/>
                <a:ext cx="683046" cy="2749002"/>
              </a:xfrm>
              <a:prstGeom prst="rect">
                <a:avLst/>
              </a:prstGeom>
              <a:blipFill rotWithShape="0">
                <a:blip r:embed="rId20"/>
                <a:stretch>
                  <a:fillRect l="-13675" r="-12821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312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71718" y="155362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205427" y="1648081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30506" y="271263"/>
            <a:ext cx="8516038" cy="2445744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202406" y="155362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7338" y="1112948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900974" y="1742567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74" y="1742567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正方形/長方形 27"/>
              <p:cNvSpPr/>
              <p:nvPr/>
            </p:nvSpPr>
            <p:spPr>
              <a:xfrm>
                <a:off x="3287449" y="405062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449" y="405062"/>
                <a:ext cx="3001783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72438" y="655051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38" y="655051"/>
                <a:ext cx="1835439" cy="541238"/>
              </a:xfrm>
              <a:prstGeom prst="rect">
                <a:avLst/>
              </a:prstGeom>
              <a:blipFill rotWithShape="0">
                <a:blip r:embed="rId4"/>
                <a:stretch>
                  <a:fillRect r="-9635" b="-280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471761" y="821736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761" y="821736"/>
                <a:ext cx="123271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881" t="-26667" r="-13861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6518" y="1713979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18" y="1713979"/>
                <a:ext cx="377539" cy="4935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正方形/長方形 35"/>
          <p:cNvSpPr/>
          <p:nvPr/>
        </p:nvSpPr>
        <p:spPr>
          <a:xfrm>
            <a:off x="3305269" y="2479435"/>
            <a:ext cx="2468210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3288166" y="2479435"/>
                <a:ext cx="26007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lang="en-US" altLang="ja-JP" sz="2000" dirty="0" smtClean="0"/>
                  <a:t>probability space</a:t>
                </a:r>
                <a:endParaRPr lang="ja-JP" altLang="en-US" sz="2000" dirty="0"/>
              </a:p>
            </p:txBody>
          </p:sp>
        </mc:Choice>
        <mc:Fallback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66" y="2479435"/>
                <a:ext cx="2600713" cy="769441"/>
              </a:xfrm>
              <a:prstGeom prst="rect">
                <a:avLst/>
              </a:prstGeom>
              <a:blipFill rotWithShape="0">
                <a:blip r:embed="rId7"/>
                <a:stretch>
                  <a:fillRect l="-3044" t="-61905" r="-2108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90424" y="1631299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24" y="1631299"/>
                <a:ext cx="1166538" cy="584775"/>
              </a:xfrm>
              <a:prstGeom prst="rect">
                <a:avLst/>
              </a:prstGeom>
              <a:blipFill rotWithShape="0">
                <a:blip r:embed="rId8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円/楕円 48"/>
          <p:cNvSpPr/>
          <p:nvPr/>
        </p:nvSpPr>
        <p:spPr>
          <a:xfrm>
            <a:off x="2739897" y="4249600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正方形/長方形 51"/>
              <p:cNvSpPr/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charset="0"/>
                      </a:rPr>
                      <m:t>𝑋</m:t>
                    </m:r>
                    <m:r>
                      <a:rPr lang="en-US" altLang="ja-JP" sz="4000" b="0" i="1" smtClean="0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charset="0"/>
                      </a:rPr>
                      <m:t>Ω</m:t>
                    </m:r>
                    <m:r>
                      <a:rPr lang="ja-JP" altLang="en-US" sz="4000" b="0" i="1" smtClean="0">
                        <a:latin typeface="Cambria Math" charset="0"/>
                      </a:rPr>
                      <m:t>→</m:t>
                    </m:r>
                  </m:oMath>
                </a14:m>
                <a:r>
                  <a:rPr lang="en-US" altLang="ja-JP" sz="4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4000" dirty="0"/>
                  <a:t> </a:t>
                </a:r>
                <a:endParaRPr lang="ja-JP" altLang="en-US" sz="4000" dirty="0"/>
              </a:p>
            </p:txBody>
          </p:sp>
        </mc:Choice>
        <mc:Fallback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2400" dirty="0" smtClean="0"/>
                  <a:t> (</a:t>
                </a:r>
                <a:r>
                  <a:rPr lang="ja-JP" altLang="en-US" sz="2400" dirty="0" smtClean="0"/>
                  <a:t>実数空間</a:t>
                </a:r>
                <a:r>
                  <a:rPr lang="en-US" altLang="ja-JP" sz="2400" dirty="0" smtClean="0"/>
                  <a:t>)</a:t>
                </a:r>
                <a:endParaRPr lang="ja-JP" altLang="en-US" sz="2400" dirty="0"/>
              </a:p>
            </p:txBody>
          </p:sp>
        </mc:Choice>
        <mc:Fallback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blipFill rotWithShape="0">
                <a:blip r:embed="rId11"/>
                <a:stretch>
                  <a:fillRect r="-4281" b="-16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4345141" y="461536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実現値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00617" y="38428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確率変数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2298514" y="2130561"/>
            <a:ext cx="1762825" cy="2409464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3775157" y="2556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9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71718" y="155362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205427" y="1648081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30506" y="271263"/>
            <a:ext cx="8516038" cy="2445744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202406" y="155362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7338" y="1112948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900974" y="1742567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74" y="1742567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72438" y="655051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38" y="655051"/>
                <a:ext cx="1835439" cy="541238"/>
              </a:xfrm>
              <a:prstGeom prst="rect">
                <a:avLst/>
              </a:prstGeom>
              <a:blipFill rotWithShape="0">
                <a:blip r:embed="rId3"/>
                <a:stretch>
                  <a:fillRect r="-9635" b="-280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471761" y="821736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761" y="821736"/>
                <a:ext cx="12327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881" t="-26667" r="-13861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6518" y="1713979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18" y="1713979"/>
                <a:ext cx="377539" cy="4935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90424" y="1631299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24" y="1631299"/>
                <a:ext cx="1166538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円/楕円 48"/>
          <p:cNvSpPr/>
          <p:nvPr/>
        </p:nvSpPr>
        <p:spPr>
          <a:xfrm>
            <a:off x="2739897" y="4249600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正方形/長方形 51"/>
              <p:cNvSpPr/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charset="0"/>
                      </a:rPr>
                      <m:t>𝑋</m:t>
                    </m:r>
                    <m:r>
                      <a:rPr lang="en-US" altLang="ja-JP" sz="4000" b="0" i="1" smtClean="0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charset="0"/>
                      </a:rPr>
                      <m:t>Ω</m:t>
                    </m:r>
                    <m:r>
                      <a:rPr lang="ja-JP" altLang="en-US" sz="4000" b="0" i="1" smtClean="0">
                        <a:latin typeface="Cambria Math" charset="0"/>
                      </a:rPr>
                      <m:t>→</m:t>
                    </m:r>
                  </m:oMath>
                </a14:m>
                <a:r>
                  <a:rPr lang="en-US" altLang="ja-JP" sz="4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4000" dirty="0"/>
                  <a:t> </a:t>
                </a:r>
                <a:endParaRPr lang="ja-JP" altLang="en-US" sz="4000" dirty="0"/>
              </a:p>
            </p:txBody>
          </p:sp>
        </mc:Choice>
        <mc:Fallback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  <a:blipFill rotWithShape="0">
                <a:blip r:embed="rId8"/>
                <a:stretch>
                  <a:fillRect r="-3394" b="-206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2400" dirty="0" smtClean="0"/>
                  <a:t> (</a:t>
                </a:r>
                <a:r>
                  <a:rPr lang="ja-JP" altLang="en-US" sz="2400" dirty="0" smtClean="0"/>
                  <a:t>実数空間</a:t>
                </a:r>
                <a:r>
                  <a:rPr lang="en-US" altLang="ja-JP" sz="2400" dirty="0" smtClean="0"/>
                  <a:t>)</a:t>
                </a:r>
                <a:endParaRPr lang="ja-JP" altLang="en-US" sz="2400" dirty="0"/>
              </a:p>
            </p:txBody>
          </p:sp>
        </mc:Choice>
        <mc:Fallback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blipFill rotWithShape="0">
                <a:blip r:embed="rId9"/>
                <a:stretch>
                  <a:fillRect r="-4281" b="-16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4345141" y="461536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実現値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00617" y="38428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確率変数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2298514" y="2130561"/>
            <a:ext cx="1762825" cy="2409464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正方形/長方形 30"/>
              <p:cNvSpPr/>
              <p:nvPr/>
            </p:nvSpPr>
            <p:spPr>
              <a:xfrm>
                <a:off x="1636161" y="5613270"/>
                <a:ext cx="644901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𝑋</m:t>
                      </m:r>
                      <m:d>
                        <m:dPr>
                          <m:ctrlPr>
                            <a:rPr lang="en-US" altLang="ja-JP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40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𝑥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   ⇔   </m:t>
                      </m:r>
                      <m:sSup>
                        <m:sSupPr>
                          <m:ctrlP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)=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>
          <p:sp>
            <p:nvSpPr>
              <p:cNvPr id="31" name="正方形/長方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61" y="5613270"/>
                <a:ext cx="6449010" cy="70788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正方形/長方形 31"/>
              <p:cNvSpPr/>
              <p:nvPr/>
            </p:nvSpPr>
            <p:spPr>
              <a:xfrm>
                <a:off x="3530448" y="6280641"/>
                <a:ext cx="5615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charset="0"/>
                    <a:cs typeface="Cambria Math" charset="0"/>
                  </a:rPr>
                  <a:t>より厳密には</a:t>
                </a:r>
                <a:r>
                  <a:rPr lang="en-US" altLang="ja-JP" sz="20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charset="0"/>
                    <a:cs typeface="Cambria Math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ja-JP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d>
                    <m:r>
                      <a:rPr lang="en-US" altLang="ja-JP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:={</m:t>
                    </m:r>
                    <m:r>
                      <a:rPr lang="en-US" altLang="ja-JP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lang="en-US" altLang="ja-JP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altLang="ja-JP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d>
                      <m:dPr>
                        <m:ctrlPr>
                          <a:rPr lang="en-US" altLang="ja-JP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e>
                    </m:d>
                    <m:r>
                      <a:rPr lang="en-US" altLang="ja-JP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altLang="ja-JP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altLang="ja-JP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endParaRPr lang="ja-JP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448" y="6280641"/>
                <a:ext cx="5615961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1086" b="-127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正方形/長方形 39"/>
              <p:cNvSpPr/>
              <p:nvPr/>
            </p:nvSpPr>
            <p:spPr>
              <a:xfrm>
                <a:off x="3287449" y="405062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449" y="405062"/>
                <a:ext cx="3001783" cy="70788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テキスト ボックス 40"/>
          <p:cNvSpPr txBox="1"/>
          <p:nvPr/>
        </p:nvSpPr>
        <p:spPr>
          <a:xfrm>
            <a:off x="3775157" y="2556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3305269" y="2479435"/>
            <a:ext cx="2468210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3288166" y="2479435"/>
                <a:ext cx="26007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lang="en-US" altLang="ja-JP" sz="2000" dirty="0" smtClean="0"/>
                  <a:t>probability space</a:t>
                </a:r>
                <a:endParaRPr lang="ja-JP" altLang="en-US" sz="2000" dirty="0"/>
              </a:p>
            </p:txBody>
          </p:sp>
        </mc:Choice>
        <mc:Fallback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66" y="2479435"/>
                <a:ext cx="2600713" cy="769441"/>
              </a:xfrm>
              <a:prstGeom prst="rect">
                <a:avLst/>
              </a:prstGeom>
              <a:blipFill rotWithShape="0">
                <a:blip r:embed="rId13"/>
                <a:stretch>
                  <a:fillRect l="-3044" t="-61905" r="-2108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225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71718" y="155362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205427" y="1648081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30506" y="271263"/>
            <a:ext cx="8516038" cy="2445744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202406" y="155362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7338" y="1112948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900974" y="1742567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74" y="1742567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72438" y="655051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38" y="655051"/>
                <a:ext cx="1835439" cy="541238"/>
              </a:xfrm>
              <a:prstGeom prst="rect">
                <a:avLst/>
              </a:prstGeom>
              <a:blipFill rotWithShape="0">
                <a:blip r:embed="rId3"/>
                <a:stretch>
                  <a:fillRect r="-9635" b="-280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471761" y="821736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761" y="821736"/>
                <a:ext cx="12327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881" t="-26667" r="-13861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6518" y="1713979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18" y="1713979"/>
                <a:ext cx="377539" cy="4935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90424" y="1631299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24" y="1631299"/>
                <a:ext cx="1166538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円/楕円 48"/>
          <p:cNvSpPr/>
          <p:nvPr/>
        </p:nvSpPr>
        <p:spPr>
          <a:xfrm>
            <a:off x="2739897" y="4249600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00617" y="38428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確率変数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4645855" y="2273475"/>
            <a:ext cx="2137975" cy="2232181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2298514" y="2130561"/>
            <a:ext cx="1762825" cy="2409464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/>
          <p:cNvSpPr txBox="1"/>
          <p:nvPr/>
        </p:nvSpPr>
        <p:spPr>
          <a:xfrm>
            <a:off x="4345141" y="461536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実現値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2400" dirty="0" smtClean="0"/>
                  <a:t> (</a:t>
                </a:r>
                <a:r>
                  <a:rPr lang="ja-JP" altLang="en-US" sz="2400" dirty="0" smtClean="0"/>
                  <a:t>実数空間</a:t>
                </a:r>
                <a:r>
                  <a:rPr lang="en-US" altLang="ja-JP" sz="2400" dirty="0" smtClean="0"/>
                  <a:t>)</a:t>
                </a:r>
                <a:endParaRPr lang="ja-JP" altLang="en-US" sz="2400" dirty="0"/>
              </a:p>
            </p:txBody>
          </p:sp>
        </mc:Choice>
        <mc:Fallback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blipFill rotWithShape="0">
                <a:blip r:embed="rId8"/>
                <a:stretch>
                  <a:fillRect r="-4281" b="-16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正方形/長方形 41"/>
              <p:cNvSpPr/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charset="0"/>
                      </a:rPr>
                      <m:t>𝑋</m:t>
                    </m:r>
                    <m:r>
                      <a:rPr lang="en-US" altLang="ja-JP" sz="4000" b="0" i="1" smtClean="0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charset="0"/>
                      </a:rPr>
                      <m:t>Ω</m:t>
                    </m:r>
                    <m:r>
                      <a:rPr lang="ja-JP" altLang="en-US" sz="4000" b="0" i="1" smtClean="0">
                        <a:latin typeface="Cambria Math" charset="0"/>
                      </a:rPr>
                      <m:t>→</m:t>
                    </m:r>
                  </m:oMath>
                </a14:m>
                <a:r>
                  <a:rPr lang="en-US" altLang="ja-JP" sz="4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4000" dirty="0"/>
                  <a:t> </a:t>
                </a:r>
                <a:endParaRPr lang="ja-JP" altLang="en-US" sz="4000" dirty="0"/>
              </a:p>
            </p:txBody>
          </p:sp>
        </mc:Choice>
        <mc:Fallback>
          <p:sp>
            <p:nvSpPr>
              <p:cNvPr id="42" name="正方形/長方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正方形/長方形 45"/>
              <p:cNvSpPr/>
              <p:nvPr/>
            </p:nvSpPr>
            <p:spPr>
              <a:xfrm>
                <a:off x="3287449" y="405062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449" y="405062"/>
                <a:ext cx="3001783" cy="70788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テキスト ボックス 46"/>
          <p:cNvSpPr txBox="1"/>
          <p:nvPr/>
        </p:nvSpPr>
        <p:spPr>
          <a:xfrm>
            <a:off x="3775157" y="2556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3305269" y="2479435"/>
            <a:ext cx="2468210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3288166" y="2479435"/>
                <a:ext cx="26007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lang="en-US" altLang="ja-JP" sz="2000" dirty="0" smtClean="0"/>
                  <a:t>probability space</a:t>
                </a:r>
                <a:endParaRPr lang="ja-JP" altLang="en-US" sz="2000" dirty="0"/>
              </a:p>
            </p:txBody>
          </p:sp>
        </mc:Choice>
        <mc:Fallback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66" y="2479435"/>
                <a:ext cx="2600713" cy="769441"/>
              </a:xfrm>
              <a:prstGeom prst="rect">
                <a:avLst/>
              </a:prstGeom>
              <a:blipFill rotWithShape="0">
                <a:blip r:embed="rId11"/>
                <a:stretch>
                  <a:fillRect l="-3044" t="-61905" r="-2108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794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71718" y="155362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205427" y="1648081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30506" y="271263"/>
            <a:ext cx="8516038" cy="2445744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202406" y="155362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7338" y="1112948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900974" y="1742567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74" y="1742567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72438" y="655051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38" y="655051"/>
                <a:ext cx="1835439" cy="541238"/>
              </a:xfrm>
              <a:prstGeom prst="rect">
                <a:avLst/>
              </a:prstGeom>
              <a:blipFill rotWithShape="0">
                <a:blip r:embed="rId3"/>
                <a:stretch>
                  <a:fillRect r="-9635" b="-280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471761" y="821736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761" y="821736"/>
                <a:ext cx="12327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881" t="-26667" r="-13861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6518" y="1713979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18" y="1713979"/>
                <a:ext cx="377539" cy="4935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90424" y="1631299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24" y="1631299"/>
                <a:ext cx="1166538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円/楕円 48"/>
          <p:cNvSpPr/>
          <p:nvPr/>
        </p:nvSpPr>
        <p:spPr>
          <a:xfrm>
            <a:off x="2739897" y="4249600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00617" y="38428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確率変数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4645855" y="2273475"/>
            <a:ext cx="2137975" cy="2232181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正方形/長方形 61"/>
              <p:cNvSpPr/>
              <p:nvPr/>
            </p:nvSpPr>
            <p:spPr>
              <a:xfrm>
                <a:off x="6005577" y="3102065"/>
                <a:ext cx="313842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charset="0"/>
                        </a:rPr>
                        <m:t>𝑓</m:t>
                      </m:r>
                      <m:r>
                        <a:rPr lang="en-US" altLang="ja-JP" sz="4400" b="0" i="1" smtClean="0">
                          <a:latin typeface="Cambria Math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ja-JP" sz="4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R</m:t>
                      </m:r>
                      <m:r>
                        <a:rPr lang="ja-JP" altLang="en-US" sz="44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4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>
          <p:sp>
            <p:nvSpPr>
              <p:cNvPr id="62" name="正方形/長方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577" y="3102065"/>
                <a:ext cx="3138423" cy="7694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5744387" y="381155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</a:t>
            </a:r>
            <a:r>
              <a:rPr kumimoji="1" lang="ja-JP" altLang="en-US" dirty="0" smtClean="0"/>
              <a:t>確率分布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正方形/長方形 63"/>
              <p:cNvSpPr/>
              <p:nvPr/>
            </p:nvSpPr>
            <p:spPr>
              <a:xfrm>
                <a:off x="1241228" y="5839548"/>
                <a:ext cx="727391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40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∋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ja-JP" sz="4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40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>
          <p:sp>
            <p:nvSpPr>
              <p:cNvPr id="64" name="正方形/長方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228" y="5839548"/>
                <a:ext cx="7273914" cy="70788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/>
          <p:cNvCxnSpPr/>
          <p:nvPr/>
        </p:nvCxnSpPr>
        <p:spPr>
          <a:xfrm>
            <a:off x="2298514" y="2130561"/>
            <a:ext cx="1762825" cy="2409464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/>
          <p:cNvSpPr txBox="1"/>
          <p:nvPr/>
        </p:nvSpPr>
        <p:spPr>
          <a:xfrm>
            <a:off x="4345141" y="461536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実現値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889614" y="64502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確率</a:t>
            </a:r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6440" y="56443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確率分布</a:t>
            </a:r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13576" y="64502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実現値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665483" y="56101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確率変数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456361" y="6450218"/>
            <a:ext cx="78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事象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正方形/長方形 40"/>
              <p:cNvSpPr/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charset="0"/>
                      </a:rPr>
                      <m:t>𝑋</m:t>
                    </m:r>
                    <m:r>
                      <a:rPr lang="en-US" altLang="ja-JP" sz="4000" b="0" i="1" smtClean="0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charset="0"/>
                      </a:rPr>
                      <m:t>Ω</m:t>
                    </m:r>
                    <m:r>
                      <a:rPr lang="ja-JP" altLang="en-US" sz="4000" b="0" i="1" smtClean="0">
                        <a:latin typeface="Cambria Math" charset="0"/>
                      </a:rPr>
                      <m:t>→</m:t>
                    </m:r>
                  </m:oMath>
                </a14:m>
                <a:r>
                  <a:rPr lang="en-US" altLang="ja-JP" sz="4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4000" dirty="0"/>
                  <a:t> </a:t>
                </a:r>
                <a:endParaRPr lang="ja-JP" altLang="en-US" sz="4000" dirty="0"/>
              </a:p>
            </p:txBody>
          </p:sp>
        </mc:Choice>
        <mc:Fallback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2400" dirty="0" smtClean="0"/>
                  <a:t> (</a:t>
                </a:r>
                <a:r>
                  <a:rPr lang="ja-JP" altLang="en-US" sz="2400" dirty="0" smtClean="0"/>
                  <a:t>実数空間</a:t>
                </a:r>
                <a:r>
                  <a:rPr lang="en-US" altLang="ja-JP" sz="2400" dirty="0" smtClean="0"/>
                  <a:t>)</a:t>
                </a:r>
                <a:endParaRPr lang="ja-JP" altLang="en-US" sz="2400" dirty="0"/>
              </a:p>
            </p:txBody>
          </p:sp>
        </mc:Choice>
        <mc:Fallback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blipFill rotWithShape="0">
                <a:blip r:embed="rId11"/>
                <a:stretch>
                  <a:fillRect r="-4281" b="-16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正方形/長方形 46"/>
              <p:cNvSpPr/>
              <p:nvPr/>
            </p:nvSpPr>
            <p:spPr>
              <a:xfrm>
                <a:off x="3287449" y="405062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449" y="405062"/>
                <a:ext cx="3001783" cy="70788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/>
          <p:cNvSpPr txBox="1"/>
          <p:nvPr/>
        </p:nvSpPr>
        <p:spPr>
          <a:xfrm>
            <a:off x="3775157" y="2556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3305269" y="2479435"/>
            <a:ext cx="2468210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3288166" y="2479435"/>
                <a:ext cx="26007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lang="en-US" altLang="ja-JP" sz="2000" dirty="0" smtClean="0"/>
                  <a:t>probability space</a:t>
                </a:r>
                <a:endParaRPr lang="ja-JP" altLang="en-US" sz="2000" dirty="0"/>
              </a:p>
            </p:txBody>
          </p:sp>
        </mc:Choice>
        <mc:Fallback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66" y="2479435"/>
                <a:ext cx="2600713" cy="769441"/>
              </a:xfrm>
              <a:prstGeom prst="rect">
                <a:avLst/>
              </a:prstGeom>
              <a:blipFill rotWithShape="0">
                <a:blip r:embed="rId13"/>
                <a:stretch>
                  <a:fillRect l="-3044" t="-61905" r="-2108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32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679"/>
            <a:ext cx="9144000" cy="4572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5720317" y="845289"/>
                <a:ext cx="1977593" cy="807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ja-JP" sz="2000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0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317" y="845289"/>
                <a:ext cx="1977593" cy="8072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301436" y="1070029"/>
                <a:ext cx="26644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2000" b="0" i="1" smtClean="0">
                          <a:latin typeface="Cambria Math" charset="0"/>
                        </a:rPr>
                        <m:t>𝑃</m:t>
                      </m:r>
                      <m:r>
                        <a:rPr kumimoji="1" lang="en-US" altLang="ja-JP" sz="20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latin typeface="Cambria Math" charset="0"/>
                        </a:rPr>
                        <m:t>𝐴</m:t>
                      </m:r>
                      <m:r>
                        <a:rPr kumimoji="1" lang="en-US" altLang="ja-JP" sz="2000" b="0" i="1" smtClean="0">
                          <a:latin typeface="Cambria Math" charset="0"/>
                        </a:rPr>
                        <m:t>|</m:t>
                      </m:r>
                      <m:r>
                        <a:rPr kumimoji="1" lang="en-US" altLang="ja-JP" sz="2000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en-US" altLang="ja-JP" sz="20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20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ja-JP" sz="2000" b="0" i="1" smtClean="0">
                          <a:latin typeface="Cambria Math" charset="0"/>
                        </a:rPr>
                        <m:t>)=</m:t>
                      </m:r>
                      <m:r>
                        <a:rPr kumimoji="1" lang="en-US" altLang="ja-JP" sz="20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436" y="1070029"/>
                <a:ext cx="2664447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2740" r="-1370" b="-4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447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>
          <a:xfrm>
            <a:off x="286439" y="758488"/>
            <a:ext cx="5871990" cy="6012882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4109291" y="1760664"/>
            <a:ext cx="1661597" cy="36636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876566" y="1366893"/>
            <a:ext cx="2387657" cy="4593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ja-JP" sz="3400" b="0" i="1" smtClean="0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blipFill rotWithShape="0">
                <a:blip r:embed="rId3"/>
                <a:stretch>
                  <a:fillRect l="-10409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blipFill rotWithShape="0">
                <a:blip r:embed="rId4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blipFill rotWithShape="0">
                <a:blip r:embed="rId5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blipFill rotWithShape="0">
                <a:blip r:embed="rId6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も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blipFill rotWithShape="0">
                <a:blip r:embed="rId7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6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blipFill rotWithShape="0">
                <a:blip r:embed="rId8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497220" y="6001928"/>
                <a:ext cx="31181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根元事象</a:t>
                </a:r>
                <a14:m>
                  <m:oMath xmlns:m="http://schemas.openxmlformats.org/officeDocument/2006/math">
                    <m:r>
                      <a:rPr lang="en-US" altLang="ja-JP" sz="2800" b="0" i="0" dirty="0" smtClean="0"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latin typeface="Cambria Math" charset="0"/>
                      </a:rPr>
                      <m:t>𝜔</m:t>
                    </m:r>
                  </m:oMath>
                </a14:m>
                <a:endParaRPr lang="en-US" altLang="ja-JP" sz="1600" dirty="0" smtClean="0"/>
              </a:p>
              <a:p>
                <a:pPr algn="ctr"/>
                <a:r>
                  <a:rPr lang="en-US" altLang="ja-JP" sz="1600" dirty="0" smtClean="0"/>
                  <a:t>elementary event (atomic event)</a:t>
                </a:r>
                <a:endParaRPr lang="ja-JP" altLang="en-US" sz="1600" dirty="0"/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20" y="6001928"/>
                <a:ext cx="3118161" cy="769441"/>
              </a:xfrm>
              <a:prstGeom prst="rect">
                <a:avLst/>
              </a:prstGeom>
              <a:blipFill rotWithShape="0">
                <a:blip r:embed="rId9"/>
                <a:stretch>
                  <a:fillRect l="-587" t="-8730" r="-391" b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4628595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28595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28595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410427" y="6010680"/>
                <a:ext cx="113396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altLang="ja-JP" sz="1600" dirty="0" smtClean="0"/>
                  <a:t/>
                </a:r>
                <a:br>
                  <a:rPr lang="en-US" altLang="ja-JP" sz="1600" dirty="0" smtClean="0"/>
                </a:br>
                <a:r>
                  <a:rPr lang="en-US" altLang="ja-JP" sz="1600" dirty="0" smtClean="0"/>
                  <a:t>event</a:t>
                </a:r>
                <a:endParaRPr lang="ja-JP" altLang="en-US" sz="1600" dirty="0"/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427" y="6010680"/>
                <a:ext cx="1133964" cy="769441"/>
              </a:xfrm>
              <a:prstGeom prst="rect">
                <a:avLst/>
              </a:prstGeom>
              <a:blipFill rotWithShape="0">
                <a:blip r:embed="rId10"/>
                <a:stretch>
                  <a:fillRect l="-10160" t="-7937" b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フリーフォーム 23"/>
          <p:cNvSpPr/>
          <p:nvPr/>
        </p:nvSpPr>
        <p:spPr>
          <a:xfrm>
            <a:off x="2942375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2942375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3857928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図形グループ 31"/>
          <p:cNvGrpSpPr/>
          <p:nvPr/>
        </p:nvGrpSpPr>
        <p:grpSpPr>
          <a:xfrm>
            <a:off x="2942375" y="2504820"/>
            <a:ext cx="1686220" cy="1403825"/>
            <a:chOff x="2807581" y="2504820"/>
            <a:chExt cx="2903585" cy="1403825"/>
          </a:xfrm>
        </p:grpSpPr>
        <p:sp>
          <p:nvSpPr>
            <p:cNvPr id="29" name="フリーフォーム 28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コネクタ 33"/>
          <p:cNvCxnSpPr/>
          <p:nvPr/>
        </p:nvCxnSpPr>
        <p:spPr>
          <a:xfrm flipH="1">
            <a:off x="2942375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76567" y="770013"/>
                <a:ext cx="3642344" cy="603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>sample space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7" y="770013"/>
                <a:ext cx="3642344" cy="603499"/>
              </a:xfrm>
              <a:prstGeom prst="rect">
                <a:avLst/>
              </a:prstGeom>
              <a:blipFill rotWithShape="0">
                <a:blip r:embed="rId11"/>
                <a:stretch>
                  <a:fillRect l="-4355" t="-10101" r="-670" b="-323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6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4966770" y="138971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436082" y="138971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弧 9"/>
          <p:cNvSpPr/>
          <p:nvPr/>
        </p:nvSpPr>
        <p:spPr>
          <a:xfrm>
            <a:off x="2001702" y="949041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899956" y="1492608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956" y="1492608"/>
                <a:ext cx="344260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6372046" y="1476015"/>
                <a:ext cx="3500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046" y="1476015"/>
                <a:ext cx="35003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正方形/長方形 12"/>
              <p:cNvSpPr/>
              <p:nvPr/>
            </p:nvSpPr>
            <p:spPr>
              <a:xfrm>
                <a:off x="3315069" y="240833"/>
                <a:ext cx="222375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i="1" smtClean="0">
                          <a:latin typeface="Cambria Math" charset="0"/>
                        </a:rPr>
                        <m:t>𝑓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𝑋</m:t>
                      </m:r>
                      <m:r>
                        <a:rPr lang="is-I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069" y="240833"/>
                <a:ext cx="2223750" cy="7078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069268" y="702498"/>
                <a:ext cx="109523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kumimoji="1" lang="ja-JP" altLang="en-US" sz="3200" dirty="0" smtClean="0"/>
                  <a:t>空間</a:t>
                </a:r>
                <a:endParaRPr kumimoji="1" lang="ja-JP" altLang="en-US" sz="3200" dirty="0"/>
              </a:p>
            </p:txBody>
          </p:sp>
        </mc:Choice>
        <mc:Fallback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8" y="702498"/>
                <a:ext cx="1095236" cy="492443"/>
              </a:xfrm>
              <a:prstGeom prst="rect">
                <a:avLst/>
              </a:prstGeom>
              <a:blipFill rotWithShape="0">
                <a:blip r:embed="rId5"/>
                <a:stretch>
                  <a:fillRect l="-556" t="-24691" r="-22222" b="-49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6602774" y="702498"/>
                <a:ext cx="10776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kumimoji="1" lang="ja-JP" altLang="en-US" sz="3200" dirty="0" smtClean="0"/>
                  <a:t>空間</a:t>
                </a:r>
                <a:endParaRPr kumimoji="1" lang="ja-JP" altLang="en-US" sz="3200" dirty="0"/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774" y="702498"/>
                <a:ext cx="1077603" cy="492443"/>
              </a:xfrm>
              <a:prstGeom prst="rect">
                <a:avLst/>
              </a:prstGeom>
              <a:blipFill rotWithShape="0">
                <a:blip r:embed="rId6"/>
                <a:stretch>
                  <a:fillRect t="-24691" r="-22599" b="-49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/>
          <p:cNvSpPr txBox="1"/>
          <p:nvPr/>
        </p:nvSpPr>
        <p:spPr>
          <a:xfrm>
            <a:off x="3880937" y="94871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smtClean="0"/>
              <a:t>写像</a:t>
            </a:r>
            <a:endParaRPr kumimoji="1" lang="ja-JP" altLang="en-US" sz="320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702" y="2454823"/>
            <a:ext cx="4269036" cy="34152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4346619" y="5634847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619" y="5634847"/>
                <a:ext cx="344260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683584" y="3829671"/>
                <a:ext cx="3500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584" y="3829671"/>
                <a:ext cx="350032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5989415" y="2882220"/>
                <a:ext cx="17572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𝑌</m:t>
                      </m:r>
                      <m:r>
                        <a:rPr kumimoji="1" lang="en-US" altLang="ja-JP" sz="32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charset="0"/>
                        </a:rPr>
                        <m:t>𝑓</m:t>
                      </m:r>
                      <m:r>
                        <a:rPr kumimoji="1" lang="en-US" altLang="ja-JP" sz="32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en-US" altLang="ja-JP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415" y="2882220"/>
                <a:ext cx="1757276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144174" y="6422049"/>
                <a:ext cx="8948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kumimoji="1" lang="ja-JP" altLang="en-US" dirty="0" smtClean="0"/>
                  <a:t>空間の各構成要素</a:t>
                </a:r>
                <a:r>
                  <a:rPr kumimoji="1" lang="en-US" altLang="ja-JP" dirty="0" smtClean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kumimoji="1" lang="en-US" altLang="ja-JP" dirty="0" smtClean="0"/>
                  <a:t>)</a:t>
                </a:r>
                <a:r>
                  <a:rPr kumimoji="1" lang="ja-JP" altLang="en-US" dirty="0" smtClean="0"/>
                  <a:t>に対して、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kumimoji="1" lang="ja-JP" altLang="en-US" dirty="0" smtClean="0"/>
                  <a:t>空間の構成要素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kumimoji="1" lang="ja-JP" altLang="en-US" dirty="0" smtClean="0"/>
                  <a:t>をただ１つ指定する規則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ja-JP" altLang="en-US" dirty="0" smtClean="0"/>
                  <a:t>のこと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74" y="6422049"/>
                <a:ext cx="8948412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962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>
          <a:xfrm>
            <a:off x="286439" y="980500"/>
            <a:ext cx="5871990" cy="5790869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4109291" y="1760664"/>
            <a:ext cx="1661597" cy="36636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876566" y="1366893"/>
            <a:ext cx="2387657" cy="4593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ja-JP" sz="3400" b="0" i="1" smtClean="0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blipFill rotWithShape="0">
                <a:blip r:embed="rId3"/>
                <a:stretch>
                  <a:fillRect l="-10409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blipFill rotWithShape="0">
                <a:blip r:embed="rId4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blipFill rotWithShape="0">
                <a:blip r:embed="rId5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blipFill rotWithShape="0">
                <a:blip r:embed="rId6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も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blipFill rotWithShape="0">
                <a:blip r:embed="rId7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6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blipFill rotWithShape="0">
                <a:blip r:embed="rId8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4628595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28595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28595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366794" y="5388580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altLang="ja-JP" sz="1600" dirty="0" smtClean="0"/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794" y="5388580"/>
                <a:ext cx="1133964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10215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フリーフォーム 23"/>
          <p:cNvSpPr/>
          <p:nvPr/>
        </p:nvSpPr>
        <p:spPr>
          <a:xfrm>
            <a:off x="2942375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2942375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3857928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図形グループ 31"/>
          <p:cNvGrpSpPr/>
          <p:nvPr/>
        </p:nvGrpSpPr>
        <p:grpSpPr>
          <a:xfrm>
            <a:off x="2942375" y="2504820"/>
            <a:ext cx="1686220" cy="1403825"/>
            <a:chOff x="2807581" y="2504820"/>
            <a:chExt cx="2903585" cy="1403825"/>
          </a:xfrm>
        </p:grpSpPr>
        <p:sp>
          <p:nvSpPr>
            <p:cNvPr id="29" name="フリーフォーム 28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コネクタ 33"/>
          <p:cNvCxnSpPr/>
          <p:nvPr/>
        </p:nvCxnSpPr>
        <p:spPr>
          <a:xfrm flipH="1">
            <a:off x="2942375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683878" y="6034177"/>
                <a:ext cx="3642344" cy="603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>sample space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878" y="6034177"/>
                <a:ext cx="3642344" cy="603499"/>
              </a:xfrm>
              <a:prstGeom prst="rect">
                <a:avLst/>
              </a:prstGeom>
              <a:blipFill rotWithShape="0">
                <a:blip r:embed="rId10"/>
                <a:stretch>
                  <a:fillRect l="-4181" t="-10101" r="-669" b="-323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947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42" name="角丸四角形 41"/>
          <p:cNvSpPr/>
          <p:nvPr/>
        </p:nvSpPr>
        <p:spPr>
          <a:xfrm>
            <a:off x="6449452" y="1598113"/>
            <a:ext cx="2529905" cy="5173256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38"/>
          <p:cNvSpPr/>
          <p:nvPr/>
        </p:nvSpPr>
        <p:spPr>
          <a:xfrm>
            <a:off x="6730332" y="1733962"/>
            <a:ext cx="1946659" cy="39948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268361" y="2111125"/>
            <a:ext cx="982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1</a:t>
            </a:r>
            <a:r>
              <a:rPr lang="ja-JP" altLang="en-US" sz="4000" dirty="0" smtClean="0"/>
              <a:t>点</a:t>
            </a:r>
            <a:endParaRPr kumimoji="1" lang="en-US" altLang="ja-JP" sz="4000" dirty="0" smtClean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268361" y="4410884"/>
            <a:ext cx="982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3</a:t>
            </a:r>
            <a:r>
              <a:rPr lang="ja-JP" altLang="en-US" sz="4000" dirty="0" smtClean="0"/>
              <a:t>点</a:t>
            </a:r>
            <a:endParaRPr kumimoji="1" lang="en-US" altLang="ja-JP" sz="4000" dirty="0" smtClean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68361" y="3261005"/>
            <a:ext cx="982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2</a:t>
            </a:r>
            <a:r>
              <a:rPr lang="ja-JP" altLang="en-US" sz="4000" dirty="0" smtClean="0"/>
              <a:t>点</a:t>
            </a:r>
            <a:endParaRPr kumimoji="1" lang="en-US" altLang="ja-JP" sz="4000" dirty="0" smtClean="0"/>
          </a:p>
        </p:txBody>
      </p:sp>
      <p:sp>
        <p:nvSpPr>
          <p:cNvPr id="37" name="角丸四角形 36"/>
          <p:cNvSpPr/>
          <p:nvPr/>
        </p:nvSpPr>
        <p:spPr>
          <a:xfrm>
            <a:off x="286439" y="980500"/>
            <a:ext cx="5871990" cy="5790869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4109291" y="1760664"/>
            <a:ext cx="1661597" cy="36636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876566" y="1366893"/>
            <a:ext cx="2387657" cy="4593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ja-JP" sz="3400" b="0" i="1" smtClean="0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blipFill rotWithShape="0">
                <a:blip r:embed="rId3"/>
                <a:stretch>
                  <a:fillRect l="-10409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blipFill rotWithShape="0">
                <a:blip r:embed="rId4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blipFill rotWithShape="0">
                <a:blip r:embed="rId5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blipFill rotWithShape="0">
                <a:blip r:embed="rId6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も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blipFill rotWithShape="0">
                <a:blip r:embed="rId7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6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blipFill rotWithShape="0">
                <a:blip r:embed="rId8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4628595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28595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28595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366794" y="5388580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altLang="ja-JP" sz="1600" dirty="0" smtClean="0"/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794" y="5388580"/>
                <a:ext cx="1133964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10215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フリーフォーム 23"/>
          <p:cNvSpPr/>
          <p:nvPr/>
        </p:nvSpPr>
        <p:spPr>
          <a:xfrm>
            <a:off x="2942375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2942375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3857928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図形グループ 31"/>
          <p:cNvGrpSpPr/>
          <p:nvPr/>
        </p:nvGrpSpPr>
        <p:grpSpPr>
          <a:xfrm>
            <a:off x="2942375" y="2504820"/>
            <a:ext cx="1686220" cy="1403825"/>
            <a:chOff x="2807581" y="2504820"/>
            <a:chExt cx="2903585" cy="1403825"/>
          </a:xfrm>
        </p:grpSpPr>
        <p:sp>
          <p:nvSpPr>
            <p:cNvPr id="29" name="フリーフォーム 28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コネクタ 33"/>
          <p:cNvCxnSpPr/>
          <p:nvPr/>
        </p:nvCxnSpPr>
        <p:spPr>
          <a:xfrm flipH="1">
            <a:off x="2942375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5326223" y="2427742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5307160" y="3584715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5326223" y="4750870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683878" y="6034177"/>
                <a:ext cx="3642344" cy="603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>sample space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878" y="6034177"/>
                <a:ext cx="3642344" cy="603499"/>
              </a:xfrm>
              <a:prstGeom prst="rect">
                <a:avLst/>
              </a:prstGeom>
              <a:blipFill rotWithShape="0">
                <a:blip r:embed="rId10"/>
                <a:stretch>
                  <a:fillRect l="-4181" t="-10101" r="-669" b="-323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6761081" y="6010680"/>
                <a:ext cx="18437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実数空間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081" y="6010680"/>
                <a:ext cx="1843773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5941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98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42" name="角丸四角形 41"/>
          <p:cNvSpPr/>
          <p:nvPr/>
        </p:nvSpPr>
        <p:spPr>
          <a:xfrm>
            <a:off x="6449452" y="1598113"/>
            <a:ext cx="2529905" cy="5173256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38"/>
          <p:cNvSpPr/>
          <p:nvPr/>
        </p:nvSpPr>
        <p:spPr>
          <a:xfrm>
            <a:off x="6730332" y="1733962"/>
            <a:ext cx="1946659" cy="39948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268361" y="2111125"/>
            <a:ext cx="982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1</a:t>
            </a:r>
            <a:r>
              <a:rPr lang="ja-JP" altLang="en-US" sz="4000" dirty="0" smtClean="0"/>
              <a:t>点</a:t>
            </a:r>
            <a:endParaRPr kumimoji="1" lang="en-US" altLang="ja-JP" sz="4000" dirty="0" smtClean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268361" y="4410884"/>
            <a:ext cx="982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3</a:t>
            </a:r>
            <a:r>
              <a:rPr lang="ja-JP" altLang="en-US" sz="4000" dirty="0" smtClean="0"/>
              <a:t>点</a:t>
            </a:r>
            <a:endParaRPr kumimoji="1" lang="en-US" altLang="ja-JP" sz="4000" dirty="0" smtClean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68361" y="3261005"/>
            <a:ext cx="982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2</a:t>
            </a:r>
            <a:r>
              <a:rPr lang="ja-JP" altLang="en-US" sz="4000" dirty="0" smtClean="0"/>
              <a:t>点</a:t>
            </a:r>
            <a:endParaRPr kumimoji="1" lang="en-US" altLang="ja-JP" sz="4000" dirty="0" smtClean="0"/>
          </a:p>
        </p:txBody>
      </p:sp>
      <p:sp>
        <p:nvSpPr>
          <p:cNvPr id="37" name="角丸四角形 36"/>
          <p:cNvSpPr/>
          <p:nvPr/>
        </p:nvSpPr>
        <p:spPr>
          <a:xfrm>
            <a:off x="286439" y="980500"/>
            <a:ext cx="5871990" cy="5790869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4109291" y="1760664"/>
            <a:ext cx="1661597" cy="36636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876566" y="1366893"/>
            <a:ext cx="2387657" cy="4593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ja-JP" sz="3400" b="0" i="1" smtClean="0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blipFill rotWithShape="0">
                <a:blip r:embed="rId3"/>
                <a:stretch>
                  <a:fillRect l="-10409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blipFill rotWithShape="0">
                <a:blip r:embed="rId4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blipFill rotWithShape="0">
                <a:blip r:embed="rId5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blipFill rotWithShape="0">
                <a:blip r:embed="rId6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も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blipFill rotWithShape="0">
                <a:blip r:embed="rId7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6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blipFill rotWithShape="0">
                <a:blip r:embed="rId8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4628595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28595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28595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366794" y="5388580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altLang="ja-JP" sz="1600" dirty="0" smtClean="0"/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794" y="5388580"/>
                <a:ext cx="1133964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10215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フリーフォーム 23"/>
          <p:cNvSpPr/>
          <p:nvPr/>
        </p:nvSpPr>
        <p:spPr>
          <a:xfrm>
            <a:off x="2942375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2942375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3857928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図形グループ 31"/>
          <p:cNvGrpSpPr/>
          <p:nvPr/>
        </p:nvGrpSpPr>
        <p:grpSpPr>
          <a:xfrm>
            <a:off x="2942375" y="2504820"/>
            <a:ext cx="1686220" cy="1403825"/>
            <a:chOff x="2807581" y="2504820"/>
            <a:chExt cx="2903585" cy="1403825"/>
          </a:xfrm>
        </p:grpSpPr>
        <p:sp>
          <p:nvSpPr>
            <p:cNvPr id="29" name="フリーフォーム 28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コネクタ 33"/>
          <p:cNvCxnSpPr/>
          <p:nvPr/>
        </p:nvCxnSpPr>
        <p:spPr>
          <a:xfrm flipH="1">
            <a:off x="2942375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5326223" y="2427742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5307160" y="3584715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5326223" y="4750870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683878" y="6034177"/>
                <a:ext cx="3642344" cy="603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>sample space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878" y="6034177"/>
                <a:ext cx="3642344" cy="603499"/>
              </a:xfrm>
              <a:prstGeom prst="rect">
                <a:avLst/>
              </a:prstGeom>
              <a:blipFill rotWithShape="0">
                <a:blip r:embed="rId10"/>
                <a:stretch>
                  <a:fillRect l="-4181" t="-10101" r="-669" b="-323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6761081" y="6010680"/>
                <a:ext cx="18437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実数空間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081" y="6010680"/>
                <a:ext cx="1843773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5941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正方形/長方形 48"/>
              <p:cNvSpPr/>
              <p:nvPr/>
            </p:nvSpPr>
            <p:spPr>
              <a:xfrm>
                <a:off x="5926590" y="2197571"/>
                <a:ext cx="683046" cy="274900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 smtClean="0">
                    <a:solidFill>
                      <a:schemeClr val="tx1"/>
                    </a:solidFill>
                  </a:rPr>
                  <a:t>関</a:t>
                </a:r>
                <a:r>
                  <a:rPr kumimoji="1" lang="en-US" altLang="ja-JP" sz="3200" dirty="0" smtClean="0">
                    <a:solidFill>
                      <a:schemeClr val="tx1"/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tx1"/>
                    </a:solidFill>
                  </a:rPr>
                </a:br>
                <a:r>
                  <a:rPr kumimoji="1" lang="ja-JP" altLang="en-US" sz="3200" dirty="0" smtClean="0">
                    <a:solidFill>
                      <a:schemeClr val="tx1"/>
                    </a:solidFill>
                  </a:rPr>
                  <a:t>数</a:t>
                </a:r>
                <a:r>
                  <a:rPr kumimoji="1" lang="en-US" altLang="ja-JP" sz="3200" dirty="0" smtClean="0">
                    <a:solidFill>
                      <a:schemeClr val="tx1"/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tx1"/>
                    </a:solidFill>
                  </a:rPr>
                </a:br>
                <a:r>
                  <a:rPr lang="en-US" altLang="ja-JP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𝑋</m:t>
                    </m:r>
                    <m:r>
                      <a:rPr lang="en-US" altLang="ja-JP" sz="3200" i="1" dirty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endParaRPr kumimoji="1" lang="ja-JP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正方形/長方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590" y="2197571"/>
                <a:ext cx="683046" cy="2749002"/>
              </a:xfrm>
              <a:prstGeom prst="rect">
                <a:avLst/>
              </a:prstGeom>
              <a:blipFill rotWithShape="0">
                <a:blip r:embed="rId12"/>
                <a:stretch>
                  <a:fillRect l="-13675" r="-1282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784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図形グループ 27"/>
          <p:cNvGrpSpPr/>
          <p:nvPr/>
        </p:nvGrpSpPr>
        <p:grpSpPr>
          <a:xfrm>
            <a:off x="602256" y="890529"/>
            <a:ext cx="2141778" cy="2249278"/>
            <a:chOff x="602256" y="890529"/>
            <a:chExt cx="2141778" cy="2249278"/>
          </a:xfrm>
        </p:grpSpPr>
        <p:grpSp>
          <p:nvGrpSpPr>
            <p:cNvPr id="24" name="図形グループ 23"/>
            <p:cNvGrpSpPr/>
            <p:nvPr/>
          </p:nvGrpSpPr>
          <p:grpSpPr>
            <a:xfrm>
              <a:off x="602256" y="890529"/>
              <a:ext cx="2141693" cy="2249278"/>
              <a:chOff x="1075981" y="703242"/>
              <a:chExt cx="1973855" cy="2073009"/>
            </a:xfrm>
          </p:grpSpPr>
          <p:cxnSp>
            <p:nvCxnSpPr>
              <p:cNvPr id="3" name="直線コネクタ 2"/>
              <p:cNvCxnSpPr/>
              <p:nvPr/>
            </p:nvCxnSpPr>
            <p:spPr>
              <a:xfrm>
                <a:off x="2335576" y="1553378"/>
                <a:ext cx="0" cy="1222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線コネクタ 3"/>
              <p:cNvCxnSpPr/>
              <p:nvPr/>
            </p:nvCxnSpPr>
            <p:spPr>
              <a:xfrm>
                <a:off x="3049836" y="941941"/>
                <a:ext cx="0" cy="1222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線コネクタ 4"/>
              <p:cNvCxnSpPr/>
              <p:nvPr/>
            </p:nvCxnSpPr>
            <p:spPr>
              <a:xfrm>
                <a:off x="1075981" y="1314679"/>
                <a:ext cx="0" cy="1222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/>
              <p:cNvCxnSpPr/>
              <p:nvPr/>
            </p:nvCxnSpPr>
            <p:spPr>
              <a:xfrm>
                <a:off x="1075981" y="1314679"/>
                <a:ext cx="1259595" cy="2386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>
                <a:off x="1075981" y="2537552"/>
                <a:ext cx="1259595" cy="2386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/>
              <p:cNvCxnSpPr/>
              <p:nvPr/>
            </p:nvCxnSpPr>
            <p:spPr>
              <a:xfrm>
                <a:off x="1790241" y="703242"/>
                <a:ext cx="1259595" cy="2386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/>
              <p:cNvCxnSpPr/>
              <p:nvPr/>
            </p:nvCxnSpPr>
            <p:spPr>
              <a:xfrm flipV="1">
                <a:off x="1075981" y="703242"/>
                <a:ext cx="714260" cy="6114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/>
              <p:cNvCxnSpPr/>
              <p:nvPr/>
            </p:nvCxnSpPr>
            <p:spPr>
              <a:xfrm flipV="1">
                <a:off x="2335575" y="941941"/>
                <a:ext cx="714260" cy="6114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/>
              <p:cNvCxnSpPr/>
              <p:nvPr/>
            </p:nvCxnSpPr>
            <p:spPr>
              <a:xfrm flipV="1">
                <a:off x="2335575" y="2164813"/>
                <a:ext cx="714260" cy="6114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テキスト ボックス 24"/>
            <p:cNvSpPr txBox="1"/>
            <p:nvPr/>
          </p:nvSpPr>
          <p:spPr>
            <a:xfrm>
              <a:off x="982633" y="2054527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600" smtClean="0"/>
                <a:t>へ</a:t>
              </a:r>
              <a:endParaRPr kumimoji="1" lang="ja-JP" altLang="en-US" sz="360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1344198" y="1035046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600" dirty="0" smtClean="0"/>
                <a:t>の</a:t>
              </a:r>
              <a:endParaRPr kumimoji="1" lang="ja-JP" altLang="en-US" sz="36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2097703" y="1906464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600" dirty="0" smtClean="0"/>
                <a:t>も</a:t>
              </a:r>
              <a:endParaRPr kumimoji="1" lang="ja-JP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6296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76270" y="3084723"/>
            <a:ext cx="8516038" cy="2445744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/>
        </p:nvSpPr>
        <p:spPr>
          <a:xfrm>
            <a:off x="4966770" y="138971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436082" y="138971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弧 9"/>
          <p:cNvSpPr/>
          <p:nvPr/>
        </p:nvSpPr>
        <p:spPr>
          <a:xfrm>
            <a:off x="2001702" y="949041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899956" y="1492608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956" y="1492608"/>
                <a:ext cx="344260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6372046" y="1476015"/>
                <a:ext cx="3500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046" y="1476015"/>
                <a:ext cx="35003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正方形/長方形 12"/>
              <p:cNvSpPr/>
              <p:nvPr/>
            </p:nvSpPr>
            <p:spPr>
              <a:xfrm>
                <a:off x="3315069" y="240833"/>
                <a:ext cx="222375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i="1" smtClean="0">
                          <a:latin typeface="Cambria Math" charset="0"/>
                        </a:rPr>
                        <m:t>𝑓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𝑋</m:t>
                      </m:r>
                      <m:r>
                        <a:rPr lang="is-I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069" y="240833"/>
                <a:ext cx="2223750" cy="7078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069268" y="702498"/>
                <a:ext cx="109523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kumimoji="1" lang="ja-JP" altLang="en-US" sz="3200" dirty="0" smtClean="0"/>
                  <a:t>空間</a:t>
                </a:r>
                <a:endParaRPr kumimoji="1" lang="ja-JP" altLang="en-US" sz="3200" dirty="0"/>
              </a:p>
            </p:txBody>
          </p:sp>
        </mc:Choice>
        <mc:Fallback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8" y="702498"/>
                <a:ext cx="1095236" cy="492443"/>
              </a:xfrm>
              <a:prstGeom prst="rect">
                <a:avLst/>
              </a:prstGeom>
              <a:blipFill rotWithShape="0">
                <a:blip r:embed="rId5"/>
                <a:stretch>
                  <a:fillRect l="-556" t="-24691" r="-22222" b="-49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6602774" y="702498"/>
                <a:ext cx="10776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kumimoji="1" lang="ja-JP" altLang="en-US" sz="3200" dirty="0" smtClean="0"/>
                  <a:t>空間</a:t>
                </a:r>
                <a:endParaRPr kumimoji="1" lang="ja-JP" altLang="en-US" sz="3200" dirty="0"/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774" y="702498"/>
                <a:ext cx="1077603" cy="492443"/>
              </a:xfrm>
              <a:prstGeom prst="rect">
                <a:avLst/>
              </a:prstGeom>
              <a:blipFill rotWithShape="0">
                <a:blip r:embed="rId6"/>
                <a:stretch>
                  <a:fillRect t="-24691" r="-22599" b="-49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/>
          <p:cNvSpPr txBox="1"/>
          <p:nvPr/>
        </p:nvSpPr>
        <p:spPr>
          <a:xfrm>
            <a:off x="3880937" y="94871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写像</a:t>
            </a:r>
            <a:endParaRPr kumimoji="1" lang="ja-JP" altLang="en-US" sz="3200" dirty="0"/>
          </a:p>
        </p:txBody>
      </p:sp>
      <p:sp>
        <p:nvSpPr>
          <p:cNvPr id="16" name="円/楕円 15"/>
          <p:cNvSpPr/>
          <p:nvPr/>
        </p:nvSpPr>
        <p:spPr>
          <a:xfrm>
            <a:off x="5048170" y="436708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17482" y="436708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弧 23"/>
          <p:cNvSpPr/>
          <p:nvPr/>
        </p:nvSpPr>
        <p:spPr>
          <a:xfrm>
            <a:off x="2083102" y="3926408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1981356" y="4469975"/>
                <a:ext cx="4210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</a:rPr>
                        <m:t>𝜔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356" y="4469975"/>
                <a:ext cx="421013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6548056" y="4469975"/>
                <a:ext cx="34804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056" y="4469975"/>
                <a:ext cx="348044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1388335" y="3468511"/>
                <a:ext cx="10996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2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ja-JP" altLang="en-US" sz="3200" dirty="0" smtClean="0"/>
                  <a:t>空間</a:t>
                </a:r>
                <a:endParaRPr kumimoji="1" lang="ja-JP" altLang="en-US" sz="3200" dirty="0"/>
              </a:p>
            </p:txBody>
          </p:sp>
        </mc:Choice>
        <mc:Fallback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335" y="3468511"/>
                <a:ext cx="1099660" cy="492443"/>
              </a:xfrm>
              <a:prstGeom prst="rect">
                <a:avLst/>
              </a:prstGeom>
              <a:blipFill rotWithShape="0">
                <a:blip r:embed="rId9"/>
                <a:stretch>
                  <a:fillRect t="-25926" r="-21667" b="-481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6309904" y="3473883"/>
                <a:ext cx="1189428" cy="494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𝑃</m:t>
                      </m:r>
                      <m:r>
                        <a:rPr lang="ja-JP" altLang="en-US" sz="3200" i="1" smtClean="0">
                          <a:latin typeface="Cambria Math" charset="0"/>
                        </a:rPr>
                        <m:t>空間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904" y="3473883"/>
                <a:ext cx="1189428" cy="49481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/>
          <p:cNvSpPr txBox="1"/>
          <p:nvPr/>
        </p:nvSpPr>
        <p:spPr>
          <a:xfrm>
            <a:off x="3799536" y="334163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smtClean="0"/>
              <a:t>写像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101873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324" y="1693644"/>
            <a:ext cx="2801255" cy="283428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p:grpSp>
        <p:nvGrpSpPr>
          <p:cNvPr id="14" name="図形グループ 13"/>
          <p:cNvGrpSpPr/>
          <p:nvPr/>
        </p:nvGrpSpPr>
        <p:grpSpPr>
          <a:xfrm>
            <a:off x="451692" y="1465243"/>
            <a:ext cx="5111827" cy="3833871"/>
            <a:chOff x="782198" y="1366091"/>
            <a:chExt cx="5111827" cy="3833871"/>
          </a:xfrm>
        </p:grpSpPr>
        <p:sp>
          <p:nvSpPr>
            <p:cNvPr id="13" name="正方形/長方形 12"/>
            <p:cNvSpPr/>
            <p:nvPr/>
          </p:nvSpPr>
          <p:spPr>
            <a:xfrm>
              <a:off x="782198" y="2644048"/>
              <a:ext cx="1277957" cy="127795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 smtClean="0">
                  <a:solidFill>
                    <a:schemeClr val="tx1"/>
                  </a:solidFill>
                </a:rPr>
                <a:t>へ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2060155" y="2644048"/>
              <a:ext cx="1277957" cy="127795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 smtClean="0">
                  <a:solidFill>
                    <a:schemeClr val="tx1"/>
                  </a:solidFill>
                </a:rPr>
                <a:t>の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3338112" y="2644048"/>
              <a:ext cx="1277957" cy="127795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 smtClean="0">
                  <a:solidFill>
                    <a:schemeClr val="tx1"/>
                  </a:solidFill>
                </a:rPr>
                <a:t>の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2060155" y="1366091"/>
              <a:ext cx="1277957" cy="127795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 smtClean="0">
                  <a:solidFill>
                    <a:schemeClr val="tx1"/>
                  </a:solidFill>
                </a:rPr>
                <a:t>へ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060154" y="3922005"/>
              <a:ext cx="1277957" cy="127795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 smtClean="0">
                  <a:solidFill>
                    <a:schemeClr val="tx1"/>
                  </a:solidFill>
                </a:rPr>
                <a:t>も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616068" y="2644048"/>
              <a:ext cx="1277957" cy="127795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 smtClean="0">
                  <a:solidFill>
                    <a:schemeClr val="tx1"/>
                  </a:solidFill>
                </a:rPr>
                <a:t>へ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11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>
          <a:xfrm>
            <a:off x="876566" y="1366893"/>
            <a:ext cx="2387657" cy="5167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ja-JP" sz="3400" b="0" i="1" smtClean="0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blipFill rotWithShape="0">
                <a:blip r:embed="rId3"/>
                <a:stretch>
                  <a:fillRect l="-10409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blipFill rotWithShape="0">
                <a:blip r:embed="rId4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blipFill rotWithShape="0">
                <a:blip r:embed="rId5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blipFill rotWithShape="0">
                <a:blip r:embed="rId6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も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blipFill rotWithShape="0">
                <a:blip r:embed="rId7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6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blipFill rotWithShape="0">
                <a:blip r:embed="rId8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根元事象</a:t>
                </a:r>
                <a14:m>
                  <m:oMath xmlns:m="http://schemas.openxmlformats.org/officeDocument/2006/math">
                    <m:r>
                      <a:rPr lang="en-US" altLang="ja-JP" sz="28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𝜔</m:t>
                    </m:r>
                  </m:oMath>
                </a14:m>
                <a:endParaRPr lang="ja-JP" alt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5882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blipFill rotWithShape="0">
                <a:blip r:embed="rId10"/>
                <a:stretch>
                  <a:fillRect l="-3069" t="-54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59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>
          <a:xfrm>
            <a:off x="286439" y="758488"/>
            <a:ext cx="5871990" cy="6012882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4109291" y="1760664"/>
            <a:ext cx="1661597" cy="42500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876566" y="1366893"/>
            <a:ext cx="2387657" cy="5167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ja-JP" sz="3400" b="0" i="1" smtClean="0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blipFill rotWithShape="0">
                <a:blip r:embed="rId3"/>
                <a:stretch>
                  <a:fillRect l="-10409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blipFill rotWithShape="0">
                <a:blip r:embed="rId4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blipFill rotWithShape="0">
                <a:blip r:embed="rId5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blipFill rotWithShape="0">
                <a:blip r:embed="rId6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も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blipFill rotWithShape="0">
                <a:blip r:embed="rId7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6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blipFill rotWithShape="0">
                <a:blip r:embed="rId8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根元事象</a:t>
                </a:r>
                <a14:m>
                  <m:oMath xmlns:m="http://schemas.openxmlformats.org/officeDocument/2006/math">
                    <m:r>
                      <a:rPr lang="en-US" altLang="ja-JP" sz="28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𝜔</m:t>
                    </m:r>
                  </m:oMath>
                </a14:m>
                <a:endParaRPr lang="ja-JP" alt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5882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4628595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28595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28595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410426" y="5480125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426" y="5480125"/>
                <a:ext cx="1133964" cy="523220"/>
              </a:xfrm>
              <a:prstGeom prst="rect">
                <a:avLst/>
              </a:prstGeom>
              <a:blipFill rotWithShape="0">
                <a:blip r:embed="rId10"/>
                <a:stretch>
                  <a:fillRect l="-1016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フリーフォーム 23"/>
          <p:cNvSpPr/>
          <p:nvPr/>
        </p:nvSpPr>
        <p:spPr>
          <a:xfrm>
            <a:off x="2942375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2942375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3857928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図形グループ 31"/>
          <p:cNvGrpSpPr/>
          <p:nvPr/>
        </p:nvGrpSpPr>
        <p:grpSpPr>
          <a:xfrm>
            <a:off x="2942375" y="2504820"/>
            <a:ext cx="1686220" cy="1403825"/>
            <a:chOff x="2807581" y="2504820"/>
            <a:chExt cx="2903585" cy="1403825"/>
          </a:xfrm>
        </p:grpSpPr>
        <p:sp>
          <p:nvSpPr>
            <p:cNvPr id="29" name="フリーフォーム 28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コネクタ 33"/>
          <p:cNvCxnSpPr/>
          <p:nvPr/>
        </p:nvCxnSpPr>
        <p:spPr>
          <a:xfrm flipH="1">
            <a:off x="2942375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blipFill rotWithShape="0">
                <a:blip r:embed="rId11"/>
                <a:stretch>
                  <a:fillRect l="-3069" t="-54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4142027" y="1273971"/>
                <a:ext cx="15259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endParaRPr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027" y="1273971"/>
                <a:ext cx="1525995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757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33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42" name="角丸四角形 41"/>
          <p:cNvSpPr/>
          <p:nvPr/>
        </p:nvSpPr>
        <p:spPr>
          <a:xfrm>
            <a:off x="6449452" y="1598113"/>
            <a:ext cx="2529905" cy="5173256"/>
          </a:xfrm>
          <a:prstGeom prst="roundRect">
            <a:avLst>
              <a:gd name="adj" fmla="val 1212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 36"/>
          <p:cNvSpPr/>
          <p:nvPr/>
        </p:nvSpPr>
        <p:spPr>
          <a:xfrm>
            <a:off x="286439" y="758488"/>
            <a:ext cx="5871990" cy="6012882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4109291" y="1760664"/>
            <a:ext cx="1661597" cy="42500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876566" y="1366893"/>
            <a:ext cx="2387657" cy="5167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ja-JP" sz="3400" b="0" i="1" smtClean="0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blipFill rotWithShape="0">
                <a:blip r:embed="rId3"/>
                <a:stretch>
                  <a:fillRect l="-10409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blipFill rotWithShape="0">
                <a:blip r:embed="rId4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blipFill rotWithShape="0">
                <a:blip r:embed="rId5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blipFill rotWithShape="0">
                <a:blip r:embed="rId6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も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blipFill rotWithShape="0">
                <a:blip r:embed="rId7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6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blipFill rotWithShape="0">
                <a:blip r:embed="rId8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根元事象</a:t>
                </a:r>
                <a14:m>
                  <m:oMath xmlns:m="http://schemas.openxmlformats.org/officeDocument/2006/math">
                    <m:r>
                      <a:rPr lang="en-US" altLang="ja-JP" sz="28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𝜔</m:t>
                    </m:r>
                  </m:oMath>
                </a14:m>
                <a:endParaRPr lang="ja-JP" alt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5882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4628595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28595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28595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410426" y="5480125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426" y="5480125"/>
                <a:ext cx="1133964" cy="523220"/>
              </a:xfrm>
              <a:prstGeom prst="rect">
                <a:avLst/>
              </a:prstGeom>
              <a:blipFill rotWithShape="0">
                <a:blip r:embed="rId10"/>
                <a:stretch>
                  <a:fillRect l="-1016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フリーフォーム 23"/>
          <p:cNvSpPr/>
          <p:nvPr/>
        </p:nvSpPr>
        <p:spPr>
          <a:xfrm>
            <a:off x="2942375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2942375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3857928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図形グループ 31"/>
          <p:cNvGrpSpPr/>
          <p:nvPr/>
        </p:nvGrpSpPr>
        <p:grpSpPr>
          <a:xfrm>
            <a:off x="2942375" y="2504820"/>
            <a:ext cx="1686220" cy="1403825"/>
            <a:chOff x="2807581" y="2504820"/>
            <a:chExt cx="2903585" cy="1403825"/>
          </a:xfrm>
        </p:grpSpPr>
        <p:sp>
          <p:nvSpPr>
            <p:cNvPr id="29" name="フリーフォーム 28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コネクタ 33"/>
          <p:cNvCxnSpPr/>
          <p:nvPr/>
        </p:nvCxnSpPr>
        <p:spPr>
          <a:xfrm flipH="1">
            <a:off x="2942375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5326223" y="2427742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5307160" y="3584715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5326223" y="4750870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7431589" y="1760665"/>
                <a:ext cx="526106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1760665"/>
                <a:ext cx="526106" cy="101431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7431589" y="3065616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3065616"/>
                <a:ext cx="526106" cy="101752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7431589" y="4384790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4384790"/>
                <a:ext cx="526106" cy="101752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blipFill rotWithShape="0">
                <a:blip r:embed="rId14"/>
                <a:stretch>
                  <a:fillRect l="-3069" t="-54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4142027" y="1273971"/>
                <a:ext cx="15259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endParaRPr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027" y="1273971"/>
                <a:ext cx="1525995" cy="523220"/>
              </a:xfrm>
              <a:prstGeom prst="rect">
                <a:avLst/>
              </a:prstGeom>
              <a:blipFill rotWithShape="0">
                <a:blip r:embed="rId15"/>
                <a:stretch>
                  <a:fillRect l="-757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7140868" y="5827716"/>
                <a:ext cx="11075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b="0" smtClean="0"/>
                  <a:t>確率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charset="0"/>
                      </a:rPr>
                      <m:t>𝑝</m:t>
                    </m:r>
                  </m:oMath>
                </a14:m>
                <a:endParaRPr lang="ja-JP" altLang="en-US" sz="4800" dirty="0"/>
              </a:p>
            </p:txBody>
          </p:sp>
        </mc:Choice>
        <mc:Fallback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868" y="5827716"/>
                <a:ext cx="1107547" cy="523220"/>
              </a:xfrm>
              <a:prstGeom prst="rect">
                <a:avLst/>
              </a:prstGeom>
              <a:blipFill rotWithShape="0">
                <a:blip r:embed="rId16"/>
                <a:stretch>
                  <a:fillRect l="-1044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199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角丸四角形 38"/>
          <p:cNvSpPr/>
          <p:nvPr/>
        </p:nvSpPr>
        <p:spPr>
          <a:xfrm>
            <a:off x="286439" y="758488"/>
            <a:ext cx="5871990" cy="6012882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4109291" y="1760664"/>
            <a:ext cx="1661597" cy="42500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876566" y="1366893"/>
            <a:ext cx="2387657" cy="5167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ja-JP" sz="3400" b="0" i="1" smtClean="0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blipFill rotWithShape="0">
                <a:blip r:embed="rId2"/>
                <a:stretch>
                  <a:fillRect l="-10409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blipFill rotWithShape="0">
                <a:blip r:embed="rId3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blipFill rotWithShape="0">
                <a:blip r:embed="rId4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blipFill rotWithShape="0">
                <a:blip r:embed="rId5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も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blipFill rotWithShape="0">
                <a:blip r:embed="rId6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6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blipFill rotWithShape="0">
                <a:blip r:embed="rId7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根元事象</a:t>
                </a:r>
                <a14:m>
                  <m:oMath xmlns:m="http://schemas.openxmlformats.org/officeDocument/2006/math">
                    <m:r>
                      <a:rPr lang="en-US" altLang="ja-JP" sz="28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𝜔</m:t>
                    </m:r>
                  </m:oMath>
                </a14:m>
                <a:endParaRPr lang="ja-JP" alt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5882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テキスト ボックス 53"/>
          <p:cNvSpPr txBox="1"/>
          <p:nvPr/>
        </p:nvSpPr>
        <p:spPr>
          <a:xfrm>
            <a:off x="4628595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628595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628595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4410426" y="5480125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426" y="5480125"/>
                <a:ext cx="1133964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1016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フリーフォーム 57"/>
          <p:cNvSpPr/>
          <p:nvPr/>
        </p:nvSpPr>
        <p:spPr>
          <a:xfrm>
            <a:off x="2942375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/>
          <p:cNvCxnSpPr/>
          <p:nvPr/>
        </p:nvCxnSpPr>
        <p:spPr>
          <a:xfrm flipH="1">
            <a:off x="2942375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3857928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図形グループ 60"/>
          <p:cNvGrpSpPr/>
          <p:nvPr/>
        </p:nvGrpSpPr>
        <p:grpSpPr>
          <a:xfrm>
            <a:off x="2942375" y="2504820"/>
            <a:ext cx="1686220" cy="1403825"/>
            <a:chOff x="2807581" y="2504820"/>
            <a:chExt cx="2903585" cy="1403825"/>
          </a:xfrm>
        </p:grpSpPr>
        <p:sp>
          <p:nvSpPr>
            <p:cNvPr id="62" name="フリーフォーム 61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3" name="直線コネクタ 62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直線コネクタ 63"/>
          <p:cNvCxnSpPr/>
          <p:nvPr/>
        </p:nvCxnSpPr>
        <p:spPr>
          <a:xfrm flipH="1">
            <a:off x="2942375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</mc:Choice>
        <mc:Fallback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blipFill rotWithShape="0">
                <a:blip r:embed="rId10"/>
                <a:stretch>
                  <a:fillRect l="-3069" t="-54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4142027" y="1273971"/>
                <a:ext cx="15259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endParaRPr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027" y="1273971"/>
                <a:ext cx="1525995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757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図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42" name="角丸四角形 41"/>
          <p:cNvSpPr/>
          <p:nvPr/>
        </p:nvSpPr>
        <p:spPr>
          <a:xfrm>
            <a:off x="6449452" y="1598113"/>
            <a:ext cx="2529905" cy="5173256"/>
          </a:xfrm>
          <a:prstGeom prst="roundRect">
            <a:avLst>
              <a:gd name="adj" fmla="val 1170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p:cxnSp>
        <p:nvCxnSpPr>
          <p:cNvPr id="38" name="直線コネクタ 37"/>
          <p:cNvCxnSpPr/>
          <p:nvPr/>
        </p:nvCxnSpPr>
        <p:spPr>
          <a:xfrm flipH="1">
            <a:off x="5326223" y="2427742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5307160" y="3584715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5326223" y="4750870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7431589" y="1760665"/>
                <a:ext cx="526106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1760665"/>
                <a:ext cx="526106" cy="101431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7431589" y="3065616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3065616"/>
                <a:ext cx="526106" cy="101752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7431589" y="4384790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4384790"/>
                <a:ext cx="526106" cy="101752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正方形/長方形 12"/>
              <p:cNvSpPr/>
              <p:nvPr/>
            </p:nvSpPr>
            <p:spPr>
              <a:xfrm>
                <a:off x="5926590" y="2197571"/>
                <a:ext cx="683046" cy="274900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関</a:t>
                </a:r>
                <a: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kumimoji="1" lang="ja-JP" altLang="en-US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数</a:t>
                </a:r>
                <a: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altLang="ja-JP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𝑃</m:t>
                    </m:r>
                    <m:r>
                      <a:rPr lang="en-US" altLang="ja-JP" sz="3200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</m:oMath>
                </a14:m>
                <a:endParaRPr kumimoji="1" lang="ja-JP" alt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590" y="2197571"/>
                <a:ext cx="683046" cy="2749002"/>
              </a:xfrm>
              <a:prstGeom prst="rect">
                <a:avLst/>
              </a:prstGeom>
              <a:blipFill rotWithShape="0">
                <a:blip r:embed="rId16"/>
                <a:stretch>
                  <a:fillRect l="-13675" r="-12821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7140868" y="5827716"/>
                <a:ext cx="11075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b="0" smtClean="0"/>
                  <a:t>確率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charset="0"/>
                      </a:rPr>
                      <m:t>𝑝</m:t>
                    </m:r>
                  </m:oMath>
                </a14:m>
                <a:endParaRPr lang="ja-JP" altLang="en-US" sz="4800" dirty="0"/>
              </a:p>
            </p:txBody>
          </p:sp>
        </mc:Choice>
        <mc:Fallback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868" y="5827716"/>
                <a:ext cx="1107547" cy="523220"/>
              </a:xfrm>
              <a:prstGeom prst="rect">
                <a:avLst/>
              </a:prstGeom>
              <a:blipFill rotWithShape="0">
                <a:blip r:embed="rId17"/>
                <a:stretch>
                  <a:fillRect l="-1044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34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71718" y="4935801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205427" y="5030259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30506" y="3605243"/>
            <a:ext cx="8516038" cy="2493942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202406" y="4935801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7338" y="4495126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900974" y="5124745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74" y="5124745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正方形/長方形 27"/>
              <p:cNvSpPr/>
              <p:nvPr/>
            </p:nvSpPr>
            <p:spPr>
              <a:xfrm>
                <a:off x="3530448" y="3786918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448" y="3786918"/>
                <a:ext cx="3001783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72438" y="4037229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38" y="4037229"/>
                <a:ext cx="1835439" cy="541238"/>
              </a:xfrm>
              <a:prstGeom prst="rect">
                <a:avLst/>
              </a:prstGeom>
              <a:blipFill rotWithShape="0">
                <a:blip r:embed="rId4"/>
                <a:stretch>
                  <a:fillRect r="-9635" b="-280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/>
          <p:cNvSpPr txBox="1"/>
          <p:nvPr/>
        </p:nvSpPr>
        <p:spPr>
          <a:xfrm>
            <a:off x="4116573" y="449480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smtClean="0"/>
              <a:t>写像</a:t>
            </a:r>
            <a:endParaRPr kumimoji="1" lang="ja-JP" altLang="en-US"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6518" y="5096157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18" y="5096157"/>
                <a:ext cx="377539" cy="4935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正方形/長方形 35"/>
          <p:cNvSpPr/>
          <p:nvPr/>
        </p:nvSpPr>
        <p:spPr>
          <a:xfrm>
            <a:off x="3288166" y="5861613"/>
            <a:ext cx="2506577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3288166" y="5861613"/>
                <a:ext cx="26007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US" altLang="ja-JP" sz="24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lang="en-US" altLang="ja-JP" sz="2000" dirty="0" smtClean="0"/>
                  <a:t>probability space</a:t>
                </a:r>
                <a:endParaRPr lang="ja-JP" altLang="en-US" sz="2000" dirty="0"/>
              </a:p>
            </p:txBody>
          </p:sp>
        </mc:Choice>
        <mc:Fallback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66" y="5861613"/>
                <a:ext cx="2600713" cy="769441"/>
              </a:xfrm>
              <a:prstGeom prst="rect">
                <a:avLst/>
              </a:prstGeom>
              <a:blipFill rotWithShape="0">
                <a:blip r:embed="rId6"/>
                <a:stretch>
                  <a:fillRect l="-3044" t="-61905" r="-2108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90424" y="5013477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24" y="5013477"/>
                <a:ext cx="1166538" cy="584775"/>
              </a:xfrm>
              <a:prstGeom prst="rect">
                <a:avLst/>
              </a:prstGeom>
              <a:blipFill rotWithShape="0">
                <a:blip r:embed="rId7"/>
                <a:stretch>
                  <a:fillRect l="-10471" t="-1042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角丸四角形 37"/>
          <p:cNvSpPr/>
          <p:nvPr/>
        </p:nvSpPr>
        <p:spPr>
          <a:xfrm>
            <a:off x="330506" y="218389"/>
            <a:ext cx="8516038" cy="2445744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5202406" y="1500749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671718" y="1500749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弧 40"/>
          <p:cNvSpPr/>
          <p:nvPr/>
        </p:nvSpPr>
        <p:spPr>
          <a:xfrm>
            <a:off x="2237338" y="1060074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2135592" y="1603641"/>
                <a:ext cx="4210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</a:rPr>
                        <m:t>𝜔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92" y="1603641"/>
                <a:ext cx="421013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6775534" y="1615838"/>
                <a:ext cx="34804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534" y="1615838"/>
                <a:ext cx="348044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1542571" y="602177"/>
                <a:ext cx="10996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2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ja-JP" altLang="en-US" sz="3200" dirty="0" smtClean="0"/>
                  <a:t>空間</a:t>
                </a:r>
                <a:endParaRPr kumimoji="1" lang="ja-JP" altLang="en-US" sz="3200" dirty="0"/>
              </a:p>
            </p:txBody>
          </p:sp>
        </mc:Choice>
        <mc:Fallback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571" y="602177"/>
                <a:ext cx="1099660" cy="492443"/>
              </a:xfrm>
              <a:prstGeom prst="rect">
                <a:avLst/>
              </a:prstGeom>
              <a:blipFill rotWithShape="0">
                <a:blip r:embed="rId10"/>
                <a:stretch>
                  <a:fillRect t="-25926" r="-22222" b="-481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テキスト ボックス 46"/>
          <p:cNvSpPr txBox="1"/>
          <p:nvPr/>
        </p:nvSpPr>
        <p:spPr>
          <a:xfrm>
            <a:off x="4116573" y="44499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smtClean="0"/>
              <a:t>写像</a:t>
            </a:r>
            <a:endParaRPr kumimoji="1" lang="ja-JP" altLang="en-US" sz="3200"/>
          </a:p>
        </p:txBody>
      </p:sp>
      <p:sp>
        <p:nvSpPr>
          <p:cNvPr id="5" name="下矢印 4"/>
          <p:cNvSpPr/>
          <p:nvPr/>
        </p:nvSpPr>
        <p:spPr>
          <a:xfrm>
            <a:off x="3763715" y="2788884"/>
            <a:ext cx="1491013" cy="69160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6507223" y="620030"/>
                <a:ext cx="1189428" cy="494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𝑃</m:t>
                      </m:r>
                      <m:r>
                        <a:rPr lang="ja-JP" altLang="en-US" sz="3200" i="1" smtClean="0">
                          <a:latin typeface="Cambria Math" charset="0"/>
                        </a:rPr>
                        <m:t>空間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223" y="620030"/>
                <a:ext cx="1189428" cy="49481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6507223" y="4209135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223" y="4209135"/>
                <a:ext cx="1232710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1823" t="-24590" r="-13793" b="-49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4049373" y="36392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82638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源ノ角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源ノ角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E9DE6B2E-6560-C348-9328-133F4D0C900F}" vid="{74D7BC39-C1C7-FD4E-A5B4-878E93B206C2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User</Template>
  <TotalTime>575</TotalTime>
  <Words>1251</Words>
  <Application>Microsoft Macintosh PowerPoint</Application>
  <PresentationFormat>画面に合わせる (4:3)</PresentationFormat>
  <Paragraphs>303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8" baseType="lpstr">
      <vt:lpstr>Cambria Math</vt:lpstr>
      <vt:lpstr>Yu Gothic</vt:lpstr>
      <vt:lpstr>源ノ角ゴシック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km</dc:creator>
  <cp:lastModifiedBy>km</cp:lastModifiedBy>
  <cp:revision>38</cp:revision>
  <dcterms:created xsi:type="dcterms:W3CDTF">2019-06-27T00:46:36Z</dcterms:created>
  <dcterms:modified xsi:type="dcterms:W3CDTF">2019-06-27T10:22:21Z</dcterms:modified>
</cp:coreProperties>
</file>