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9" r:id="rId4"/>
    <p:sldId id="273" r:id="rId5"/>
    <p:sldId id="292" r:id="rId6"/>
    <p:sldId id="291" r:id="rId7"/>
    <p:sldId id="266" r:id="rId8"/>
    <p:sldId id="268" r:id="rId9"/>
    <p:sldId id="258" r:id="rId10"/>
    <p:sldId id="313" r:id="rId11"/>
    <p:sldId id="317" r:id="rId12"/>
    <p:sldId id="282" r:id="rId13"/>
    <p:sldId id="318" r:id="rId14"/>
    <p:sldId id="283" r:id="rId15"/>
    <p:sldId id="285" r:id="rId16"/>
    <p:sldId id="289" r:id="rId17"/>
    <p:sldId id="280" r:id="rId18"/>
    <p:sldId id="276" r:id="rId19"/>
    <p:sldId id="278" r:id="rId20"/>
    <p:sldId id="293" r:id="rId21"/>
    <p:sldId id="296" r:id="rId22"/>
    <p:sldId id="294" r:id="rId23"/>
    <p:sldId id="301" r:id="rId24"/>
    <p:sldId id="302" r:id="rId25"/>
    <p:sldId id="298" r:id="rId26"/>
    <p:sldId id="303" r:id="rId27"/>
    <p:sldId id="305" r:id="rId28"/>
    <p:sldId id="324" r:id="rId29"/>
    <p:sldId id="325" r:id="rId30"/>
    <p:sldId id="322" r:id="rId31"/>
    <p:sldId id="328" r:id="rId32"/>
    <p:sldId id="329" r:id="rId33"/>
    <p:sldId id="330" r:id="rId34"/>
    <p:sldId id="331" r:id="rId35"/>
    <p:sldId id="321" r:id="rId36"/>
    <p:sldId id="312" r:id="rId37"/>
    <p:sldId id="332" r:id="rId38"/>
    <p:sldId id="307" r:id="rId39"/>
    <p:sldId id="315" r:id="rId40"/>
    <p:sldId id="314" r:id="rId41"/>
    <p:sldId id="308" r:id="rId42"/>
    <p:sldId id="309" r:id="rId43"/>
    <p:sldId id="333" r:id="rId44"/>
    <p:sldId id="326" r:id="rId45"/>
    <p:sldId id="290" r:id="rId46"/>
    <p:sldId id="286" r:id="rId47"/>
    <p:sldId id="287" r:id="rId48"/>
    <p:sldId id="288" r:id="rId49"/>
    <p:sldId id="319" r:id="rId50"/>
    <p:sldId id="320" r:id="rId51"/>
    <p:sldId id="260" r:id="rId5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8"/>
    <p:restoredTop sz="96181"/>
  </p:normalViewPr>
  <p:slideViewPr>
    <p:cSldViewPr snapToGrid="0" snapToObjects="1">
      <p:cViewPr>
        <p:scale>
          <a:sx n="113" d="100"/>
          <a:sy n="113" d="100"/>
        </p:scale>
        <p:origin x="17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2939B-42D2-F445-8B5F-D833DE2B41DB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C4360-091D-CF42-8667-3E46ED9739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64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79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1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0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4.png"/><Relationship Id="rId10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59.png"/><Relationship Id="rId21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Relationship Id="rId24" Type="http://schemas.openxmlformats.org/officeDocument/2006/relationships/image" Target="../media/image63.png"/><Relationship Id="rId25" Type="http://schemas.openxmlformats.org/officeDocument/2006/relationships/image" Target="../media/image64.png"/><Relationship Id="rId9" Type="http://schemas.openxmlformats.org/officeDocument/2006/relationships/image" Target="../media/image480.png"/><Relationship Id="rId10" Type="http://schemas.openxmlformats.org/officeDocument/2006/relationships/image" Target="../media/image490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90.png"/><Relationship Id="rId20" Type="http://schemas.openxmlformats.org/officeDocument/2006/relationships/image" Target="../media/image58.png"/><Relationship Id="rId21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Relationship Id="rId24" Type="http://schemas.openxmlformats.org/officeDocument/2006/relationships/image" Target="../media/image63.png"/><Relationship Id="rId25" Type="http://schemas.openxmlformats.org/officeDocument/2006/relationships/image" Target="../media/image64.png"/><Relationship Id="rId9" Type="http://schemas.openxmlformats.org/officeDocument/2006/relationships/image" Target="../media/image480.png"/><Relationship Id="rId10" Type="http://schemas.openxmlformats.org/officeDocument/2006/relationships/image" Target="../media/image4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4" Type="http://schemas.openxmlformats.org/officeDocument/2006/relationships/image" Target="../media/image620.png"/><Relationship Id="rId5" Type="http://schemas.openxmlformats.org/officeDocument/2006/relationships/image" Target="../media/image630.png"/><Relationship Id="rId6" Type="http://schemas.openxmlformats.org/officeDocument/2006/relationships/image" Target="../media/image640.png"/><Relationship Id="rId7" Type="http://schemas.openxmlformats.org/officeDocument/2006/relationships/image" Target="../media/image350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0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1.png"/><Relationship Id="rId12" Type="http://schemas.openxmlformats.org/officeDocument/2006/relationships/image" Target="../media/image610.png"/><Relationship Id="rId13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0.png"/><Relationship Id="rId3" Type="http://schemas.openxmlformats.org/officeDocument/2006/relationships/image" Target="../media/image620.png"/><Relationship Id="rId4" Type="http://schemas.openxmlformats.org/officeDocument/2006/relationships/image" Target="../media/image630.png"/><Relationship Id="rId5" Type="http://schemas.openxmlformats.org/officeDocument/2006/relationships/image" Target="../media/image640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9.png"/><Relationship Id="rId9" Type="http://schemas.openxmlformats.org/officeDocument/2006/relationships/image" Target="../media/image68.png"/><Relationship Id="rId10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4" Type="http://schemas.openxmlformats.org/officeDocument/2006/relationships/image" Target="../media/image630.png"/><Relationship Id="rId5" Type="http://schemas.openxmlformats.org/officeDocument/2006/relationships/image" Target="../media/image640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8.png"/><Relationship Id="rId10" Type="http://schemas.openxmlformats.org/officeDocument/2006/relationships/image" Target="../media/image610.png"/><Relationship Id="rId11" Type="http://schemas.openxmlformats.org/officeDocument/2006/relationships/image" Target="../media/image350.png"/><Relationship Id="rId1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610.png"/><Relationship Id="rId13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0.png"/><Relationship Id="rId3" Type="http://schemas.openxmlformats.org/officeDocument/2006/relationships/image" Target="../media/image620.png"/><Relationship Id="rId4" Type="http://schemas.openxmlformats.org/officeDocument/2006/relationships/image" Target="../media/image630.png"/><Relationship Id="rId5" Type="http://schemas.openxmlformats.org/officeDocument/2006/relationships/image" Target="../media/image640.png"/><Relationship Id="rId6" Type="http://schemas.openxmlformats.org/officeDocument/2006/relationships/image" Target="../media/image65.png"/><Relationship Id="rId7" Type="http://schemas.openxmlformats.org/officeDocument/2006/relationships/image" Target="../media/image720.png"/><Relationship Id="rId8" Type="http://schemas.openxmlformats.org/officeDocument/2006/relationships/image" Target="../media/image73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Relationship Id="rId3" Type="http://schemas.openxmlformats.org/officeDocument/2006/relationships/image" Target="../media/image15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9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20" Type="http://schemas.openxmlformats.org/officeDocument/2006/relationships/image" Target="../media/image109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png"/><Relationship Id="rId3" Type="http://schemas.openxmlformats.org/officeDocument/2006/relationships/image" Target="../media/image91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110.png"/><Relationship Id="rId5" Type="http://schemas.openxmlformats.org/officeDocument/2006/relationships/image" Target="../media/image76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2.png"/><Relationship Id="rId8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2.png"/><Relationship Id="rId8" Type="http://schemas.openxmlformats.org/officeDocument/2006/relationships/image" Target="../media/image130.png"/><Relationship Id="rId9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4" Type="http://schemas.openxmlformats.org/officeDocument/2006/relationships/image" Target="../media/image1320.png"/><Relationship Id="rId5" Type="http://schemas.openxmlformats.org/officeDocument/2006/relationships/image" Target="../media/image13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00.png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139.png"/><Relationship Id="rId13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720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139.png"/><Relationship Id="rId13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260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139.png"/><Relationship Id="rId13" Type="http://schemas.openxmlformats.org/officeDocument/2006/relationships/image" Target="../media/image150.png"/><Relationship Id="rId14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260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5" Type="http://schemas.openxmlformats.org/officeDocument/2006/relationships/image" Target="../media/image180.png"/><Relationship Id="rId6" Type="http://schemas.openxmlformats.org/officeDocument/2006/relationships/image" Target="../media/image190.png"/><Relationship Id="rId7" Type="http://schemas.openxmlformats.org/officeDocument/2006/relationships/image" Target="../media/image200.png"/><Relationship Id="rId8" Type="http://schemas.openxmlformats.org/officeDocument/2006/relationships/image" Target="../media/image210.png"/><Relationship Id="rId9" Type="http://schemas.openxmlformats.org/officeDocument/2006/relationships/image" Target="../media/image770.png"/><Relationship Id="rId10" Type="http://schemas.openxmlformats.org/officeDocument/2006/relationships/image" Target="../media/image780.png"/><Relationship Id="rId11" Type="http://schemas.openxmlformats.org/officeDocument/2006/relationships/image" Target="../media/image7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5" Type="http://schemas.openxmlformats.org/officeDocument/2006/relationships/image" Target="../media/image180.png"/><Relationship Id="rId6" Type="http://schemas.openxmlformats.org/officeDocument/2006/relationships/image" Target="../media/image190.png"/><Relationship Id="rId7" Type="http://schemas.openxmlformats.org/officeDocument/2006/relationships/image" Target="../media/image200.png"/><Relationship Id="rId8" Type="http://schemas.openxmlformats.org/officeDocument/2006/relationships/image" Target="../media/image210.png"/><Relationship Id="rId9" Type="http://schemas.openxmlformats.org/officeDocument/2006/relationships/image" Target="../media/image800.png"/><Relationship Id="rId10" Type="http://schemas.openxmlformats.org/officeDocument/2006/relationships/image" Target="../media/image8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5" Type="http://schemas.openxmlformats.org/officeDocument/2006/relationships/image" Target="../media/image180.png"/><Relationship Id="rId6" Type="http://schemas.openxmlformats.org/officeDocument/2006/relationships/image" Target="../media/image190.png"/><Relationship Id="rId7" Type="http://schemas.openxmlformats.org/officeDocument/2006/relationships/image" Target="../media/image200.png"/><Relationship Id="rId8" Type="http://schemas.openxmlformats.org/officeDocument/2006/relationships/image" Target="../media/image210.png"/><Relationship Id="rId9" Type="http://schemas.openxmlformats.org/officeDocument/2006/relationships/image" Target="../media/image800.png"/><Relationship Id="rId10" Type="http://schemas.openxmlformats.org/officeDocument/2006/relationships/image" Target="../media/image810.png"/><Relationship Id="rId11" Type="http://schemas.openxmlformats.org/officeDocument/2006/relationships/image" Target="../media/image8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0.png"/><Relationship Id="rId12" Type="http://schemas.openxmlformats.org/officeDocument/2006/relationships/image" Target="../media/image8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5" Type="http://schemas.openxmlformats.org/officeDocument/2006/relationships/image" Target="../media/image180.png"/><Relationship Id="rId6" Type="http://schemas.openxmlformats.org/officeDocument/2006/relationships/image" Target="../media/image190.png"/><Relationship Id="rId7" Type="http://schemas.openxmlformats.org/officeDocument/2006/relationships/image" Target="../media/image200.png"/><Relationship Id="rId8" Type="http://schemas.openxmlformats.org/officeDocument/2006/relationships/image" Target="../media/image210.png"/><Relationship Id="rId9" Type="http://schemas.openxmlformats.org/officeDocument/2006/relationships/image" Target="../media/image800.png"/><Relationship Id="rId10" Type="http://schemas.openxmlformats.org/officeDocument/2006/relationships/image" Target="../media/image810.png"/></Relationships>
</file>

<file path=ppt/slides/_rels/slide4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139.png"/><Relationship Id="rId13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720.png"/><Relationship Id="rId8" Type="http://schemas.openxmlformats.org/officeDocument/2006/relationships/image" Target="../media/image73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16" Type="http://schemas.openxmlformats.org/officeDocument/2006/relationships/image" Target="../media/image21.png"/><Relationship Id="rId10" Type="http://schemas.openxmlformats.org/officeDocument/2006/relationships/image" Target="../media/image23.png"/><Relationship Id="rId11" Type="http://schemas.openxmlformats.org/officeDocument/2006/relationships/image" Target="../media/image16.png"/><Relationship Id="rId9" Type="http://schemas.openxmlformats.org/officeDocument/2006/relationships/image" Target="../media/image22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139.png"/><Relationship Id="rId13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720.png"/><Relationship Id="rId8" Type="http://schemas.openxmlformats.org/officeDocument/2006/relationships/image" Target="../media/image73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3.png"/><Relationship Id="rId15" Type="http://schemas.openxmlformats.org/officeDocument/2006/relationships/image" Target="../media/image25.png"/><Relationship Id="rId16" Type="http://schemas.openxmlformats.org/officeDocument/2006/relationships/image" Target="../media/image29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22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300.png"/><Relationship Id="rId17" Type="http://schemas.openxmlformats.org/officeDocument/2006/relationships/image" Target="../media/image29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4.png"/><Relationship Id="rId10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71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676379" y="560294"/>
                <a:ext cx="36399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40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4000" dirty="0" smtClean="0">
                    <a:solidFill>
                      <a:schemeClr val="tx1"/>
                    </a:solidFill>
                  </a:rPr>
                  <a:t>の性質</a:t>
                </a:r>
                <a:endParaRPr lang="ja-JP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9" y="560294"/>
                <a:ext cx="3639972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5193" t="-15517" r="-5360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170878" y="1616927"/>
                <a:ext cx="7298921" cy="404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kumimoji="1"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  <m:oMath xmlns:m="http://schemas.openxmlformats.org/officeDocument/2006/math"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5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5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5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5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5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…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≠∅</m:t>
                      </m:r>
                    </m:oMath>
                    <m:oMath xmlns:m="http://schemas.openxmlformats.org/officeDocument/2006/math"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acc>
                        <m:accPr>
                          <m:chr m:val="̅"/>
                          <m:ctrlP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acc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  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</m:e>
                      </m:nary>
                    </m:oMath>
                  </m:oMathPara>
                </a14:m>
                <a:endParaRPr lang="en-US" altLang="ja-JP" sz="5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878" y="1616927"/>
                <a:ext cx="7298921" cy="40442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53814" y="6184017"/>
                <a:ext cx="84898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2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 sz="32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ja-JP" sz="32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が</a:t>
                </a:r>
                <a:r>
                  <a:rPr lang="en-US" altLang="ja-JP" sz="32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σ</a:t>
                </a:r>
                <a:r>
                  <a:rPr lang="ja-JP" alt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加法族をつくる</a:t>
                </a:r>
                <a:r>
                  <a:rPr lang="en-US" altLang="ja-JP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ja-JP" alt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ボレル集合体である</a:t>
                </a:r>
                <a:r>
                  <a:rPr lang="en-US" altLang="ja-JP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endParaRPr lang="ja-JP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14" y="6184017"/>
                <a:ext cx="8489825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1508" t="-14583" r="-136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96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932860" y="560294"/>
                <a:ext cx="31270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4000" dirty="0" smtClean="0">
                    <a:solidFill>
                      <a:schemeClr val="tx1"/>
                    </a:solidFill>
                  </a:rPr>
                  <a:t>写像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</m:oMath>
                </a14:m>
                <a:r>
                  <a:rPr lang="ja-JP" altLang="en-US" sz="4000" dirty="0" smtClean="0">
                    <a:solidFill>
                      <a:schemeClr val="tx1"/>
                    </a:solidFill>
                  </a:rPr>
                  <a:t>の性質</a:t>
                </a:r>
                <a:endParaRPr lang="ja-JP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60" y="560294"/>
                <a:ext cx="3127010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5458" t="-15517" r="-5653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" y="1550020"/>
                <a:ext cx="5397190" cy="16620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kumimoji="1"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kumimoji="1"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[0,1]</m:t>
                      </m:r>
                      <m:r>
                        <a:rPr kumimoji="1"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r>
                        <a:rPr lang="en-US" altLang="ja-JP" sz="5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r>
                  <a:rPr lang="en-US" altLang="ja-JP" sz="5400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5400" b="0" dirty="0" smtClean="0">
                    <a:ea typeface="Cambria Math" charset="0"/>
                    <a:cs typeface="Cambria Math" charset="0"/>
                  </a:rPr>
                </a:br>
                <a:endParaRPr lang="en-US" altLang="ja-JP" sz="5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550020"/>
                <a:ext cx="5397190" cy="16620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977465" y="6116051"/>
                <a:ext cx="45532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2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</m:oMath>
                </a14:m>
                <a:r>
                  <a:rPr lang="ja-JP" alt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が確率測度である。</a:t>
                </a:r>
                <a:endParaRPr lang="ja-JP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65" y="6116051"/>
                <a:ext cx="4553234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3079" t="-14583" r="-321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360987" y="4323775"/>
                <a:ext cx="7504234" cy="923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5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⇒  </m:t>
                    </m:r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5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5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5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ja-JP" altLang="en-US" sz="5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987" y="4323775"/>
                <a:ext cx="7504234" cy="9239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-105596" y="3516626"/>
                <a:ext cx="7973947" cy="943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d>
                        <m:dPr>
                          <m:ctrlPr>
                            <a:rPr lang="en-US" altLang="ja-JP" sz="4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4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4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4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ja-JP" sz="4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=∅   </m:t>
                      </m:r>
                      <m:r>
                        <a:rPr lang="en-US" altLang="ja-JP" sz="4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ja-JP" sz="4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r>
                        <a:rPr lang="en-US" altLang="ja-JP" sz="4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  <m:r>
                        <a:rPr lang="en-US" altLang="ja-JP" sz="4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𝑗</m:t>
                      </m:r>
                      <m:r>
                        <a:rPr lang="en-US" altLang="ja-JP" sz="4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r>
                  <a:rPr lang="en-US" altLang="ja-JP" sz="4800" dirty="0"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4800" dirty="0">
                    <a:ea typeface="Cambria Math" charset="0"/>
                    <a:cs typeface="Cambria Math" charset="0"/>
                  </a:rPr>
                </a:br>
                <a:endParaRPr lang="ja-JP" altLang="en-US" sz="4800" dirty="0"/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596" y="3516626"/>
                <a:ext cx="7973947" cy="9432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85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角丸四角形 38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0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121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blipFill rotWithShape="0">
                <a:blip r:embed="rId17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15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65782" y="4048212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199491" y="4142670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24570" y="2717654"/>
            <a:ext cx="8516038" cy="2493942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196470" y="4048212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1402" y="3607537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895038" y="4237156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038" y="4237156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3524512" y="2899329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512" y="2899329"/>
                <a:ext cx="3001783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66502" y="3149640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02" y="3149640"/>
                <a:ext cx="1835439" cy="541238"/>
              </a:xfrm>
              <a:prstGeom prst="rect">
                <a:avLst/>
              </a:prstGeom>
              <a:blipFill rotWithShape="0">
                <a:blip r:embed="rId4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/>
          <p:cNvSpPr txBox="1"/>
          <p:nvPr/>
        </p:nvSpPr>
        <p:spPr>
          <a:xfrm>
            <a:off x="4110637" y="360721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0582" y="4208568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582" y="4208568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3282230" y="4974024"/>
            <a:ext cx="2506577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282230" y="4974024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0" y="4974024"/>
                <a:ext cx="2600713" cy="769441"/>
              </a:xfrm>
              <a:prstGeom prst="rect">
                <a:avLst/>
              </a:prstGeom>
              <a:blipFill rotWithShape="0">
                <a:blip r:embed="rId6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84488" y="4125888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88" y="4125888"/>
                <a:ext cx="1166538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501287" y="332154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87" y="3321546"/>
                <a:ext cx="123271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823" t="-26667" r="-13793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043437" y="27517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4966770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436082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弧 32"/>
          <p:cNvSpPr/>
          <p:nvPr/>
        </p:nvSpPr>
        <p:spPr>
          <a:xfrm>
            <a:off x="2001702" y="94904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r>
                        <a:rPr lang="is-I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blipFill rotWithShape="0">
                <a:blip r:embed="rId12"/>
                <a:stretch>
                  <a:fillRect l="-556" t="-24691" r="-22222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blipFill rotWithShape="0">
                <a:blip r:embed="rId13"/>
                <a:stretch>
                  <a:fillRect t="-24691" r="-22599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3880937" y="94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写像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13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7200" y="2296632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「で、君、それは何点なんだね？」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004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12" y="-10953"/>
            <a:ext cx="1617996" cy="1637076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2126514" y="758488"/>
            <a:ext cx="5233398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5716907" y="1760664"/>
            <a:ext cx="1319255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2333234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573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6085263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85263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85263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4399043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4399043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5314596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4399043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4399043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blipFill rotWithShape="0">
                <a:blip r:embed="rId11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角丸四角形 41"/>
          <p:cNvSpPr/>
          <p:nvPr/>
        </p:nvSpPr>
        <p:spPr>
          <a:xfrm>
            <a:off x="7644012" y="1598113"/>
            <a:ext cx="1406600" cy="5173256"/>
          </a:xfrm>
          <a:prstGeom prst="roundRect">
            <a:avLst>
              <a:gd name="adj" fmla="val 2225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6763829" y="2427742"/>
            <a:ext cx="1448394" cy="2323128"/>
            <a:chOff x="6508644" y="2427742"/>
            <a:chExt cx="1721601" cy="2323128"/>
          </a:xfrm>
        </p:grpSpPr>
        <p:cxnSp>
          <p:nvCxnSpPr>
            <p:cNvPr id="38" name="直線コネクタ 37"/>
            <p:cNvCxnSpPr/>
            <p:nvPr/>
          </p:nvCxnSpPr>
          <p:spPr>
            <a:xfrm flipH="1">
              <a:off x="6527707" y="2427742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>
              <a:off x="6508644" y="3584715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>
              <a:off x="6527707" y="4750870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dirty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図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32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0" y="758488"/>
            <a:ext cx="1886860" cy="6012881"/>
          </a:xfrm>
          <a:prstGeom prst="roundRect">
            <a:avLst>
              <a:gd name="adj" fmla="val 142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108705" y="1366893"/>
            <a:ext cx="1630269" cy="51670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19439" y="14637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5941" t="-12941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図形グループ 4"/>
          <p:cNvGrpSpPr/>
          <p:nvPr/>
        </p:nvGrpSpPr>
        <p:grpSpPr>
          <a:xfrm>
            <a:off x="1202967" y="1750032"/>
            <a:ext cx="1440907" cy="3844100"/>
            <a:chOff x="1202968" y="1750032"/>
            <a:chExt cx="1117356" cy="3844100"/>
          </a:xfrm>
        </p:grpSpPr>
        <p:cxnSp>
          <p:nvCxnSpPr>
            <p:cNvPr id="72" name="直線コネクタ 71"/>
            <p:cNvCxnSpPr/>
            <p:nvPr/>
          </p:nvCxnSpPr>
          <p:spPr>
            <a:xfrm>
              <a:off x="1202968" y="17500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1202968" y="251885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1202968" y="328767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1202968" y="405649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1202968" y="482531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02968" y="55941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テキスト ボックス 77"/>
          <p:cNvSpPr txBox="1"/>
          <p:nvPr/>
        </p:nvSpPr>
        <p:spPr>
          <a:xfrm>
            <a:off x="419439" y="22330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19439" y="30023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19439" y="37716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mtClean="0"/>
              <a:t>2</a:t>
            </a:r>
            <a:r>
              <a:rPr lang="ja-JP" altLang="en-US" sz="3200" smtClean="0"/>
              <a:t>点</a:t>
            </a:r>
            <a:endParaRPr kumimoji="1" lang="en-US" altLang="ja-JP" sz="32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19439" y="45409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3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19439" y="531024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実現</a:t>
                </a:r>
                <a14:m>
                  <m:oMath xmlns:m="http://schemas.openxmlformats.org/officeDocument/2006/math">
                    <m:r>
                      <a:rPr lang="ja-JP" altLang="en-US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値</m:t>
                    </m:r>
                    <m:r>
                      <a:rPr lang="en-US" altLang="ja-JP" sz="28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endParaRPr lang="ja-JP" alt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blipFill rotWithShape="0">
                <a:blip r:embed="rId18"/>
                <a:stretch>
                  <a:fillRect l="-7510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blipFill rotWithShape="0">
                <a:blip r:embed="rId19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2767387" y="1452887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1452887"/>
                <a:ext cx="1558952" cy="61555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2767387" y="223016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2230169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2767387" y="300745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3007451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2767387" y="378473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3784733"/>
                <a:ext cx="1569019" cy="61555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2767387" y="4562015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4562015"/>
                <a:ext cx="1569019" cy="61555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2767387" y="5339298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5339298"/>
                <a:ext cx="1569019" cy="615553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4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12" y="-10953"/>
            <a:ext cx="1617996" cy="1637076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2126514" y="758488"/>
            <a:ext cx="5233398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5716907" y="1760664"/>
            <a:ext cx="1319255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2333234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573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6085263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85263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85263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4399043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4399043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5314596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4399043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4399043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blipFill rotWithShape="0">
                <a:blip r:embed="rId11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角丸四角形 41"/>
          <p:cNvSpPr/>
          <p:nvPr/>
        </p:nvSpPr>
        <p:spPr>
          <a:xfrm>
            <a:off x="7644012" y="1598113"/>
            <a:ext cx="1406600" cy="5173256"/>
          </a:xfrm>
          <a:prstGeom prst="roundRect">
            <a:avLst>
              <a:gd name="adj" fmla="val 2225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6763829" y="2427742"/>
            <a:ext cx="1448394" cy="2323128"/>
            <a:chOff x="6508644" y="2427742"/>
            <a:chExt cx="1721601" cy="2323128"/>
          </a:xfrm>
        </p:grpSpPr>
        <p:cxnSp>
          <p:nvCxnSpPr>
            <p:cNvPr id="38" name="直線コネクタ 37"/>
            <p:cNvCxnSpPr/>
            <p:nvPr/>
          </p:nvCxnSpPr>
          <p:spPr>
            <a:xfrm flipH="1">
              <a:off x="6527707" y="2427742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>
              <a:off x="6508644" y="3584715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>
              <a:off x="6527707" y="4750870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dirty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図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32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0" y="758488"/>
            <a:ext cx="1886860" cy="6012881"/>
          </a:xfrm>
          <a:prstGeom prst="roundRect">
            <a:avLst>
              <a:gd name="adj" fmla="val 142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108705" y="1366893"/>
            <a:ext cx="1630269" cy="51670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19439" y="14637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5941" t="-12941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図形グループ 4"/>
          <p:cNvGrpSpPr/>
          <p:nvPr/>
        </p:nvGrpSpPr>
        <p:grpSpPr>
          <a:xfrm>
            <a:off x="1202967" y="1750032"/>
            <a:ext cx="1440907" cy="3844100"/>
            <a:chOff x="1202968" y="1750032"/>
            <a:chExt cx="1117356" cy="3844100"/>
          </a:xfrm>
        </p:grpSpPr>
        <p:cxnSp>
          <p:nvCxnSpPr>
            <p:cNvPr id="72" name="直線コネクタ 71"/>
            <p:cNvCxnSpPr/>
            <p:nvPr/>
          </p:nvCxnSpPr>
          <p:spPr>
            <a:xfrm>
              <a:off x="1202968" y="17500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1202968" y="251885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1202968" y="328767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1202968" y="405649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1202968" y="482531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02968" y="55941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テキスト ボックス 77"/>
          <p:cNvSpPr txBox="1"/>
          <p:nvPr/>
        </p:nvSpPr>
        <p:spPr>
          <a:xfrm>
            <a:off x="419439" y="22330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19439" y="30023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19439" y="37716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mtClean="0"/>
              <a:t>2</a:t>
            </a:r>
            <a:r>
              <a:rPr lang="ja-JP" altLang="en-US" sz="3200" smtClean="0"/>
              <a:t>点</a:t>
            </a:r>
            <a:endParaRPr kumimoji="1" lang="en-US" altLang="ja-JP" sz="32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19439" y="45409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3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19439" y="531024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実現</a:t>
                </a:r>
                <a14:m>
                  <m:oMath xmlns:m="http://schemas.openxmlformats.org/officeDocument/2006/math">
                    <m:r>
                      <a:rPr lang="ja-JP" altLang="en-US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値</m:t>
                    </m:r>
                    <m:r>
                      <a:rPr lang="en-US" altLang="ja-JP" sz="28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endParaRPr lang="ja-JP" alt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blipFill rotWithShape="0">
                <a:blip r:embed="rId18"/>
                <a:stretch>
                  <a:fillRect l="-7510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/>
              <p:cNvSpPr/>
              <p:nvPr/>
            </p:nvSpPr>
            <p:spPr>
              <a:xfrm>
                <a:off x="1665923" y="1601272"/>
                <a:ext cx="663490" cy="4161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𝑋</m:t>
                    </m:r>
                    <m:r>
                      <a:rPr lang="en-US" altLang="ja-JP" sz="32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正方形/長方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923" y="1601272"/>
                <a:ext cx="663490" cy="4161820"/>
              </a:xfrm>
              <a:prstGeom prst="rect">
                <a:avLst/>
              </a:prstGeom>
              <a:blipFill rotWithShape="0">
                <a:blip r:embed="rId19"/>
                <a:stretch>
                  <a:fillRect l="-14912" r="-14912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blipFill rotWithShape="0">
                <a:blip r:embed="rId20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2767387" y="1452887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1452887"/>
                <a:ext cx="1558952" cy="61555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2767387" y="223016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2230169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2767387" y="300745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3007451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2767387" y="378473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3784733"/>
                <a:ext cx="1569019" cy="61555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2767387" y="4562015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4562015"/>
                <a:ext cx="1569019" cy="61555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/>
              <p:cNvSpPr txBox="1"/>
              <p:nvPr/>
            </p:nvSpPr>
            <p:spPr>
              <a:xfrm>
                <a:off x="2767387" y="5339298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9" name="テキスト ボックス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5339298"/>
                <a:ext cx="1569019" cy="615553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1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4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7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8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8"/>
                <a:stretch>
                  <a:fillRect r="-3394" b="-206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9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1636161" y="5613270"/>
                <a:ext cx="644901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𝑥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   ⇔   </m:t>
                      </m:r>
                      <m:sSup>
                        <m:sSupPr>
                          <m:ctrl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61" y="5613270"/>
                <a:ext cx="6449010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正方形/長方形 31"/>
              <p:cNvSpPr/>
              <p:nvPr/>
            </p:nvSpPr>
            <p:spPr>
              <a:xfrm>
                <a:off x="332998" y="6287841"/>
                <a:ext cx="88110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より厳密には全ての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ja-JP" altLang="en-US" sz="20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に対して</a:t>
                </a:r>
                <a:r>
                  <a:rPr lang="en-US" altLang="ja-JP" sz="20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:={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d>
                      <m:dPr>
                        <m:ctrlP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</m:d>
                    <m:r>
                      <a:rPr lang="en-US" altLang="ja-JP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98" y="6287841"/>
                <a:ext cx="8811002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761" b="-127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22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273475"/>
            <a:ext cx="2137975" cy="2232181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8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11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779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4966770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436082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/>
          <p:cNvSpPr/>
          <p:nvPr/>
        </p:nvSpPr>
        <p:spPr>
          <a:xfrm>
            <a:off x="2001702" y="94904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r>
                        <a:rPr lang="is-I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556" t="-24691" r="-22222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24691" r="-22599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880937" y="94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02" y="2454823"/>
            <a:ext cx="4269036" cy="3415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346619" y="563484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19" y="5634847"/>
                <a:ext cx="34426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83584" y="3829671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584" y="3829671"/>
                <a:ext cx="350032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989415" y="2882220"/>
                <a:ext cx="1757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415" y="2882220"/>
                <a:ext cx="1757276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44174" y="6422049"/>
                <a:ext cx="8948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空間の各構成要素</a:t>
                </a:r>
                <a:r>
                  <a:rPr kumimoji="1" lang="en-US" altLang="ja-JP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に対して、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空間の構成要素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kumimoji="1" lang="ja-JP" altLang="en-US" dirty="0" smtClean="0"/>
                  <a:t>をただ１つ指定する規則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ja-JP" altLang="en-US" dirty="0" smtClean="0"/>
                  <a:t>のこと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4" y="6422049"/>
                <a:ext cx="8948412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962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273475"/>
            <a:ext cx="2137975" cy="2232181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∋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89614" y="6450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6440" y="5644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確率分布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13576" y="6450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実現値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65483" y="56101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確率変数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6361" y="6450218"/>
            <a:ext cx="78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事象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32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04" y="47315"/>
            <a:ext cx="1617996" cy="163707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50256" y="312657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3" r="50000"/>
          <a:stretch/>
        </p:blipFill>
        <p:spPr>
          <a:xfrm>
            <a:off x="1873408" y="2498783"/>
            <a:ext cx="4572000" cy="4247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716182" y="2043863"/>
                <a:ext cx="37292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|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)=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82" y="2043863"/>
                <a:ext cx="372922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r="80215" b="92984"/>
          <a:stretch/>
        </p:blipFill>
        <p:spPr>
          <a:xfrm>
            <a:off x="2223664" y="1274131"/>
            <a:ext cx="2033547" cy="59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5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262432" y="2402961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1211228" y="250911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396225" y="2492332"/>
                <a:ext cx="12956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25" y="2492332"/>
                <a:ext cx="1295611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9390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350256" y="312657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11" y="0"/>
            <a:ext cx="1691608" cy="1711556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4760954" y="2346946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/>
          <p:cNvSpPr/>
          <p:nvPr/>
        </p:nvSpPr>
        <p:spPr>
          <a:xfrm>
            <a:off x="2072469" y="1962286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771108" y="1509761"/>
                <a:ext cx="589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b="0" i="0" smtClean="0">
                          <a:latin typeface="Cambria Math" charset="0"/>
                        </a:rPr>
                        <m:t>Ω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08" y="1509761"/>
                <a:ext cx="589905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620858" y="1518272"/>
                <a:ext cx="55463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58" y="1518272"/>
                <a:ext cx="554639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354232" y="1363091"/>
                <a:ext cx="20375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000" b="0" i="0" smtClean="0">
                          <a:latin typeface="Cambria Math" charset="0"/>
                        </a:rPr>
                        <m:t>X</m:t>
                      </m:r>
                      <m:r>
                        <a:rPr lang="en-US" altLang="ja-JP" sz="4000" b="0" i="0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b="0" i="0" smtClean="0">
                          <a:latin typeface="Cambria Math" charset="0"/>
                        </a:rPr>
                        <m:t>Ω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32" y="1363091"/>
                <a:ext cx="2037545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620858" y="2468726"/>
                <a:ext cx="460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58" y="2468726"/>
                <a:ext cx="46096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068497" y="2987992"/>
                <a:ext cx="1701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∈1,2,…,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497" y="2987992"/>
                <a:ext cx="170142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214" r="-2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1424210" y="3115295"/>
                <a:ext cx="1701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∈1,2,…,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10" y="3115295"/>
                <a:ext cx="170142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226" r="-2867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円/楕円 51"/>
          <p:cNvSpPr/>
          <p:nvPr/>
        </p:nvSpPr>
        <p:spPr>
          <a:xfrm>
            <a:off x="262432" y="5536604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1211228" y="5642757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1396225" y="5625975"/>
                <a:ext cx="12956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25" y="5625975"/>
                <a:ext cx="1295611" cy="584775"/>
              </a:xfrm>
              <a:prstGeom prst="rect">
                <a:avLst/>
              </a:prstGeom>
              <a:blipFill rotWithShape="0">
                <a:blip r:embed="rId10"/>
                <a:stretch>
                  <a:fillRect l="-9390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/楕円 54"/>
          <p:cNvSpPr/>
          <p:nvPr/>
        </p:nvSpPr>
        <p:spPr>
          <a:xfrm>
            <a:off x="4760954" y="5480589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弧 55"/>
          <p:cNvSpPr/>
          <p:nvPr/>
        </p:nvSpPr>
        <p:spPr>
          <a:xfrm>
            <a:off x="2072469" y="5095929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771108" y="4643404"/>
                <a:ext cx="589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b="0" i="0" smtClean="0">
                          <a:latin typeface="Cambria Math" charset="0"/>
                        </a:rPr>
                        <m:t>Ω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08" y="4643404"/>
                <a:ext cx="589905" cy="7386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620858" y="4651915"/>
                <a:ext cx="55463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58" y="4651915"/>
                <a:ext cx="554639" cy="7386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3354232" y="4496734"/>
                <a:ext cx="20375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000" b="0" i="0" smtClean="0">
                          <a:latin typeface="Cambria Math" charset="0"/>
                        </a:rPr>
                        <m:t>X</m:t>
                      </m:r>
                      <m:r>
                        <a:rPr lang="en-US" altLang="ja-JP" sz="4000" b="0" i="0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b="0" i="0" smtClean="0">
                          <a:latin typeface="Cambria Math" charset="0"/>
                        </a:rPr>
                        <m:t>Ω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32" y="4496734"/>
                <a:ext cx="2037545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620858" y="5602369"/>
                <a:ext cx="460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58" y="5602369"/>
                <a:ext cx="460960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6068497" y="6121635"/>
                <a:ext cx="17291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∈1,2,…,∞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497" y="6121635"/>
                <a:ext cx="1729191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3169" r="-176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1424210" y="6248938"/>
                <a:ext cx="17291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∈1,2,…,</m:t>
                      </m:r>
                      <m:r>
                        <a:rPr lang="ja-JP" alt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10" y="6248938"/>
                <a:ext cx="1729191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180" r="-1767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右矢印 62"/>
          <p:cNvSpPr/>
          <p:nvPr/>
        </p:nvSpPr>
        <p:spPr>
          <a:xfrm rot="5400000">
            <a:off x="4214235" y="2653195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388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/>
          <p:cNvCxnSpPr/>
          <p:nvPr/>
        </p:nvCxnSpPr>
        <p:spPr>
          <a:xfrm>
            <a:off x="3235873" y="2102979"/>
            <a:ext cx="41896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82833" y="1886846"/>
            <a:ext cx="0" cy="409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108960" y="1961804"/>
            <a:ext cx="249382" cy="2493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7408862" y="1978288"/>
            <a:ext cx="249382" cy="24938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/>
              <p:cNvSpPr/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300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6954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図形グループ 51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53" name="図形グループ 52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7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7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81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84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4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5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6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7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8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線コネクタ 57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正方形/長方形 66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67" name="正方形/長方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874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円/楕円 77"/>
          <p:cNvSpPr/>
          <p:nvPr/>
        </p:nvSpPr>
        <p:spPr>
          <a:xfrm>
            <a:off x="264220" y="4384791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1898516" y="4531158"/>
            <a:ext cx="1763077" cy="757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9333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/>
          <p:cNvCxnSpPr/>
          <p:nvPr/>
        </p:nvCxnSpPr>
        <p:spPr>
          <a:xfrm>
            <a:off x="3235873" y="2102979"/>
            <a:ext cx="41896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82833" y="1886846"/>
            <a:ext cx="0" cy="409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108960" y="1961804"/>
            <a:ext cx="249382" cy="2493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7408862" y="1978288"/>
            <a:ext cx="249382" cy="24938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/>
              <p:cNvSpPr/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300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6954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 flipV="1">
            <a:off x="2800129" y="2576577"/>
            <a:ext cx="1107565" cy="2086697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6774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2222766" y="32596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確率変数</a:t>
            </a:r>
            <a:endParaRPr kumimoji="1" lang="ja-JP" altLang="en-US" sz="200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35" name="図形グループ 34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50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1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3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4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8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62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64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67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71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43" name="テキスト ボックス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コネクタ 43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正方形/長方形 48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49" name="正方形/長方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649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円/楕円 77"/>
          <p:cNvSpPr/>
          <p:nvPr/>
        </p:nvSpPr>
        <p:spPr>
          <a:xfrm>
            <a:off x="264220" y="4384791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3907694" y="3311724"/>
            <a:ext cx="2731927" cy="3375764"/>
          </a:xfrm>
          <a:prstGeom prst="roundRect">
            <a:avLst>
              <a:gd name="adj" fmla="val 1007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1898516" y="4531158"/>
            <a:ext cx="1763077" cy="757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9333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/>
          <p:cNvCxnSpPr/>
          <p:nvPr/>
        </p:nvCxnSpPr>
        <p:spPr>
          <a:xfrm>
            <a:off x="3235873" y="2102979"/>
            <a:ext cx="41896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82833" y="1886846"/>
            <a:ext cx="0" cy="409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108960" y="1961804"/>
            <a:ext cx="249382" cy="2493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7408862" y="1978288"/>
            <a:ext cx="249382" cy="24938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/>
              <p:cNvSpPr/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300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6954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 flipV="1">
            <a:off x="2800129" y="2576577"/>
            <a:ext cx="1107565" cy="2086697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6774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3999873" y="3368742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873" y="3368742"/>
                <a:ext cx="1525995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7600" t="-12941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4372469" y="5076712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5076712"/>
                <a:ext cx="213026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4372469" y="5713663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5713663"/>
                <a:ext cx="213026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4372469" y="3816641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=179.99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3816641"/>
                <a:ext cx="213026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4372469" y="4453592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4453592"/>
                <a:ext cx="2130263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テキスト ボックス 88"/>
          <p:cNvSpPr txBox="1"/>
          <p:nvPr/>
        </p:nvSpPr>
        <p:spPr>
          <a:xfrm rot="5400000">
            <a:off x="4924217" y="623688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...</a:t>
            </a:r>
            <a:endParaRPr kumimoji="1" lang="ja-JP" altLang="en-US" sz="2400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2222766" y="32596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確率変数</a:t>
            </a:r>
            <a:endParaRPr kumimoji="1" lang="ja-JP" altLang="en-US" sz="2000"/>
          </a:p>
        </p:txBody>
      </p:sp>
      <p:grpSp>
        <p:nvGrpSpPr>
          <p:cNvPr id="105" name="図形グループ 104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106" name="図形グループ 105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112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3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4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5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6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7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8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9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20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21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107" name="テキスト ボックス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直線コネクタ 107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正方形/長方形 110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111" name="正方形/長方形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373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角丸四角形 101"/>
          <p:cNvSpPr/>
          <p:nvPr/>
        </p:nvSpPr>
        <p:spPr>
          <a:xfrm>
            <a:off x="6786093" y="3311724"/>
            <a:ext cx="2108526" cy="3375764"/>
          </a:xfrm>
          <a:prstGeom prst="roundRect">
            <a:avLst>
              <a:gd name="adj" fmla="val 10075"/>
            </a:avLst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264220" y="4384791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3907694" y="3311724"/>
            <a:ext cx="2731927" cy="3375764"/>
          </a:xfrm>
          <a:prstGeom prst="roundRect">
            <a:avLst>
              <a:gd name="adj" fmla="val 1007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1898516" y="4531158"/>
            <a:ext cx="1763077" cy="757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9333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図形グループ 90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55" name="図形グループ 54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56" name="テキスト ボックス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/>
            <p:cNvCxnSpPr>
              <a:stCxn id="36" idx="0"/>
            </p:cNvCxnSpPr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正方形/長方形 62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63" name="正方形/長方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直線コネクタ 64"/>
          <p:cNvCxnSpPr/>
          <p:nvPr/>
        </p:nvCxnSpPr>
        <p:spPr>
          <a:xfrm>
            <a:off x="3235873" y="2102979"/>
            <a:ext cx="41896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82833" y="1886846"/>
            <a:ext cx="0" cy="409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108960" y="1961804"/>
            <a:ext cx="249382" cy="2493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7408862" y="1978288"/>
            <a:ext cx="249382" cy="24938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/>
              <p:cNvSpPr/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300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6954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 flipV="1">
            <a:off x="2800129" y="2576577"/>
            <a:ext cx="1107565" cy="2086697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6774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3999873" y="3368742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873" y="3368742"/>
                <a:ext cx="1525995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7600" t="-12941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4372469" y="5076712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5076712"/>
                <a:ext cx="213026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4372469" y="5713663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5713663"/>
                <a:ext cx="2130263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4372469" y="3816641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=179.99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3816641"/>
                <a:ext cx="213026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4372469" y="4453592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4453592"/>
                <a:ext cx="2130263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テキスト ボックス 88"/>
          <p:cNvSpPr txBox="1"/>
          <p:nvPr/>
        </p:nvSpPr>
        <p:spPr>
          <a:xfrm rot="5400000">
            <a:off x="4924217" y="623688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...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7226662" y="3311723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662" y="3311723"/>
                <a:ext cx="110754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0440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7253000" y="3816641"/>
                <a:ext cx="1333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000" y="3816641"/>
                <a:ext cx="1333955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/>
              <p:cNvSpPr txBox="1"/>
              <p:nvPr/>
            </p:nvSpPr>
            <p:spPr>
              <a:xfrm>
                <a:off x="7253000" y="4401416"/>
                <a:ext cx="1333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4" name="テキスト ボックス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000" y="4401416"/>
                <a:ext cx="1333955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7253000" y="5026837"/>
                <a:ext cx="1333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000" y="5026837"/>
                <a:ext cx="1333955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/>
              <p:cNvSpPr txBox="1"/>
              <p:nvPr/>
            </p:nvSpPr>
            <p:spPr>
              <a:xfrm>
                <a:off x="7253000" y="5661865"/>
                <a:ext cx="1333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6" name="テキスト ボックス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000" y="5661865"/>
                <a:ext cx="1333955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図形グループ 96"/>
          <p:cNvGrpSpPr/>
          <p:nvPr/>
        </p:nvGrpSpPr>
        <p:grpSpPr>
          <a:xfrm>
            <a:off x="6380284" y="4094831"/>
            <a:ext cx="813128" cy="1310837"/>
            <a:chOff x="6508644" y="2427742"/>
            <a:chExt cx="1721601" cy="2323128"/>
          </a:xfrm>
        </p:grpSpPr>
        <p:cxnSp>
          <p:nvCxnSpPr>
            <p:cNvPr id="98" name="直線コネクタ 97"/>
            <p:cNvCxnSpPr/>
            <p:nvPr/>
          </p:nvCxnSpPr>
          <p:spPr>
            <a:xfrm flipH="1">
              <a:off x="6527707" y="2427742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 flipH="1">
              <a:off x="6508644" y="3584715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H="1">
              <a:off x="6527707" y="4750870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線コネクタ 100"/>
          <p:cNvCxnSpPr/>
          <p:nvPr/>
        </p:nvCxnSpPr>
        <p:spPr>
          <a:xfrm flipH="1">
            <a:off x="6411547" y="6056832"/>
            <a:ext cx="804124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 rot="5400000">
            <a:off x="7952828" y="6239658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...</a:t>
            </a:r>
            <a:endParaRPr kumimoji="1" lang="ja-JP" altLang="en-US" sz="24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22766" y="32596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確率変数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667462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68" y="342058"/>
            <a:ext cx="1617996" cy="163707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3" r="50000"/>
          <a:stretch/>
        </p:blipFill>
        <p:spPr>
          <a:xfrm>
            <a:off x="0" y="2610293"/>
            <a:ext cx="4572000" cy="4247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42774" y="2155373"/>
                <a:ext cx="37292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|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)=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74" y="2155373"/>
                <a:ext cx="372922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r="80215" b="92984"/>
          <a:stretch/>
        </p:blipFill>
        <p:spPr>
          <a:xfrm>
            <a:off x="350256" y="1385641"/>
            <a:ext cx="2033547" cy="59349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12" y="180779"/>
            <a:ext cx="1184102" cy="179835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r="80215" b="92984"/>
          <a:stretch/>
        </p:blipFill>
        <p:spPr>
          <a:xfrm>
            <a:off x="4951764" y="1385641"/>
            <a:ext cx="2033547" cy="59349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3" r="50000"/>
          <a:stretch/>
        </p:blipFill>
        <p:spPr>
          <a:xfrm>
            <a:off x="4572000" y="2586260"/>
            <a:ext cx="4572000" cy="4247707"/>
          </a:xfrm>
          <a:custGeom>
            <a:avLst/>
            <a:gdLst>
              <a:gd name="connsiteX0" fmla="*/ 0 w 4572000"/>
              <a:gd name="connsiteY0" fmla="*/ 0 h 4247707"/>
              <a:gd name="connsiteX1" fmla="*/ 947651 w 4572000"/>
              <a:gd name="connsiteY1" fmla="*/ 0 h 4247707"/>
              <a:gd name="connsiteX2" fmla="*/ 947651 w 4572000"/>
              <a:gd name="connsiteY2" fmla="*/ 1454968 h 4247707"/>
              <a:gd name="connsiteX3" fmla="*/ 914400 w 4572000"/>
              <a:gd name="connsiteY3" fmla="*/ 1454968 h 4247707"/>
              <a:gd name="connsiteX4" fmla="*/ 914400 w 4572000"/>
              <a:gd name="connsiteY4" fmla="*/ 2117119 h 4247707"/>
              <a:gd name="connsiteX5" fmla="*/ 947651 w 4572000"/>
              <a:gd name="connsiteY5" fmla="*/ 2117119 h 4247707"/>
              <a:gd name="connsiteX6" fmla="*/ 947651 w 4572000"/>
              <a:gd name="connsiteY6" fmla="*/ 3615035 h 4247707"/>
              <a:gd name="connsiteX7" fmla="*/ 4572000 w 4572000"/>
              <a:gd name="connsiteY7" fmla="*/ 3615035 h 4247707"/>
              <a:gd name="connsiteX8" fmla="*/ 4572000 w 4572000"/>
              <a:gd name="connsiteY8" fmla="*/ 4247707 h 4247707"/>
              <a:gd name="connsiteX9" fmla="*/ 3208712 w 4572000"/>
              <a:gd name="connsiteY9" fmla="*/ 4247707 h 4247707"/>
              <a:gd name="connsiteX10" fmla="*/ 3208712 w 4572000"/>
              <a:gd name="connsiteY10" fmla="*/ 3893368 h 4247707"/>
              <a:gd name="connsiteX11" fmla="*/ 4498428 w 4572000"/>
              <a:gd name="connsiteY11" fmla="*/ 3893368 h 4247707"/>
              <a:gd name="connsiteX12" fmla="*/ 4498428 w 4572000"/>
              <a:gd name="connsiteY12" fmla="*/ 3730457 h 4247707"/>
              <a:gd name="connsiteX13" fmla="*/ 909145 w 4572000"/>
              <a:gd name="connsiteY13" fmla="*/ 3730457 h 4247707"/>
              <a:gd name="connsiteX14" fmla="*/ 909145 w 4572000"/>
              <a:gd name="connsiteY14" fmla="*/ 3893368 h 4247707"/>
              <a:gd name="connsiteX15" fmla="*/ 2049517 w 4572000"/>
              <a:gd name="connsiteY15" fmla="*/ 3893368 h 4247707"/>
              <a:gd name="connsiteX16" fmla="*/ 2049517 w 4572000"/>
              <a:gd name="connsiteY16" fmla="*/ 4247707 h 4247707"/>
              <a:gd name="connsiteX17" fmla="*/ 0 w 4572000"/>
              <a:gd name="connsiteY17" fmla="*/ 4247707 h 424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72000" h="4247707">
                <a:moveTo>
                  <a:pt x="0" y="0"/>
                </a:moveTo>
                <a:lnTo>
                  <a:pt x="947651" y="0"/>
                </a:lnTo>
                <a:lnTo>
                  <a:pt x="947651" y="1454968"/>
                </a:lnTo>
                <a:lnTo>
                  <a:pt x="914400" y="1454968"/>
                </a:lnTo>
                <a:lnTo>
                  <a:pt x="914400" y="2117119"/>
                </a:lnTo>
                <a:lnTo>
                  <a:pt x="947651" y="2117119"/>
                </a:lnTo>
                <a:lnTo>
                  <a:pt x="947651" y="3615035"/>
                </a:lnTo>
                <a:lnTo>
                  <a:pt x="4572000" y="3615035"/>
                </a:lnTo>
                <a:lnTo>
                  <a:pt x="4572000" y="4247707"/>
                </a:lnTo>
                <a:lnTo>
                  <a:pt x="3208712" y="4247707"/>
                </a:lnTo>
                <a:lnTo>
                  <a:pt x="3208712" y="3893368"/>
                </a:lnTo>
                <a:lnTo>
                  <a:pt x="4498428" y="3893368"/>
                </a:lnTo>
                <a:lnTo>
                  <a:pt x="4498428" y="3730457"/>
                </a:lnTo>
                <a:lnTo>
                  <a:pt x="909145" y="3730457"/>
                </a:lnTo>
                <a:lnTo>
                  <a:pt x="909145" y="3893368"/>
                </a:lnTo>
                <a:lnTo>
                  <a:pt x="2049517" y="3893368"/>
                </a:lnTo>
                <a:lnTo>
                  <a:pt x="2049517" y="4247707"/>
                </a:lnTo>
                <a:lnTo>
                  <a:pt x="0" y="4247707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414774" y="2131340"/>
                <a:ext cx="33549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=180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 0 !?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774" y="2131340"/>
                <a:ext cx="335495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/>
          <p:cNvCxnSpPr/>
          <p:nvPr/>
        </p:nvCxnSpPr>
        <p:spPr>
          <a:xfrm>
            <a:off x="5403275" y="6173859"/>
            <a:ext cx="36243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6946520" y="626600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180</a:t>
            </a:r>
            <a:endParaRPr kumimoji="1"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7161773" y="6091740"/>
            <a:ext cx="143996" cy="1439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0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図形グループ 37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8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9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1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4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正方形/長方形 43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44" name="正方形/長方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右矢印 63"/>
          <p:cNvSpPr/>
          <p:nvPr/>
        </p:nvSpPr>
        <p:spPr>
          <a:xfrm rot="5400000">
            <a:off x="4856310" y="354993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2055451" y="3031021"/>
                <a:ext cx="4679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6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3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36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451" y="3031021"/>
                <a:ext cx="467987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3385" t="-14151" r="-3516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/>
              <p:cNvSpPr txBox="1"/>
              <p:nvPr/>
            </p:nvSpPr>
            <p:spPr>
              <a:xfrm>
                <a:off x="2737416" y="3730822"/>
                <a:ext cx="5402696" cy="1147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  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</m:e>
                      </m:nary>
                    </m:oMath>
                  </m:oMathPara>
                </a14:m>
                <a:endParaRPr lang="en-US" altLang="ja-JP" sz="4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6" name="テキスト ボックス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16" y="3730822"/>
                <a:ext cx="5402696" cy="11476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/>
              <p:cNvSpPr txBox="1"/>
              <p:nvPr/>
            </p:nvSpPr>
            <p:spPr>
              <a:xfrm>
                <a:off x="5162378" y="5057987"/>
                <a:ext cx="3252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dirty="0" smtClean="0"/>
                  <a:t>（足したものも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ja-JP" altLang="en-US" sz="1600" dirty="0" smtClean="0"/>
                  <a:t>に含まれるよ）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97" name="テキスト ボックス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378" y="5057987"/>
                <a:ext cx="3252814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126" t="-89091" b="-11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/>
          <p:cNvSpPr txBox="1"/>
          <p:nvPr/>
        </p:nvSpPr>
        <p:spPr>
          <a:xfrm>
            <a:off x="3190392" y="2093261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だいたい</a:t>
            </a:r>
            <a:r>
              <a:rPr kumimoji="1" lang="en-US" altLang="ja-JP" sz="2800" dirty="0" smtClean="0"/>
              <a:t>180cm</a:t>
            </a:r>
            <a:r>
              <a:rPr kumimoji="1" lang="ja-JP" altLang="en-US" sz="2800" dirty="0" smtClean="0"/>
              <a:t>である確率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37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図形グループ 37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8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9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1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4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正方形/長方形 43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44" name="正方形/長方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テキスト ボックス 62"/>
          <p:cNvSpPr txBox="1"/>
          <p:nvPr/>
        </p:nvSpPr>
        <p:spPr>
          <a:xfrm>
            <a:off x="3190392" y="2093261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だいたい</a:t>
            </a:r>
            <a:r>
              <a:rPr kumimoji="1" lang="en-US" altLang="ja-JP" sz="2800" dirty="0" smtClean="0"/>
              <a:t>180cm</a:t>
            </a:r>
            <a:r>
              <a:rPr kumimoji="1" lang="ja-JP" altLang="en-US" sz="2800" dirty="0" smtClean="0"/>
              <a:t>である確率</a:t>
            </a:r>
            <a:endParaRPr kumimoji="1" lang="ja-JP" altLang="en-US" sz="2800" dirty="0"/>
          </a:p>
        </p:txBody>
      </p:sp>
      <p:sp>
        <p:nvSpPr>
          <p:cNvPr id="64" name="右矢印 63"/>
          <p:cNvSpPr/>
          <p:nvPr/>
        </p:nvSpPr>
        <p:spPr>
          <a:xfrm rot="5400000">
            <a:off x="4856310" y="354993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2408414" y="2966047"/>
                <a:ext cx="36804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28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414" y="2966047"/>
                <a:ext cx="3680430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649" t="-12941" r="-2649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/>
              <p:cNvSpPr txBox="1"/>
              <p:nvPr/>
            </p:nvSpPr>
            <p:spPr>
              <a:xfrm>
                <a:off x="2737416" y="3440896"/>
                <a:ext cx="4899354" cy="1147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  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</m:e>
                      </m:nary>
                    </m:oMath>
                  </m:oMathPara>
                </a14:m>
                <a:endParaRPr lang="en-US" altLang="ja-JP" sz="4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96" name="テキスト ボックス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16" y="3440896"/>
                <a:ext cx="4899354" cy="11476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81197" y="4743705"/>
                <a:ext cx="40069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確率測度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</m:oMath>
                </a14:m>
                <a:r>
                  <a:rPr lang="ja-JP" altLang="en-US" sz="28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7" y="4743705"/>
                <a:ext cx="400699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432" t="-11628" r="-2280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正方形/長方形 26"/>
              <p:cNvSpPr/>
              <p:nvPr/>
            </p:nvSpPr>
            <p:spPr>
              <a:xfrm>
                <a:off x="-3631635" y="5137241"/>
                <a:ext cx="16477839" cy="1436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d>
                        <m:dPr>
                          <m:ctrlP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=∅⇒  </m:t>
                      </m:r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mr-IN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supHide m:val="on"/>
                              <m:ctrlP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1635" y="5137241"/>
                <a:ext cx="16477839" cy="14366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3053577" y="6552530"/>
            <a:ext cx="6135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（</a:t>
            </a:r>
            <a:r>
              <a:rPr kumimoji="1" lang="ja-JP" altLang="en-US" sz="1600" smtClean="0"/>
              <a:t>事象が互いに素なら、和事象</a:t>
            </a:r>
            <a:r>
              <a:rPr kumimoji="1" lang="ja-JP" altLang="en-US" sz="1600" dirty="0" smtClean="0"/>
              <a:t>の確率は、事象の確率の和だよ）</a:t>
            </a:r>
            <a:endParaRPr kumimoji="1" lang="ja-JP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408414" y="5970472"/>
                <a:ext cx="5338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𝑗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414" y="5970472"/>
                <a:ext cx="53386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955" r="-1250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76270" y="308472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4966770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436082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/>
          <p:cNvSpPr/>
          <p:nvPr/>
        </p:nvSpPr>
        <p:spPr>
          <a:xfrm>
            <a:off x="2001702" y="94904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r>
                        <a:rPr lang="is-I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556" t="-24691" r="-22222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24691" r="-22599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880937" y="94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写像</a:t>
            </a:r>
            <a:endParaRPr kumimoji="1" lang="ja-JP" altLang="en-US" sz="3200" dirty="0"/>
          </a:p>
        </p:txBody>
      </p:sp>
      <p:sp>
        <p:nvSpPr>
          <p:cNvPr id="16" name="円/楕円 15"/>
          <p:cNvSpPr/>
          <p:nvPr/>
        </p:nvSpPr>
        <p:spPr>
          <a:xfrm>
            <a:off x="5048170" y="436708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17482" y="436708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/>
          <p:cNvSpPr/>
          <p:nvPr/>
        </p:nvSpPr>
        <p:spPr>
          <a:xfrm>
            <a:off x="2083102" y="392640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1981356" y="4469975"/>
                <a:ext cx="4210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356" y="4469975"/>
                <a:ext cx="421013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548056" y="4469975"/>
                <a:ext cx="3480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56" y="4469975"/>
                <a:ext cx="348044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388335" y="3468511"/>
                <a:ext cx="10996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35" y="3468511"/>
                <a:ext cx="1099660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25926" r="-21667" b="-48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6309904" y="3473883"/>
                <a:ext cx="1189428" cy="49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𝑃</m:t>
                      </m:r>
                      <m:r>
                        <a:rPr lang="ja-JP" altLang="en-US" sz="3200" i="1" smtClean="0">
                          <a:latin typeface="Cambria Math" charset="0"/>
                        </a:rPr>
                        <m:t>空間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04" y="3473883"/>
                <a:ext cx="1189428" cy="4948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/>
          <p:cNvSpPr txBox="1"/>
          <p:nvPr/>
        </p:nvSpPr>
        <p:spPr>
          <a:xfrm>
            <a:off x="3799536" y="33416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018730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図形グループ 37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8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9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1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4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正方形/長方形 43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44" name="正方形/長方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右矢印 63"/>
          <p:cNvSpPr/>
          <p:nvPr/>
        </p:nvSpPr>
        <p:spPr>
          <a:xfrm rot="5400000">
            <a:off x="4856310" y="354993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/>
              <p:cNvSpPr txBox="1"/>
              <p:nvPr/>
            </p:nvSpPr>
            <p:spPr>
              <a:xfrm>
                <a:off x="178416" y="3373254"/>
                <a:ext cx="8426858" cy="1510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≅180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mr-IN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ctrlPr>
                                <a:rPr lang="is-IS" altLang="ja-JP" sz="3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s-IS" altLang="ja-JP" sz="3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s-IS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mr-IN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94" name="テキスト ボックス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16" y="3373254"/>
                <a:ext cx="8426858" cy="15104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817792" y="5153857"/>
                <a:ext cx="8269893" cy="1260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3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600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80−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ja-JP" sz="3600" i="1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ja-JP" sz="3600" i="1">
                              <a:latin typeface="Cambria Math" charset="0"/>
                            </a:rPr>
                            <m:t>80</m:t>
                          </m:r>
                          <m:r>
                            <a:rPr lang="en-US" altLang="ja-JP" sz="3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sup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lang="en-US" altLang="ja-JP" sz="3600" i="1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altLang="ja-JP" sz="3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3600" i="1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ja-JP" sz="3600" i="1">
                              <a:latin typeface="Cambria Math" charset="0"/>
                            </a:rPr>
                            <m:t>80−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ja-JP" sz="3600" i="1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ja-JP" sz="3600" i="1">
                              <a:latin typeface="Cambria Math" charset="0"/>
                            </a:rPr>
                            <m:t>80+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sup>
                        <m:e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en-US" altLang="ja-JP" sz="36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92" y="5153857"/>
                <a:ext cx="8269893" cy="12601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/>
          <p:cNvSpPr txBox="1"/>
          <p:nvPr/>
        </p:nvSpPr>
        <p:spPr>
          <a:xfrm>
            <a:off x="3190392" y="2093261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だいたい</a:t>
            </a:r>
            <a:r>
              <a:rPr kumimoji="1" lang="en-US" altLang="ja-JP" sz="2800" dirty="0" smtClean="0"/>
              <a:t>180cm</a:t>
            </a:r>
            <a:r>
              <a:rPr kumimoji="1" lang="ja-JP" altLang="en-US" sz="2800" dirty="0" smtClean="0"/>
              <a:t>である確率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40238" y="606735"/>
                <a:ext cx="42637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8" y="606735"/>
                <a:ext cx="426373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366637" y="312234"/>
                <a:ext cx="3437095" cy="1064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32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637" y="312234"/>
                <a:ext cx="3437095" cy="10640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9048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2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40"/>
          <a:stretch/>
        </p:blipFill>
        <p:spPr>
          <a:xfrm>
            <a:off x="0" y="2197250"/>
            <a:ext cx="6150320" cy="36576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91375" y="26433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（無理やり描画）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707037" y="4494315"/>
                <a:ext cx="2596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ja-JP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mr-IN" altLang="ja-JP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037" y="4494315"/>
                <a:ext cx="259686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777392" y="1394962"/>
                <a:ext cx="14788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92" y="1394962"/>
                <a:ext cx="147886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142830" y="1144894"/>
                <a:ext cx="3007490" cy="93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830" y="1144894"/>
                <a:ext cx="3007490" cy="9310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91375" y="253104"/>
                <a:ext cx="77501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確率分布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charset="0"/>
                      </a:rPr>
                      <m:t>𝑓</m:t>
                    </m:r>
                    <m:r>
                      <a:rPr lang="en-US" altLang="ja-JP" sz="2800" i="1">
                        <a:latin typeface="Cambria Math" charset="0"/>
                      </a:rPr>
                      <m:t>(</m:t>
                    </m:r>
                    <m:r>
                      <a:rPr lang="en-US" altLang="ja-JP" sz="2800" i="1">
                        <a:latin typeface="Cambria Math" charset="0"/>
                      </a:rPr>
                      <m:t>𝑥</m:t>
                    </m:r>
                    <m:r>
                      <a:rPr lang="en-US" altLang="ja-JP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ja-JP" sz="2800" dirty="0" smtClean="0"/>
                  <a:t>: </a:t>
                </a:r>
                <a:r>
                  <a:rPr lang="ja-JP" altLang="en-US" sz="2800" dirty="0" smtClean="0"/>
                  <a:t>定義域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altLang="ja-JP" sz="280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ja-JP" sz="2800" b="0" i="1" smtClean="0">
                            <a:latin typeface="Cambria Math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800" dirty="0" smtClean="0"/>
                  <a:t>において均一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5" y="253104"/>
                <a:ext cx="7750199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572" t="-14118" r="-472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39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250"/>
            <a:ext cx="9144000" cy="36576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91375" y="26433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（無理やり描画）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7304049" y="2917849"/>
                <a:ext cx="1296381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ja-JP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049" y="2917849"/>
                <a:ext cx="1296381" cy="567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707037" y="4494315"/>
                <a:ext cx="2596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ja-JP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mr-IN" altLang="ja-JP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037" y="4494315"/>
                <a:ext cx="259686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777392" y="1394962"/>
                <a:ext cx="14788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92" y="1394962"/>
                <a:ext cx="147886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142830" y="1144894"/>
                <a:ext cx="3007490" cy="93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830" y="1144894"/>
                <a:ext cx="3007490" cy="9310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610172" y="1190690"/>
                <a:ext cx="2378663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172" y="1190690"/>
                <a:ext cx="2378663" cy="8094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91375" y="253104"/>
                <a:ext cx="77501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確率分布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charset="0"/>
                      </a:rPr>
                      <m:t>𝑓</m:t>
                    </m:r>
                    <m:r>
                      <a:rPr lang="en-US" altLang="ja-JP" sz="2800" i="1">
                        <a:latin typeface="Cambria Math" charset="0"/>
                      </a:rPr>
                      <m:t>(</m:t>
                    </m:r>
                    <m:r>
                      <a:rPr lang="en-US" altLang="ja-JP" sz="2800" i="1">
                        <a:latin typeface="Cambria Math" charset="0"/>
                      </a:rPr>
                      <m:t>𝑥</m:t>
                    </m:r>
                    <m:r>
                      <a:rPr lang="en-US" altLang="ja-JP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ja-JP" sz="2800" dirty="0" smtClean="0"/>
                  <a:t>: </a:t>
                </a:r>
                <a:r>
                  <a:rPr lang="ja-JP" altLang="en-US" sz="2800" dirty="0" smtClean="0"/>
                  <a:t>定義域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altLang="ja-JP" sz="280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ja-JP" sz="2800" b="0" i="1" smtClean="0">
                            <a:latin typeface="Cambria Math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800" dirty="0" smtClean="0"/>
                  <a:t>において均一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5" y="253104"/>
                <a:ext cx="7750199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572" t="-14118" r="-472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132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250"/>
            <a:ext cx="9144000" cy="36576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91375" y="26433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（無理やり描画）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7304049" y="2917849"/>
                <a:ext cx="1296381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ja-JP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049" y="2917849"/>
                <a:ext cx="1296381" cy="567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707037" y="4494315"/>
                <a:ext cx="2596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ja-JP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mr-IN" altLang="ja-JP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037" y="4494315"/>
                <a:ext cx="259686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777392" y="1394962"/>
                <a:ext cx="14788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92" y="1394962"/>
                <a:ext cx="147886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142830" y="1144894"/>
                <a:ext cx="3007490" cy="93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830" y="1144894"/>
                <a:ext cx="3007490" cy="9310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610172" y="1190690"/>
                <a:ext cx="2378663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172" y="1190690"/>
                <a:ext cx="2378663" cy="8094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91375" y="253104"/>
                <a:ext cx="77501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確率分布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charset="0"/>
                      </a:rPr>
                      <m:t>𝑓</m:t>
                    </m:r>
                    <m:r>
                      <a:rPr lang="en-US" altLang="ja-JP" sz="2800" i="1">
                        <a:latin typeface="Cambria Math" charset="0"/>
                      </a:rPr>
                      <m:t>(</m:t>
                    </m:r>
                    <m:r>
                      <a:rPr lang="en-US" altLang="ja-JP" sz="2800" i="1">
                        <a:latin typeface="Cambria Math" charset="0"/>
                      </a:rPr>
                      <m:t>𝑥</m:t>
                    </m:r>
                    <m:r>
                      <a:rPr lang="en-US" altLang="ja-JP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ja-JP" sz="2800" dirty="0" smtClean="0"/>
                  <a:t>: </a:t>
                </a:r>
                <a:r>
                  <a:rPr lang="ja-JP" altLang="en-US" sz="2800" dirty="0" smtClean="0"/>
                  <a:t>定義域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altLang="ja-JP" sz="280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ja-JP" sz="2800" b="0" i="1" smtClean="0">
                            <a:latin typeface="Cambria Math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800" dirty="0" smtClean="0"/>
                  <a:t>において均一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5" y="253104"/>
                <a:ext cx="7750199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572" t="-14118" r="-472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3142830" y="5737559"/>
                <a:ext cx="5329664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is-IS" altLang="ja-JP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altLang="ja-JP" sz="2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ja-JP" sz="2800" i="0">
                              <a:latin typeface="Cambria Math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8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lang="en-US" altLang="ja-JP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830" y="5737559"/>
                <a:ext cx="5329664" cy="9773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 rot="2913346">
            <a:off x="2672537" y="4844345"/>
            <a:ext cx="916679" cy="124958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8686654" flipH="1">
            <a:off x="6151832" y="4900697"/>
            <a:ext cx="916679" cy="124958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515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3024325" y="594197"/>
                <a:ext cx="586340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25" y="594197"/>
                <a:ext cx="5863400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028414" y="1756268"/>
                <a:ext cx="4727256" cy="1463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4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44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4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14" y="1756268"/>
                <a:ext cx="4727256" cy="14630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251438" y="3281374"/>
                <a:ext cx="3738267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4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a:rPr kumimoji="1"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ja-JP" sz="4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44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438" y="3281374"/>
                <a:ext cx="3738267" cy="12720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496965" y="4791474"/>
                <a:ext cx="4947252" cy="1535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altLang="ja-JP" sz="4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4400" i="1">
                              <a:latin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ja-JP" sz="4400" i="1">
                              <a:latin typeface="Cambria Math" charset="0"/>
                            </a:rPr>
                            <m:t>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ja-JP" sz="4400">
                              <a:latin typeface="Cambria Math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ja-JP" sz="4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44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965" y="4791474"/>
                <a:ext cx="4947252" cy="15358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401444" y="66110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確率分布</a:t>
            </a:r>
            <a:endParaRPr kumimoji="1" lang="ja-JP" altLang="en-US" sz="4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1444" y="212931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累積分布</a:t>
            </a:r>
            <a:endParaRPr kumimoji="1" lang="ja-JP" altLang="en-US" sz="4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1444" y="370903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確率密度</a:t>
            </a:r>
            <a:endParaRPr kumimoji="1" lang="ja-JP" altLang="en-US" sz="4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444" y="528876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確率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4728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76504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388226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22991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230" r="-13861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390438"/>
            <a:ext cx="2127635" cy="2115219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86348" y="2242247"/>
            <a:ext cx="1774991" cy="2297778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正方形/長方形 49"/>
          <p:cNvSpPr/>
          <p:nvPr/>
        </p:nvSpPr>
        <p:spPr>
          <a:xfrm>
            <a:off x="3305269" y="2596398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3031789" y="38434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確率測度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226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76504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22991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230" r="-13861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390438"/>
            <a:ext cx="2127635" cy="2115219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21562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ℛ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215624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86348" y="2242247"/>
            <a:ext cx="1774991" cy="2297778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6241565" y="4716792"/>
                <a:ext cx="258307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>
                    <a:solidFill>
                      <a:schemeClr val="accent2"/>
                    </a:solidFill>
                  </a:rPr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dirty="0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altLang="ja-JP" sz="2400" dirty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b="0" i="1" dirty="0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r>
                      <a:rPr lang="en-US" altLang="ja-JP" sz="2400" i="1" dirty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b="0" i="1" dirty="0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ja-JP" sz="2400" i="1" dirty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>
                    <a:solidFill>
                      <a:schemeClr val="accent2"/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accent2"/>
                    </a:solidFill>
                  </a:rPr>
                </a:br>
                <a:r>
                  <a:rPr lang="en-US" altLang="ja-JP" sz="2000" dirty="0" smtClean="0">
                    <a:solidFill>
                      <a:schemeClr val="accent2"/>
                    </a:solidFill>
                  </a:rPr>
                  <a:t>probability space</a:t>
                </a:r>
                <a:endParaRPr lang="ja-JP" alt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565" y="4716792"/>
                <a:ext cx="2583079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66" t="-61905" r="-1651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6531780" y="2941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330506" y="388226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 rot="19058118">
            <a:off x="2453598" y="1873034"/>
            <a:ext cx="6579168" cy="2889678"/>
          </a:xfrm>
          <a:prstGeom prst="roundRect">
            <a:avLst>
              <a:gd name="adj" fmla="val 17829"/>
            </a:avLst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031789" y="38434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確率測度</a:t>
            </a:r>
            <a:r>
              <a:rPr kumimoji="1" lang="en-US" altLang="ja-JP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1394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1211230" y="2798285"/>
                <a:ext cx="668292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4000" dirty="0" smtClean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4000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ja-JP" altLang="en-US" sz="4000" dirty="0" smtClean="0"/>
                  <a:t>は正規分布に従う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230" y="2798285"/>
                <a:ext cx="6682920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3285" t="-15517" r="-1916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29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1122020" y="1304021"/>
                <a:ext cx="668292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4000" dirty="0" smtClean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4000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ja-JP" altLang="en-US" sz="4000" dirty="0" smtClean="0"/>
                  <a:t>は正規分布に従う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20" y="1304021"/>
                <a:ext cx="6682920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3193" t="-15517" r="-200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122020" y="3189249"/>
                <a:ext cx="6765763" cy="653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 smtClean="0"/>
                  <a:t>実測値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ja-JP" altLang="en-US" sz="3600" dirty="0" smtClean="0"/>
                  <a:t>は、確率密度関数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f</m:t>
                    </m:r>
                    <m:d>
                      <m:dPr>
                        <m:ctrlPr>
                          <a:rPr lang="en-US" altLang="ja-JP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ja-JP" altLang="en-US" sz="3600" b="0" i="1" smtClean="0">
                        <a:latin typeface="Cambria Math" charset="0"/>
                      </a:rPr>
                      <m:t>が</m:t>
                    </m:r>
                  </m:oMath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20" y="3189249"/>
                <a:ext cx="6765763" cy="653577"/>
              </a:xfrm>
              <a:prstGeom prst="rect">
                <a:avLst/>
              </a:prstGeom>
              <a:blipFill rotWithShape="0">
                <a:blip r:embed="rId3"/>
                <a:stretch>
                  <a:fillRect l="-2703" t="-12150" b="-35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611770" y="4182376"/>
                <a:ext cx="6359305" cy="1377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4000" b="0" i="0" smtClean="0">
                          <a:latin typeface="Cambria Math" charset="0"/>
                        </a:rPr>
                        <m:t>f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𝜇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4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4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mr-IN" altLang="ja-JP" sz="40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40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ja-JP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kumimoji="1" lang="en-US" altLang="ja-JP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kumimoji="1" lang="en-US" altLang="ja-JP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kumimoji="1" lang="mr-IN" altLang="ja-JP" sz="4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− </m:t>
                          </m:r>
                          <m:f>
                            <m:fPr>
                              <m:ctrlPr>
                                <a:rPr kumimoji="1" lang="mr-IN" altLang="ja-JP" sz="4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4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40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altLang="ja-JP" sz="40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altLang="ja-JP" sz="40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𝜇</m:t>
                                  </m:r>
                                  <m:r>
                                    <a:rPr lang="en-US" altLang="ja-JP" sz="4000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4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4000" b="0" i="1" smtClean="0">
                                  <a:latin typeface="Cambria Math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70" y="4182376"/>
                <a:ext cx="6359305" cy="13779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089351" y="5899867"/>
                <a:ext cx="76581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 smtClean="0"/>
                  <a:t>となるような確率分布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ja-JP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sz="36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ja-JP" sz="3600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ja-JP" altLang="en-US" sz="3600" dirty="0" smtClean="0"/>
                  <a:t>をもつ。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51" y="5899867"/>
                <a:ext cx="7658187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468" t="-15094" r="-1433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矢印 5"/>
          <p:cNvSpPr/>
          <p:nvPr/>
        </p:nvSpPr>
        <p:spPr>
          <a:xfrm rot="5400000">
            <a:off x="3540466" y="1320236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86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24" y="1693644"/>
            <a:ext cx="2801255" cy="283428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451692" y="1465243"/>
            <a:ext cx="5111827" cy="3833871"/>
            <a:chOff x="782198" y="1366091"/>
            <a:chExt cx="5111827" cy="3833871"/>
          </a:xfrm>
        </p:grpSpPr>
        <p:sp>
          <p:nvSpPr>
            <p:cNvPr id="13" name="正方形/長方形 12"/>
            <p:cNvSpPr/>
            <p:nvPr/>
          </p:nvSpPr>
          <p:spPr>
            <a:xfrm>
              <a:off x="782198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へ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060155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の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338112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の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060155" y="1366091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へ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60154" y="3922005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も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616068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へ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16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47491" y="3571309"/>
            <a:ext cx="6043964" cy="12573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3091234" y="1062548"/>
                <a:ext cx="47969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234" y="1062548"/>
                <a:ext cx="4796954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184531" y="2224619"/>
                <a:ext cx="3866571" cy="1197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3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6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31" y="2224619"/>
                <a:ext cx="3866571" cy="11970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184531" y="3638215"/>
                <a:ext cx="3059235" cy="1040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a:rPr kumimoji="1" lang="en-US" altLang="ja-JP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ja-JP" sz="3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31" y="3638215"/>
                <a:ext cx="3059235" cy="10407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255248" y="4895550"/>
                <a:ext cx="3941207" cy="125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is-IS" altLang="ja-JP" sz="3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600" b="0" i="1" smtClean="0">
                              <a:latin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charset="0"/>
                            </a:rPr>
                            <m:t>f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248" y="4895550"/>
                <a:ext cx="3941207" cy="12566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914399" y="10625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確率分布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4398" y="25307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累積分布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4397" y="399897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確率密度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24765" y="527716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確率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4103049" y="6076325"/>
                <a:ext cx="4169090" cy="525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2800" i="1">
                          <a:latin typeface="Cambria Math" charset="0"/>
                        </a:rPr>
                        <m:t>𝑃</m:t>
                      </m:r>
                      <m:r>
                        <a:rPr lang="en-US" altLang="ja-JP" sz="2800" i="1">
                          <a:latin typeface="Cambria Math" charset="0"/>
                        </a:rPr>
                        <m:t>(</m:t>
                      </m:r>
                      <m:r>
                        <a:rPr lang="en-US" altLang="ja-JP" sz="2800" i="1">
                          <a:latin typeface="Cambria Math" charset="0"/>
                        </a:rPr>
                        <m:t>𝐴</m:t>
                      </m:r>
                      <m:r>
                        <a:rPr lang="en-US" altLang="ja-JP" sz="2800" i="1">
                          <a:latin typeface="Cambria Math" charset="0"/>
                        </a:rPr>
                        <m:t>|</m:t>
                      </m:r>
                      <m:r>
                        <a:rPr lang="en-US" altLang="ja-JP" sz="2800" i="1">
                          <a:latin typeface="Cambria Math" charset="0"/>
                        </a:rPr>
                        <m:t>𝑋</m:t>
                      </m:r>
                      <m:r>
                        <a:rPr lang="en-US" altLang="ja-JP" sz="2800" i="1">
                          <a:latin typeface="Cambria Math" charset="0"/>
                        </a:rPr>
                        <m:t>=</m:t>
                      </m:r>
                      <m:r>
                        <a:rPr lang="en-US" altLang="ja-JP" sz="2800" i="1">
                          <a:latin typeface="Cambria Math" charset="0"/>
                        </a:rPr>
                        <m:t>𝑥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|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≤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≤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𝑏</m:t>
                      </m:r>
                      <m:r>
                        <a:rPr lang="en-US" altLang="ja-JP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049" y="6076325"/>
                <a:ext cx="4169090" cy="525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53337" y="263965"/>
                <a:ext cx="54757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2800" dirty="0" smtClean="0">
                    <a:solidFill>
                      <a:schemeClr val="tx1"/>
                    </a:solidFill>
                  </a:rPr>
                  <a:t>の要素数が無限個の場合</a:t>
                </a:r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7" y="263965"/>
                <a:ext cx="547579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670" t="-11628" r="-144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フリーフォーム 18"/>
          <p:cNvSpPr/>
          <p:nvPr/>
        </p:nvSpPr>
        <p:spPr>
          <a:xfrm>
            <a:off x="446049" y="802888"/>
            <a:ext cx="6512312" cy="5441795"/>
          </a:xfrm>
          <a:custGeom>
            <a:avLst/>
            <a:gdLst>
              <a:gd name="connsiteX0" fmla="*/ 6512312 w 6512312"/>
              <a:gd name="connsiteY0" fmla="*/ 0 h 5441795"/>
              <a:gd name="connsiteX1" fmla="*/ 0 w 6512312"/>
              <a:gd name="connsiteY1" fmla="*/ 0 h 5441795"/>
              <a:gd name="connsiteX2" fmla="*/ 0 w 6512312"/>
              <a:gd name="connsiteY2" fmla="*/ 5441795 h 544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2312" h="5441795">
                <a:moveTo>
                  <a:pt x="6512312" y="0"/>
                </a:moveTo>
                <a:lnTo>
                  <a:pt x="0" y="0"/>
                </a:lnTo>
                <a:lnTo>
                  <a:pt x="0" y="5441795"/>
                </a:lnTo>
              </a:path>
            </a:pathLst>
          </a:custGeom>
          <a:noFill/>
          <a:ln w="349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595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61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758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76504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 rot="19058118">
            <a:off x="2453598" y="1873034"/>
            <a:ext cx="6579168" cy="2889678"/>
          </a:xfrm>
          <a:prstGeom prst="roundRect">
            <a:avLst>
              <a:gd name="adj" fmla="val 20614"/>
            </a:avLst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22991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230" r="-13861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390438"/>
            <a:ext cx="2127635" cy="2115219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21562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ℛ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215624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86348" y="2242247"/>
            <a:ext cx="1774991" cy="2297778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372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6075499" y="4920595"/>
                <a:ext cx="258307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499" y="4920595"/>
                <a:ext cx="2583079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310" t="-61111" r="-1655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6531780" y="2941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72300" y="6134436"/>
                <a:ext cx="92320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確率変数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を考える事で、実現値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が存在する実数空間から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charset="0"/>
                      </a:rPr>
                      <m:t>[1,</m:t>
                    </m:r>
                    <m:r>
                      <a:rPr lang="en-US" altLang="ja-JP" b="0" i="1" smtClean="0">
                        <a:latin typeface="Cambria Math" charset="0"/>
                      </a:rPr>
                      <m:t>0]</m:t>
                    </m:r>
                  </m:oMath>
                </a14:m>
                <a:r>
                  <a:rPr kumimoji="1" lang="ja-JP" altLang="en-US" dirty="0" smtClean="0"/>
                  <a:t>空間への写像である</a:t>
                </a: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ja-JP" altLang="en-US" dirty="0" smtClean="0"/>
                  <a:t>確率分布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kumimoji="1" lang="ja-JP" altLang="en-US" dirty="0" smtClean="0"/>
                  <a:t>を定義することができ、</a:t>
                </a:r>
                <a14:m>
                  <m:oMath xmlns:m="http://schemas.openxmlformats.org/officeDocument/2006/math">
                    <m:r>
                      <a:rPr lang="en-US" altLang="ja-JP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altLang="ja-JP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𝒮</m:t>
                    </m:r>
                    <m:r>
                      <a:rPr lang="en-US" altLang="ja-JP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ja-JP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ja-JP" altLang="en-US" dirty="0" smtClean="0"/>
                  <a:t>を確率空間として捉えられるようになった。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00" y="6134436"/>
                <a:ext cx="9232079" cy="646331"/>
              </a:xfrm>
              <a:prstGeom prst="rect">
                <a:avLst/>
              </a:prstGeom>
              <a:blipFill rotWithShape="0">
                <a:blip r:embed="rId14"/>
                <a:stretch>
                  <a:fillRect l="-528" t="-11321" b="-70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9020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63883" y="360563"/>
                <a:ext cx="517885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40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40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3" y="360563"/>
                <a:ext cx="5178854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3412" t="-15517" r="-3529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880947" y="1060364"/>
                <a:ext cx="5946435" cy="1939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kumimoji="1" lang="en-US" altLang="ja-JP" sz="4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  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</m:e>
                      </m:nary>
                    </m:oMath>
                  </m:oMathPara>
                </a14:m>
                <a:endParaRPr lang="en-US" altLang="ja-JP" sz="4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47" y="1060364"/>
                <a:ext cx="5946435" cy="19395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63883" y="3247551"/>
                <a:ext cx="56441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4000" smtClean="0">
                    <a:solidFill>
                      <a:schemeClr val="tx1"/>
                    </a:solidFill>
                  </a:rPr>
                  <a:t>確率測度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</m:oMath>
                </a14:m>
                <a:r>
                  <a:rPr lang="ja-JP" altLang="en-US" sz="40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3" y="3247551"/>
                <a:ext cx="5644174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3132" t="-15517" r="-3240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-629593" y="4046941"/>
                <a:ext cx="5397190" cy="677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r>
                        <a:rPr lang="en-US" altLang="ja-JP" sz="4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r>
                  <a:rPr lang="en-US" altLang="ja-JP" sz="4400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4400" b="0" dirty="0" smtClean="0">
                    <a:ea typeface="Cambria Math" charset="0"/>
                    <a:cs typeface="Cambria Math" charset="0"/>
                  </a:rPr>
                </a:br>
                <a:endParaRPr lang="en-US" altLang="ja-JP" sz="4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593" y="4046941"/>
                <a:ext cx="5397190" cy="6771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948256" y="5844868"/>
                <a:ext cx="6147132" cy="769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4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⇒  </m:t>
                    </m:r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4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256" y="5844868"/>
                <a:ext cx="6147132" cy="7699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-3743" y="4842751"/>
                <a:ext cx="5765180" cy="872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d>
                        <m:dPr>
                          <m:ctrlP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=∅ </m:t>
                      </m:r>
                    </m:oMath>
                  </m:oMathPara>
                </a14:m>
                <a:r>
                  <a:rPr lang="en-US" altLang="ja-JP" sz="4400" dirty="0"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4400" dirty="0">
                    <a:ea typeface="Cambria Math" charset="0"/>
                    <a:cs typeface="Cambria Math" charset="0"/>
                  </a:rPr>
                </a:br>
                <a:endParaRPr lang="ja-JP" altLang="en-US" sz="4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43" y="4842751"/>
                <a:ext cx="5765180" cy="8724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815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97220" y="6001928"/>
                <a:ext cx="31181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latin typeface="Cambria Math" charset="0"/>
                      </a:rPr>
                      <m:t>𝜔</m:t>
                    </m:r>
                  </m:oMath>
                </a14:m>
                <a:endParaRPr lang="en-US" altLang="ja-JP" sz="1600" dirty="0" smtClean="0"/>
              </a:p>
              <a:p>
                <a:pPr algn="ctr"/>
                <a:r>
                  <a:rPr lang="en-US" altLang="ja-JP" sz="1600" dirty="0" smtClean="0"/>
                  <a:t>elementary event (atomic event)</a:t>
                </a:r>
                <a:endParaRPr lang="ja-JP" altLang="en-US" sz="16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0" y="6001928"/>
                <a:ext cx="3118161" cy="769441"/>
              </a:xfrm>
              <a:prstGeom prst="rect">
                <a:avLst/>
              </a:prstGeom>
              <a:blipFill rotWithShape="0">
                <a:blip r:embed="rId9"/>
                <a:stretch>
                  <a:fillRect l="-587" t="-8730" r="-391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10427" y="6010680"/>
                <a:ext cx="113396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altLang="ja-JP" sz="1600" dirty="0" smtClean="0"/>
                  <a:t/>
                </a:r>
                <a:br>
                  <a:rPr lang="en-US" altLang="ja-JP" sz="1600" dirty="0" smtClean="0"/>
                </a:br>
                <a:r>
                  <a:rPr lang="en-US" altLang="ja-JP" sz="1600" dirty="0" smtClean="0"/>
                  <a:t>event</a:t>
                </a:r>
                <a:endParaRPr lang="ja-JP" altLang="en-US" sz="16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7" y="6010680"/>
                <a:ext cx="1133964" cy="769441"/>
              </a:xfrm>
              <a:prstGeom prst="rect">
                <a:avLst/>
              </a:prstGeom>
              <a:blipFill rotWithShape="0">
                <a:blip r:embed="rId10"/>
                <a:stretch>
                  <a:fillRect l="-10160" t="-7937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3642344" cy="603499"/>
              </a:xfrm>
              <a:prstGeom prst="rect">
                <a:avLst/>
              </a:prstGeom>
              <a:blipFill rotWithShape="0">
                <a:blip r:embed="rId11"/>
                <a:stretch>
                  <a:fillRect l="-4355" t="-10101" r="-670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286439" y="980500"/>
            <a:ext cx="5871990" cy="5790869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altLang="ja-JP" sz="1600" dirty="0" smtClean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blipFill rotWithShape="0">
                <a:blip r:embed="rId10"/>
                <a:stretch>
                  <a:fillRect l="-4181" t="-10101" r="-669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947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6730332" y="1733962"/>
            <a:ext cx="1946659" cy="39948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68361" y="211112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1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68361" y="4410884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3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68361" y="326100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2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37" name="角丸四角形 36"/>
          <p:cNvSpPr/>
          <p:nvPr/>
        </p:nvSpPr>
        <p:spPr>
          <a:xfrm>
            <a:off x="286439" y="980500"/>
            <a:ext cx="5871990" cy="5790869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altLang="ja-JP" sz="1600" dirty="0" smtClean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blipFill rotWithShape="0">
                <a:blip r:embed="rId10"/>
                <a:stretch>
                  <a:fillRect l="-4181" t="-10101" r="-669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5941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988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6730332" y="1733962"/>
            <a:ext cx="1946659" cy="39948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68361" y="211112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1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68361" y="4410884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3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68361" y="326100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2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37" name="角丸四角形 36"/>
          <p:cNvSpPr/>
          <p:nvPr/>
        </p:nvSpPr>
        <p:spPr>
          <a:xfrm>
            <a:off x="286439" y="980500"/>
            <a:ext cx="5871990" cy="5790869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altLang="ja-JP" sz="1600" dirty="0" smtClean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blipFill rotWithShape="0">
                <a:blip r:embed="rId10"/>
                <a:stretch>
                  <a:fillRect l="-4181" t="-10101" r="-669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5941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tx1"/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tx1"/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tx1"/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tx1"/>
                    </a:solidFill>
                  </a:rPr>
                </a:br>
                <a:r>
                  <a:rPr lang="en-US" altLang="ja-JP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𝑋</m:t>
                    </m:r>
                    <m:r>
                      <a:rPr lang="en-US" altLang="ja-JP" sz="3200" i="1" dirty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blipFill rotWithShape="0">
                <a:blip r:embed="rId12"/>
                <a:stretch>
                  <a:fillRect l="-13675" r="-1282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7840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76504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388226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22991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230" r="-13861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390438"/>
            <a:ext cx="2127635" cy="2115219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∋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2286348" y="2242247"/>
            <a:ext cx="1774991" cy="2297778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89614" y="6450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6440" y="5644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確率分布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13576" y="6450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実現値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65483" y="56101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確率変数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6361" y="6450218"/>
            <a:ext cx="78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事象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372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305269" y="2596398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0" y="-13973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 </a:t>
            </a:r>
            <a:r>
              <a:rPr lang="ja-JP" altLang="en-US" dirty="0" smtClean="0"/>
              <a:t>この内容は</a:t>
            </a:r>
            <a:r>
              <a:rPr kumimoji="1" lang="ja-JP" altLang="en-US" dirty="0" smtClean="0"/>
              <a:t>一般性</a:t>
            </a:r>
            <a:r>
              <a:rPr lang="ja-JP" altLang="en-US" dirty="0" smtClean="0"/>
              <a:t>は失われない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303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0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92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76504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388226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22991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230" r="-13861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390438"/>
            <a:ext cx="2127635" cy="2115219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∋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2286348" y="2242247"/>
            <a:ext cx="1774991" cy="2297778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89614" y="6450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6440" y="5644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確率分布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13576" y="6450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実現値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65483" y="56101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確率変数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6361" y="6450218"/>
            <a:ext cx="78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事象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372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305269" y="2596398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116958" y="355359"/>
            <a:ext cx="8944445" cy="6464191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5017" y="2850745"/>
            <a:ext cx="9406742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※ </a:t>
            </a:r>
            <a:r>
              <a:rPr lang="ja-JP" altLang="en-US" sz="4000" dirty="0" smtClean="0"/>
              <a:t>この内容は</a:t>
            </a:r>
            <a:r>
              <a:rPr kumimoji="1" lang="ja-JP" altLang="en-US" sz="4000" dirty="0" smtClean="0"/>
              <a:t>一般性</a:t>
            </a:r>
            <a:r>
              <a:rPr lang="ja-JP" altLang="en-US" sz="4000" dirty="0" smtClean="0"/>
              <a:t>は失われない</a:t>
            </a:r>
            <a:r>
              <a:rPr lang="ja-JP" altLang="en-US" sz="5400" dirty="0" smtClean="0"/>
              <a:t>が、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10777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図形グループ 27"/>
          <p:cNvGrpSpPr/>
          <p:nvPr/>
        </p:nvGrpSpPr>
        <p:grpSpPr>
          <a:xfrm>
            <a:off x="602256" y="890529"/>
            <a:ext cx="2141778" cy="2249278"/>
            <a:chOff x="602256" y="890529"/>
            <a:chExt cx="2141778" cy="2249278"/>
          </a:xfrm>
        </p:grpSpPr>
        <p:grpSp>
          <p:nvGrpSpPr>
            <p:cNvPr id="24" name="図形グループ 23"/>
            <p:cNvGrpSpPr/>
            <p:nvPr/>
          </p:nvGrpSpPr>
          <p:grpSpPr>
            <a:xfrm>
              <a:off x="602256" y="890529"/>
              <a:ext cx="2141693" cy="2249278"/>
              <a:chOff x="1075981" y="703242"/>
              <a:chExt cx="1973855" cy="2073009"/>
            </a:xfrm>
          </p:grpSpPr>
          <p:cxnSp>
            <p:nvCxnSpPr>
              <p:cNvPr id="3" name="直線コネクタ 2"/>
              <p:cNvCxnSpPr/>
              <p:nvPr/>
            </p:nvCxnSpPr>
            <p:spPr>
              <a:xfrm>
                <a:off x="2335576" y="1553378"/>
                <a:ext cx="0" cy="1222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線コネクタ 3"/>
              <p:cNvCxnSpPr/>
              <p:nvPr/>
            </p:nvCxnSpPr>
            <p:spPr>
              <a:xfrm>
                <a:off x="3049836" y="941941"/>
                <a:ext cx="0" cy="1222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/>
              <p:cNvCxnSpPr/>
              <p:nvPr/>
            </p:nvCxnSpPr>
            <p:spPr>
              <a:xfrm>
                <a:off x="1075981" y="1314679"/>
                <a:ext cx="0" cy="1222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/>
              <p:nvPr/>
            </p:nvCxnSpPr>
            <p:spPr>
              <a:xfrm>
                <a:off x="1075981" y="1314679"/>
                <a:ext cx="1259595" cy="2386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1075981" y="2537552"/>
                <a:ext cx="1259595" cy="2386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1790241" y="703242"/>
                <a:ext cx="1259595" cy="2386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 flipV="1">
                <a:off x="1075981" y="703242"/>
                <a:ext cx="714260" cy="6114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 flipV="1">
                <a:off x="2335575" y="941941"/>
                <a:ext cx="714260" cy="6114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 flipV="1">
                <a:off x="2335575" y="2164813"/>
                <a:ext cx="714260" cy="6114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テキスト ボックス 24"/>
            <p:cNvSpPr txBox="1"/>
            <p:nvPr/>
          </p:nvSpPr>
          <p:spPr>
            <a:xfrm>
              <a:off x="982633" y="2054527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smtClean="0"/>
                <a:t>へ</a:t>
              </a:r>
              <a:endParaRPr kumimoji="1" lang="ja-JP" altLang="en-US" sz="360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344198" y="1035046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dirty="0" smtClean="0"/>
                <a:t>の</a:t>
              </a:r>
              <a:endParaRPr kumimoji="1" lang="ja-JP" altLang="en-US" sz="3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097703" y="1906464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dirty="0" smtClean="0"/>
                <a:t>も</a:t>
              </a:r>
              <a:endParaRPr kumimoji="1" lang="ja-JP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29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1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33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121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4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5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19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角丸四角形 38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0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1170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blipFill rotWithShape="0">
                <a:blip r:embed="rId16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34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65782" y="4048212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199491" y="4142670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24570" y="2717654"/>
            <a:ext cx="8516038" cy="2493942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196470" y="4048212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1402" y="3607537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895038" y="4237156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038" y="4237156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3524512" y="2899329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512" y="2899329"/>
                <a:ext cx="3001783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66502" y="3149640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02" y="3149640"/>
                <a:ext cx="1835439" cy="541238"/>
              </a:xfrm>
              <a:prstGeom prst="rect">
                <a:avLst/>
              </a:prstGeom>
              <a:blipFill rotWithShape="0">
                <a:blip r:embed="rId4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/>
          <p:cNvSpPr txBox="1"/>
          <p:nvPr/>
        </p:nvSpPr>
        <p:spPr>
          <a:xfrm>
            <a:off x="4110637" y="360721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0582" y="4208568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582" y="4208568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3282230" y="4974024"/>
            <a:ext cx="2506577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282230" y="4974024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0" y="4974024"/>
                <a:ext cx="2600713" cy="769441"/>
              </a:xfrm>
              <a:prstGeom prst="rect">
                <a:avLst/>
              </a:prstGeom>
              <a:blipFill rotWithShape="0">
                <a:blip r:embed="rId6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84488" y="4125888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88" y="4125888"/>
                <a:ext cx="1166538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501287" y="332154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87" y="3321546"/>
                <a:ext cx="123271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823" t="-26667" r="-13793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043437" y="27517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4966770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436082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弧 32"/>
          <p:cNvSpPr/>
          <p:nvPr/>
        </p:nvSpPr>
        <p:spPr>
          <a:xfrm>
            <a:off x="2001702" y="94904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r>
                        <a:rPr lang="is-I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blipFill rotWithShape="0">
                <a:blip r:embed="rId12"/>
                <a:stretch>
                  <a:fillRect l="-556" t="-24691" r="-22222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blipFill rotWithShape="0">
                <a:blip r:embed="rId13"/>
                <a:stretch>
                  <a:fillRect t="-24691" r="-22599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3880937" y="94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写像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282638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E9DE6B2E-6560-C348-9328-133F4D0C900F}" vid="{74D7BC39-C1C7-FD4E-A5B4-878E93B206C2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User</Template>
  <TotalTime>1430</TotalTime>
  <Words>2859</Words>
  <Application>Microsoft Macintosh PowerPoint</Application>
  <PresentationFormat>画面に合わせる (4:3)</PresentationFormat>
  <Paragraphs>566</Paragraphs>
  <Slides>51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57" baseType="lpstr">
      <vt:lpstr>Cambria Math</vt:lpstr>
      <vt:lpstr>Mangal</vt:lpstr>
      <vt:lpstr>Yu Gothic</vt:lpstr>
      <vt:lpstr>源ノ角ゴシック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km</dc:creator>
  <cp:lastModifiedBy>km</cp:lastModifiedBy>
  <cp:revision>85</cp:revision>
  <dcterms:created xsi:type="dcterms:W3CDTF">2019-06-27T00:46:36Z</dcterms:created>
  <dcterms:modified xsi:type="dcterms:W3CDTF">2019-06-28T10:05:43Z</dcterms:modified>
</cp:coreProperties>
</file>