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9"/>
  </p:notesMasterIdLst>
  <p:sldIdLst>
    <p:sldId id="256" r:id="rId2"/>
    <p:sldId id="257" r:id="rId3"/>
    <p:sldId id="259" r:id="rId4"/>
    <p:sldId id="273" r:id="rId5"/>
    <p:sldId id="292" r:id="rId6"/>
    <p:sldId id="291" r:id="rId7"/>
    <p:sldId id="266" r:id="rId8"/>
    <p:sldId id="268" r:id="rId9"/>
    <p:sldId id="258" r:id="rId10"/>
    <p:sldId id="313" r:id="rId11"/>
    <p:sldId id="317" r:id="rId12"/>
    <p:sldId id="282" r:id="rId13"/>
    <p:sldId id="318" r:id="rId14"/>
    <p:sldId id="283" r:id="rId15"/>
    <p:sldId id="285" r:id="rId16"/>
    <p:sldId id="289" r:id="rId17"/>
    <p:sldId id="280" r:id="rId18"/>
    <p:sldId id="276" r:id="rId19"/>
    <p:sldId id="278" r:id="rId20"/>
    <p:sldId id="293" r:id="rId21"/>
    <p:sldId id="296" r:id="rId22"/>
    <p:sldId id="294" r:id="rId23"/>
    <p:sldId id="301" r:id="rId24"/>
    <p:sldId id="302" r:id="rId25"/>
    <p:sldId id="298" r:id="rId26"/>
    <p:sldId id="303" r:id="rId27"/>
    <p:sldId id="305" r:id="rId28"/>
    <p:sldId id="324" r:id="rId29"/>
    <p:sldId id="325" r:id="rId30"/>
    <p:sldId id="322" r:id="rId31"/>
    <p:sldId id="328" r:id="rId32"/>
    <p:sldId id="327" r:id="rId33"/>
    <p:sldId id="321" r:id="rId34"/>
    <p:sldId id="312" r:id="rId35"/>
    <p:sldId id="307" r:id="rId36"/>
    <p:sldId id="315" r:id="rId37"/>
    <p:sldId id="314" r:id="rId38"/>
    <p:sldId id="308" r:id="rId39"/>
    <p:sldId id="309" r:id="rId40"/>
    <p:sldId id="326" r:id="rId41"/>
    <p:sldId id="290" r:id="rId42"/>
    <p:sldId id="286" r:id="rId43"/>
    <p:sldId id="287" r:id="rId44"/>
    <p:sldId id="288" r:id="rId45"/>
    <p:sldId id="319" r:id="rId46"/>
    <p:sldId id="320" r:id="rId47"/>
    <p:sldId id="260" r:id="rId4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03"/>
    <p:restoredTop sz="96181"/>
  </p:normalViewPr>
  <p:slideViewPr>
    <p:cSldViewPr snapToGrid="0" snapToObjects="1">
      <p:cViewPr>
        <p:scale>
          <a:sx n="58" d="100"/>
          <a:sy n="58" d="100"/>
        </p:scale>
        <p:origin x="1344" y="1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C2939B-42D2-F445-8B5F-D833DE2B41DB}" type="datetimeFigureOut">
              <a:rPr kumimoji="1" lang="ja-JP" altLang="en-US" smtClean="0"/>
              <a:t>2019/6/27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8C4360-091D-CF42-8667-3E46ED9739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5038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52EC-B0D2-FE44-AF48-04AAA2C7119D}" type="datetimeFigureOut">
              <a:rPr kumimoji="1" lang="ja-JP" altLang="en-US" smtClean="0"/>
              <a:t>2019/6/27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F3C5-59FC-204D-B0B8-8AB819818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52EC-B0D2-FE44-AF48-04AAA2C7119D}" type="datetimeFigureOut">
              <a:rPr kumimoji="1" lang="ja-JP" altLang="en-US" smtClean="0"/>
              <a:t>2019/6/27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F3C5-59FC-204D-B0B8-8AB819818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52EC-B0D2-FE44-AF48-04AAA2C7119D}" type="datetimeFigureOut">
              <a:rPr kumimoji="1" lang="ja-JP" altLang="en-US" smtClean="0"/>
              <a:t>2019/6/27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F3C5-59FC-204D-B0B8-8AB819818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52EC-B0D2-FE44-AF48-04AAA2C7119D}" type="datetimeFigureOut">
              <a:rPr kumimoji="1" lang="ja-JP" altLang="en-US" smtClean="0"/>
              <a:t>2019/6/27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F3C5-59FC-204D-B0B8-8AB819818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52EC-B0D2-FE44-AF48-04AAA2C7119D}" type="datetimeFigureOut">
              <a:rPr kumimoji="1" lang="ja-JP" altLang="en-US" smtClean="0"/>
              <a:t>2019/6/27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F3C5-59FC-204D-B0B8-8AB819818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52EC-B0D2-FE44-AF48-04AAA2C7119D}" type="datetimeFigureOut">
              <a:rPr kumimoji="1" lang="ja-JP" altLang="en-US" smtClean="0"/>
              <a:t>2019/6/27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F3C5-59FC-204D-B0B8-8AB819818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52EC-B0D2-FE44-AF48-04AAA2C7119D}" type="datetimeFigureOut">
              <a:rPr kumimoji="1" lang="ja-JP" altLang="en-US" smtClean="0"/>
              <a:t>2019/6/27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F3C5-59FC-204D-B0B8-8AB819818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52EC-B0D2-FE44-AF48-04AAA2C7119D}" type="datetimeFigureOut">
              <a:rPr kumimoji="1" lang="ja-JP" altLang="en-US" smtClean="0"/>
              <a:t>2019/6/27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F3C5-59FC-204D-B0B8-8AB819818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52EC-B0D2-FE44-AF48-04AAA2C7119D}" type="datetimeFigureOut">
              <a:rPr kumimoji="1" lang="ja-JP" altLang="en-US" smtClean="0"/>
              <a:t>2019/6/27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F3C5-59FC-204D-B0B8-8AB819818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52EC-B0D2-FE44-AF48-04AAA2C7119D}" type="datetimeFigureOut">
              <a:rPr kumimoji="1" lang="ja-JP" altLang="en-US" smtClean="0"/>
              <a:t>2019/6/27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F3C5-59FC-204D-B0B8-8AB819818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5644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52EC-B0D2-FE44-AF48-04AAA2C7119D}" type="datetimeFigureOut">
              <a:rPr kumimoji="1" lang="ja-JP" altLang="en-US" smtClean="0"/>
              <a:t>2019/6/27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1F3C5-59FC-204D-B0B8-8AB819818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552EC-B0D2-FE44-AF48-04AAA2C7119D}" type="datetimeFigureOut">
              <a:rPr kumimoji="1" lang="ja-JP" altLang="en-US" smtClean="0"/>
              <a:t>2019/6/27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1F3C5-59FC-204D-B0B8-8AB8198181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3798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2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5.png"/><Relationship Id="rId12" Type="http://schemas.openxmlformats.org/officeDocument/2006/relationships/image" Target="../media/image15.png"/><Relationship Id="rId13" Type="http://schemas.openxmlformats.org/officeDocument/2006/relationships/image" Target="../media/image26.png"/><Relationship Id="rId14" Type="http://schemas.openxmlformats.org/officeDocument/2006/relationships/image" Target="../media/image27.png"/><Relationship Id="rId15" Type="http://schemas.openxmlformats.org/officeDocument/2006/relationships/image" Target="../media/image28.png"/><Relationship Id="rId16" Type="http://schemas.openxmlformats.org/officeDocument/2006/relationships/image" Target="../media/image29.png"/><Relationship Id="rId17" Type="http://schemas.openxmlformats.org/officeDocument/2006/relationships/image" Target="../media/image300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20" Type="http://schemas.openxmlformats.org/officeDocument/2006/relationships/image" Target="../media/image18.png"/><Relationship Id="rId21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22" Type="http://schemas.openxmlformats.org/officeDocument/2006/relationships/image" Target="../media/image20.png"/><Relationship Id="rId23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4.png"/><Relationship Id="rId10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0.png"/><Relationship Id="rId12" Type="http://schemas.openxmlformats.org/officeDocument/2006/relationships/image" Target="../media/image41.png"/><Relationship Id="rId13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9" Type="http://schemas.openxmlformats.org/officeDocument/2006/relationships/image" Target="../media/image38.png"/><Relationship Id="rId10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00.png"/><Relationship Id="rId12" Type="http://schemas.openxmlformats.org/officeDocument/2006/relationships/image" Target="../media/image51.png"/><Relationship Id="rId13" Type="http://schemas.openxmlformats.org/officeDocument/2006/relationships/image" Target="../media/image52.png"/><Relationship Id="rId14" Type="http://schemas.openxmlformats.org/officeDocument/2006/relationships/image" Target="../media/image53.png"/><Relationship Id="rId15" Type="http://schemas.openxmlformats.org/officeDocument/2006/relationships/image" Target="../media/image54.png"/><Relationship Id="rId16" Type="http://schemas.openxmlformats.org/officeDocument/2006/relationships/image" Target="../media/image55.png"/><Relationship Id="rId17" Type="http://schemas.openxmlformats.org/officeDocument/2006/relationships/image" Target="../media/image56.png"/><Relationship Id="rId18" Type="http://schemas.openxmlformats.org/officeDocument/2006/relationships/image" Target="../media/image57.png"/><Relationship Id="rId19" Type="http://schemas.openxmlformats.org/officeDocument/2006/relationships/image" Target="../media/image58.png"/><Relationship Id="rId20" Type="http://schemas.openxmlformats.org/officeDocument/2006/relationships/image" Target="../media/image59.png"/><Relationship Id="rId21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22" Type="http://schemas.openxmlformats.org/officeDocument/2006/relationships/image" Target="../media/image61.png"/><Relationship Id="rId23" Type="http://schemas.openxmlformats.org/officeDocument/2006/relationships/image" Target="../media/image62.png"/><Relationship Id="rId24" Type="http://schemas.openxmlformats.org/officeDocument/2006/relationships/image" Target="../media/image63.png"/><Relationship Id="rId25" Type="http://schemas.openxmlformats.org/officeDocument/2006/relationships/image" Target="../media/image64.png"/><Relationship Id="rId9" Type="http://schemas.openxmlformats.org/officeDocument/2006/relationships/image" Target="../media/image480.png"/><Relationship Id="rId10" Type="http://schemas.openxmlformats.org/officeDocument/2006/relationships/image" Target="../media/image490.png"/></Relationships>
</file>

<file path=ppt/slides/_rels/slide1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00.png"/><Relationship Id="rId12" Type="http://schemas.openxmlformats.org/officeDocument/2006/relationships/image" Target="../media/image51.png"/><Relationship Id="rId13" Type="http://schemas.openxmlformats.org/officeDocument/2006/relationships/image" Target="../media/image52.png"/><Relationship Id="rId14" Type="http://schemas.openxmlformats.org/officeDocument/2006/relationships/image" Target="../media/image53.png"/><Relationship Id="rId15" Type="http://schemas.openxmlformats.org/officeDocument/2006/relationships/image" Target="../media/image54.png"/><Relationship Id="rId16" Type="http://schemas.openxmlformats.org/officeDocument/2006/relationships/image" Target="../media/image55.png"/><Relationship Id="rId17" Type="http://schemas.openxmlformats.org/officeDocument/2006/relationships/image" Target="../media/image56.png"/><Relationship Id="rId18" Type="http://schemas.openxmlformats.org/officeDocument/2006/relationships/image" Target="../media/image57.png"/><Relationship Id="rId19" Type="http://schemas.openxmlformats.org/officeDocument/2006/relationships/image" Target="../media/image590.png"/><Relationship Id="rId20" Type="http://schemas.openxmlformats.org/officeDocument/2006/relationships/image" Target="../media/image58.png"/><Relationship Id="rId21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22" Type="http://schemas.openxmlformats.org/officeDocument/2006/relationships/image" Target="../media/image61.png"/><Relationship Id="rId23" Type="http://schemas.openxmlformats.org/officeDocument/2006/relationships/image" Target="../media/image62.png"/><Relationship Id="rId24" Type="http://schemas.openxmlformats.org/officeDocument/2006/relationships/image" Target="../media/image63.png"/><Relationship Id="rId25" Type="http://schemas.openxmlformats.org/officeDocument/2006/relationships/image" Target="../media/image64.png"/><Relationship Id="rId9" Type="http://schemas.openxmlformats.org/officeDocument/2006/relationships/image" Target="../media/image480.png"/><Relationship Id="rId10" Type="http://schemas.openxmlformats.org/officeDocument/2006/relationships/image" Target="../media/image49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4" Type="http://schemas.openxmlformats.org/officeDocument/2006/relationships/image" Target="../media/image620.png"/><Relationship Id="rId5" Type="http://schemas.openxmlformats.org/officeDocument/2006/relationships/image" Target="../media/image630.png"/><Relationship Id="rId6" Type="http://schemas.openxmlformats.org/officeDocument/2006/relationships/image" Target="../media/image640.png"/><Relationship Id="rId7" Type="http://schemas.openxmlformats.org/officeDocument/2006/relationships/image" Target="../media/image350.png"/><Relationship Id="rId8" Type="http://schemas.openxmlformats.org/officeDocument/2006/relationships/image" Target="../media/image65.png"/><Relationship Id="rId9" Type="http://schemas.openxmlformats.org/officeDocument/2006/relationships/image" Target="../media/image66.png"/><Relationship Id="rId10" Type="http://schemas.openxmlformats.org/officeDocument/2006/relationships/image" Target="../media/image67.png"/><Relationship Id="rId11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0.png"/></Relationships>
</file>

<file path=ppt/slides/_rels/slide1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1.png"/><Relationship Id="rId12" Type="http://schemas.openxmlformats.org/officeDocument/2006/relationships/image" Target="../media/image610.png"/><Relationship Id="rId13" Type="http://schemas.openxmlformats.org/officeDocument/2006/relationships/image" Target="../media/image35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0.png"/><Relationship Id="rId3" Type="http://schemas.openxmlformats.org/officeDocument/2006/relationships/image" Target="../media/image620.png"/><Relationship Id="rId4" Type="http://schemas.openxmlformats.org/officeDocument/2006/relationships/image" Target="../media/image630.png"/><Relationship Id="rId5" Type="http://schemas.openxmlformats.org/officeDocument/2006/relationships/image" Target="../media/image640.png"/><Relationship Id="rId6" Type="http://schemas.openxmlformats.org/officeDocument/2006/relationships/image" Target="../media/image65.png"/><Relationship Id="rId7" Type="http://schemas.openxmlformats.org/officeDocument/2006/relationships/image" Target="../media/image66.png"/><Relationship Id="rId8" Type="http://schemas.openxmlformats.org/officeDocument/2006/relationships/image" Target="../media/image69.png"/><Relationship Id="rId9" Type="http://schemas.openxmlformats.org/officeDocument/2006/relationships/image" Target="../media/image68.png"/><Relationship Id="rId10" Type="http://schemas.openxmlformats.org/officeDocument/2006/relationships/image" Target="../media/image7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0.png"/><Relationship Id="rId4" Type="http://schemas.openxmlformats.org/officeDocument/2006/relationships/image" Target="../media/image630.png"/><Relationship Id="rId5" Type="http://schemas.openxmlformats.org/officeDocument/2006/relationships/image" Target="../media/image640.png"/><Relationship Id="rId6" Type="http://schemas.openxmlformats.org/officeDocument/2006/relationships/image" Target="../media/image65.png"/><Relationship Id="rId7" Type="http://schemas.openxmlformats.org/officeDocument/2006/relationships/image" Target="../media/image66.png"/><Relationship Id="rId8" Type="http://schemas.openxmlformats.org/officeDocument/2006/relationships/image" Target="../media/image68.png"/><Relationship Id="rId10" Type="http://schemas.openxmlformats.org/officeDocument/2006/relationships/image" Target="../media/image610.png"/><Relationship Id="rId11" Type="http://schemas.openxmlformats.org/officeDocument/2006/relationships/image" Target="../media/image350.png"/><Relationship Id="rId1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8.png"/><Relationship Id="rId12" Type="http://schemas.openxmlformats.org/officeDocument/2006/relationships/image" Target="../media/image610.png"/><Relationship Id="rId13" Type="http://schemas.openxmlformats.org/officeDocument/2006/relationships/image" Target="../media/image35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0.png"/><Relationship Id="rId3" Type="http://schemas.openxmlformats.org/officeDocument/2006/relationships/image" Target="../media/image620.png"/><Relationship Id="rId4" Type="http://schemas.openxmlformats.org/officeDocument/2006/relationships/image" Target="../media/image630.png"/><Relationship Id="rId5" Type="http://schemas.openxmlformats.org/officeDocument/2006/relationships/image" Target="../media/image640.png"/><Relationship Id="rId6" Type="http://schemas.openxmlformats.org/officeDocument/2006/relationships/image" Target="../media/image65.png"/><Relationship Id="rId7" Type="http://schemas.openxmlformats.org/officeDocument/2006/relationships/image" Target="../media/image720.png"/><Relationship Id="rId8" Type="http://schemas.openxmlformats.org/officeDocument/2006/relationships/image" Target="../media/image73.png"/><Relationship Id="rId9" Type="http://schemas.openxmlformats.org/officeDocument/2006/relationships/image" Target="../media/image66.png"/><Relationship Id="rId10" Type="http://schemas.openxmlformats.org/officeDocument/2006/relationships/image" Target="../media/image6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4" Type="http://schemas.openxmlformats.org/officeDocument/2006/relationships/image" Target="../media/image75.png"/><Relationship Id="rId5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5.png"/><Relationship Id="rId12" Type="http://schemas.openxmlformats.org/officeDocument/2006/relationships/image" Target="../media/image86.png"/><Relationship Id="rId13" Type="http://schemas.openxmlformats.org/officeDocument/2006/relationships/image" Target="../media/image87.png"/><Relationship Id="rId14" Type="http://schemas.openxmlformats.org/officeDocument/2006/relationships/image" Target="../media/image88.png"/><Relationship Id="rId15" Type="http://schemas.openxmlformats.org/officeDocument/2006/relationships/image" Target="../media/image89.png"/><Relationship Id="rId16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7.png"/><Relationship Id="rId3" Type="http://schemas.openxmlformats.org/officeDocument/2006/relationships/image" Target="../media/image15.png"/><Relationship Id="rId4" Type="http://schemas.openxmlformats.org/officeDocument/2006/relationships/image" Target="../media/image78.png"/><Relationship Id="rId5" Type="http://schemas.openxmlformats.org/officeDocument/2006/relationships/image" Target="../media/image79.png"/><Relationship Id="rId6" Type="http://schemas.openxmlformats.org/officeDocument/2006/relationships/image" Target="../media/image80.png"/><Relationship Id="rId7" Type="http://schemas.openxmlformats.org/officeDocument/2006/relationships/image" Target="../media/image81.png"/><Relationship Id="rId8" Type="http://schemas.openxmlformats.org/officeDocument/2006/relationships/image" Target="../media/image82.png"/><Relationship Id="rId9" Type="http://schemas.openxmlformats.org/officeDocument/2006/relationships/image" Target="../media/image83.png"/><Relationship Id="rId10" Type="http://schemas.openxmlformats.org/officeDocument/2006/relationships/image" Target="../media/image8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4" Type="http://schemas.openxmlformats.org/officeDocument/2006/relationships/image" Target="../media/image93.png"/><Relationship Id="rId5" Type="http://schemas.openxmlformats.org/officeDocument/2006/relationships/image" Target="../media/image94.png"/><Relationship Id="rId6" Type="http://schemas.openxmlformats.org/officeDocument/2006/relationships/image" Target="../media/image95.png"/><Relationship Id="rId7" Type="http://schemas.openxmlformats.org/officeDocument/2006/relationships/image" Target="../media/image96.png"/><Relationship Id="rId8" Type="http://schemas.openxmlformats.org/officeDocument/2006/relationships/image" Target="../media/image9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4" Type="http://schemas.openxmlformats.org/officeDocument/2006/relationships/image" Target="../media/image92.png"/><Relationship Id="rId5" Type="http://schemas.openxmlformats.org/officeDocument/2006/relationships/image" Target="../media/image93.png"/><Relationship Id="rId6" Type="http://schemas.openxmlformats.org/officeDocument/2006/relationships/image" Target="../media/image94.png"/><Relationship Id="rId7" Type="http://schemas.openxmlformats.org/officeDocument/2006/relationships/image" Target="../media/image95.png"/><Relationship Id="rId8" Type="http://schemas.openxmlformats.org/officeDocument/2006/relationships/image" Target="../media/image99.png"/><Relationship Id="rId9" Type="http://schemas.openxmlformats.org/officeDocument/2006/relationships/image" Target="../media/image96.png"/><Relationship Id="rId10" Type="http://schemas.openxmlformats.org/officeDocument/2006/relationships/image" Target="../media/image9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8.png"/></Relationships>
</file>

<file path=ppt/slides/_rels/slide2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2.png"/><Relationship Id="rId12" Type="http://schemas.openxmlformats.org/officeDocument/2006/relationships/image" Target="../media/image103.png"/><Relationship Id="rId13" Type="http://schemas.openxmlformats.org/officeDocument/2006/relationships/image" Target="../media/image104.png"/><Relationship Id="rId14" Type="http://schemas.openxmlformats.org/officeDocument/2006/relationships/image" Target="../media/image96.png"/><Relationship Id="rId15" Type="http://schemas.openxmlformats.org/officeDocument/2006/relationships/image" Target="../media/image9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8.png"/><Relationship Id="rId3" Type="http://schemas.openxmlformats.org/officeDocument/2006/relationships/image" Target="../media/image91.png"/><Relationship Id="rId4" Type="http://schemas.openxmlformats.org/officeDocument/2006/relationships/image" Target="../media/image92.png"/><Relationship Id="rId5" Type="http://schemas.openxmlformats.org/officeDocument/2006/relationships/image" Target="../media/image93.png"/><Relationship Id="rId6" Type="http://schemas.openxmlformats.org/officeDocument/2006/relationships/image" Target="../media/image94.png"/><Relationship Id="rId7" Type="http://schemas.openxmlformats.org/officeDocument/2006/relationships/image" Target="../media/image95.png"/><Relationship Id="rId8" Type="http://schemas.openxmlformats.org/officeDocument/2006/relationships/image" Target="../media/image99.png"/><Relationship Id="rId9" Type="http://schemas.openxmlformats.org/officeDocument/2006/relationships/image" Target="../media/image100.png"/><Relationship Id="rId10" Type="http://schemas.openxmlformats.org/officeDocument/2006/relationships/image" Target="../media/image101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image" Target="../media/image95.png"/><Relationship Id="rId20" Type="http://schemas.openxmlformats.org/officeDocument/2006/relationships/image" Target="../media/image109.png"/><Relationship Id="rId10" Type="http://schemas.openxmlformats.org/officeDocument/2006/relationships/image" Target="../media/image99.png"/><Relationship Id="rId11" Type="http://schemas.openxmlformats.org/officeDocument/2006/relationships/image" Target="../media/image100.png"/><Relationship Id="rId12" Type="http://schemas.openxmlformats.org/officeDocument/2006/relationships/image" Target="../media/image101.png"/><Relationship Id="rId13" Type="http://schemas.openxmlformats.org/officeDocument/2006/relationships/image" Target="../media/image102.png"/><Relationship Id="rId14" Type="http://schemas.openxmlformats.org/officeDocument/2006/relationships/image" Target="../media/image103.png"/><Relationship Id="rId15" Type="http://schemas.openxmlformats.org/officeDocument/2006/relationships/image" Target="../media/image104.png"/><Relationship Id="rId16" Type="http://schemas.openxmlformats.org/officeDocument/2006/relationships/image" Target="../media/image105.png"/><Relationship Id="rId17" Type="http://schemas.openxmlformats.org/officeDocument/2006/relationships/image" Target="../media/image106.png"/><Relationship Id="rId18" Type="http://schemas.openxmlformats.org/officeDocument/2006/relationships/image" Target="../media/image107.png"/><Relationship Id="rId19" Type="http://schemas.openxmlformats.org/officeDocument/2006/relationships/image" Target="../media/image10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8.png"/><Relationship Id="rId3" Type="http://schemas.openxmlformats.org/officeDocument/2006/relationships/image" Target="../media/image91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image" Target="../media/image92.png"/><Relationship Id="rId7" Type="http://schemas.openxmlformats.org/officeDocument/2006/relationships/image" Target="../media/image93.png"/><Relationship Id="rId8" Type="http://schemas.openxmlformats.org/officeDocument/2006/relationships/image" Target="../media/image9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4" Type="http://schemas.openxmlformats.org/officeDocument/2006/relationships/image" Target="../media/image110.png"/><Relationship Id="rId5" Type="http://schemas.openxmlformats.org/officeDocument/2006/relationships/image" Target="../media/image76.png"/><Relationship Id="rId6" Type="http://schemas.openxmlformats.org/officeDocument/2006/relationships/image" Target="../media/image111.png"/><Relationship Id="rId7" Type="http://schemas.openxmlformats.org/officeDocument/2006/relationships/image" Target="../media/image11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4" Type="http://schemas.openxmlformats.org/officeDocument/2006/relationships/image" Target="../media/image97.png"/><Relationship Id="rId5" Type="http://schemas.openxmlformats.org/officeDocument/2006/relationships/image" Target="../media/image113.png"/><Relationship Id="rId6" Type="http://schemas.openxmlformats.org/officeDocument/2006/relationships/image" Target="../media/image114.png"/><Relationship Id="rId7" Type="http://schemas.openxmlformats.org/officeDocument/2006/relationships/image" Target="../media/image11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4" Type="http://schemas.openxmlformats.org/officeDocument/2006/relationships/image" Target="../media/image97.png"/><Relationship Id="rId5" Type="http://schemas.openxmlformats.org/officeDocument/2006/relationships/image" Target="../media/image116.png"/><Relationship Id="rId6" Type="http://schemas.openxmlformats.org/officeDocument/2006/relationships/image" Target="../media/image117.png"/><Relationship Id="rId7" Type="http://schemas.openxmlformats.org/officeDocument/2006/relationships/image" Target="../media/image118.png"/><Relationship Id="rId8" Type="http://schemas.openxmlformats.org/officeDocument/2006/relationships/image" Target="../media/image11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4" Type="http://schemas.openxmlformats.org/officeDocument/2006/relationships/image" Target="../media/image97.png"/><Relationship Id="rId5" Type="http://schemas.openxmlformats.org/officeDocument/2006/relationships/image" Target="../media/image120.png"/><Relationship Id="rId6" Type="http://schemas.openxmlformats.org/officeDocument/2006/relationships/image" Target="../media/image121.png"/><Relationship Id="rId7" Type="http://schemas.openxmlformats.org/officeDocument/2006/relationships/image" Target="../media/image12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4" Type="http://schemas.openxmlformats.org/officeDocument/2006/relationships/image" Target="../media/image12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4" Type="http://schemas.openxmlformats.org/officeDocument/2006/relationships/image" Target="../media/image128.png"/><Relationship Id="rId5" Type="http://schemas.openxmlformats.org/officeDocument/2006/relationships/image" Target="../media/image12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4" Type="http://schemas.openxmlformats.org/officeDocument/2006/relationships/image" Target="../media/image132.png"/><Relationship Id="rId5" Type="http://schemas.openxmlformats.org/officeDocument/2006/relationships/image" Target="../media/image13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0.png"/></Relationships>
</file>

<file path=ppt/slides/_rels/slide3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8.png"/><Relationship Id="rId12" Type="http://schemas.openxmlformats.org/officeDocument/2006/relationships/image" Target="../media/image139.png"/><Relationship Id="rId13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4.png"/><Relationship Id="rId3" Type="http://schemas.openxmlformats.org/officeDocument/2006/relationships/image" Target="../media/image135.png"/><Relationship Id="rId4" Type="http://schemas.openxmlformats.org/officeDocument/2006/relationships/image" Target="../media/image136.png"/><Relationship Id="rId5" Type="http://schemas.openxmlformats.org/officeDocument/2006/relationships/image" Target="../media/image137.png"/><Relationship Id="rId6" Type="http://schemas.openxmlformats.org/officeDocument/2006/relationships/image" Target="../media/image138.png"/><Relationship Id="rId7" Type="http://schemas.openxmlformats.org/officeDocument/2006/relationships/image" Target="../media/image720.png"/><Relationship Id="rId8" Type="http://schemas.openxmlformats.org/officeDocument/2006/relationships/image" Target="../media/image73.png"/><Relationship Id="rId9" Type="http://schemas.openxmlformats.org/officeDocument/2006/relationships/image" Target="../media/image66.png"/><Relationship Id="rId10" Type="http://schemas.openxmlformats.org/officeDocument/2006/relationships/image" Target="../media/image6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4" Type="http://schemas.openxmlformats.org/officeDocument/2006/relationships/image" Target="../media/image14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4" Type="http://schemas.openxmlformats.org/officeDocument/2006/relationships/image" Target="../media/image146.png"/><Relationship Id="rId5" Type="http://schemas.openxmlformats.org/officeDocument/2006/relationships/image" Target="../media/image147.png"/><Relationship Id="rId6" Type="http://schemas.openxmlformats.org/officeDocument/2006/relationships/image" Target="../media/image148.png"/><Relationship Id="rId7" Type="http://schemas.openxmlformats.org/officeDocument/2006/relationships/image" Target="../media/image14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4" Type="http://schemas.openxmlformats.org/officeDocument/2006/relationships/image" Target="../media/image152.png"/><Relationship Id="rId5" Type="http://schemas.openxmlformats.org/officeDocument/2006/relationships/image" Target="../media/image153.png"/><Relationship Id="rId6" Type="http://schemas.openxmlformats.org/officeDocument/2006/relationships/image" Target="../media/image154.png"/><Relationship Id="rId7" Type="http://schemas.openxmlformats.org/officeDocument/2006/relationships/image" Target="../media/image15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4" Type="http://schemas.openxmlformats.org/officeDocument/2006/relationships/image" Target="../media/image170.png"/><Relationship Id="rId5" Type="http://schemas.openxmlformats.org/officeDocument/2006/relationships/image" Target="../media/image180.png"/><Relationship Id="rId6" Type="http://schemas.openxmlformats.org/officeDocument/2006/relationships/image" Target="../media/image190.png"/><Relationship Id="rId7" Type="http://schemas.openxmlformats.org/officeDocument/2006/relationships/image" Target="../media/image200.png"/><Relationship Id="rId8" Type="http://schemas.openxmlformats.org/officeDocument/2006/relationships/image" Target="../media/image210.png"/><Relationship Id="rId9" Type="http://schemas.openxmlformats.org/officeDocument/2006/relationships/image" Target="../media/image770.png"/><Relationship Id="rId10" Type="http://schemas.openxmlformats.org/officeDocument/2006/relationships/image" Target="../media/image780.png"/><Relationship Id="rId11" Type="http://schemas.openxmlformats.org/officeDocument/2006/relationships/image" Target="../media/image79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4" Type="http://schemas.openxmlformats.org/officeDocument/2006/relationships/image" Target="../media/image170.png"/><Relationship Id="rId5" Type="http://schemas.openxmlformats.org/officeDocument/2006/relationships/image" Target="../media/image180.png"/><Relationship Id="rId6" Type="http://schemas.openxmlformats.org/officeDocument/2006/relationships/image" Target="../media/image190.png"/><Relationship Id="rId7" Type="http://schemas.openxmlformats.org/officeDocument/2006/relationships/image" Target="../media/image200.png"/><Relationship Id="rId8" Type="http://schemas.openxmlformats.org/officeDocument/2006/relationships/image" Target="../media/image210.png"/><Relationship Id="rId9" Type="http://schemas.openxmlformats.org/officeDocument/2006/relationships/image" Target="../media/image800.png"/><Relationship Id="rId10" Type="http://schemas.openxmlformats.org/officeDocument/2006/relationships/image" Target="../media/image8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4" Type="http://schemas.openxmlformats.org/officeDocument/2006/relationships/image" Target="../media/image170.png"/><Relationship Id="rId5" Type="http://schemas.openxmlformats.org/officeDocument/2006/relationships/image" Target="../media/image180.png"/><Relationship Id="rId6" Type="http://schemas.openxmlformats.org/officeDocument/2006/relationships/image" Target="../media/image190.png"/><Relationship Id="rId7" Type="http://schemas.openxmlformats.org/officeDocument/2006/relationships/image" Target="../media/image200.png"/><Relationship Id="rId8" Type="http://schemas.openxmlformats.org/officeDocument/2006/relationships/image" Target="../media/image210.png"/><Relationship Id="rId9" Type="http://schemas.openxmlformats.org/officeDocument/2006/relationships/image" Target="../media/image800.png"/><Relationship Id="rId10" Type="http://schemas.openxmlformats.org/officeDocument/2006/relationships/image" Target="../media/image810.png"/><Relationship Id="rId11" Type="http://schemas.openxmlformats.org/officeDocument/2006/relationships/image" Target="../media/image82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4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20.png"/><Relationship Id="rId12" Type="http://schemas.openxmlformats.org/officeDocument/2006/relationships/image" Target="../media/image83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160.png"/><Relationship Id="rId4" Type="http://schemas.openxmlformats.org/officeDocument/2006/relationships/image" Target="../media/image170.png"/><Relationship Id="rId5" Type="http://schemas.openxmlformats.org/officeDocument/2006/relationships/image" Target="../media/image180.png"/><Relationship Id="rId6" Type="http://schemas.openxmlformats.org/officeDocument/2006/relationships/image" Target="../media/image190.png"/><Relationship Id="rId7" Type="http://schemas.openxmlformats.org/officeDocument/2006/relationships/image" Target="../media/image200.png"/><Relationship Id="rId8" Type="http://schemas.openxmlformats.org/officeDocument/2006/relationships/image" Target="../media/image210.png"/><Relationship Id="rId9" Type="http://schemas.openxmlformats.org/officeDocument/2006/relationships/image" Target="../media/image800.png"/><Relationship Id="rId10" Type="http://schemas.openxmlformats.org/officeDocument/2006/relationships/image" Target="../media/image810.png"/></Relationships>
</file>

<file path=ppt/slides/_rels/slide4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8.png"/><Relationship Id="rId12" Type="http://schemas.openxmlformats.org/officeDocument/2006/relationships/image" Target="../media/image139.png"/><Relationship Id="rId13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4.png"/><Relationship Id="rId3" Type="http://schemas.openxmlformats.org/officeDocument/2006/relationships/image" Target="../media/image135.png"/><Relationship Id="rId4" Type="http://schemas.openxmlformats.org/officeDocument/2006/relationships/image" Target="../media/image136.png"/><Relationship Id="rId5" Type="http://schemas.openxmlformats.org/officeDocument/2006/relationships/image" Target="../media/image137.png"/><Relationship Id="rId6" Type="http://schemas.openxmlformats.org/officeDocument/2006/relationships/image" Target="../media/image138.png"/><Relationship Id="rId7" Type="http://schemas.openxmlformats.org/officeDocument/2006/relationships/image" Target="../media/image720.png"/><Relationship Id="rId8" Type="http://schemas.openxmlformats.org/officeDocument/2006/relationships/image" Target="../media/image73.png"/><Relationship Id="rId9" Type="http://schemas.openxmlformats.org/officeDocument/2006/relationships/image" Target="../media/image66.png"/><Relationship Id="rId10" Type="http://schemas.openxmlformats.org/officeDocument/2006/relationships/image" Target="../media/image67.png"/></Relationships>
</file>

<file path=ppt/slides/_rels/slide4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8.png"/><Relationship Id="rId12" Type="http://schemas.openxmlformats.org/officeDocument/2006/relationships/image" Target="../media/image139.png"/><Relationship Id="rId13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4.png"/><Relationship Id="rId3" Type="http://schemas.openxmlformats.org/officeDocument/2006/relationships/image" Target="../media/image135.png"/><Relationship Id="rId4" Type="http://schemas.openxmlformats.org/officeDocument/2006/relationships/image" Target="../media/image136.png"/><Relationship Id="rId5" Type="http://schemas.openxmlformats.org/officeDocument/2006/relationships/image" Target="../media/image137.png"/><Relationship Id="rId6" Type="http://schemas.openxmlformats.org/officeDocument/2006/relationships/image" Target="../media/image138.png"/><Relationship Id="rId7" Type="http://schemas.openxmlformats.org/officeDocument/2006/relationships/image" Target="../media/image720.png"/><Relationship Id="rId8" Type="http://schemas.openxmlformats.org/officeDocument/2006/relationships/image" Target="../media/image73.png"/><Relationship Id="rId9" Type="http://schemas.openxmlformats.org/officeDocument/2006/relationships/image" Target="../media/image66.png"/><Relationship Id="rId10" Type="http://schemas.openxmlformats.org/officeDocument/2006/relationships/image" Target="../media/image67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6" Type="http://schemas.openxmlformats.org/officeDocument/2006/relationships/image" Target="../media/image21.png"/><Relationship Id="rId10" Type="http://schemas.openxmlformats.org/officeDocument/2006/relationships/image" Target="../media/image23.png"/><Relationship Id="rId11" Type="http://schemas.openxmlformats.org/officeDocument/2006/relationships/image" Target="../media/image16.png"/><Relationship Id="rId9" Type="http://schemas.openxmlformats.org/officeDocument/2006/relationships/image" Target="../media/image22.png"/><Relationship Id="rId12" Type="http://schemas.openxmlformats.org/officeDocument/2006/relationships/image" Target="../media/image17.png"/><Relationship Id="rId13" Type="http://schemas.openxmlformats.org/officeDocument/2006/relationships/image" Target="../media/image18.png"/><Relationship Id="rId14" Type="http://schemas.openxmlformats.org/officeDocument/2006/relationships/image" Target="../media/image19.png"/><Relationship Id="rId15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3.png"/><Relationship Id="rId1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6.png"/><Relationship Id="rId12" Type="http://schemas.openxmlformats.org/officeDocument/2006/relationships/image" Target="../media/image27.png"/><Relationship Id="rId13" Type="http://schemas.openxmlformats.org/officeDocument/2006/relationships/image" Target="../media/image28.png"/><Relationship Id="rId14" Type="http://schemas.openxmlformats.org/officeDocument/2006/relationships/image" Target="../media/image23.png"/><Relationship Id="rId15" Type="http://schemas.openxmlformats.org/officeDocument/2006/relationships/image" Target="../media/image25.png"/><Relationship Id="rId16" Type="http://schemas.openxmlformats.org/officeDocument/2006/relationships/image" Target="../media/image29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22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0.png"/><Relationship Id="rId12" Type="http://schemas.openxmlformats.org/officeDocument/2006/relationships/image" Target="../media/image15.png"/><Relationship Id="rId13" Type="http://schemas.openxmlformats.org/officeDocument/2006/relationships/image" Target="../media/image26.png"/><Relationship Id="rId14" Type="http://schemas.openxmlformats.org/officeDocument/2006/relationships/image" Target="../media/image27.png"/><Relationship Id="rId15" Type="http://schemas.openxmlformats.org/officeDocument/2006/relationships/image" Target="../media/image28.png"/><Relationship Id="rId16" Type="http://schemas.openxmlformats.org/officeDocument/2006/relationships/image" Target="../media/image300.png"/><Relationship Id="rId17" Type="http://schemas.openxmlformats.org/officeDocument/2006/relationships/image" Target="../media/image29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20" Type="http://schemas.openxmlformats.org/officeDocument/2006/relationships/image" Target="../media/image18.png"/><Relationship Id="rId21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22" Type="http://schemas.openxmlformats.org/officeDocument/2006/relationships/image" Target="../media/image20.png"/><Relationship Id="rId23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4.png"/><Relationship Id="rId10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0.png"/><Relationship Id="rId12" Type="http://schemas.openxmlformats.org/officeDocument/2006/relationships/image" Target="../media/image41.png"/><Relationship Id="rId13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9" Type="http://schemas.openxmlformats.org/officeDocument/2006/relationships/image" Target="../media/image38.png"/><Relationship Id="rId10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1716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/>
              <p:cNvSpPr txBox="1"/>
              <p:nvPr/>
            </p:nvSpPr>
            <p:spPr>
              <a:xfrm>
                <a:off x="676379" y="560294"/>
                <a:ext cx="363997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4000" dirty="0" smtClean="0">
                    <a:solidFill>
                      <a:schemeClr val="tx1"/>
                    </a:solidFill>
                  </a:rPr>
                  <a:t>事象族</a:t>
                </a:r>
                <a14:m>
                  <m:oMath xmlns:m="http://schemas.openxmlformats.org/officeDocument/2006/math">
                    <m:r>
                      <a:rPr lang="en-US" altLang="ja-JP" sz="4000" b="0" i="1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ℱ</m:t>
                    </m:r>
                  </m:oMath>
                </a14:m>
                <a:r>
                  <a:rPr lang="ja-JP" altLang="en-US" sz="4000" dirty="0" smtClean="0">
                    <a:solidFill>
                      <a:schemeClr val="tx1"/>
                    </a:solidFill>
                  </a:rPr>
                  <a:t>の性質</a:t>
                </a:r>
                <a:endParaRPr lang="ja-JP" alt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テキスト ボックス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379" y="560294"/>
                <a:ext cx="3639972" cy="707886"/>
              </a:xfrm>
              <a:prstGeom prst="rect">
                <a:avLst/>
              </a:prstGeom>
              <a:blipFill rotWithShape="0">
                <a:blip r:embed="rId2"/>
                <a:stretch>
                  <a:fillRect l="-5193" t="-15517" r="-5360" b="-362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/>
              <p:cNvSpPr txBox="1"/>
              <p:nvPr/>
            </p:nvSpPr>
            <p:spPr>
              <a:xfrm>
                <a:off x="1170878" y="1616927"/>
                <a:ext cx="7298921" cy="4044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5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ℱ</m:t>
                      </m:r>
                      <m:r>
                        <a:rPr kumimoji="1" lang="en-US" altLang="ja-JP" sz="5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⊆</m:t>
                      </m:r>
                      <m:r>
                        <m:rPr>
                          <m:sty m:val="p"/>
                        </m:rPr>
                        <a:rPr lang="en-US" altLang="ja-JP" sz="5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Ω</m:t>
                      </m:r>
                    </m:oMath>
                    <m:oMath xmlns:m="http://schemas.openxmlformats.org/officeDocument/2006/math">
                      <m:r>
                        <a:rPr lang="en-US" altLang="ja-JP" sz="5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ℱ</m:t>
                      </m:r>
                      <m:r>
                        <a:rPr lang="en-US" altLang="ja-JP" sz="5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5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5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5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ja-JP" sz="5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5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sz="54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5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ja-JP" sz="5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5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altLang="ja-JP" sz="5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…</m:t>
                          </m:r>
                        </m:e>
                      </m:d>
                      <m:r>
                        <a:rPr lang="en-US" altLang="ja-JP" sz="5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≠∅</m:t>
                      </m:r>
                    </m:oMath>
                    <m:oMath xmlns:m="http://schemas.openxmlformats.org/officeDocument/2006/math">
                      <m:r>
                        <a:rPr lang="en-US" altLang="ja-JP" sz="5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altLang="ja-JP" sz="5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a:rPr lang="en-US" altLang="ja-JP" sz="5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ℱ</m:t>
                      </m:r>
                      <m:r>
                        <a:rPr lang="en-US" altLang="ja-JP" sz="5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altLang="ja-JP" sz="5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⇒</m:t>
                      </m:r>
                      <m:r>
                        <a:rPr lang="en-US" altLang="ja-JP" sz="5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 </m:t>
                      </m:r>
                      <m:acc>
                        <m:accPr>
                          <m:chr m:val="̅"/>
                          <m:ctrlPr>
                            <a:rPr lang="en-US" altLang="ja-JP" sz="5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altLang="ja-JP" sz="5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</m:e>
                      </m:acc>
                      <m:r>
                        <a:rPr lang="en-US" altLang="ja-JP" sz="5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a:rPr lang="en-US" altLang="ja-JP" sz="5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ℱ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ja-JP" sz="5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5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ja-JP" sz="5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5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a:rPr lang="en-US" altLang="ja-JP" sz="5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ℱ</m:t>
                      </m:r>
                      <m:r>
                        <a:rPr lang="en-US" altLang="ja-JP" sz="5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⇒</m:t>
                      </m:r>
                      <m:r>
                        <a:rPr lang="en-US" altLang="ja-JP" sz="5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 </m:t>
                      </m:r>
                      <m:nary>
                        <m:naryPr>
                          <m:chr m:val="⋃"/>
                          <m:limLoc m:val="subSup"/>
                          <m:supHide m:val="on"/>
                          <m:ctrlPr>
                            <a:rPr lang="en-US" altLang="ja-JP" sz="5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5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  <m:r>
                            <a:rPr lang="en-US" altLang="ja-JP" sz="5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r>
                            <a:rPr lang="en-US" altLang="ja-JP" sz="5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ℕ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ja-JP" sz="5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5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ja-JP" sz="5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sz="5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r>
                            <a:rPr lang="en-US" altLang="ja-JP" sz="5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ℱ</m:t>
                          </m:r>
                        </m:e>
                      </m:nary>
                    </m:oMath>
                  </m:oMathPara>
                </a14:m>
                <a:endParaRPr lang="en-US" altLang="ja-JP" sz="5400" b="0" dirty="0" smtClean="0">
                  <a:ea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878" y="1616927"/>
                <a:ext cx="7298921" cy="404424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/>
              <p:cNvSpPr txBox="1"/>
              <p:nvPr/>
            </p:nvSpPr>
            <p:spPr>
              <a:xfrm>
                <a:off x="553814" y="6184017"/>
                <a:ext cx="848982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3200" b="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Cambria Math" charset="0"/>
                    <a:cs typeface="Cambria Math" charset="0"/>
                  </a:rPr>
                  <a:t>→</a:t>
                </a:r>
                <a14:m>
                  <m:oMath xmlns:m="http://schemas.openxmlformats.org/officeDocument/2006/math">
                    <m:r>
                      <a:rPr lang="en-US" altLang="ja-JP" sz="3200" b="0" i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altLang="ja-JP" sz="3200" b="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ℱ</m:t>
                    </m:r>
                  </m:oMath>
                </a14:m>
                <a:r>
                  <a:rPr lang="ja-JP" altLang="en-US" sz="3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が</a:t>
                </a:r>
                <a:r>
                  <a:rPr lang="en-US" altLang="ja-JP" sz="32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σ</a:t>
                </a:r>
                <a:r>
                  <a:rPr lang="ja-JP" altLang="en-US" sz="3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加法族をつくる</a:t>
                </a:r>
                <a:r>
                  <a:rPr lang="en-US" altLang="ja-JP" sz="3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</a:t>
                </a:r>
                <a:r>
                  <a:rPr lang="ja-JP" altLang="en-US" sz="3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ボレル集合体である</a:t>
                </a:r>
                <a:r>
                  <a:rPr lang="en-US" altLang="ja-JP" sz="3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)</a:t>
                </a:r>
                <a:endParaRPr lang="ja-JP" altLang="en-US" sz="3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814" y="6184017"/>
                <a:ext cx="8489825" cy="584775"/>
              </a:xfrm>
              <a:prstGeom prst="rect">
                <a:avLst/>
              </a:prstGeom>
              <a:blipFill rotWithShape="0">
                <a:blip r:embed="rId4"/>
                <a:stretch>
                  <a:fillRect l="-1508" t="-14583" r="-1364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2963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/>
              <p:cNvSpPr txBox="1"/>
              <p:nvPr/>
            </p:nvSpPr>
            <p:spPr>
              <a:xfrm>
                <a:off x="932860" y="560294"/>
                <a:ext cx="312701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4000" dirty="0" smtClean="0">
                    <a:solidFill>
                      <a:schemeClr val="tx1"/>
                    </a:solidFill>
                  </a:rPr>
                  <a:t>写像</a:t>
                </a:r>
                <a14:m>
                  <m:oMath xmlns:m="http://schemas.openxmlformats.org/officeDocument/2006/math">
                    <m:r>
                      <a:rPr lang="en-US" altLang="ja-JP" sz="4000" b="0" i="1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</m:oMath>
                </a14:m>
                <a:r>
                  <a:rPr lang="ja-JP" altLang="en-US" sz="4000" dirty="0" smtClean="0">
                    <a:solidFill>
                      <a:schemeClr val="tx1"/>
                    </a:solidFill>
                  </a:rPr>
                  <a:t>の性質</a:t>
                </a:r>
                <a:endParaRPr lang="ja-JP" alt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テキスト ボックス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860" y="560294"/>
                <a:ext cx="3127010" cy="707886"/>
              </a:xfrm>
              <a:prstGeom prst="rect">
                <a:avLst/>
              </a:prstGeom>
              <a:blipFill rotWithShape="0">
                <a:blip r:embed="rId2"/>
                <a:stretch>
                  <a:fillRect l="-5458" t="-15517" r="-5653" b="-362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/>
              <p:cNvSpPr txBox="1"/>
              <p:nvPr/>
            </p:nvSpPr>
            <p:spPr>
              <a:xfrm>
                <a:off x="1" y="1550020"/>
                <a:ext cx="5397190" cy="16620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5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</m:t>
                      </m:r>
                      <m:r>
                        <a:rPr kumimoji="1" lang="en-US" altLang="ja-JP" sz="5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:</m:t>
                      </m:r>
                      <m:r>
                        <a:rPr kumimoji="1" lang="en-US" altLang="ja-JP" sz="5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ℱ</m:t>
                      </m:r>
                      <m:r>
                        <a:rPr lang="ja-JP" altLang="en-US" sz="5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→</m:t>
                      </m:r>
                      <m:r>
                        <a:rPr lang="en-US" altLang="ja-JP" sz="5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[0,1]</m:t>
                      </m:r>
                      <m:r>
                        <a:rPr kumimoji="1" lang="en-US" altLang="ja-JP" sz="5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altLang="ja-JP" sz="5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</m:t>
                      </m:r>
                      <m:r>
                        <a:rPr lang="en-US" altLang="ja-JP" sz="5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ja-JP" sz="5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Ω</m:t>
                      </m:r>
                      <m:r>
                        <a:rPr lang="en-US" altLang="ja-JP" sz="5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r>
                        <a:rPr lang="en-US" altLang="ja-JP" sz="5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=1</m:t>
                      </m:r>
                    </m:oMath>
                  </m:oMathPara>
                </a14:m>
                <a:r>
                  <a:rPr lang="en-US" altLang="ja-JP" sz="5400" b="0" dirty="0" smtClean="0">
                    <a:ea typeface="Cambria Math" charset="0"/>
                    <a:cs typeface="Cambria Math" charset="0"/>
                  </a:rPr>
                  <a:t/>
                </a:r>
                <a:br>
                  <a:rPr lang="en-US" altLang="ja-JP" sz="5400" b="0" dirty="0" smtClean="0">
                    <a:ea typeface="Cambria Math" charset="0"/>
                    <a:cs typeface="Cambria Math" charset="0"/>
                  </a:rPr>
                </a:br>
                <a:endParaRPr lang="en-US" altLang="ja-JP" sz="5400" b="0" dirty="0" smtClean="0">
                  <a:ea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1550020"/>
                <a:ext cx="5397190" cy="166205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/>
              <p:cNvSpPr txBox="1"/>
              <p:nvPr/>
            </p:nvSpPr>
            <p:spPr>
              <a:xfrm>
                <a:off x="977465" y="6116051"/>
                <a:ext cx="45532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3200" b="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Cambria Math" charset="0"/>
                    <a:cs typeface="Cambria Math" charset="0"/>
                  </a:rPr>
                  <a:t>→</a:t>
                </a:r>
                <a14:m>
                  <m:oMath xmlns:m="http://schemas.openxmlformats.org/officeDocument/2006/math">
                    <m:r>
                      <a:rPr lang="en-US" altLang="ja-JP" sz="3200" b="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</m:oMath>
                </a14:m>
                <a:r>
                  <a:rPr lang="ja-JP" altLang="en-US" sz="3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が確率測度である。</a:t>
                </a:r>
                <a:endParaRPr lang="ja-JP" altLang="en-US" sz="3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465" y="6116051"/>
                <a:ext cx="4553234" cy="584775"/>
              </a:xfrm>
              <a:prstGeom prst="rect">
                <a:avLst/>
              </a:prstGeom>
              <a:blipFill rotWithShape="0">
                <a:blip r:embed="rId4"/>
                <a:stretch>
                  <a:fillRect l="-3079" t="-14583" r="-3213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正方形/長方形 4"/>
              <p:cNvSpPr/>
              <p:nvPr/>
            </p:nvSpPr>
            <p:spPr>
              <a:xfrm>
                <a:off x="1360987" y="4323775"/>
                <a:ext cx="7504234" cy="9239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5400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5400" i="1">
                        <a:latin typeface="Cambria Math" charset="0"/>
                        <a:ea typeface="Cambria Math" charset="0"/>
                        <a:cs typeface="Cambria Math" charset="0"/>
                      </a:rPr>
                      <m:t>⇒</m:t>
                    </m:r>
                    <m:r>
                      <a:rPr lang="en-US" altLang="ja-JP" sz="5400" i="1">
                        <a:latin typeface="Cambria Math" charset="0"/>
                        <a:ea typeface="Cambria Math" charset="0"/>
                        <a:cs typeface="Cambria Math" charset="0"/>
                      </a:rPr>
                      <m:t>  </m:t>
                    </m:r>
                    <m:r>
                      <a:rPr lang="en-US" altLang="ja-JP" sz="5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r>
                      <a:rPr lang="en-US" altLang="ja-JP" sz="5400" i="1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nary>
                      <m:naryPr>
                        <m:chr m:val="⋃"/>
                        <m:limLoc m:val="subSup"/>
                        <m:supHide m:val="on"/>
                        <m:ctrlPr>
                          <a:rPr lang="en-US" altLang="ja-JP" sz="5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5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ja-JP" sz="5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sz="5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ja-JP" sz="5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ja-JP" sz="5400" i="1">
                        <a:latin typeface="Cambria Math" charset="0"/>
                        <a:ea typeface="Cambria Math" charset="0"/>
                        <a:cs typeface="Cambria Math" charset="0"/>
                      </a:rPr>
                      <m:t>)=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ja-JP" sz="5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5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altLang="ja-JP" sz="5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𝑃</m:t>
                        </m:r>
                        <m:r>
                          <a:rPr lang="en-US" altLang="ja-JP" sz="5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</m:e>
                    </m:nary>
                    <m:sSub>
                      <m:sSubPr>
                        <m:ctrlPr>
                          <a:rPr lang="en-US" altLang="ja-JP" sz="5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ja-JP" sz="5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</m:e>
                      <m:sub>
                        <m:r>
                          <a:rPr lang="en-US" altLang="ja-JP" sz="5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  <m:r>
                      <a:rPr lang="en-US" altLang="ja-JP" sz="5400" i="1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ja-JP" altLang="en-US" sz="5400" dirty="0"/>
              </a:p>
            </p:txBody>
          </p:sp>
        </mc:Choice>
        <mc:Fallback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987" y="4323775"/>
                <a:ext cx="7504234" cy="92397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正方形/長方形 5"/>
              <p:cNvSpPr/>
              <p:nvPr/>
            </p:nvSpPr>
            <p:spPr>
              <a:xfrm>
                <a:off x="323386" y="3321658"/>
                <a:ext cx="5765180" cy="10497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5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∀</m:t>
                      </m:r>
                      <m:d>
                        <m:dPr>
                          <m:ctrlPr>
                            <a:rPr lang="en-US" altLang="ja-JP" sz="5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5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5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ja-JP" sz="5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sz="5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altLang="ja-JP" sz="5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5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ja-JP" sz="5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ja-JP" sz="5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altLang="ja-JP" sz="5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∅</m:t>
                      </m:r>
                      <m:r>
                        <a:rPr lang="en-US" altLang="ja-JP" sz="5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</m:oMath>
                  </m:oMathPara>
                </a14:m>
                <a:r>
                  <a:rPr lang="en-US" altLang="ja-JP" sz="5400" dirty="0">
                    <a:ea typeface="Cambria Math" charset="0"/>
                    <a:cs typeface="Cambria Math" charset="0"/>
                  </a:rPr>
                  <a:t/>
                </a:r>
                <a:br>
                  <a:rPr lang="en-US" altLang="ja-JP" sz="5400" dirty="0">
                    <a:ea typeface="Cambria Math" charset="0"/>
                    <a:cs typeface="Cambria Math" charset="0"/>
                  </a:rPr>
                </a:br>
                <a:endParaRPr lang="ja-JP" altLang="en-US" sz="5400" dirty="0"/>
              </a:p>
            </p:txBody>
          </p:sp>
        </mc:Choice>
        <mc:Fallback>
          <p:sp>
            <p:nvSpPr>
              <p:cNvPr id="6" name="正方形/長方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86" y="3321658"/>
                <a:ext cx="5765180" cy="104971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5853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角丸四角形 38"/>
          <p:cNvSpPr/>
          <p:nvPr/>
        </p:nvSpPr>
        <p:spPr>
          <a:xfrm>
            <a:off x="286439" y="758488"/>
            <a:ext cx="5871990" cy="6012882"/>
          </a:xfrm>
          <a:prstGeom prst="roundRect">
            <a:avLst>
              <a:gd name="adj" fmla="val 582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角丸四角形 43"/>
          <p:cNvSpPr/>
          <p:nvPr/>
        </p:nvSpPr>
        <p:spPr>
          <a:xfrm>
            <a:off x="4109291" y="1760664"/>
            <a:ext cx="1661597" cy="42500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角丸四角形 44"/>
          <p:cNvSpPr/>
          <p:nvPr/>
        </p:nvSpPr>
        <p:spPr>
          <a:xfrm>
            <a:off x="876566" y="1366893"/>
            <a:ext cx="2387657" cy="51670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/>
              <p:cNvSpPr txBox="1"/>
              <p:nvPr/>
            </p:nvSpPr>
            <p:spPr>
              <a:xfrm>
                <a:off x="1071959" y="6043732"/>
                <a:ext cx="19686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根元事象</a:t>
                </a:r>
                <a14:m>
                  <m:oMath xmlns:m="http://schemas.openxmlformats.org/officeDocument/2006/math">
                    <m:r>
                      <a:rPr lang="en-US" altLang="ja-JP" sz="28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 </m:t>
                    </m:r>
                    <m:r>
                      <a:rPr lang="en-US" altLang="ja-JP" sz="28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𝜔</m:t>
                    </m:r>
                  </m:oMath>
                </a14:m>
                <a:endParaRPr lang="ja-JP" altLang="en-US" sz="16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3" name="テキスト ボックス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959" y="6043732"/>
                <a:ext cx="1968680" cy="523220"/>
              </a:xfrm>
              <a:prstGeom prst="rect">
                <a:avLst/>
              </a:prstGeom>
              <a:blipFill rotWithShape="0">
                <a:blip r:embed="rId8"/>
                <a:stretch>
                  <a:fillRect l="-5882" t="-11628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テキスト ボックス 53"/>
          <p:cNvSpPr txBox="1"/>
          <p:nvPr/>
        </p:nvSpPr>
        <p:spPr>
          <a:xfrm>
            <a:off x="4628595" y="205087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へ</a:t>
            </a:r>
            <a:endParaRPr kumimoji="1" lang="en-US" altLang="ja-JP" sz="4000" dirty="0" smtClean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4628595" y="435063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も</a:t>
            </a:r>
            <a:endParaRPr kumimoji="1" lang="en-US" altLang="ja-JP" sz="4000" dirty="0" smtClean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4628595" y="320075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の</a:t>
            </a:r>
            <a:endParaRPr kumimoji="1" lang="en-US" altLang="ja-JP" sz="4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/>
              <p:cNvSpPr txBox="1"/>
              <p:nvPr/>
            </p:nvSpPr>
            <p:spPr>
              <a:xfrm>
                <a:off x="4410426" y="5480125"/>
                <a:ext cx="11339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事象</a:t>
                </a:r>
                <a14:m>
                  <m:oMath xmlns:m="http://schemas.openxmlformats.org/officeDocument/2006/math">
                    <m:r>
                      <a:rPr lang="en-US" altLang="ja-JP" sz="2800" b="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𝐴</m:t>
                    </m:r>
                  </m:oMath>
                </a14:m>
                <a:endParaRPr lang="ja-JP" altLang="en-US" sz="16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7" name="テキスト ボックス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426" y="5480125"/>
                <a:ext cx="1133964" cy="523220"/>
              </a:xfrm>
              <a:prstGeom prst="rect">
                <a:avLst/>
              </a:prstGeom>
              <a:blipFill rotWithShape="0">
                <a:blip r:embed="rId9"/>
                <a:stretch>
                  <a:fillRect l="-10160" t="-12791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フリーフォーム 57"/>
          <p:cNvSpPr/>
          <p:nvPr/>
        </p:nvSpPr>
        <p:spPr>
          <a:xfrm>
            <a:off x="2942375" y="1760664"/>
            <a:ext cx="915553" cy="3857937"/>
          </a:xfrm>
          <a:custGeom>
            <a:avLst/>
            <a:gdLst>
              <a:gd name="connsiteX0" fmla="*/ 0 w 638979"/>
              <a:gd name="connsiteY0" fmla="*/ 0 h 4417764"/>
              <a:gd name="connsiteX1" fmla="*/ 638979 w 638979"/>
              <a:gd name="connsiteY1" fmla="*/ 0 h 4417764"/>
              <a:gd name="connsiteX2" fmla="*/ 638979 w 638979"/>
              <a:gd name="connsiteY2" fmla="*/ 4417764 h 4417764"/>
              <a:gd name="connsiteX3" fmla="*/ 0 w 638979"/>
              <a:gd name="connsiteY3" fmla="*/ 4417764 h 4417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979" h="4417764">
                <a:moveTo>
                  <a:pt x="0" y="0"/>
                </a:moveTo>
                <a:lnTo>
                  <a:pt x="638979" y="0"/>
                </a:lnTo>
                <a:lnTo>
                  <a:pt x="638979" y="4417764"/>
                </a:lnTo>
                <a:lnTo>
                  <a:pt x="0" y="4417764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9" name="直線コネクタ 58"/>
          <p:cNvCxnSpPr/>
          <p:nvPr/>
        </p:nvCxnSpPr>
        <p:spPr>
          <a:xfrm flipH="1">
            <a:off x="2942375" y="3200759"/>
            <a:ext cx="9155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 flipH="1">
            <a:off x="3857928" y="2427742"/>
            <a:ext cx="660983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図形グループ 60"/>
          <p:cNvGrpSpPr/>
          <p:nvPr/>
        </p:nvGrpSpPr>
        <p:grpSpPr>
          <a:xfrm>
            <a:off x="2942375" y="2504820"/>
            <a:ext cx="1686220" cy="1403825"/>
            <a:chOff x="2807581" y="2504820"/>
            <a:chExt cx="2903585" cy="1403825"/>
          </a:xfrm>
        </p:grpSpPr>
        <p:sp>
          <p:nvSpPr>
            <p:cNvPr id="62" name="フリーフォーム 61"/>
            <p:cNvSpPr/>
            <p:nvPr/>
          </p:nvSpPr>
          <p:spPr>
            <a:xfrm>
              <a:off x="2807581" y="2504820"/>
              <a:ext cx="915554" cy="1403825"/>
            </a:xfrm>
            <a:custGeom>
              <a:avLst/>
              <a:gdLst>
                <a:gd name="connsiteX0" fmla="*/ 0 w 638979"/>
                <a:gd name="connsiteY0" fmla="*/ 0 h 4417764"/>
                <a:gd name="connsiteX1" fmla="*/ 638979 w 638979"/>
                <a:gd name="connsiteY1" fmla="*/ 0 h 4417764"/>
                <a:gd name="connsiteX2" fmla="*/ 638979 w 638979"/>
                <a:gd name="connsiteY2" fmla="*/ 4417764 h 4417764"/>
                <a:gd name="connsiteX3" fmla="*/ 0 w 638979"/>
                <a:gd name="connsiteY3" fmla="*/ 4417764 h 4417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979" h="4417764">
                  <a:moveTo>
                    <a:pt x="0" y="0"/>
                  </a:moveTo>
                  <a:lnTo>
                    <a:pt x="638979" y="0"/>
                  </a:lnTo>
                  <a:lnTo>
                    <a:pt x="638979" y="4417764"/>
                  </a:lnTo>
                  <a:lnTo>
                    <a:pt x="0" y="441776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3" name="直線コネクタ 62"/>
            <p:cNvCxnSpPr/>
            <p:nvPr/>
          </p:nvCxnSpPr>
          <p:spPr>
            <a:xfrm flipH="1">
              <a:off x="3723136" y="3538453"/>
              <a:ext cx="198803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直線コネクタ 63"/>
          <p:cNvCxnSpPr/>
          <p:nvPr/>
        </p:nvCxnSpPr>
        <p:spPr>
          <a:xfrm flipH="1">
            <a:off x="2942375" y="4726439"/>
            <a:ext cx="168622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/>
              <p:cNvSpPr txBox="1"/>
              <p:nvPr/>
            </p:nvSpPr>
            <p:spPr>
              <a:xfrm>
                <a:off x="876567" y="770013"/>
                <a:ext cx="2387656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3200" dirty="0" smtClean="0"/>
                  <a:t>標本空間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400" b="0" i="0" dirty="0" smtClean="0">
                        <a:latin typeface="Cambria Math" charset="0"/>
                      </a:rPr>
                      <m:t>Ω</m:t>
                    </m:r>
                    <m:r>
                      <a:rPr lang="en-US" altLang="ja-JP" sz="3400" b="0" i="0" dirty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endParaRPr kumimoji="1" lang="ja-JP" altLang="en-US" dirty="0"/>
              </a:p>
            </p:txBody>
          </p:sp>
        </mc:Choice>
        <mc:Fallback xmlns="">
          <p:sp>
            <p:nvSpPr>
              <p:cNvPr id="65" name="テキスト ボックス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567" y="770013"/>
                <a:ext cx="2387656" cy="892552"/>
              </a:xfrm>
              <a:prstGeom prst="rect">
                <a:avLst/>
              </a:prstGeom>
              <a:blipFill rotWithShape="0">
                <a:blip r:embed="rId10"/>
                <a:stretch>
                  <a:fillRect l="-3069" t="-54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/>
              <p:cNvSpPr txBox="1"/>
              <p:nvPr/>
            </p:nvSpPr>
            <p:spPr>
              <a:xfrm>
                <a:off x="4142027" y="1273971"/>
                <a:ext cx="15259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>
                    <a:solidFill>
                      <a:schemeClr val="tx1"/>
                    </a:solidFill>
                  </a:rPr>
                  <a:t>事象族</a:t>
                </a:r>
                <a14:m>
                  <m:oMath xmlns:m="http://schemas.openxmlformats.org/officeDocument/2006/math">
                    <m:r>
                      <a:rPr lang="en-US" altLang="ja-JP" sz="2800" b="0" i="1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ℱ</m:t>
                    </m:r>
                  </m:oMath>
                </a14:m>
                <a:endParaRPr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テキスト ボックス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2027" y="1273971"/>
                <a:ext cx="1525995" cy="523220"/>
              </a:xfrm>
              <a:prstGeom prst="rect">
                <a:avLst/>
              </a:prstGeom>
              <a:blipFill rotWithShape="0">
                <a:blip r:embed="rId11"/>
                <a:stretch>
                  <a:fillRect l="-7570" t="-12791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図 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133" y="0"/>
            <a:ext cx="1617996" cy="1637076"/>
          </a:xfrm>
          <a:prstGeom prst="rect">
            <a:avLst/>
          </a:prstGeom>
        </p:spPr>
      </p:pic>
      <p:sp>
        <p:nvSpPr>
          <p:cNvPr id="42" name="角丸四角形 41"/>
          <p:cNvSpPr/>
          <p:nvPr/>
        </p:nvSpPr>
        <p:spPr>
          <a:xfrm>
            <a:off x="6449452" y="1598113"/>
            <a:ext cx="2529905" cy="5173256"/>
          </a:xfrm>
          <a:prstGeom prst="roundRect">
            <a:avLst>
              <a:gd name="adj" fmla="val 1212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50256" y="-10953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/>
              <a:t>へのへのもへサイコロ</a:t>
            </a:r>
            <a:endParaRPr kumimoji="1" lang="ja-JP" altLang="en-US" sz="4400" dirty="0"/>
          </a:p>
        </p:txBody>
      </p:sp>
      <p:cxnSp>
        <p:nvCxnSpPr>
          <p:cNvPr id="38" name="直線コネクタ 37"/>
          <p:cNvCxnSpPr/>
          <p:nvPr/>
        </p:nvCxnSpPr>
        <p:spPr>
          <a:xfrm flipH="1">
            <a:off x="5326223" y="2427742"/>
            <a:ext cx="1702538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 flipH="1">
            <a:off x="5307160" y="3584715"/>
            <a:ext cx="1702538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 flipH="1">
            <a:off x="5326223" y="4750870"/>
            <a:ext cx="1702538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/>
              <p:cNvSpPr txBox="1"/>
              <p:nvPr/>
            </p:nvSpPr>
            <p:spPr>
              <a:xfrm>
                <a:off x="7431589" y="1760665"/>
                <a:ext cx="526106" cy="10143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altLang="ja-JP" sz="32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en-US" altLang="ja-JP" sz="3200" dirty="0" smtClean="0"/>
              </a:p>
            </p:txBody>
          </p:sp>
        </mc:Choice>
        <mc:Fallback xmlns="">
          <p:sp>
            <p:nvSpPr>
              <p:cNvPr id="43" name="テキスト ボックス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589" y="1760665"/>
                <a:ext cx="526106" cy="101431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7431589" y="3065616"/>
                <a:ext cx="526106" cy="10175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altLang="ja-JP" sz="32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kumimoji="1" lang="en-US" altLang="ja-JP" sz="3200" dirty="0" smtClean="0"/>
              </a:p>
            </p:txBody>
          </p:sp>
        </mc:Choice>
        <mc:Fallback xmlns=""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589" y="3065616"/>
                <a:ext cx="526106" cy="1017523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7431589" y="4384790"/>
                <a:ext cx="526106" cy="10175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altLang="ja-JP" sz="32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kumimoji="1" lang="en-US" altLang="ja-JP" sz="3200" dirty="0" smtClean="0"/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589" y="4384790"/>
                <a:ext cx="526106" cy="1017523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/>
              <p:cNvSpPr txBox="1"/>
              <p:nvPr/>
            </p:nvSpPr>
            <p:spPr>
              <a:xfrm>
                <a:off x="7140868" y="5827716"/>
                <a:ext cx="110754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b="0" smtClean="0"/>
                  <a:t>確率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charset="0"/>
                      </a:rPr>
                      <m:t>𝑝</m:t>
                    </m:r>
                  </m:oMath>
                </a14:m>
                <a:endParaRPr lang="ja-JP" altLang="en-US" sz="4800" dirty="0"/>
              </a:p>
            </p:txBody>
          </p:sp>
        </mc:Choice>
        <mc:Fallback xmlns="">
          <p:sp>
            <p:nvSpPr>
              <p:cNvPr id="67" name="テキスト ボックス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0868" y="5827716"/>
                <a:ext cx="1107547" cy="523220"/>
              </a:xfrm>
              <a:prstGeom prst="rect">
                <a:avLst/>
              </a:prstGeom>
              <a:blipFill rotWithShape="0">
                <a:blip r:embed="rId16"/>
                <a:stretch>
                  <a:fillRect l="-10440" t="-12791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正方形/長方形 35"/>
              <p:cNvSpPr/>
              <p:nvPr/>
            </p:nvSpPr>
            <p:spPr>
              <a:xfrm>
                <a:off x="5926590" y="2197571"/>
                <a:ext cx="683046" cy="274900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32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関</a:t>
                </a:r>
                <a:r>
                  <a:rPr kumimoji="1" lang="en-US" altLang="ja-JP" sz="32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/>
                </a:r>
                <a:br>
                  <a:rPr kumimoji="1" lang="en-US" altLang="ja-JP" sz="3200" dirty="0" smtClean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kumimoji="1" lang="ja-JP" altLang="en-US" sz="32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数</a:t>
                </a:r>
                <a:r>
                  <a:rPr kumimoji="1" lang="en-US" altLang="ja-JP" sz="32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/>
                </a:r>
                <a:br>
                  <a:rPr kumimoji="1" lang="en-US" altLang="ja-JP" sz="3200" dirty="0" smtClean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altLang="ja-JP" sz="32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3200" b="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𝑃</m:t>
                    </m:r>
                    <m:r>
                      <a:rPr lang="en-US" altLang="ja-JP" sz="3200" i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 </m:t>
                    </m:r>
                  </m:oMath>
                </a14:m>
                <a:endParaRPr kumimoji="1" lang="ja-JP" alt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正方形/長方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6590" y="2197571"/>
                <a:ext cx="683046" cy="2749002"/>
              </a:xfrm>
              <a:prstGeom prst="rect">
                <a:avLst/>
              </a:prstGeom>
              <a:blipFill rotWithShape="0">
                <a:blip r:embed="rId17"/>
                <a:stretch>
                  <a:fillRect l="-13675" r="-12821"/>
                </a:stretch>
              </a:blip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1235914" y="1399945"/>
                <a:ext cx="1558952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3400" b="0" i="1" smtClean="0">
                          <a:latin typeface="Cambria Math" charset="0"/>
                        </a:rPr>
                        <m:t>:</m:t>
                      </m:r>
                      <m:r>
                        <a:rPr lang="ja-JP" altLang="en-US" sz="3400" b="0" i="1" smtClean="0">
                          <a:latin typeface="Cambria Math" charset="0"/>
                        </a:rPr>
                        <m:t>へ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1399945"/>
                <a:ext cx="1558952" cy="615553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テキスト ボックス 45"/>
              <p:cNvSpPr txBox="1"/>
              <p:nvPr/>
            </p:nvSpPr>
            <p:spPr>
              <a:xfrm>
                <a:off x="1235914" y="2177227"/>
                <a:ext cx="156901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3400" i="1">
                          <a:latin typeface="Cambria Math" charset="0"/>
                        </a:rPr>
                        <m:t>:</m:t>
                      </m:r>
                      <m:r>
                        <a:rPr lang="ja-JP" altLang="en-US" sz="3400" b="0" i="1" smtClean="0">
                          <a:latin typeface="Cambria Math" charset="0"/>
                        </a:rPr>
                        <m:t>の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>
          <p:sp>
            <p:nvSpPr>
              <p:cNvPr id="46" name="テキスト ボックス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2177227"/>
                <a:ext cx="1569019" cy="615553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テキスト ボックス 67"/>
              <p:cNvSpPr txBox="1"/>
              <p:nvPr/>
            </p:nvSpPr>
            <p:spPr>
              <a:xfrm>
                <a:off x="1235914" y="2954509"/>
                <a:ext cx="156901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sz="3400" i="1">
                          <a:latin typeface="Cambria Math" charset="0"/>
                        </a:rPr>
                        <m:t>:</m:t>
                      </m:r>
                      <m:r>
                        <a:rPr lang="ja-JP" altLang="en-US" sz="3400" i="1">
                          <a:latin typeface="Cambria Math" charset="0"/>
                        </a:rPr>
                        <m:t>へ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>
          <p:sp>
            <p:nvSpPr>
              <p:cNvPr id="68" name="テキスト ボックス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2954509"/>
                <a:ext cx="1569019" cy="615553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テキスト ボックス 68"/>
              <p:cNvSpPr txBox="1"/>
              <p:nvPr/>
            </p:nvSpPr>
            <p:spPr>
              <a:xfrm>
                <a:off x="1235914" y="3731791"/>
                <a:ext cx="156901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  <m:r>
                        <a:rPr lang="en-US" altLang="ja-JP" sz="3400" i="1">
                          <a:latin typeface="Cambria Math" charset="0"/>
                        </a:rPr>
                        <m:t>:</m:t>
                      </m:r>
                      <m:r>
                        <a:rPr lang="ja-JP" altLang="en-US" sz="3400" b="0" i="1" smtClean="0">
                          <a:latin typeface="Cambria Math" charset="0"/>
                        </a:rPr>
                        <m:t>の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>
          <p:sp>
            <p:nvSpPr>
              <p:cNvPr id="69" name="テキスト ボックス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3731791"/>
                <a:ext cx="1569019" cy="615553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テキスト ボックス 69"/>
              <p:cNvSpPr txBox="1"/>
              <p:nvPr/>
            </p:nvSpPr>
            <p:spPr>
              <a:xfrm>
                <a:off x="1235914" y="4509073"/>
                <a:ext cx="156901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5</m:t>
                          </m:r>
                        </m:sub>
                      </m:sSub>
                      <m:r>
                        <a:rPr lang="en-US" altLang="ja-JP" sz="3400" i="1">
                          <a:latin typeface="Cambria Math" charset="0"/>
                        </a:rPr>
                        <m:t>:</m:t>
                      </m:r>
                      <m:r>
                        <a:rPr lang="ja-JP" altLang="en-US" sz="3400" b="0" i="1" smtClean="0">
                          <a:latin typeface="Cambria Math" charset="0"/>
                        </a:rPr>
                        <m:t>も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>
          <p:sp>
            <p:nvSpPr>
              <p:cNvPr id="70" name="テキスト ボックス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4509073"/>
                <a:ext cx="1569019" cy="615553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テキスト ボックス 70"/>
              <p:cNvSpPr txBox="1"/>
              <p:nvPr/>
            </p:nvSpPr>
            <p:spPr>
              <a:xfrm>
                <a:off x="1235914" y="5286356"/>
                <a:ext cx="156901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6</m:t>
                          </m:r>
                        </m:sub>
                      </m:sSub>
                      <m:r>
                        <a:rPr lang="en-US" altLang="ja-JP" sz="3400" i="1">
                          <a:latin typeface="Cambria Math" charset="0"/>
                        </a:rPr>
                        <m:t>:</m:t>
                      </m:r>
                      <m:r>
                        <a:rPr lang="ja-JP" altLang="en-US" sz="3400" i="1">
                          <a:latin typeface="Cambria Math" charset="0"/>
                        </a:rPr>
                        <m:t>へ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>
          <p:sp>
            <p:nvSpPr>
              <p:cNvPr id="71" name="テキスト ボックス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5286356"/>
                <a:ext cx="1569019" cy="615553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5155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円/楕円 23"/>
          <p:cNvSpPr/>
          <p:nvPr/>
        </p:nvSpPr>
        <p:spPr>
          <a:xfrm>
            <a:off x="665782" y="4048212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1199491" y="4142670"/>
            <a:ext cx="1613049" cy="62539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/>
          <p:cNvSpPr/>
          <p:nvPr/>
        </p:nvSpPr>
        <p:spPr>
          <a:xfrm>
            <a:off x="324570" y="2717654"/>
            <a:ext cx="8516038" cy="2493942"/>
          </a:xfrm>
          <a:prstGeom prst="roundRect">
            <a:avLst/>
          </a:prstGeom>
          <a:noFill/>
          <a:ln w="4445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5196470" y="4048212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弧 24"/>
          <p:cNvSpPr/>
          <p:nvPr/>
        </p:nvSpPr>
        <p:spPr>
          <a:xfrm>
            <a:off x="2231402" y="3607537"/>
            <a:ext cx="4601072" cy="1751682"/>
          </a:xfrm>
          <a:prstGeom prst="arc">
            <a:avLst>
              <a:gd name="adj1" fmla="val 11171590"/>
              <a:gd name="adj2" fmla="val 21291507"/>
            </a:avLst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5895038" y="4237156"/>
                <a:ext cx="187487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0≤</m:t>
                      </m:r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𝑝</m:t>
                      </m:r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≤1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038" y="4237156"/>
                <a:ext cx="1874872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正方形/長方形 27"/>
              <p:cNvSpPr/>
              <p:nvPr/>
            </p:nvSpPr>
            <p:spPr>
              <a:xfrm>
                <a:off x="3524512" y="2899329"/>
                <a:ext cx="3001783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000" b="0" i="1" smtClean="0">
                          <a:latin typeface="Cambria Math" charset="0"/>
                        </a:rPr>
                        <m:t>𝑃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:</m:t>
                      </m:r>
                      <m:r>
                        <a:rPr lang="en-US" altLang="ja-JP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ℱ</m:t>
                      </m:r>
                      <m:r>
                        <a:rPr lang="ja-JP" altLang="en-US" sz="4000" b="0" i="1" smtClean="0">
                          <a:latin typeface="Cambria Math" charset="0"/>
                        </a:rPr>
                        <m:t>→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[0,1]</m:t>
                      </m:r>
                    </m:oMath>
                  </m:oMathPara>
                </a14:m>
                <a:endParaRPr lang="ja-JP" altLang="en-US" sz="4000" dirty="0"/>
              </a:p>
            </p:txBody>
          </p:sp>
        </mc:Choice>
        <mc:Fallback>
          <p:sp>
            <p:nvSpPr>
              <p:cNvPr id="28" name="正方形/長方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4512" y="2899329"/>
                <a:ext cx="3001783" cy="70788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1366502" y="3149640"/>
                <a:ext cx="1835439" cy="541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600" b="0" i="0" smtClean="0">
                        <a:latin typeface="Cambria Math" charset="0"/>
                      </a:rPr>
                      <m:t>Ω</m:t>
                    </m:r>
                  </m:oMath>
                </a14:m>
                <a:r>
                  <a:rPr kumimoji="1" lang="en-US" altLang="ja-JP" sz="2400" dirty="0" smtClean="0"/>
                  <a:t> (</a:t>
                </a:r>
                <a:r>
                  <a:rPr kumimoji="1" lang="ja-JP" altLang="en-US" sz="2400" dirty="0" smtClean="0"/>
                  <a:t>標本空間</a:t>
                </a:r>
                <a:r>
                  <a:rPr kumimoji="1" lang="en-US" altLang="ja-JP" sz="2400" dirty="0" smtClean="0"/>
                  <a:t>)</a:t>
                </a:r>
                <a:endParaRPr kumimoji="1" lang="ja-JP" altLang="en-US" sz="3600" dirty="0"/>
              </a:p>
            </p:txBody>
          </p:sp>
        </mc:Choice>
        <mc:Fallback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502" y="3149640"/>
                <a:ext cx="1835439" cy="541238"/>
              </a:xfrm>
              <a:prstGeom prst="rect">
                <a:avLst/>
              </a:prstGeom>
              <a:blipFill rotWithShape="0">
                <a:blip r:embed="rId4"/>
                <a:stretch>
                  <a:fillRect r="-9635" b="-284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テキスト ボックス 30"/>
          <p:cNvSpPr txBox="1"/>
          <p:nvPr/>
        </p:nvSpPr>
        <p:spPr>
          <a:xfrm>
            <a:off x="4110637" y="360721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smtClean="0"/>
              <a:t>写像</a:t>
            </a:r>
            <a:endParaRPr kumimoji="1" lang="ja-JP" altLang="en-US" sz="3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2890582" y="4208568"/>
                <a:ext cx="377539" cy="4935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ja-JP" sz="3200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altLang="ja-JP" sz="3200" b="0" i="1" smtClean="0">
                              <a:latin typeface="Cambria Math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0582" y="4208568"/>
                <a:ext cx="377539" cy="49359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正方形/長方形 35"/>
          <p:cNvSpPr/>
          <p:nvPr/>
        </p:nvSpPr>
        <p:spPr>
          <a:xfrm>
            <a:off x="3282230" y="4974024"/>
            <a:ext cx="2506577" cy="415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3282230" y="4974024"/>
                <a:ext cx="260071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ja-JP" altLang="en-US" sz="2400" dirty="0" smtClean="0"/>
                  <a:t>確率空間</a:t>
                </a:r>
                <a14:m>
                  <m:oMath xmlns:m="http://schemas.openxmlformats.org/officeDocument/2006/math">
                    <m:r>
                      <a:rPr lang="en-US" altLang="ja-JP" sz="2400" b="0" i="0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ja-JP" sz="2400" b="0" i="0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Ω</m:t>
                    </m:r>
                    <m:r>
                      <a:rPr lang="en-US" altLang="ja-JP" sz="2400" b="0" i="0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altLang="ja-JP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ℱ</m:t>
                    </m:r>
                    <m:r>
                      <a:rPr lang="en-US" altLang="ja-JP" sz="24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altLang="ja-JP" sz="24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r>
                      <a:rPr lang="en-US" altLang="ja-JP" sz="24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 </m:t>
                    </m:r>
                  </m:oMath>
                </a14:m>
                <a:r>
                  <a:rPr kumimoji="1" lang="en-US" altLang="ja-JP" sz="2400" dirty="0" smtClean="0"/>
                  <a:t/>
                </a:r>
                <a:br>
                  <a:rPr kumimoji="1" lang="en-US" altLang="ja-JP" sz="2400" dirty="0" smtClean="0"/>
                </a:br>
                <a:r>
                  <a:rPr lang="en-US" altLang="ja-JP" sz="2000" dirty="0" smtClean="0"/>
                  <a:t>probability space</a:t>
                </a:r>
                <a:endParaRPr lang="ja-JP" altLang="en-US" sz="2000" dirty="0"/>
              </a:p>
            </p:txBody>
          </p:sp>
        </mc:Choice>
        <mc:Fallback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2230" y="4974024"/>
                <a:ext cx="2600713" cy="769441"/>
              </a:xfrm>
              <a:prstGeom prst="rect">
                <a:avLst/>
              </a:prstGeom>
              <a:blipFill rotWithShape="0">
                <a:blip r:embed="rId6"/>
                <a:stretch>
                  <a:fillRect l="-3044" t="-61905" r="-2108" b="-396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/>
              <p:cNvSpPr txBox="1"/>
              <p:nvPr/>
            </p:nvSpPr>
            <p:spPr>
              <a:xfrm>
                <a:off x="1384488" y="4125888"/>
                <a:ext cx="116653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 dirty="0" smtClean="0"/>
                  <a:t>事象</a:t>
                </a:r>
                <a14:m>
                  <m:oMath xmlns:m="http://schemas.openxmlformats.org/officeDocument/2006/math">
                    <m:r>
                      <a:rPr lang="en-US" altLang="ja-JP" sz="3200" i="1">
                        <a:latin typeface="Cambria Math" charset="0"/>
                      </a:rPr>
                      <m:t>𝐴</m:t>
                    </m:r>
                  </m:oMath>
                </a14:m>
                <a:endParaRPr lang="ja-JP" altLang="en-US" sz="2800" dirty="0"/>
              </a:p>
            </p:txBody>
          </p:sp>
        </mc:Choice>
        <mc:Fallback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488" y="4125888"/>
                <a:ext cx="1166538" cy="584775"/>
              </a:xfrm>
              <a:prstGeom prst="rect">
                <a:avLst/>
              </a:prstGeom>
              <a:blipFill rotWithShape="0">
                <a:blip r:embed="rId7"/>
                <a:stretch>
                  <a:fillRect l="-10471" t="-2083" b="-27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テキスト ボックス 52"/>
              <p:cNvSpPr txBox="1"/>
              <p:nvPr/>
            </p:nvSpPr>
            <p:spPr>
              <a:xfrm>
                <a:off x="6501287" y="3321546"/>
                <a:ext cx="12327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b="0" i="0" smtClean="0">
                        <a:latin typeface="Cambria Math" charset="0"/>
                      </a:rPr>
                      <m:t>[0,1]</m:t>
                    </m:r>
                  </m:oMath>
                </a14:m>
                <a:r>
                  <a:rPr lang="ja-JP" altLang="en-US" sz="2400" dirty="0" smtClean="0"/>
                  <a:t>空間</a:t>
                </a:r>
                <a:endParaRPr kumimoji="1" lang="ja-JP" altLang="en-US" sz="2400" dirty="0"/>
              </a:p>
            </p:txBody>
          </p:sp>
        </mc:Choice>
        <mc:Fallback>
          <p:sp>
            <p:nvSpPr>
              <p:cNvPr id="53" name="テキスト ボックス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287" y="3321546"/>
                <a:ext cx="1232710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11823" t="-26667" r="-13793" b="-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/>
          <p:cNvSpPr txBox="1"/>
          <p:nvPr/>
        </p:nvSpPr>
        <p:spPr>
          <a:xfrm>
            <a:off x="4043437" y="275170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事象族</a:t>
            </a:r>
            <a:endParaRPr kumimoji="1" lang="ja-JP" altLang="en-US"/>
          </a:p>
        </p:txBody>
      </p:sp>
      <p:sp>
        <p:nvSpPr>
          <p:cNvPr id="30" name="円/楕円 29"/>
          <p:cNvSpPr/>
          <p:nvPr/>
        </p:nvSpPr>
        <p:spPr>
          <a:xfrm>
            <a:off x="4966770" y="1389716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/>
          <p:cNvSpPr/>
          <p:nvPr/>
        </p:nvSpPr>
        <p:spPr>
          <a:xfrm>
            <a:off x="436082" y="1389716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円弧 32"/>
          <p:cNvSpPr/>
          <p:nvPr/>
        </p:nvSpPr>
        <p:spPr>
          <a:xfrm>
            <a:off x="2001702" y="949041"/>
            <a:ext cx="4601072" cy="1751682"/>
          </a:xfrm>
          <a:prstGeom prst="arc">
            <a:avLst>
              <a:gd name="adj1" fmla="val 11171590"/>
              <a:gd name="adj2" fmla="val 21291507"/>
            </a:avLst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テキスト ボックス 43"/>
              <p:cNvSpPr txBox="1"/>
              <p:nvPr/>
            </p:nvSpPr>
            <p:spPr>
              <a:xfrm>
                <a:off x="1899956" y="1492608"/>
                <a:ext cx="3442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44" name="テキスト ボックス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956" y="1492608"/>
                <a:ext cx="344260" cy="49244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テキスト ボックス 45"/>
              <p:cNvSpPr txBox="1"/>
              <p:nvPr/>
            </p:nvSpPr>
            <p:spPr>
              <a:xfrm>
                <a:off x="6372046" y="1476015"/>
                <a:ext cx="35003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46" name="テキスト ボックス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046" y="1476015"/>
                <a:ext cx="350032" cy="49244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正方形/長方形 47"/>
              <p:cNvSpPr/>
              <p:nvPr/>
            </p:nvSpPr>
            <p:spPr>
              <a:xfrm>
                <a:off x="3315069" y="240833"/>
                <a:ext cx="2223750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000" i="1" smtClean="0">
                          <a:latin typeface="Cambria Math" charset="0"/>
                        </a:rPr>
                        <m:t>𝑓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: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𝑋</m:t>
                      </m:r>
                      <m:r>
                        <a:rPr lang="is-IS" altLang="ja-JP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→</m:t>
                      </m:r>
                      <m:r>
                        <a:rPr lang="en-US" altLang="ja-JP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𝑌</m:t>
                      </m:r>
                    </m:oMath>
                  </m:oMathPara>
                </a14:m>
                <a:endParaRPr lang="ja-JP" altLang="en-US" sz="4000" dirty="0"/>
              </a:p>
            </p:txBody>
          </p:sp>
        </mc:Choice>
        <mc:Fallback>
          <p:sp>
            <p:nvSpPr>
              <p:cNvPr id="48" name="正方形/長方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069" y="240833"/>
                <a:ext cx="2223750" cy="707886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テキスト ボックス 48"/>
              <p:cNvSpPr txBox="1"/>
              <p:nvPr/>
            </p:nvSpPr>
            <p:spPr>
              <a:xfrm>
                <a:off x="1069268" y="702498"/>
                <a:ext cx="109523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charset="0"/>
                      </a:rPr>
                      <m:t>𝑋</m:t>
                    </m:r>
                  </m:oMath>
                </a14:m>
                <a:r>
                  <a:rPr kumimoji="1" lang="ja-JP" altLang="en-US" sz="3200" dirty="0" smtClean="0"/>
                  <a:t>空間</a:t>
                </a:r>
                <a:endParaRPr kumimoji="1" lang="ja-JP" altLang="en-US" sz="3200" dirty="0"/>
              </a:p>
            </p:txBody>
          </p:sp>
        </mc:Choice>
        <mc:Fallback>
          <p:sp>
            <p:nvSpPr>
              <p:cNvPr id="49" name="テキスト ボックス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268" y="702498"/>
                <a:ext cx="1095236" cy="492443"/>
              </a:xfrm>
              <a:prstGeom prst="rect">
                <a:avLst/>
              </a:prstGeom>
              <a:blipFill rotWithShape="0">
                <a:blip r:embed="rId12"/>
                <a:stretch>
                  <a:fillRect l="-556" t="-24691" r="-22222" b="-493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テキスト ボックス 49"/>
              <p:cNvSpPr txBox="1"/>
              <p:nvPr/>
            </p:nvSpPr>
            <p:spPr>
              <a:xfrm>
                <a:off x="6602774" y="702498"/>
                <a:ext cx="107760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charset="0"/>
                      </a:rPr>
                      <m:t>𝑌</m:t>
                    </m:r>
                  </m:oMath>
                </a14:m>
                <a:r>
                  <a:rPr kumimoji="1" lang="ja-JP" altLang="en-US" sz="3200" dirty="0" smtClean="0"/>
                  <a:t>空間</a:t>
                </a:r>
                <a:endParaRPr kumimoji="1" lang="ja-JP" altLang="en-US" sz="3200" dirty="0"/>
              </a:p>
            </p:txBody>
          </p:sp>
        </mc:Choice>
        <mc:Fallback>
          <p:sp>
            <p:nvSpPr>
              <p:cNvPr id="50" name="テキスト ボックス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2774" y="702498"/>
                <a:ext cx="1077603" cy="492443"/>
              </a:xfrm>
              <a:prstGeom prst="rect">
                <a:avLst/>
              </a:prstGeom>
              <a:blipFill rotWithShape="0">
                <a:blip r:embed="rId13"/>
                <a:stretch>
                  <a:fillRect t="-24691" r="-22599" b="-493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テキスト ボックス 50"/>
          <p:cNvSpPr txBox="1"/>
          <p:nvPr/>
        </p:nvSpPr>
        <p:spPr>
          <a:xfrm>
            <a:off x="3880937" y="948719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写像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138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57200" y="2296632"/>
            <a:ext cx="83920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「で、君、それは何点なんだね？」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00048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912" y="-10953"/>
            <a:ext cx="1617996" cy="1637076"/>
          </a:xfrm>
          <a:prstGeom prst="rect">
            <a:avLst/>
          </a:prstGeom>
        </p:spPr>
      </p:pic>
      <p:sp>
        <p:nvSpPr>
          <p:cNvPr id="39" name="角丸四角形 38"/>
          <p:cNvSpPr/>
          <p:nvPr/>
        </p:nvSpPr>
        <p:spPr>
          <a:xfrm>
            <a:off x="2126514" y="758488"/>
            <a:ext cx="5233398" cy="6012882"/>
          </a:xfrm>
          <a:prstGeom prst="roundRect">
            <a:avLst>
              <a:gd name="adj" fmla="val 582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角丸四角形 43"/>
          <p:cNvSpPr/>
          <p:nvPr/>
        </p:nvSpPr>
        <p:spPr>
          <a:xfrm>
            <a:off x="5716907" y="1760664"/>
            <a:ext cx="1319255" cy="42500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角丸四角形 44"/>
          <p:cNvSpPr/>
          <p:nvPr/>
        </p:nvSpPr>
        <p:spPr>
          <a:xfrm>
            <a:off x="2333234" y="1366893"/>
            <a:ext cx="2387657" cy="51670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/>
              <p:cNvSpPr txBox="1"/>
              <p:nvPr/>
            </p:nvSpPr>
            <p:spPr>
              <a:xfrm>
                <a:off x="2517994" y="5969301"/>
                <a:ext cx="19686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根元事象</a:t>
                </a:r>
                <a14:m>
                  <m:oMath xmlns:m="http://schemas.openxmlformats.org/officeDocument/2006/math">
                    <m:r>
                      <a:rPr lang="en-US" altLang="ja-JP" sz="28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 </m:t>
                    </m:r>
                    <m:r>
                      <a:rPr lang="en-US" altLang="ja-JP" sz="28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𝜔</m:t>
                    </m:r>
                  </m:oMath>
                </a14:m>
                <a:endParaRPr lang="ja-JP" altLang="en-US" sz="16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3" name="テキスト ボックス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7994" y="5969301"/>
                <a:ext cx="1968680" cy="523220"/>
              </a:xfrm>
              <a:prstGeom prst="rect">
                <a:avLst/>
              </a:prstGeom>
              <a:blipFill rotWithShape="0">
                <a:blip r:embed="rId9"/>
                <a:stretch>
                  <a:fillRect l="-5573" t="-11628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テキスト ボックス 53"/>
          <p:cNvSpPr txBox="1"/>
          <p:nvPr/>
        </p:nvSpPr>
        <p:spPr>
          <a:xfrm>
            <a:off x="6085263" y="205087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へ</a:t>
            </a:r>
            <a:endParaRPr kumimoji="1" lang="en-US" altLang="ja-JP" sz="4000" dirty="0" smtClean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6085263" y="435063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も</a:t>
            </a:r>
            <a:endParaRPr kumimoji="1" lang="en-US" altLang="ja-JP" sz="4000" dirty="0" smtClean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6085263" y="320075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の</a:t>
            </a:r>
            <a:endParaRPr kumimoji="1" lang="en-US" altLang="ja-JP" sz="4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/>
              <p:cNvSpPr txBox="1"/>
              <p:nvPr/>
            </p:nvSpPr>
            <p:spPr>
              <a:xfrm>
                <a:off x="5792663" y="5480125"/>
                <a:ext cx="11339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事象</a:t>
                </a:r>
                <a14:m>
                  <m:oMath xmlns:m="http://schemas.openxmlformats.org/officeDocument/2006/math">
                    <m:r>
                      <a:rPr lang="en-US" altLang="ja-JP" sz="2800" b="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𝐴</m:t>
                    </m:r>
                  </m:oMath>
                </a14:m>
                <a:endParaRPr lang="ja-JP" altLang="en-US" sz="16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7" name="テキスト ボックス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2663" y="5480125"/>
                <a:ext cx="1133964" cy="523220"/>
              </a:xfrm>
              <a:prstGeom prst="rect">
                <a:avLst/>
              </a:prstGeom>
              <a:blipFill rotWithShape="0">
                <a:blip r:embed="rId10"/>
                <a:stretch>
                  <a:fillRect l="-10215" t="-12791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フリーフォーム 57"/>
          <p:cNvSpPr/>
          <p:nvPr/>
        </p:nvSpPr>
        <p:spPr>
          <a:xfrm>
            <a:off x="4399043" y="1760664"/>
            <a:ext cx="915553" cy="3857937"/>
          </a:xfrm>
          <a:custGeom>
            <a:avLst/>
            <a:gdLst>
              <a:gd name="connsiteX0" fmla="*/ 0 w 638979"/>
              <a:gd name="connsiteY0" fmla="*/ 0 h 4417764"/>
              <a:gd name="connsiteX1" fmla="*/ 638979 w 638979"/>
              <a:gd name="connsiteY1" fmla="*/ 0 h 4417764"/>
              <a:gd name="connsiteX2" fmla="*/ 638979 w 638979"/>
              <a:gd name="connsiteY2" fmla="*/ 4417764 h 4417764"/>
              <a:gd name="connsiteX3" fmla="*/ 0 w 638979"/>
              <a:gd name="connsiteY3" fmla="*/ 4417764 h 4417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979" h="4417764">
                <a:moveTo>
                  <a:pt x="0" y="0"/>
                </a:moveTo>
                <a:lnTo>
                  <a:pt x="638979" y="0"/>
                </a:lnTo>
                <a:lnTo>
                  <a:pt x="638979" y="4417764"/>
                </a:lnTo>
                <a:lnTo>
                  <a:pt x="0" y="4417764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9" name="直線コネクタ 58"/>
          <p:cNvCxnSpPr/>
          <p:nvPr/>
        </p:nvCxnSpPr>
        <p:spPr>
          <a:xfrm flipH="1">
            <a:off x="4399043" y="3200759"/>
            <a:ext cx="9155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 flipH="1">
            <a:off x="5314596" y="2427742"/>
            <a:ext cx="660983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図形グループ 60"/>
          <p:cNvGrpSpPr/>
          <p:nvPr/>
        </p:nvGrpSpPr>
        <p:grpSpPr>
          <a:xfrm>
            <a:off x="4399043" y="2504820"/>
            <a:ext cx="1686220" cy="1403825"/>
            <a:chOff x="2807581" y="2504820"/>
            <a:chExt cx="2903585" cy="1403825"/>
          </a:xfrm>
        </p:grpSpPr>
        <p:sp>
          <p:nvSpPr>
            <p:cNvPr id="62" name="フリーフォーム 61"/>
            <p:cNvSpPr/>
            <p:nvPr/>
          </p:nvSpPr>
          <p:spPr>
            <a:xfrm>
              <a:off x="2807581" y="2504820"/>
              <a:ext cx="915554" cy="1403825"/>
            </a:xfrm>
            <a:custGeom>
              <a:avLst/>
              <a:gdLst>
                <a:gd name="connsiteX0" fmla="*/ 0 w 638979"/>
                <a:gd name="connsiteY0" fmla="*/ 0 h 4417764"/>
                <a:gd name="connsiteX1" fmla="*/ 638979 w 638979"/>
                <a:gd name="connsiteY1" fmla="*/ 0 h 4417764"/>
                <a:gd name="connsiteX2" fmla="*/ 638979 w 638979"/>
                <a:gd name="connsiteY2" fmla="*/ 4417764 h 4417764"/>
                <a:gd name="connsiteX3" fmla="*/ 0 w 638979"/>
                <a:gd name="connsiteY3" fmla="*/ 4417764 h 4417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979" h="4417764">
                  <a:moveTo>
                    <a:pt x="0" y="0"/>
                  </a:moveTo>
                  <a:lnTo>
                    <a:pt x="638979" y="0"/>
                  </a:lnTo>
                  <a:lnTo>
                    <a:pt x="638979" y="4417764"/>
                  </a:lnTo>
                  <a:lnTo>
                    <a:pt x="0" y="441776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3" name="直線コネクタ 62"/>
            <p:cNvCxnSpPr/>
            <p:nvPr/>
          </p:nvCxnSpPr>
          <p:spPr>
            <a:xfrm flipH="1">
              <a:off x="3723136" y="3538453"/>
              <a:ext cx="198803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直線コネクタ 63"/>
          <p:cNvCxnSpPr/>
          <p:nvPr/>
        </p:nvCxnSpPr>
        <p:spPr>
          <a:xfrm flipH="1">
            <a:off x="4399043" y="4726439"/>
            <a:ext cx="168622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/>
              <p:cNvSpPr txBox="1"/>
              <p:nvPr/>
            </p:nvSpPr>
            <p:spPr>
              <a:xfrm>
                <a:off x="2333235" y="770013"/>
                <a:ext cx="2387656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3200" dirty="0" smtClean="0"/>
                  <a:t>標本空間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400" b="0" i="0" dirty="0" smtClean="0">
                        <a:latin typeface="Cambria Math" charset="0"/>
                      </a:rPr>
                      <m:t>Ω</m:t>
                    </m:r>
                    <m:r>
                      <a:rPr lang="en-US" altLang="ja-JP" sz="3400" b="0" i="0" dirty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endParaRPr kumimoji="1" lang="ja-JP" altLang="en-US" dirty="0"/>
              </a:p>
            </p:txBody>
          </p:sp>
        </mc:Choice>
        <mc:Fallback xmlns="">
          <p:sp>
            <p:nvSpPr>
              <p:cNvPr id="65" name="テキスト ボックス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235" y="770013"/>
                <a:ext cx="2387656" cy="892552"/>
              </a:xfrm>
              <a:prstGeom prst="rect">
                <a:avLst/>
              </a:prstGeom>
              <a:blipFill rotWithShape="0">
                <a:blip r:embed="rId11"/>
                <a:stretch>
                  <a:fillRect l="-3069" t="-54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/>
              <p:cNvSpPr txBox="1"/>
              <p:nvPr/>
            </p:nvSpPr>
            <p:spPr>
              <a:xfrm>
                <a:off x="5598695" y="1273971"/>
                <a:ext cx="15259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>
                    <a:solidFill>
                      <a:schemeClr val="tx1"/>
                    </a:solidFill>
                  </a:rPr>
                  <a:t>事象族</a:t>
                </a:r>
                <a14:m>
                  <m:oMath xmlns:m="http://schemas.openxmlformats.org/officeDocument/2006/math">
                    <m:r>
                      <a:rPr lang="en-US" altLang="ja-JP" sz="2800" b="0" i="1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ℱ</m:t>
                    </m:r>
                  </m:oMath>
                </a14:m>
                <a:endParaRPr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テキスト ボックス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695" y="1273971"/>
                <a:ext cx="1525995" cy="523220"/>
              </a:xfrm>
              <a:prstGeom prst="rect">
                <a:avLst/>
              </a:prstGeom>
              <a:blipFill rotWithShape="0">
                <a:blip r:embed="rId12"/>
                <a:stretch>
                  <a:fillRect l="-7570" t="-12791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角丸四角形 41"/>
          <p:cNvSpPr/>
          <p:nvPr/>
        </p:nvSpPr>
        <p:spPr>
          <a:xfrm>
            <a:off x="7644012" y="1598113"/>
            <a:ext cx="1406600" cy="5173256"/>
          </a:xfrm>
          <a:prstGeom prst="roundRect">
            <a:avLst>
              <a:gd name="adj" fmla="val 2225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50256" y="-10953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/>
              <a:t>へのへのもへサイコロ</a:t>
            </a:r>
            <a:endParaRPr kumimoji="1" lang="ja-JP" altLang="en-US" sz="4400" dirty="0"/>
          </a:p>
        </p:txBody>
      </p:sp>
      <p:grpSp>
        <p:nvGrpSpPr>
          <p:cNvPr id="6" name="図形グループ 5"/>
          <p:cNvGrpSpPr/>
          <p:nvPr/>
        </p:nvGrpSpPr>
        <p:grpSpPr>
          <a:xfrm>
            <a:off x="6763829" y="2427742"/>
            <a:ext cx="1448394" cy="2323128"/>
            <a:chOff x="6508644" y="2427742"/>
            <a:chExt cx="1721601" cy="2323128"/>
          </a:xfrm>
        </p:grpSpPr>
        <p:cxnSp>
          <p:nvCxnSpPr>
            <p:cNvPr id="38" name="直線コネクタ 37"/>
            <p:cNvCxnSpPr/>
            <p:nvPr/>
          </p:nvCxnSpPr>
          <p:spPr>
            <a:xfrm flipH="1">
              <a:off x="6527707" y="2427742"/>
              <a:ext cx="1702538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/>
            <p:cNvCxnSpPr/>
            <p:nvPr/>
          </p:nvCxnSpPr>
          <p:spPr>
            <a:xfrm flipH="1">
              <a:off x="6508644" y="3584715"/>
              <a:ext cx="1702538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/>
            <p:nvPr/>
          </p:nvCxnSpPr>
          <p:spPr>
            <a:xfrm flipH="1">
              <a:off x="6527707" y="4750870"/>
              <a:ext cx="1702538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/>
              <p:cNvSpPr txBox="1"/>
              <p:nvPr/>
            </p:nvSpPr>
            <p:spPr>
              <a:xfrm>
                <a:off x="8260930" y="1750032"/>
                <a:ext cx="526106" cy="10143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altLang="ja-JP" sz="32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en-US" altLang="ja-JP" sz="3200" dirty="0" smtClean="0"/>
              </a:p>
            </p:txBody>
          </p:sp>
        </mc:Choice>
        <mc:Fallback xmlns="">
          <p:sp>
            <p:nvSpPr>
              <p:cNvPr id="43" name="テキスト ボックス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0930" y="1750032"/>
                <a:ext cx="526106" cy="101431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/>
              <p:cNvSpPr txBox="1"/>
              <p:nvPr/>
            </p:nvSpPr>
            <p:spPr>
              <a:xfrm>
                <a:off x="7906414" y="5827716"/>
                <a:ext cx="110754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b="0" dirty="0" smtClean="0"/>
                  <a:t>確率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charset="0"/>
                      </a:rPr>
                      <m:t>𝑝</m:t>
                    </m:r>
                  </m:oMath>
                </a14:m>
                <a:endParaRPr lang="ja-JP" altLang="en-US" sz="4800" dirty="0"/>
              </a:p>
            </p:txBody>
          </p:sp>
        </mc:Choice>
        <mc:Fallback xmlns="">
          <p:sp>
            <p:nvSpPr>
              <p:cNvPr id="46" name="テキスト ボックス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6414" y="5827716"/>
                <a:ext cx="1107547" cy="523220"/>
              </a:xfrm>
              <a:prstGeom prst="rect">
                <a:avLst/>
              </a:prstGeom>
              <a:blipFill rotWithShape="0">
                <a:blip r:embed="rId14"/>
                <a:stretch>
                  <a:fillRect l="-10440" t="-12791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8260930" y="3054983"/>
                <a:ext cx="526106" cy="10175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altLang="ja-JP" sz="32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kumimoji="1" lang="en-US" altLang="ja-JP" sz="3200" dirty="0" smtClean="0"/>
              </a:p>
            </p:txBody>
          </p:sp>
        </mc:Choice>
        <mc:Fallback xmlns=""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0930" y="3054983"/>
                <a:ext cx="526106" cy="1017523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8260930" y="4374157"/>
                <a:ext cx="526106" cy="10175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altLang="ja-JP" sz="32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kumimoji="1" lang="en-US" altLang="ja-JP" sz="3200" dirty="0" smtClean="0"/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0930" y="4374157"/>
                <a:ext cx="526106" cy="1017523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図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932" y="0"/>
            <a:ext cx="1617996" cy="1637076"/>
          </a:xfrm>
          <a:prstGeom prst="rect">
            <a:avLst/>
          </a:prstGeom>
        </p:spPr>
      </p:pic>
      <p:sp>
        <p:nvSpPr>
          <p:cNvPr id="37" name="角丸四角形 36"/>
          <p:cNvSpPr/>
          <p:nvPr/>
        </p:nvSpPr>
        <p:spPr>
          <a:xfrm>
            <a:off x="0" y="758488"/>
            <a:ext cx="1886860" cy="6012881"/>
          </a:xfrm>
          <a:prstGeom prst="roundRect">
            <a:avLst>
              <a:gd name="adj" fmla="val 1427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角丸四角形 66"/>
          <p:cNvSpPr/>
          <p:nvPr/>
        </p:nvSpPr>
        <p:spPr>
          <a:xfrm>
            <a:off x="108705" y="1366893"/>
            <a:ext cx="1630269" cy="516700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419439" y="1463743"/>
            <a:ext cx="822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1</a:t>
            </a:r>
            <a:r>
              <a:rPr lang="ja-JP" altLang="en-US" sz="3200" dirty="0" smtClean="0"/>
              <a:t>点</a:t>
            </a:r>
            <a:endParaRPr kumimoji="1" lang="en-US" altLang="ja-JP" sz="32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/>
              <p:cNvSpPr txBox="1"/>
              <p:nvPr/>
            </p:nvSpPr>
            <p:spPr>
              <a:xfrm>
                <a:off x="-41977" y="832469"/>
                <a:ext cx="18437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/>
                  <a:t>実数空間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8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</m:oMath>
                </a14:m>
                <a:endParaRPr lang="ja-JP" altLang="en-US" sz="1600" dirty="0"/>
              </a:p>
            </p:txBody>
          </p:sp>
        </mc:Choice>
        <mc:Fallback xmlns="">
          <p:sp>
            <p:nvSpPr>
              <p:cNvPr id="71" name="テキスト ボックス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977" y="832469"/>
                <a:ext cx="1843773" cy="523220"/>
              </a:xfrm>
              <a:prstGeom prst="rect">
                <a:avLst/>
              </a:prstGeom>
              <a:blipFill rotWithShape="0">
                <a:blip r:embed="rId17"/>
                <a:stretch>
                  <a:fillRect l="-5941" t="-12941" b="-3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図形グループ 4"/>
          <p:cNvGrpSpPr/>
          <p:nvPr/>
        </p:nvGrpSpPr>
        <p:grpSpPr>
          <a:xfrm>
            <a:off x="1202967" y="1750032"/>
            <a:ext cx="1440907" cy="3844100"/>
            <a:chOff x="1202968" y="1750032"/>
            <a:chExt cx="1117356" cy="3844100"/>
          </a:xfrm>
        </p:grpSpPr>
        <p:cxnSp>
          <p:nvCxnSpPr>
            <p:cNvPr id="72" name="直線コネクタ 71"/>
            <p:cNvCxnSpPr/>
            <p:nvPr/>
          </p:nvCxnSpPr>
          <p:spPr>
            <a:xfrm>
              <a:off x="1202968" y="1750032"/>
              <a:ext cx="111735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コネクタ 72"/>
            <p:cNvCxnSpPr/>
            <p:nvPr/>
          </p:nvCxnSpPr>
          <p:spPr>
            <a:xfrm>
              <a:off x="1202968" y="2518852"/>
              <a:ext cx="111735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コネクタ 73"/>
            <p:cNvCxnSpPr/>
            <p:nvPr/>
          </p:nvCxnSpPr>
          <p:spPr>
            <a:xfrm>
              <a:off x="1202968" y="3287672"/>
              <a:ext cx="111735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/>
            <p:cNvCxnSpPr/>
            <p:nvPr/>
          </p:nvCxnSpPr>
          <p:spPr>
            <a:xfrm>
              <a:off x="1202968" y="4056492"/>
              <a:ext cx="111735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/>
            <p:cNvCxnSpPr/>
            <p:nvPr/>
          </p:nvCxnSpPr>
          <p:spPr>
            <a:xfrm>
              <a:off x="1202968" y="4825312"/>
              <a:ext cx="111735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76"/>
            <p:cNvCxnSpPr/>
            <p:nvPr/>
          </p:nvCxnSpPr>
          <p:spPr>
            <a:xfrm>
              <a:off x="1202968" y="5594132"/>
              <a:ext cx="111735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テキスト ボックス 77"/>
          <p:cNvSpPr txBox="1"/>
          <p:nvPr/>
        </p:nvSpPr>
        <p:spPr>
          <a:xfrm>
            <a:off x="419439" y="2233043"/>
            <a:ext cx="822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2</a:t>
            </a:r>
            <a:r>
              <a:rPr lang="ja-JP" altLang="en-US" sz="3200" dirty="0" smtClean="0"/>
              <a:t>点</a:t>
            </a:r>
            <a:endParaRPr kumimoji="1" lang="en-US" altLang="ja-JP" sz="3200" dirty="0" smtClean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419439" y="3002343"/>
            <a:ext cx="822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1</a:t>
            </a:r>
            <a:r>
              <a:rPr lang="ja-JP" altLang="en-US" sz="3200" dirty="0" smtClean="0"/>
              <a:t>点</a:t>
            </a:r>
            <a:endParaRPr kumimoji="1" lang="en-US" altLang="ja-JP" sz="3200" dirty="0" smtClean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419439" y="3771643"/>
            <a:ext cx="822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smtClean="0"/>
              <a:t>2</a:t>
            </a:r>
            <a:r>
              <a:rPr lang="ja-JP" altLang="en-US" sz="3200" smtClean="0"/>
              <a:t>点</a:t>
            </a:r>
            <a:endParaRPr kumimoji="1" lang="en-US" altLang="ja-JP" sz="3200" dirty="0" smtClean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419439" y="4540943"/>
            <a:ext cx="822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3</a:t>
            </a:r>
            <a:r>
              <a:rPr lang="ja-JP" altLang="en-US" sz="3200" dirty="0" smtClean="0"/>
              <a:t>点</a:t>
            </a:r>
            <a:endParaRPr kumimoji="1" lang="en-US" altLang="ja-JP" sz="3200" dirty="0" smtClean="0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419439" y="5310244"/>
            <a:ext cx="822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1</a:t>
            </a:r>
            <a:r>
              <a:rPr lang="ja-JP" altLang="en-US" sz="3200" dirty="0" smtClean="0"/>
              <a:t>点</a:t>
            </a:r>
            <a:endParaRPr kumimoji="1" lang="en-US" altLang="ja-JP" sz="32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テキスト ボックス 82"/>
              <p:cNvSpPr txBox="1"/>
              <p:nvPr/>
            </p:nvSpPr>
            <p:spPr>
              <a:xfrm>
                <a:off x="128757" y="5994155"/>
                <a:ext cx="1542089" cy="524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実現</a:t>
                </a:r>
                <a14:m>
                  <m:oMath xmlns:m="http://schemas.openxmlformats.org/officeDocument/2006/math">
                    <m:r>
                      <a:rPr lang="ja-JP" altLang="en-US" sz="2800" b="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charset="0"/>
                      </a:rPr>
                      <m:t>値</m:t>
                    </m:r>
                    <m:r>
                      <a:rPr lang="en-US" altLang="ja-JP" sz="2800" b="0" i="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charset="0"/>
                      </a:rPr>
                      <m:t> </m:t>
                    </m:r>
                    <m:r>
                      <a:rPr lang="en-US" altLang="ja-JP" sz="2800" b="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charset="0"/>
                      </a:rPr>
                      <m:t>𝑥</m:t>
                    </m:r>
                  </m:oMath>
                </a14:m>
                <a:endParaRPr lang="ja-JP" altLang="en-US" sz="16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3" name="テキスト ボックス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57" y="5994155"/>
                <a:ext cx="1542089" cy="524887"/>
              </a:xfrm>
              <a:prstGeom prst="rect">
                <a:avLst/>
              </a:prstGeom>
              <a:blipFill rotWithShape="0">
                <a:blip r:embed="rId18"/>
                <a:stretch>
                  <a:fillRect l="-7510" t="-10465" b="-325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正方形/長方形 68"/>
              <p:cNvSpPr/>
              <p:nvPr/>
            </p:nvSpPr>
            <p:spPr>
              <a:xfrm>
                <a:off x="7145025" y="2210214"/>
                <a:ext cx="683046" cy="274900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32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関</a:t>
                </a:r>
                <a:r>
                  <a:rPr kumimoji="1" lang="en-US" altLang="ja-JP" sz="32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/>
                </a:r>
                <a:br>
                  <a:rPr kumimoji="1" lang="en-US" altLang="ja-JP" sz="3200" dirty="0" smtClean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kumimoji="1" lang="ja-JP" altLang="en-US" sz="32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数</a:t>
                </a:r>
                <a:r>
                  <a:rPr kumimoji="1" lang="en-US" altLang="ja-JP" sz="32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/>
                </a:r>
                <a:br>
                  <a:rPr kumimoji="1" lang="en-US" altLang="ja-JP" sz="3200" dirty="0" smtClean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altLang="ja-JP" sz="32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3200" b="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𝑃</m:t>
                    </m:r>
                    <m:r>
                      <a:rPr lang="en-US" altLang="ja-JP" sz="3200" i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 </m:t>
                    </m:r>
                  </m:oMath>
                </a14:m>
                <a:endParaRPr kumimoji="1" lang="ja-JP" alt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9" name="正方形/長方形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5025" y="2210214"/>
                <a:ext cx="683046" cy="2749002"/>
              </a:xfrm>
              <a:prstGeom prst="rect">
                <a:avLst/>
              </a:prstGeom>
              <a:blipFill rotWithShape="0">
                <a:blip r:embed="rId19"/>
                <a:stretch>
                  <a:fillRect l="-13675" r="-12821"/>
                </a:stretch>
              </a:blip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テキスト ボックス 69"/>
              <p:cNvSpPr txBox="1"/>
              <p:nvPr/>
            </p:nvSpPr>
            <p:spPr>
              <a:xfrm>
                <a:off x="2767387" y="1452887"/>
                <a:ext cx="1558952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3400" b="0" i="1" smtClean="0">
                          <a:latin typeface="Cambria Math" charset="0"/>
                        </a:rPr>
                        <m:t>:</m:t>
                      </m:r>
                      <m:r>
                        <a:rPr lang="ja-JP" altLang="en-US" sz="3400" b="0" i="1" smtClean="0">
                          <a:latin typeface="Cambria Math" charset="0"/>
                        </a:rPr>
                        <m:t>へ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>
          <p:sp>
            <p:nvSpPr>
              <p:cNvPr id="70" name="テキスト ボックス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387" y="1452887"/>
                <a:ext cx="1558952" cy="615553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テキスト ボックス 83"/>
              <p:cNvSpPr txBox="1"/>
              <p:nvPr/>
            </p:nvSpPr>
            <p:spPr>
              <a:xfrm>
                <a:off x="2767387" y="2230169"/>
                <a:ext cx="156901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3400" i="1">
                          <a:latin typeface="Cambria Math" charset="0"/>
                        </a:rPr>
                        <m:t>:</m:t>
                      </m:r>
                      <m:r>
                        <a:rPr lang="ja-JP" altLang="en-US" sz="3400" b="0" i="1" smtClean="0">
                          <a:latin typeface="Cambria Math" charset="0"/>
                        </a:rPr>
                        <m:t>の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>
          <p:sp>
            <p:nvSpPr>
              <p:cNvPr id="84" name="テキスト ボックス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387" y="2230169"/>
                <a:ext cx="1569019" cy="615553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テキスト ボックス 84"/>
              <p:cNvSpPr txBox="1"/>
              <p:nvPr/>
            </p:nvSpPr>
            <p:spPr>
              <a:xfrm>
                <a:off x="2767387" y="3007451"/>
                <a:ext cx="156901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sz="3400" i="1">
                          <a:latin typeface="Cambria Math" charset="0"/>
                        </a:rPr>
                        <m:t>:</m:t>
                      </m:r>
                      <m:r>
                        <a:rPr lang="ja-JP" altLang="en-US" sz="3400" i="1">
                          <a:latin typeface="Cambria Math" charset="0"/>
                        </a:rPr>
                        <m:t>へ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>
          <p:sp>
            <p:nvSpPr>
              <p:cNvPr id="85" name="テキスト ボックス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387" y="3007451"/>
                <a:ext cx="1569019" cy="615553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テキスト ボックス 85"/>
              <p:cNvSpPr txBox="1"/>
              <p:nvPr/>
            </p:nvSpPr>
            <p:spPr>
              <a:xfrm>
                <a:off x="2767387" y="3784733"/>
                <a:ext cx="156901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  <m:r>
                        <a:rPr lang="en-US" altLang="ja-JP" sz="3400" i="1">
                          <a:latin typeface="Cambria Math" charset="0"/>
                        </a:rPr>
                        <m:t>:</m:t>
                      </m:r>
                      <m:r>
                        <a:rPr lang="ja-JP" altLang="en-US" sz="3400" b="0" i="1" smtClean="0">
                          <a:latin typeface="Cambria Math" charset="0"/>
                        </a:rPr>
                        <m:t>の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>
          <p:sp>
            <p:nvSpPr>
              <p:cNvPr id="86" name="テキスト ボックス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387" y="3784733"/>
                <a:ext cx="1569019" cy="615553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テキスト ボックス 86"/>
              <p:cNvSpPr txBox="1"/>
              <p:nvPr/>
            </p:nvSpPr>
            <p:spPr>
              <a:xfrm>
                <a:off x="2767387" y="4562015"/>
                <a:ext cx="156901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5</m:t>
                          </m:r>
                        </m:sub>
                      </m:sSub>
                      <m:r>
                        <a:rPr lang="en-US" altLang="ja-JP" sz="3400" i="1">
                          <a:latin typeface="Cambria Math" charset="0"/>
                        </a:rPr>
                        <m:t>:</m:t>
                      </m:r>
                      <m:r>
                        <a:rPr lang="ja-JP" altLang="en-US" sz="3400" b="0" i="1" smtClean="0">
                          <a:latin typeface="Cambria Math" charset="0"/>
                        </a:rPr>
                        <m:t>も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>
          <p:sp>
            <p:nvSpPr>
              <p:cNvPr id="87" name="テキスト ボックス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387" y="4562015"/>
                <a:ext cx="1569019" cy="615553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テキスト ボックス 87"/>
              <p:cNvSpPr txBox="1"/>
              <p:nvPr/>
            </p:nvSpPr>
            <p:spPr>
              <a:xfrm>
                <a:off x="2767387" y="5339298"/>
                <a:ext cx="156901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6</m:t>
                          </m:r>
                        </m:sub>
                      </m:sSub>
                      <m:r>
                        <a:rPr lang="en-US" altLang="ja-JP" sz="3400" i="1">
                          <a:latin typeface="Cambria Math" charset="0"/>
                        </a:rPr>
                        <m:t>:</m:t>
                      </m:r>
                      <m:r>
                        <a:rPr lang="ja-JP" altLang="en-US" sz="3400" i="1">
                          <a:latin typeface="Cambria Math" charset="0"/>
                        </a:rPr>
                        <m:t>へ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>
          <p:sp>
            <p:nvSpPr>
              <p:cNvPr id="88" name="テキスト ボックス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387" y="5339298"/>
                <a:ext cx="1569019" cy="615553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443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912" y="-10953"/>
            <a:ext cx="1617996" cy="1637076"/>
          </a:xfrm>
          <a:prstGeom prst="rect">
            <a:avLst/>
          </a:prstGeom>
        </p:spPr>
      </p:pic>
      <p:sp>
        <p:nvSpPr>
          <p:cNvPr id="39" name="角丸四角形 38"/>
          <p:cNvSpPr/>
          <p:nvPr/>
        </p:nvSpPr>
        <p:spPr>
          <a:xfrm>
            <a:off x="2126514" y="758488"/>
            <a:ext cx="5233398" cy="6012882"/>
          </a:xfrm>
          <a:prstGeom prst="roundRect">
            <a:avLst>
              <a:gd name="adj" fmla="val 582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角丸四角形 43"/>
          <p:cNvSpPr/>
          <p:nvPr/>
        </p:nvSpPr>
        <p:spPr>
          <a:xfrm>
            <a:off x="5716907" y="1760664"/>
            <a:ext cx="1319255" cy="42500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角丸四角形 44"/>
          <p:cNvSpPr/>
          <p:nvPr/>
        </p:nvSpPr>
        <p:spPr>
          <a:xfrm>
            <a:off x="2333234" y="1366893"/>
            <a:ext cx="2387657" cy="51670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/>
              <p:cNvSpPr txBox="1"/>
              <p:nvPr/>
            </p:nvSpPr>
            <p:spPr>
              <a:xfrm>
                <a:off x="2517994" y="5969301"/>
                <a:ext cx="19686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根元事象</a:t>
                </a:r>
                <a14:m>
                  <m:oMath xmlns:m="http://schemas.openxmlformats.org/officeDocument/2006/math">
                    <m:r>
                      <a:rPr lang="en-US" altLang="ja-JP" sz="28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 </m:t>
                    </m:r>
                    <m:r>
                      <a:rPr lang="en-US" altLang="ja-JP" sz="28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𝜔</m:t>
                    </m:r>
                  </m:oMath>
                </a14:m>
                <a:endParaRPr lang="ja-JP" altLang="en-US" sz="16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3" name="テキスト ボックス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7994" y="5969301"/>
                <a:ext cx="1968680" cy="523220"/>
              </a:xfrm>
              <a:prstGeom prst="rect">
                <a:avLst/>
              </a:prstGeom>
              <a:blipFill rotWithShape="0">
                <a:blip r:embed="rId9"/>
                <a:stretch>
                  <a:fillRect l="-5573" t="-11628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テキスト ボックス 53"/>
          <p:cNvSpPr txBox="1"/>
          <p:nvPr/>
        </p:nvSpPr>
        <p:spPr>
          <a:xfrm>
            <a:off x="6085263" y="205087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へ</a:t>
            </a:r>
            <a:endParaRPr kumimoji="1" lang="en-US" altLang="ja-JP" sz="4000" dirty="0" smtClean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6085263" y="435063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も</a:t>
            </a:r>
            <a:endParaRPr kumimoji="1" lang="en-US" altLang="ja-JP" sz="4000" dirty="0" smtClean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6085263" y="320075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の</a:t>
            </a:r>
            <a:endParaRPr kumimoji="1" lang="en-US" altLang="ja-JP" sz="4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/>
              <p:cNvSpPr txBox="1"/>
              <p:nvPr/>
            </p:nvSpPr>
            <p:spPr>
              <a:xfrm>
                <a:off x="5792663" y="5480125"/>
                <a:ext cx="11339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事象</a:t>
                </a:r>
                <a14:m>
                  <m:oMath xmlns:m="http://schemas.openxmlformats.org/officeDocument/2006/math">
                    <m:r>
                      <a:rPr lang="en-US" altLang="ja-JP" sz="2800" b="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𝐴</m:t>
                    </m:r>
                  </m:oMath>
                </a14:m>
                <a:endParaRPr lang="ja-JP" altLang="en-US" sz="16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7" name="テキスト ボックス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2663" y="5480125"/>
                <a:ext cx="1133964" cy="523220"/>
              </a:xfrm>
              <a:prstGeom prst="rect">
                <a:avLst/>
              </a:prstGeom>
              <a:blipFill rotWithShape="0">
                <a:blip r:embed="rId10"/>
                <a:stretch>
                  <a:fillRect l="-10215" t="-12791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フリーフォーム 57"/>
          <p:cNvSpPr/>
          <p:nvPr/>
        </p:nvSpPr>
        <p:spPr>
          <a:xfrm>
            <a:off x="4399043" y="1760664"/>
            <a:ext cx="915553" cy="3857937"/>
          </a:xfrm>
          <a:custGeom>
            <a:avLst/>
            <a:gdLst>
              <a:gd name="connsiteX0" fmla="*/ 0 w 638979"/>
              <a:gd name="connsiteY0" fmla="*/ 0 h 4417764"/>
              <a:gd name="connsiteX1" fmla="*/ 638979 w 638979"/>
              <a:gd name="connsiteY1" fmla="*/ 0 h 4417764"/>
              <a:gd name="connsiteX2" fmla="*/ 638979 w 638979"/>
              <a:gd name="connsiteY2" fmla="*/ 4417764 h 4417764"/>
              <a:gd name="connsiteX3" fmla="*/ 0 w 638979"/>
              <a:gd name="connsiteY3" fmla="*/ 4417764 h 4417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979" h="4417764">
                <a:moveTo>
                  <a:pt x="0" y="0"/>
                </a:moveTo>
                <a:lnTo>
                  <a:pt x="638979" y="0"/>
                </a:lnTo>
                <a:lnTo>
                  <a:pt x="638979" y="4417764"/>
                </a:lnTo>
                <a:lnTo>
                  <a:pt x="0" y="4417764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9" name="直線コネクタ 58"/>
          <p:cNvCxnSpPr/>
          <p:nvPr/>
        </p:nvCxnSpPr>
        <p:spPr>
          <a:xfrm flipH="1">
            <a:off x="4399043" y="3200759"/>
            <a:ext cx="9155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 flipH="1">
            <a:off x="5314596" y="2427742"/>
            <a:ext cx="660983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図形グループ 60"/>
          <p:cNvGrpSpPr/>
          <p:nvPr/>
        </p:nvGrpSpPr>
        <p:grpSpPr>
          <a:xfrm>
            <a:off x="4399043" y="2504820"/>
            <a:ext cx="1686220" cy="1403825"/>
            <a:chOff x="2807581" y="2504820"/>
            <a:chExt cx="2903585" cy="1403825"/>
          </a:xfrm>
        </p:grpSpPr>
        <p:sp>
          <p:nvSpPr>
            <p:cNvPr id="62" name="フリーフォーム 61"/>
            <p:cNvSpPr/>
            <p:nvPr/>
          </p:nvSpPr>
          <p:spPr>
            <a:xfrm>
              <a:off x="2807581" y="2504820"/>
              <a:ext cx="915554" cy="1403825"/>
            </a:xfrm>
            <a:custGeom>
              <a:avLst/>
              <a:gdLst>
                <a:gd name="connsiteX0" fmla="*/ 0 w 638979"/>
                <a:gd name="connsiteY0" fmla="*/ 0 h 4417764"/>
                <a:gd name="connsiteX1" fmla="*/ 638979 w 638979"/>
                <a:gd name="connsiteY1" fmla="*/ 0 h 4417764"/>
                <a:gd name="connsiteX2" fmla="*/ 638979 w 638979"/>
                <a:gd name="connsiteY2" fmla="*/ 4417764 h 4417764"/>
                <a:gd name="connsiteX3" fmla="*/ 0 w 638979"/>
                <a:gd name="connsiteY3" fmla="*/ 4417764 h 4417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979" h="4417764">
                  <a:moveTo>
                    <a:pt x="0" y="0"/>
                  </a:moveTo>
                  <a:lnTo>
                    <a:pt x="638979" y="0"/>
                  </a:lnTo>
                  <a:lnTo>
                    <a:pt x="638979" y="4417764"/>
                  </a:lnTo>
                  <a:lnTo>
                    <a:pt x="0" y="441776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3" name="直線コネクタ 62"/>
            <p:cNvCxnSpPr/>
            <p:nvPr/>
          </p:nvCxnSpPr>
          <p:spPr>
            <a:xfrm flipH="1">
              <a:off x="3723136" y="3538453"/>
              <a:ext cx="198803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直線コネクタ 63"/>
          <p:cNvCxnSpPr/>
          <p:nvPr/>
        </p:nvCxnSpPr>
        <p:spPr>
          <a:xfrm flipH="1">
            <a:off x="4399043" y="4726439"/>
            <a:ext cx="168622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/>
              <p:cNvSpPr txBox="1"/>
              <p:nvPr/>
            </p:nvSpPr>
            <p:spPr>
              <a:xfrm>
                <a:off x="2333235" y="770013"/>
                <a:ext cx="2387656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3200" dirty="0" smtClean="0"/>
                  <a:t>標本空間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400" b="0" i="0" dirty="0" smtClean="0">
                        <a:latin typeface="Cambria Math" charset="0"/>
                      </a:rPr>
                      <m:t>Ω</m:t>
                    </m:r>
                    <m:r>
                      <a:rPr lang="en-US" altLang="ja-JP" sz="3400" b="0" i="0" dirty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endParaRPr kumimoji="1" lang="ja-JP" altLang="en-US" dirty="0"/>
              </a:p>
            </p:txBody>
          </p:sp>
        </mc:Choice>
        <mc:Fallback xmlns="">
          <p:sp>
            <p:nvSpPr>
              <p:cNvPr id="65" name="テキスト ボックス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235" y="770013"/>
                <a:ext cx="2387656" cy="892552"/>
              </a:xfrm>
              <a:prstGeom prst="rect">
                <a:avLst/>
              </a:prstGeom>
              <a:blipFill rotWithShape="0">
                <a:blip r:embed="rId11"/>
                <a:stretch>
                  <a:fillRect l="-3069" t="-54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/>
              <p:cNvSpPr txBox="1"/>
              <p:nvPr/>
            </p:nvSpPr>
            <p:spPr>
              <a:xfrm>
                <a:off x="5598695" y="1273971"/>
                <a:ext cx="15259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>
                    <a:solidFill>
                      <a:schemeClr val="tx1"/>
                    </a:solidFill>
                  </a:rPr>
                  <a:t>事象族</a:t>
                </a:r>
                <a14:m>
                  <m:oMath xmlns:m="http://schemas.openxmlformats.org/officeDocument/2006/math">
                    <m:r>
                      <a:rPr lang="en-US" altLang="ja-JP" sz="2800" b="0" i="1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ℱ</m:t>
                    </m:r>
                  </m:oMath>
                </a14:m>
                <a:endParaRPr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テキスト ボックス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695" y="1273971"/>
                <a:ext cx="1525995" cy="523220"/>
              </a:xfrm>
              <a:prstGeom prst="rect">
                <a:avLst/>
              </a:prstGeom>
              <a:blipFill rotWithShape="0">
                <a:blip r:embed="rId12"/>
                <a:stretch>
                  <a:fillRect l="-7570" t="-12791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角丸四角形 41"/>
          <p:cNvSpPr/>
          <p:nvPr/>
        </p:nvSpPr>
        <p:spPr>
          <a:xfrm>
            <a:off x="7644012" y="1598113"/>
            <a:ext cx="1406600" cy="5173256"/>
          </a:xfrm>
          <a:prstGeom prst="roundRect">
            <a:avLst>
              <a:gd name="adj" fmla="val 2225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50256" y="-10953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/>
              <a:t>へのへのもへサイコロ</a:t>
            </a:r>
            <a:endParaRPr kumimoji="1" lang="ja-JP" altLang="en-US" sz="4400" dirty="0"/>
          </a:p>
        </p:txBody>
      </p:sp>
      <p:grpSp>
        <p:nvGrpSpPr>
          <p:cNvPr id="6" name="図形グループ 5"/>
          <p:cNvGrpSpPr/>
          <p:nvPr/>
        </p:nvGrpSpPr>
        <p:grpSpPr>
          <a:xfrm>
            <a:off x="6763829" y="2427742"/>
            <a:ext cx="1448394" cy="2323128"/>
            <a:chOff x="6508644" y="2427742"/>
            <a:chExt cx="1721601" cy="2323128"/>
          </a:xfrm>
        </p:grpSpPr>
        <p:cxnSp>
          <p:nvCxnSpPr>
            <p:cNvPr id="38" name="直線コネクタ 37"/>
            <p:cNvCxnSpPr/>
            <p:nvPr/>
          </p:nvCxnSpPr>
          <p:spPr>
            <a:xfrm flipH="1">
              <a:off x="6527707" y="2427742"/>
              <a:ext cx="1702538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/>
            <p:cNvCxnSpPr/>
            <p:nvPr/>
          </p:nvCxnSpPr>
          <p:spPr>
            <a:xfrm flipH="1">
              <a:off x="6508644" y="3584715"/>
              <a:ext cx="1702538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/>
            <p:nvPr/>
          </p:nvCxnSpPr>
          <p:spPr>
            <a:xfrm flipH="1">
              <a:off x="6527707" y="4750870"/>
              <a:ext cx="1702538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/>
              <p:cNvSpPr txBox="1"/>
              <p:nvPr/>
            </p:nvSpPr>
            <p:spPr>
              <a:xfrm>
                <a:off x="8260930" y="1750032"/>
                <a:ext cx="526106" cy="10143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altLang="ja-JP" sz="32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en-US" altLang="ja-JP" sz="3200" dirty="0" smtClean="0"/>
              </a:p>
            </p:txBody>
          </p:sp>
        </mc:Choice>
        <mc:Fallback xmlns="">
          <p:sp>
            <p:nvSpPr>
              <p:cNvPr id="43" name="テキスト ボックス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0930" y="1750032"/>
                <a:ext cx="526106" cy="101431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/>
              <p:cNvSpPr txBox="1"/>
              <p:nvPr/>
            </p:nvSpPr>
            <p:spPr>
              <a:xfrm>
                <a:off x="7906414" y="5827716"/>
                <a:ext cx="110754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b="0" dirty="0" smtClean="0"/>
                  <a:t>確率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charset="0"/>
                      </a:rPr>
                      <m:t>𝑝</m:t>
                    </m:r>
                  </m:oMath>
                </a14:m>
                <a:endParaRPr lang="ja-JP" altLang="en-US" sz="4800" dirty="0"/>
              </a:p>
            </p:txBody>
          </p:sp>
        </mc:Choice>
        <mc:Fallback xmlns="">
          <p:sp>
            <p:nvSpPr>
              <p:cNvPr id="46" name="テキスト ボックス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6414" y="5827716"/>
                <a:ext cx="1107547" cy="523220"/>
              </a:xfrm>
              <a:prstGeom prst="rect">
                <a:avLst/>
              </a:prstGeom>
              <a:blipFill rotWithShape="0">
                <a:blip r:embed="rId14"/>
                <a:stretch>
                  <a:fillRect l="-10440" t="-12791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8260930" y="3054983"/>
                <a:ext cx="526106" cy="10175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altLang="ja-JP" sz="32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kumimoji="1" lang="en-US" altLang="ja-JP" sz="3200" dirty="0" smtClean="0"/>
              </a:p>
            </p:txBody>
          </p:sp>
        </mc:Choice>
        <mc:Fallback xmlns=""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0930" y="3054983"/>
                <a:ext cx="526106" cy="1017523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8260930" y="4374157"/>
                <a:ext cx="526106" cy="10175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altLang="ja-JP" sz="32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kumimoji="1" lang="en-US" altLang="ja-JP" sz="3200" dirty="0" smtClean="0"/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0930" y="4374157"/>
                <a:ext cx="526106" cy="1017523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図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932" y="0"/>
            <a:ext cx="1617996" cy="1637076"/>
          </a:xfrm>
          <a:prstGeom prst="rect">
            <a:avLst/>
          </a:prstGeom>
        </p:spPr>
      </p:pic>
      <p:sp>
        <p:nvSpPr>
          <p:cNvPr id="37" name="角丸四角形 36"/>
          <p:cNvSpPr/>
          <p:nvPr/>
        </p:nvSpPr>
        <p:spPr>
          <a:xfrm>
            <a:off x="0" y="758488"/>
            <a:ext cx="1886860" cy="6012881"/>
          </a:xfrm>
          <a:prstGeom prst="roundRect">
            <a:avLst>
              <a:gd name="adj" fmla="val 1427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角丸四角形 66"/>
          <p:cNvSpPr/>
          <p:nvPr/>
        </p:nvSpPr>
        <p:spPr>
          <a:xfrm>
            <a:off x="108705" y="1366893"/>
            <a:ext cx="1630269" cy="516700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419439" y="1463743"/>
            <a:ext cx="822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1</a:t>
            </a:r>
            <a:r>
              <a:rPr lang="ja-JP" altLang="en-US" sz="3200" dirty="0" smtClean="0"/>
              <a:t>点</a:t>
            </a:r>
            <a:endParaRPr kumimoji="1" lang="en-US" altLang="ja-JP" sz="32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/>
              <p:cNvSpPr txBox="1"/>
              <p:nvPr/>
            </p:nvSpPr>
            <p:spPr>
              <a:xfrm>
                <a:off x="-41977" y="832469"/>
                <a:ext cx="18437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/>
                  <a:t>実数空間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8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</m:oMath>
                </a14:m>
                <a:endParaRPr lang="ja-JP" altLang="en-US" sz="1600" dirty="0"/>
              </a:p>
            </p:txBody>
          </p:sp>
        </mc:Choice>
        <mc:Fallback xmlns="">
          <p:sp>
            <p:nvSpPr>
              <p:cNvPr id="71" name="テキスト ボックス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977" y="832469"/>
                <a:ext cx="1843773" cy="523220"/>
              </a:xfrm>
              <a:prstGeom prst="rect">
                <a:avLst/>
              </a:prstGeom>
              <a:blipFill rotWithShape="0">
                <a:blip r:embed="rId17"/>
                <a:stretch>
                  <a:fillRect l="-5941" t="-12941" b="-3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図形グループ 4"/>
          <p:cNvGrpSpPr/>
          <p:nvPr/>
        </p:nvGrpSpPr>
        <p:grpSpPr>
          <a:xfrm>
            <a:off x="1202967" y="1750032"/>
            <a:ext cx="1440907" cy="3844100"/>
            <a:chOff x="1202968" y="1750032"/>
            <a:chExt cx="1117356" cy="3844100"/>
          </a:xfrm>
        </p:grpSpPr>
        <p:cxnSp>
          <p:nvCxnSpPr>
            <p:cNvPr id="72" name="直線コネクタ 71"/>
            <p:cNvCxnSpPr/>
            <p:nvPr/>
          </p:nvCxnSpPr>
          <p:spPr>
            <a:xfrm>
              <a:off x="1202968" y="1750032"/>
              <a:ext cx="111735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コネクタ 72"/>
            <p:cNvCxnSpPr/>
            <p:nvPr/>
          </p:nvCxnSpPr>
          <p:spPr>
            <a:xfrm>
              <a:off x="1202968" y="2518852"/>
              <a:ext cx="111735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コネクタ 73"/>
            <p:cNvCxnSpPr/>
            <p:nvPr/>
          </p:nvCxnSpPr>
          <p:spPr>
            <a:xfrm>
              <a:off x="1202968" y="3287672"/>
              <a:ext cx="111735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/>
            <p:cNvCxnSpPr/>
            <p:nvPr/>
          </p:nvCxnSpPr>
          <p:spPr>
            <a:xfrm>
              <a:off x="1202968" y="4056492"/>
              <a:ext cx="111735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/>
            <p:cNvCxnSpPr/>
            <p:nvPr/>
          </p:nvCxnSpPr>
          <p:spPr>
            <a:xfrm>
              <a:off x="1202968" y="4825312"/>
              <a:ext cx="111735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76"/>
            <p:cNvCxnSpPr/>
            <p:nvPr/>
          </p:nvCxnSpPr>
          <p:spPr>
            <a:xfrm>
              <a:off x="1202968" y="5594132"/>
              <a:ext cx="111735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テキスト ボックス 77"/>
          <p:cNvSpPr txBox="1"/>
          <p:nvPr/>
        </p:nvSpPr>
        <p:spPr>
          <a:xfrm>
            <a:off x="419439" y="2233043"/>
            <a:ext cx="822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2</a:t>
            </a:r>
            <a:r>
              <a:rPr lang="ja-JP" altLang="en-US" sz="3200" dirty="0" smtClean="0"/>
              <a:t>点</a:t>
            </a:r>
            <a:endParaRPr kumimoji="1" lang="en-US" altLang="ja-JP" sz="3200" dirty="0" smtClean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419439" y="3002343"/>
            <a:ext cx="822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1</a:t>
            </a:r>
            <a:r>
              <a:rPr lang="ja-JP" altLang="en-US" sz="3200" dirty="0" smtClean="0"/>
              <a:t>点</a:t>
            </a:r>
            <a:endParaRPr kumimoji="1" lang="en-US" altLang="ja-JP" sz="3200" dirty="0" smtClean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419439" y="3771643"/>
            <a:ext cx="822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smtClean="0"/>
              <a:t>2</a:t>
            </a:r>
            <a:r>
              <a:rPr lang="ja-JP" altLang="en-US" sz="3200" smtClean="0"/>
              <a:t>点</a:t>
            </a:r>
            <a:endParaRPr kumimoji="1" lang="en-US" altLang="ja-JP" sz="3200" dirty="0" smtClean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419439" y="4540943"/>
            <a:ext cx="822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3</a:t>
            </a:r>
            <a:r>
              <a:rPr lang="ja-JP" altLang="en-US" sz="3200" dirty="0" smtClean="0"/>
              <a:t>点</a:t>
            </a:r>
            <a:endParaRPr kumimoji="1" lang="en-US" altLang="ja-JP" sz="3200" dirty="0" smtClean="0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419439" y="5310244"/>
            <a:ext cx="822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1</a:t>
            </a:r>
            <a:r>
              <a:rPr lang="ja-JP" altLang="en-US" sz="3200" dirty="0" smtClean="0"/>
              <a:t>点</a:t>
            </a:r>
            <a:endParaRPr kumimoji="1" lang="en-US" altLang="ja-JP" sz="32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テキスト ボックス 82"/>
              <p:cNvSpPr txBox="1"/>
              <p:nvPr/>
            </p:nvSpPr>
            <p:spPr>
              <a:xfrm>
                <a:off x="128757" y="5994155"/>
                <a:ext cx="1542089" cy="524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実現</a:t>
                </a:r>
                <a14:m>
                  <m:oMath xmlns:m="http://schemas.openxmlformats.org/officeDocument/2006/math">
                    <m:r>
                      <a:rPr lang="ja-JP" altLang="en-US" sz="2800" b="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charset="0"/>
                      </a:rPr>
                      <m:t>値</m:t>
                    </m:r>
                    <m:r>
                      <a:rPr lang="en-US" altLang="ja-JP" sz="2800" b="0" i="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charset="0"/>
                      </a:rPr>
                      <m:t> </m:t>
                    </m:r>
                    <m:r>
                      <a:rPr lang="en-US" altLang="ja-JP" sz="2800" b="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charset="0"/>
                      </a:rPr>
                      <m:t>𝑥</m:t>
                    </m:r>
                  </m:oMath>
                </a14:m>
                <a:endParaRPr lang="ja-JP" altLang="en-US" sz="16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3" name="テキスト ボックス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57" y="5994155"/>
                <a:ext cx="1542089" cy="524887"/>
              </a:xfrm>
              <a:prstGeom prst="rect">
                <a:avLst/>
              </a:prstGeom>
              <a:blipFill rotWithShape="0">
                <a:blip r:embed="rId18"/>
                <a:stretch>
                  <a:fillRect l="-7510" t="-10465" b="-325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正方形/長方形 83"/>
              <p:cNvSpPr/>
              <p:nvPr/>
            </p:nvSpPr>
            <p:spPr>
              <a:xfrm>
                <a:off x="1665923" y="1601272"/>
                <a:ext cx="663490" cy="416182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32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関</a:t>
                </a:r>
                <a:r>
                  <a:rPr kumimoji="1" lang="en-US" altLang="ja-JP" sz="32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/>
                </a:r>
                <a:br>
                  <a:rPr kumimoji="1" lang="en-US" altLang="ja-JP" sz="3200" dirty="0" smtClean="0">
                    <a:solidFill>
                      <a:schemeClr val="accent2">
                        <a:lumMod val="75000"/>
                      </a:schemeClr>
                    </a:solidFill>
                  </a:rPr>
                </a:br>
                <a:r>
                  <a:rPr kumimoji="1" lang="ja-JP" altLang="en-US" sz="32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数</a:t>
                </a:r>
                <a:r>
                  <a:rPr kumimoji="1" lang="en-US" altLang="ja-JP" sz="32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/>
                </a:r>
                <a:br>
                  <a:rPr kumimoji="1" lang="en-US" altLang="ja-JP" sz="3200" dirty="0" smtClean="0">
                    <a:solidFill>
                      <a:schemeClr val="accent2">
                        <a:lumMod val="75000"/>
                      </a:schemeClr>
                    </a:solidFill>
                  </a:rPr>
                </a:br>
                <a:r>
                  <a:rPr lang="en-US" altLang="ja-JP" sz="32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3200" b="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charset="0"/>
                      </a:rPr>
                      <m:t>𝑋</m:t>
                    </m:r>
                    <m:r>
                      <a:rPr lang="en-US" altLang="ja-JP" sz="3200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charset="0"/>
                      </a:rPr>
                      <m:t> </m:t>
                    </m:r>
                  </m:oMath>
                </a14:m>
                <a:endParaRPr kumimoji="1" lang="ja-JP" altLang="en-US" sz="32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4" name="正方形/長方形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923" y="1601272"/>
                <a:ext cx="663490" cy="4161820"/>
              </a:xfrm>
              <a:prstGeom prst="rect">
                <a:avLst/>
              </a:prstGeom>
              <a:blipFill rotWithShape="0">
                <a:blip r:embed="rId19"/>
                <a:stretch>
                  <a:fillRect l="-14912" r="-14912"/>
                </a:stretch>
              </a:blipFill>
              <a:ln w="28575"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正方形/長方形 68"/>
              <p:cNvSpPr/>
              <p:nvPr/>
            </p:nvSpPr>
            <p:spPr>
              <a:xfrm>
                <a:off x="7145025" y="2210214"/>
                <a:ext cx="683046" cy="274900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32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関</a:t>
                </a:r>
                <a:r>
                  <a:rPr kumimoji="1" lang="en-US" altLang="ja-JP" sz="32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/>
                </a:r>
                <a:br>
                  <a:rPr kumimoji="1" lang="en-US" altLang="ja-JP" sz="3200" dirty="0" smtClean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kumimoji="1" lang="ja-JP" altLang="en-US" sz="32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数</a:t>
                </a:r>
                <a:r>
                  <a:rPr kumimoji="1" lang="en-US" altLang="ja-JP" sz="32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/>
                </a:r>
                <a:br>
                  <a:rPr kumimoji="1" lang="en-US" altLang="ja-JP" sz="3200" dirty="0" smtClean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altLang="ja-JP" sz="32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3200" b="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𝑃</m:t>
                    </m:r>
                    <m:r>
                      <a:rPr lang="en-US" altLang="ja-JP" sz="3200" i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 </m:t>
                    </m:r>
                  </m:oMath>
                </a14:m>
                <a:endParaRPr kumimoji="1" lang="ja-JP" alt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9" name="正方形/長方形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5025" y="2210214"/>
                <a:ext cx="683046" cy="2749002"/>
              </a:xfrm>
              <a:prstGeom prst="rect">
                <a:avLst/>
              </a:prstGeom>
              <a:blipFill rotWithShape="0">
                <a:blip r:embed="rId20"/>
                <a:stretch>
                  <a:fillRect l="-13675" r="-12821"/>
                </a:stretch>
              </a:blip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テキスト ボックス 69"/>
              <p:cNvSpPr txBox="1"/>
              <p:nvPr/>
            </p:nvSpPr>
            <p:spPr>
              <a:xfrm>
                <a:off x="2767387" y="1452887"/>
                <a:ext cx="1558952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3400" b="0" i="1" smtClean="0">
                          <a:latin typeface="Cambria Math" charset="0"/>
                        </a:rPr>
                        <m:t>:</m:t>
                      </m:r>
                      <m:r>
                        <a:rPr lang="ja-JP" altLang="en-US" sz="3400" b="0" i="1" smtClean="0">
                          <a:latin typeface="Cambria Math" charset="0"/>
                        </a:rPr>
                        <m:t>へ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>
          <p:sp>
            <p:nvSpPr>
              <p:cNvPr id="70" name="テキスト ボックス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387" y="1452887"/>
                <a:ext cx="1558952" cy="615553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テキスト ボックス 84"/>
              <p:cNvSpPr txBox="1"/>
              <p:nvPr/>
            </p:nvSpPr>
            <p:spPr>
              <a:xfrm>
                <a:off x="2767387" y="2230169"/>
                <a:ext cx="156901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3400" i="1">
                          <a:latin typeface="Cambria Math" charset="0"/>
                        </a:rPr>
                        <m:t>:</m:t>
                      </m:r>
                      <m:r>
                        <a:rPr lang="ja-JP" altLang="en-US" sz="3400" b="0" i="1" smtClean="0">
                          <a:latin typeface="Cambria Math" charset="0"/>
                        </a:rPr>
                        <m:t>の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>
          <p:sp>
            <p:nvSpPr>
              <p:cNvPr id="85" name="テキスト ボックス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387" y="2230169"/>
                <a:ext cx="1569019" cy="615553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テキスト ボックス 85"/>
              <p:cNvSpPr txBox="1"/>
              <p:nvPr/>
            </p:nvSpPr>
            <p:spPr>
              <a:xfrm>
                <a:off x="2767387" y="3007451"/>
                <a:ext cx="156901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sz="3400" i="1">
                          <a:latin typeface="Cambria Math" charset="0"/>
                        </a:rPr>
                        <m:t>:</m:t>
                      </m:r>
                      <m:r>
                        <a:rPr lang="ja-JP" altLang="en-US" sz="3400" i="1">
                          <a:latin typeface="Cambria Math" charset="0"/>
                        </a:rPr>
                        <m:t>へ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>
          <p:sp>
            <p:nvSpPr>
              <p:cNvPr id="86" name="テキスト ボックス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387" y="3007451"/>
                <a:ext cx="1569019" cy="615553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テキスト ボックス 86"/>
              <p:cNvSpPr txBox="1"/>
              <p:nvPr/>
            </p:nvSpPr>
            <p:spPr>
              <a:xfrm>
                <a:off x="2767387" y="3784733"/>
                <a:ext cx="156901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  <m:r>
                        <a:rPr lang="en-US" altLang="ja-JP" sz="3400" i="1">
                          <a:latin typeface="Cambria Math" charset="0"/>
                        </a:rPr>
                        <m:t>:</m:t>
                      </m:r>
                      <m:r>
                        <a:rPr lang="ja-JP" altLang="en-US" sz="3400" b="0" i="1" smtClean="0">
                          <a:latin typeface="Cambria Math" charset="0"/>
                        </a:rPr>
                        <m:t>の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>
          <p:sp>
            <p:nvSpPr>
              <p:cNvPr id="87" name="テキスト ボックス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387" y="3784733"/>
                <a:ext cx="1569019" cy="615553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テキスト ボックス 87"/>
              <p:cNvSpPr txBox="1"/>
              <p:nvPr/>
            </p:nvSpPr>
            <p:spPr>
              <a:xfrm>
                <a:off x="2767387" y="4562015"/>
                <a:ext cx="156901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5</m:t>
                          </m:r>
                        </m:sub>
                      </m:sSub>
                      <m:r>
                        <a:rPr lang="en-US" altLang="ja-JP" sz="3400" i="1">
                          <a:latin typeface="Cambria Math" charset="0"/>
                        </a:rPr>
                        <m:t>:</m:t>
                      </m:r>
                      <m:r>
                        <a:rPr lang="ja-JP" altLang="en-US" sz="3400" b="0" i="1" smtClean="0">
                          <a:latin typeface="Cambria Math" charset="0"/>
                        </a:rPr>
                        <m:t>も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>
          <p:sp>
            <p:nvSpPr>
              <p:cNvPr id="88" name="テキスト ボックス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387" y="4562015"/>
                <a:ext cx="1569019" cy="615553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テキスト ボックス 88"/>
              <p:cNvSpPr txBox="1"/>
              <p:nvPr/>
            </p:nvSpPr>
            <p:spPr>
              <a:xfrm>
                <a:off x="2767387" y="5339298"/>
                <a:ext cx="156901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6</m:t>
                          </m:r>
                        </m:sub>
                      </m:sSub>
                      <m:r>
                        <a:rPr lang="en-US" altLang="ja-JP" sz="3400" i="1">
                          <a:latin typeface="Cambria Math" charset="0"/>
                        </a:rPr>
                        <m:t>:</m:t>
                      </m:r>
                      <m:r>
                        <a:rPr lang="ja-JP" altLang="en-US" sz="3400" i="1">
                          <a:latin typeface="Cambria Math" charset="0"/>
                        </a:rPr>
                        <m:t>へ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>
          <p:sp>
            <p:nvSpPr>
              <p:cNvPr id="89" name="テキスト ボックス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387" y="5339298"/>
                <a:ext cx="1569019" cy="615553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8312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円/楕円 23"/>
          <p:cNvSpPr/>
          <p:nvPr/>
        </p:nvSpPr>
        <p:spPr>
          <a:xfrm>
            <a:off x="671718" y="1553623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1205427" y="1648081"/>
            <a:ext cx="1613049" cy="62539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/>
          <p:cNvSpPr/>
          <p:nvPr/>
        </p:nvSpPr>
        <p:spPr>
          <a:xfrm>
            <a:off x="330506" y="271263"/>
            <a:ext cx="8516038" cy="2445744"/>
          </a:xfrm>
          <a:prstGeom prst="roundRect">
            <a:avLst/>
          </a:prstGeom>
          <a:noFill/>
          <a:ln w="4445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5202406" y="1553623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弧 24"/>
          <p:cNvSpPr/>
          <p:nvPr/>
        </p:nvSpPr>
        <p:spPr>
          <a:xfrm>
            <a:off x="2237338" y="1112948"/>
            <a:ext cx="4601072" cy="1751682"/>
          </a:xfrm>
          <a:prstGeom prst="arc">
            <a:avLst>
              <a:gd name="adj1" fmla="val 11171590"/>
              <a:gd name="adj2" fmla="val 21291507"/>
            </a:avLst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5900974" y="1742567"/>
                <a:ext cx="187487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0≤</m:t>
                      </m:r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𝑝</m:t>
                      </m:r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≤1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974" y="1742567"/>
                <a:ext cx="1874872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正方形/長方形 27"/>
              <p:cNvSpPr/>
              <p:nvPr/>
            </p:nvSpPr>
            <p:spPr>
              <a:xfrm>
                <a:off x="3287449" y="405062"/>
                <a:ext cx="3001783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000" b="0" i="1" smtClean="0">
                          <a:latin typeface="Cambria Math" charset="0"/>
                        </a:rPr>
                        <m:t>𝑃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:</m:t>
                      </m:r>
                      <m:r>
                        <a:rPr lang="en-US" altLang="ja-JP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ℱ</m:t>
                      </m:r>
                      <m:r>
                        <a:rPr lang="ja-JP" altLang="en-US" sz="4000" b="0" i="1" smtClean="0">
                          <a:latin typeface="Cambria Math" charset="0"/>
                        </a:rPr>
                        <m:t>→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[0,1]</m:t>
                      </m:r>
                    </m:oMath>
                  </m:oMathPara>
                </a14:m>
                <a:endParaRPr lang="ja-JP" altLang="en-US" sz="4000" dirty="0"/>
              </a:p>
            </p:txBody>
          </p:sp>
        </mc:Choice>
        <mc:Fallback xmlns="">
          <p:sp>
            <p:nvSpPr>
              <p:cNvPr id="28" name="正方形/長方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449" y="405062"/>
                <a:ext cx="3001783" cy="70788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1372438" y="655051"/>
                <a:ext cx="1835439" cy="541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600" b="0" i="0" smtClean="0">
                        <a:latin typeface="Cambria Math" charset="0"/>
                      </a:rPr>
                      <m:t>Ω</m:t>
                    </m:r>
                  </m:oMath>
                </a14:m>
                <a:r>
                  <a:rPr kumimoji="1" lang="en-US" altLang="ja-JP" sz="2400" dirty="0" smtClean="0"/>
                  <a:t> (</a:t>
                </a:r>
                <a:r>
                  <a:rPr kumimoji="1" lang="ja-JP" altLang="en-US" sz="2400" dirty="0" smtClean="0"/>
                  <a:t>標本空間</a:t>
                </a:r>
                <a:r>
                  <a:rPr kumimoji="1" lang="en-US" altLang="ja-JP" sz="2400" dirty="0" smtClean="0"/>
                  <a:t>)</a:t>
                </a:r>
                <a:endParaRPr kumimoji="1" lang="ja-JP" altLang="en-US" sz="3600" dirty="0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438" y="655051"/>
                <a:ext cx="1835439" cy="541238"/>
              </a:xfrm>
              <a:prstGeom prst="rect">
                <a:avLst/>
              </a:prstGeom>
              <a:blipFill rotWithShape="0">
                <a:blip r:embed="rId4"/>
                <a:stretch>
                  <a:fillRect r="-9635" b="-280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6471761" y="821736"/>
                <a:ext cx="12327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charset="0"/>
                      </a:rPr>
                      <m:t>[0,1]</m:t>
                    </m:r>
                  </m:oMath>
                </a14:m>
                <a:r>
                  <a:rPr lang="ja-JP" altLang="en-US" sz="2400" dirty="0" smtClean="0"/>
                  <a:t>空間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1761" y="821736"/>
                <a:ext cx="1232710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1881" t="-26667" r="-13861" b="-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2896518" y="1713979"/>
                <a:ext cx="377539" cy="4935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ja-JP" sz="3200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altLang="ja-JP" sz="3200" b="0" i="1" smtClean="0">
                              <a:latin typeface="Cambria Math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518" y="1713979"/>
                <a:ext cx="377539" cy="49359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正方形/長方形 35"/>
          <p:cNvSpPr/>
          <p:nvPr/>
        </p:nvSpPr>
        <p:spPr>
          <a:xfrm>
            <a:off x="3305269" y="2479435"/>
            <a:ext cx="2468210" cy="415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3288166" y="2479435"/>
                <a:ext cx="260071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ja-JP" altLang="en-US" sz="2400" dirty="0" smtClean="0"/>
                  <a:t>確率空間</a:t>
                </a:r>
                <a14:m>
                  <m:oMath xmlns:m="http://schemas.openxmlformats.org/officeDocument/2006/math">
                    <m:r>
                      <a:rPr lang="en-US" altLang="ja-JP" sz="24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ja-JP" sz="24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Ω</m:t>
                    </m:r>
                    <m:r>
                      <a:rPr lang="en-US" altLang="ja-JP" sz="24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altLang="ja-JP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ℱ</m:t>
                    </m:r>
                    <m:r>
                      <a:rPr lang="en-US" altLang="ja-JP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altLang="ja-JP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r>
                      <a:rPr lang="en-US" altLang="ja-JP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) </m:t>
                    </m:r>
                  </m:oMath>
                </a14:m>
                <a:r>
                  <a:rPr kumimoji="1" lang="en-US" altLang="ja-JP" sz="2400" dirty="0" smtClean="0"/>
                  <a:t/>
                </a:r>
                <a:br>
                  <a:rPr kumimoji="1" lang="en-US" altLang="ja-JP" sz="2400" dirty="0" smtClean="0"/>
                </a:br>
                <a:r>
                  <a:rPr lang="en-US" altLang="ja-JP" sz="2000" dirty="0" smtClean="0"/>
                  <a:t>probability space</a:t>
                </a:r>
                <a:endParaRPr lang="ja-JP" altLang="en-US" sz="2000" dirty="0"/>
              </a:p>
            </p:txBody>
          </p:sp>
        </mc:Choice>
        <mc:Fallback xmlns=""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166" y="2479435"/>
                <a:ext cx="2600713" cy="769441"/>
              </a:xfrm>
              <a:prstGeom prst="rect">
                <a:avLst/>
              </a:prstGeom>
              <a:blipFill rotWithShape="0">
                <a:blip r:embed="rId7"/>
                <a:stretch>
                  <a:fillRect l="-3044" t="-61905" r="-2108" b="-396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1390424" y="1631299"/>
                <a:ext cx="116653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 dirty="0" smtClean="0"/>
                  <a:t>事象</a:t>
                </a:r>
                <a14:m>
                  <m:oMath xmlns:m="http://schemas.openxmlformats.org/officeDocument/2006/math">
                    <m:r>
                      <a:rPr lang="en-US" altLang="ja-JP" sz="3200" i="1">
                        <a:latin typeface="Cambria Math" charset="0"/>
                      </a:rPr>
                      <m:t>𝐴</m:t>
                    </m:r>
                  </m:oMath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424" y="1631299"/>
                <a:ext cx="1166538" cy="584775"/>
              </a:xfrm>
              <a:prstGeom prst="rect">
                <a:avLst/>
              </a:prstGeom>
              <a:blipFill rotWithShape="0">
                <a:blip r:embed="rId8"/>
                <a:stretch>
                  <a:fillRect l="-10471" t="-2083" b="-27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円/楕円 48"/>
          <p:cNvSpPr/>
          <p:nvPr/>
        </p:nvSpPr>
        <p:spPr>
          <a:xfrm>
            <a:off x="2739897" y="4249600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/>
              <p:cNvSpPr txBox="1"/>
              <p:nvPr/>
            </p:nvSpPr>
            <p:spPr>
              <a:xfrm>
                <a:off x="4115482" y="4380887"/>
                <a:ext cx="3442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51" name="テキスト ボックス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482" y="4380887"/>
                <a:ext cx="344260" cy="49244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正方形/長方形 51"/>
              <p:cNvSpPr/>
              <p:nvPr/>
            </p:nvSpPr>
            <p:spPr>
              <a:xfrm>
                <a:off x="970976" y="3244774"/>
                <a:ext cx="2334293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4000" b="0" i="1" smtClean="0">
                        <a:latin typeface="Cambria Math" charset="0"/>
                      </a:rPr>
                      <m:t>𝑋</m:t>
                    </m:r>
                    <m:r>
                      <a:rPr lang="en-US" altLang="ja-JP" sz="4000" b="0" i="1" smtClean="0">
                        <a:latin typeface="Cambria Math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ja-JP" sz="4000" b="0" i="0" smtClean="0">
                        <a:latin typeface="Cambria Math" charset="0"/>
                      </a:rPr>
                      <m:t>Ω</m:t>
                    </m:r>
                    <m:r>
                      <a:rPr lang="ja-JP" altLang="en-US" sz="4000" b="0" i="1" smtClean="0">
                        <a:latin typeface="Cambria Math" charset="0"/>
                      </a:rPr>
                      <m:t>→</m:t>
                    </m:r>
                  </m:oMath>
                </a14:m>
                <a:r>
                  <a:rPr lang="en-US" altLang="ja-JP" sz="4000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4000" b="0" i="0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</m:oMath>
                </a14:m>
                <a:r>
                  <a:rPr lang="en-US" altLang="ja-JP" sz="4000" dirty="0"/>
                  <a:t> </a:t>
                </a:r>
                <a:endParaRPr lang="ja-JP" altLang="en-US" sz="4000" dirty="0"/>
              </a:p>
            </p:txBody>
          </p:sp>
        </mc:Choice>
        <mc:Fallback xmlns="">
          <p:sp>
            <p:nvSpPr>
              <p:cNvPr id="52" name="正方形/長方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976" y="3244774"/>
                <a:ext cx="2334293" cy="70788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/>
              <p:cNvSpPr txBox="1"/>
              <p:nvPr/>
            </p:nvSpPr>
            <p:spPr>
              <a:xfrm>
                <a:off x="3478398" y="4989540"/>
                <a:ext cx="1992854" cy="633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6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</m:oMath>
                </a14:m>
                <a:r>
                  <a:rPr lang="en-US" altLang="ja-JP" sz="2400" dirty="0" smtClean="0"/>
                  <a:t> (</a:t>
                </a:r>
                <a:r>
                  <a:rPr lang="ja-JP" altLang="en-US" sz="2400" dirty="0" smtClean="0"/>
                  <a:t>実数空間</a:t>
                </a:r>
                <a:r>
                  <a:rPr lang="en-US" altLang="ja-JP" sz="2400" dirty="0" smtClean="0"/>
                  <a:t>)</a:t>
                </a:r>
                <a:endParaRPr lang="ja-JP" altLang="en-US" sz="2400" dirty="0"/>
              </a:p>
            </p:txBody>
          </p:sp>
        </mc:Choice>
        <mc:Fallback xmlns="">
          <p:sp>
            <p:nvSpPr>
              <p:cNvPr id="60" name="テキスト ボックス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398" y="4989540"/>
                <a:ext cx="1992854" cy="633571"/>
              </a:xfrm>
              <a:prstGeom prst="rect">
                <a:avLst/>
              </a:prstGeom>
              <a:blipFill rotWithShape="0">
                <a:blip r:embed="rId11"/>
                <a:stretch>
                  <a:fillRect r="-4281" b="-163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テキスト ボックス 1"/>
          <p:cNvSpPr txBox="1"/>
          <p:nvPr/>
        </p:nvSpPr>
        <p:spPr>
          <a:xfrm>
            <a:off x="4345141" y="4615363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実現値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700617" y="3842802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確率変数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cxnSp>
        <p:nvCxnSpPr>
          <p:cNvPr id="26" name="直線矢印コネクタ 25"/>
          <p:cNvCxnSpPr/>
          <p:nvPr/>
        </p:nvCxnSpPr>
        <p:spPr>
          <a:xfrm>
            <a:off x="2298514" y="2130561"/>
            <a:ext cx="1762825" cy="2409464"/>
          </a:xfrm>
          <a:prstGeom prst="straightConnector1">
            <a:avLst/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3775157" y="25567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事象族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89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円/楕円 23"/>
          <p:cNvSpPr/>
          <p:nvPr/>
        </p:nvSpPr>
        <p:spPr>
          <a:xfrm>
            <a:off x="671718" y="1553623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1205427" y="1648081"/>
            <a:ext cx="1613049" cy="62539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/>
          <p:cNvSpPr/>
          <p:nvPr/>
        </p:nvSpPr>
        <p:spPr>
          <a:xfrm>
            <a:off x="330506" y="271263"/>
            <a:ext cx="8516038" cy="2445744"/>
          </a:xfrm>
          <a:prstGeom prst="roundRect">
            <a:avLst/>
          </a:prstGeom>
          <a:noFill/>
          <a:ln w="4445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5202406" y="1553623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弧 24"/>
          <p:cNvSpPr/>
          <p:nvPr/>
        </p:nvSpPr>
        <p:spPr>
          <a:xfrm>
            <a:off x="2237338" y="1112948"/>
            <a:ext cx="4601072" cy="1751682"/>
          </a:xfrm>
          <a:prstGeom prst="arc">
            <a:avLst>
              <a:gd name="adj1" fmla="val 11171590"/>
              <a:gd name="adj2" fmla="val 21291507"/>
            </a:avLst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5900974" y="1742567"/>
                <a:ext cx="187487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0≤</m:t>
                      </m:r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𝑝</m:t>
                      </m:r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≤1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974" y="1742567"/>
                <a:ext cx="1874872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1372438" y="655051"/>
                <a:ext cx="1835439" cy="541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600" b="0" i="0" smtClean="0">
                        <a:latin typeface="Cambria Math" charset="0"/>
                      </a:rPr>
                      <m:t>Ω</m:t>
                    </m:r>
                  </m:oMath>
                </a14:m>
                <a:r>
                  <a:rPr kumimoji="1" lang="en-US" altLang="ja-JP" sz="2400" dirty="0" smtClean="0"/>
                  <a:t> (</a:t>
                </a:r>
                <a:r>
                  <a:rPr kumimoji="1" lang="ja-JP" altLang="en-US" sz="2400" dirty="0" smtClean="0"/>
                  <a:t>標本空間</a:t>
                </a:r>
                <a:r>
                  <a:rPr kumimoji="1" lang="en-US" altLang="ja-JP" sz="2400" dirty="0" smtClean="0"/>
                  <a:t>)</a:t>
                </a:r>
                <a:endParaRPr kumimoji="1" lang="ja-JP" altLang="en-US" sz="3600" dirty="0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438" y="655051"/>
                <a:ext cx="1835439" cy="541238"/>
              </a:xfrm>
              <a:prstGeom prst="rect">
                <a:avLst/>
              </a:prstGeom>
              <a:blipFill rotWithShape="0">
                <a:blip r:embed="rId3"/>
                <a:stretch>
                  <a:fillRect r="-9635" b="-280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6471761" y="821736"/>
                <a:ext cx="12327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charset="0"/>
                      </a:rPr>
                      <m:t>[0,1]</m:t>
                    </m:r>
                  </m:oMath>
                </a14:m>
                <a:r>
                  <a:rPr lang="ja-JP" altLang="en-US" sz="2400" dirty="0" smtClean="0"/>
                  <a:t>空間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1761" y="821736"/>
                <a:ext cx="123271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1881" t="-26667" r="-13861" b="-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2896518" y="1713979"/>
                <a:ext cx="377539" cy="4935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ja-JP" sz="3200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altLang="ja-JP" sz="3200" b="0" i="1" smtClean="0">
                              <a:latin typeface="Cambria Math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518" y="1713979"/>
                <a:ext cx="377539" cy="49359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1390424" y="1631299"/>
                <a:ext cx="116653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 dirty="0" smtClean="0"/>
                  <a:t>事象</a:t>
                </a:r>
                <a14:m>
                  <m:oMath xmlns:m="http://schemas.openxmlformats.org/officeDocument/2006/math">
                    <m:r>
                      <a:rPr lang="en-US" altLang="ja-JP" sz="3200" i="1">
                        <a:latin typeface="Cambria Math" charset="0"/>
                      </a:rPr>
                      <m:t>𝐴</m:t>
                    </m:r>
                  </m:oMath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424" y="1631299"/>
                <a:ext cx="1166538" cy="584775"/>
              </a:xfrm>
              <a:prstGeom prst="rect">
                <a:avLst/>
              </a:prstGeom>
              <a:blipFill rotWithShape="0">
                <a:blip r:embed="rId6"/>
                <a:stretch>
                  <a:fillRect l="-10471" t="-2083" b="-27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円/楕円 48"/>
          <p:cNvSpPr/>
          <p:nvPr/>
        </p:nvSpPr>
        <p:spPr>
          <a:xfrm>
            <a:off x="2739897" y="4249600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/>
              <p:cNvSpPr txBox="1"/>
              <p:nvPr/>
            </p:nvSpPr>
            <p:spPr>
              <a:xfrm>
                <a:off x="4115482" y="4380887"/>
                <a:ext cx="3442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51" name="テキスト ボックス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482" y="4380887"/>
                <a:ext cx="344260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正方形/長方形 51"/>
              <p:cNvSpPr/>
              <p:nvPr/>
            </p:nvSpPr>
            <p:spPr>
              <a:xfrm>
                <a:off x="970976" y="3244774"/>
                <a:ext cx="2334293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4000" b="0" i="1" smtClean="0">
                        <a:latin typeface="Cambria Math" charset="0"/>
                      </a:rPr>
                      <m:t>𝑋</m:t>
                    </m:r>
                    <m:r>
                      <a:rPr lang="en-US" altLang="ja-JP" sz="4000" b="0" i="1" smtClean="0">
                        <a:latin typeface="Cambria Math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ja-JP" sz="4000" b="0" i="0" smtClean="0">
                        <a:latin typeface="Cambria Math" charset="0"/>
                      </a:rPr>
                      <m:t>Ω</m:t>
                    </m:r>
                    <m:r>
                      <a:rPr lang="ja-JP" altLang="en-US" sz="4000" b="0" i="1" smtClean="0">
                        <a:latin typeface="Cambria Math" charset="0"/>
                      </a:rPr>
                      <m:t>→</m:t>
                    </m:r>
                  </m:oMath>
                </a14:m>
                <a:r>
                  <a:rPr lang="en-US" altLang="ja-JP" sz="4000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4000" b="0" i="0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</m:oMath>
                </a14:m>
                <a:r>
                  <a:rPr lang="en-US" altLang="ja-JP" sz="4000" dirty="0"/>
                  <a:t> </a:t>
                </a:r>
                <a:endParaRPr lang="ja-JP" altLang="en-US" sz="4000" dirty="0"/>
              </a:p>
            </p:txBody>
          </p:sp>
        </mc:Choice>
        <mc:Fallback xmlns="">
          <p:sp>
            <p:nvSpPr>
              <p:cNvPr id="52" name="正方形/長方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976" y="3244774"/>
                <a:ext cx="2334293" cy="707886"/>
              </a:xfrm>
              <a:prstGeom prst="rect">
                <a:avLst/>
              </a:prstGeom>
              <a:blipFill rotWithShape="0">
                <a:blip r:embed="rId8"/>
                <a:stretch>
                  <a:fillRect r="-3394" b="-206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/>
              <p:cNvSpPr txBox="1"/>
              <p:nvPr/>
            </p:nvSpPr>
            <p:spPr>
              <a:xfrm>
                <a:off x="3478398" y="4989540"/>
                <a:ext cx="1992854" cy="633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6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</m:oMath>
                </a14:m>
                <a:r>
                  <a:rPr lang="en-US" altLang="ja-JP" sz="2400" dirty="0" smtClean="0"/>
                  <a:t> (</a:t>
                </a:r>
                <a:r>
                  <a:rPr lang="ja-JP" altLang="en-US" sz="2400" dirty="0" smtClean="0"/>
                  <a:t>実数空間</a:t>
                </a:r>
                <a:r>
                  <a:rPr lang="en-US" altLang="ja-JP" sz="2400" dirty="0" smtClean="0"/>
                  <a:t>)</a:t>
                </a:r>
                <a:endParaRPr lang="ja-JP" altLang="en-US" sz="2400" dirty="0"/>
              </a:p>
            </p:txBody>
          </p:sp>
        </mc:Choice>
        <mc:Fallback xmlns="">
          <p:sp>
            <p:nvSpPr>
              <p:cNvPr id="60" name="テキスト ボックス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398" y="4989540"/>
                <a:ext cx="1992854" cy="633571"/>
              </a:xfrm>
              <a:prstGeom prst="rect">
                <a:avLst/>
              </a:prstGeom>
              <a:blipFill rotWithShape="0">
                <a:blip r:embed="rId9"/>
                <a:stretch>
                  <a:fillRect r="-4281" b="-163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テキスト ボックス 1"/>
          <p:cNvSpPr txBox="1"/>
          <p:nvPr/>
        </p:nvSpPr>
        <p:spPr>
          <a:xfrm>
            <a:off x="4345141" y="4615363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実現値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700617" y="3842802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確率変数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cxnSp>
        <p:nvCxnSpPr>
          <p:cNvPr id="26" name="直線矢印コネクタ 25"/>
          <p:cNvCxnSpPr/>
          <p:nvPr/>
        </p:nvCxnSpPr>
        <p:spPr>
          <a:xfrm>
            <a:off x="2298514" y="2130561"/>
            <a:ext cx="1762825" cy="2409464"/>
          </a:xfrm>
          <a:prstGeom prst="straightConnector1">
            <a:avLst/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正方形/長方形 30"/>
              <p:cNvSpPr/>
              <p:nvPr/>
            </p:nvSpPr>
            <p:spPr>
              <a:xfrm>
                <a:off x="1636161" y="5613270"/>
                <a:ext cx="6449010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000" b="0" i="1" smtClean="0">
                          <a:latin typeface="Cambria Math" charset="0"/>
                        </a:rPr>
                        <m:t>𝑋</m:t>
                      </m:r>
                      <m:d>
                        <m:dPr>
                          <m:ctrlPr>
                            <a:rPr lang="en-US" altLang="ja-JP" sz="4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ja-JP" sz="4000" b="0" i="1" smtClean="0">
                              <a:latin typeface="Cambria Math" charset="0"/>
                            </a:rPr>
                            <m:t>𝐴</m:t>
                          </m:r>
                        </m:e>
                      </m:d>
                      <m:r>
                        <a:rPr lang="en-US" altLang="ja-JP" sz="4000" b="0" i="1" smtClean="0">
                          <a:latin typeface="Cambria Math" charset="0"/>
                        </a:rPr>
                        <m:t>=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𝑥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   ⇔   </m:t>
                      </m:r>
                      <m:sSup>
                        <m:sSupPr>
                          <m:ctrlPr>
                            <a:rPr lang="en-US" altLang="ja-JP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altLang="ja-JP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ja-JP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−1</m:t>
                          </m:r>
                        </m:sup>
                      </m:sSup>
                      <m:r>
                        <a:rPr lang="en-US" altLang="ja-JP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altLang="ja-JP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𝑥</m:t>
                      </m:r>
                      <m:r>
                        <a:rPr lang="en-US" altLang="ja-JP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)=</m:t>
                      </m:r>
                      <m:r>
                        <a:rPr lang="en-US" altLang="ja-JP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</m:oMath>
                  </m:oMathPara>
                </a14:m>
                <a:endParaRPr lang="ja-JP" altLang="en-US" sz="4000" dirty="0"/>
              </a:p>
            </p:txBody>
          </p:sp>
        </mc:Choice>
        <mc:Fallback xmlns="">
          <p:sp>
            <p:nvSpPr>
              <p:cNvPr id="31" name="正方形/長方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161" y="5613270"/>
                <a:ext cx="6449010" cy="70788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正方形/長方形 31"/>
              <p:cNvSpPr/>
              <p:nvPr/>
            </p:nvSpPr>
            <p:spPr>
              <a:xfrm>
                <a:off x="3530448" y="6280641"/>
                <a:ext cx="5615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000" b="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Cambria Math" charset="0"/>
                    <a:cs typeface="Cambria Math" charset="0"/>
                  </a:rPr>
                  <a:t>より厳密には</a:t>
                </a:r>
                <a:r>
                  <a:rPr lang="en-US" altLang="ja-JP" sz="2000" b="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Cambria Math" charset="0"/>
                    <a:cs typeface="Cambria Math" charset="0"/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altLang="ja-JP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  <m:sup>
                        <m:r>
                          <a:rPr lang="en-US" altLang="ja-JP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ja-JP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ja-JP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</m:d>
                    <m:r>
                      <a:rPr lang="en-US" altLang="ja-JP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:={</m:t>
                    </m:r>
                    <m:r>
                      <a:rPr lang="en-US" altLang="ja-JP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𝜔</m:t>
                    </m:r>
                    <m:r>
                      <a:rPr lang="en-US" altLang="ja-JP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|</m:t>
                    </m:r>
                    <m:r>
                      <a:rPr lang="en-US" altLang="ja-JP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𝑋</m:t>
                    </m:r>
                    <m:d>
                      <m:dPr>
                        <m:ctrlPr>
                          <a:rPr lang="en-US" altLang="ja-JP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ja-JP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</m:e>
                    </m:d>
                    <m:r>
                      <a:rPr lang="en-US" altLang="ja-JP" sz="28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altLang="ja-JP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  <m:r>
                      <a:rPr lang="en-US" altLang="ja-JP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}</m:t>
                    </m:r>
                  </m:oMath>
                </a14:m>
                <a:endParaRPr lang="ja-JP" alt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正方形/長方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448" y="6280641"/>
                <a:ext cx="5615961" cy="523220"/>
              </a:xfrm>
              <a:prstGeom prst="rect">
                <a:avLst/>
              </a:prstGeom>
              <a:blipFill rotWithShape="0">
                <a:blip r:embed="rId11"/>
                <a:stretch>
                  <a:fillRect l="-1086" b="-127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正方形/長方形 39"/>
              <p:cNvSpPr/>
              <p:nvPr/>
            </p:nvSpPr>
            <p:spPr>
              <a:xfrm>
                <a:off x="3287449" y="405062"/>
                <a:ext cx="3001783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000" b="0" i="1" smtClean="0">
                          <a:latin typeface="Cambria Math" charset="0"/>
                        </a:rPr>
                        <m:t>𝑃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:</m:t>
                      </m:r>
                      <m:r>
                        <a:rPr lang="en-US" altLang="ja-JP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ℱ</m:t>
                      </m:r>
                      <m:r>
                        <a:rPr lang="ja-JP" altLang="en-US" sz="4000" b="0" i="1" smtClean="0">
                          <a:latin typeface="Cambria Math" charset="0"/>
                        </a:rPr>
                        <m:t>→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[0,1]</m:t>
                      </m:r>
                    </m:oMath>
                  </m:oMathPara>
                </a14:m>
                <a:endParaRPr lang="ja-JP" altLang="en-US" sz="4000" dirty="0"/>
              </a:p>
            </p:txBody>
          </p:sp>
        </mc:Choice>
        <mc:Fallback xmlns="">
          <p:sp>
            <p:nvSpPr>
              <p:cNvPr id="40" name="正方形/長方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449" y="405062"/>
                <a:ext cx="3001783" cy="707886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テキスト ボックス 40"/>
          <p:cNvSpPr txBox="1"/>
          <p:nvPr/>
        </p:nvSpPr>
        <p:spPr>
          <a:xfrm>
            <a:off x="3775157" y="25567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事象族</a:t>
            </a:r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3305269" y="2479435"/>
            <a:ext cx="2468210" cy="415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/>
              <p:cNvSpPr txBox="1"/>
              <p:nvPr/>
            </p:nvSpPr>
            <p:spPr>
              <a:xfrm>
                <a:off x="3288166" y="2479435"/>
                <a:ext cx="260071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ja-JP" altLang="en-US" sz="2400" dirty="0" smtClean="0"/>
                  <a:t>確率空間</a:t>
                </a:r>
                <a14:m>
                  <m:oMath xmlns:m="http://schemas.openxmlformats.org/officeDocument/2006/math">
                    <m:r>
                      <a:rPr lang="en-US" altLang="ja-JP" sz="24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ja-JP" sz="24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Ω</m:t>
                    </m:r>
                    <m:r>
                      <a:rPr lang="en-US" altLang="ja-JP" sz="24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altLang="ja-JP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ℱ</m:t>
                    </m:r>
                    <m:r>
                      <a:rPr lang="en-US" altLang="ja-JP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altLang="ja-JP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r>
                      <a:rPr lang="en-US" altLang="ja-JP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) </m:t>
                    </m:r>
                  </m:oMath>
                </a14:m>
                <a:r>
                  <a:rPr kumimoji="1" lang="en-US" altLang="ja-JP" sz="2400" dirty="0" smtClean="0"/>
                  <a:t/>
                </a:r>
                <a:br>
                  <a:rPr kumimoji="1" lang="en-US" altLang="ja-JP" sz="2400" dirty="0" smtClean="0"/>
                </a:br>
                <a:r>
                  <a:rPr lang="en-US" altLang="ja-JP" sz="2000" dirty="0" smtClean="0"/>
                  <a:t>probability space</a:t>
                </a:r>
                <a:endParaRPr lang="ja-JP" altLang="en-US" sz="2000" dirty="0"/>
              </a:p>
            </p:txBody>
          </p:sp>
        </mc:Choice>
        <mc:Fallback xmlns="">
          <p:sp>
            <p:nvSpPr>
              <p:cNvPr id="43" name="テキスト ボックス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166" y="2479435"/>
                <a:ext cx="2600713" cy="769441"/>
              </a:xfrm>
              <a:prstGeom prst="rect">
                <a:avLst/>
              </a:prstGeom>
              <a:blipFill rotWithShape="0">
                <a:blip r:embed="rId13"/>
                <a:stretch>
                  <a:fillRect l="-3044" t="-61905" r="-2108" b="-396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3225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円/楕円 23"/>
          <p:cNvSpPr/>
          <p:nvPr/>
        </p:nvSpPr>
        <p:spPr>
          <a:xfrm>
            <a:off x="671718" y="1553623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1205427" y="1648081"/>
            <a:ext cx="1613049" cy="62539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/>
          <p:cNvSpPr/>
          <p:nvPr/>
        </p:nvSpPr>
        <p:spPr>
          <a:xfrm>
            <a:off x="330506" y="271263"/>
            <a:ext cx="8516038" cy="2445744"/>
          </a:xfrm>
          <a:prstGeom prst="roundRect">
            <a:avLst/>
          </a:prstGeom>
          <a:noFill/>
          <a:ln w="4445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5202406" y="1553623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弧 24"/>
          <p:cNvSpPr/>
          <p:nvPr/>
        </p:nvSpPr>
        <p:spPr>
          <a:xfrm>
            <a:off x="2237338" y="1112948"/>
            <a:ext cx="4601072" cy="1751682"/>
          </a:xfrm>
          <a:prstGeom prst="arc">
            <a:avLst>
              <a:gd name="adj1" fmla="val 11171590"/>
              <a:gd name="adj2" fmla="val 21291507"/>
            </a:avLst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5900974" y="1742567"/>
                <a:ext cx="187487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0≤</m:t>
                      </m:r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𝑝</m:t>
                      </m:r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≤1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974" y="1742567"/>
                <a:ext cx="1874872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1372438" y="655051"/>
                <a:ext cx="1835439" cy="541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600" b="0" i="0" smtClean="0">
                        <a:latin typeface="Cambria Math" charset="0"/>
                      </a:rPr>
                      <m:t>Ω</m:t>
                    </m:r>
                  </m:oMath>
                </a14:m>
                <a:r>
                  <a:rPr kumimoji="1" lang="en-US" altLang="ja-JP" sz="2400" dirty="0" smtClean="0"/>
                  <a:t> (</a:t>
                </a:r>
                <a:r>
                  <a:rPr kumimoji="1" lang="ja-JP" altLang="en-US" sz="2400" dirty="0" smtClean="0"/>
                  <a:t>標本空間</a:t>
                </a:r>
                <a:r>
                  <a:rPr kumimoji="1" lang="en-US" altLang="ja-JP" sz="2400" dirty="0" smtClean="0"/>
                  <a:t>)</a:t>
                </a:r>
                <a:endParaRPr kumimoji="1" lang="ja-JP" altLang="en-US" sz="3600" dirty="0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438" y="655051"/>
                <a:ext cx="1835439" cy="541238"/>
              </a:xfrm>
              <a:prstGeom prst="rect">
                <a:avLst/>
              </a:prstGeom>
              <a:blipFill rotWithShape="0">
                <a:blip r:embed="rId3"/>
                <a:stretch>
                  <a:fillRect r="-9635" b="-280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6471761" y="821736"/>
                <a:ext cx="12327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charset="0"/>
                      </a:rPr>
                      <m:t>[0,1]</m:t>
                    </m:r>
                  </m:oMath>
                </a14:m>
                <a:r>
                  <a:rPr lang="ja-JP" altLang="en-US" sz="2400" dirty="0" smtClean="0"/>
                  <a:t>空間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1761" y="821736"/>
                <a:ext cx="123271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1881" t="-26667" r="-13861" b="-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2896518" y="1713979"/>
                <a:ext cx="377539" cy="4935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ja-JP" sz="3200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altLang="ja-JP" sz="3200" b="0" i="1" smtClean="0">
                              <a:latin typeface="Cambria Math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518" y="1713979"/>
                <a:ext cx="377539" cy="49359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1390424" y="1631299"/>
                <a:ext cx="116653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 dirty="0" smtClean="0"/>
                  <a:t>事象</a:t>
                </a:r>
                <a14:m>
                  <m:oMath xmlns:m="http://schemas.openxmlformats.org/officeDocument/2006/math">
                    <m:r>
                      <a:rPr lang="en-US" altLang="ja-JP" sz="3200" i="1">
                        <a:latin typeface="Cambria Math" charset="0"/>
                      </a:rPr>
                      <m:t>𝐴</m:t>
                    </m:r>
                  </m:oMath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424" y="1631299"/>
                <a:ext cx="1166538" cy="584775"/>
              </a:xfrm>
              <a:prstGeom prst="rect">
                <a:avLst/>
              </a:prstGeom>
              <a:blipFill rotWithShape="0">
                <a:blip r:embed="rId6"/>
                <a:stretch>
                  <a:fillRect l="-10471" t="-2083" b="-27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円/楕円 48"/>
          <p:cNvSpPr/>
          <p:nvPr/>
        </p:nvSpPr>
        <p:spPr>
          <a:xfrm>
            <a:off x="2739897" y="4249600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/>
          <p:cNvCxnSpPr/>
          <p:nvPr/>
        </p:nvCxnSpPr>
        <p:spPr>
          <a:xfrm flipV="1">
            <a:off x="4645855" y="2273475"/>
            <a:ext cx="2137975" cy="2232181"/>
          </a:xfrm>
          <a:prstGeom prst="straightConnector1">
            <a:avLst/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>
            <a:off x="2298514" y="2130561"/>
            <a:ext cx="1762825" cy="2409464"/>
          </a:xfrm>
          <a:prstGeom prst="straightConnector1">
            <a:avLst/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4115482" y="4380887"/>
                <a:ext cx="3442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482" y="4380887"/>
                <a:ext cx="344260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テキスト ボックス 31"/>
          <p:cNvSpPr txBox="1"/>
          <p:nvPr/>
        </p:nvSpPr>
        <p:spPr>
          <a:xfrm>
            <a:off x="4345141" y="4615363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実現値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/>
              <p:cNvSpPr txBox="1"/>
              <p:nvPr/>
            </p:nvSpPr>
            <p:spPr>
              <a:xfrm>
                <a:off x="3478398" y="4989540"/>
                <a:ext cx="1992854" cy="633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6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</m:oMath>
                </a14:m>
                <a:r>
                  <a:rPr lang="en-US" altLang="ja-JP" sz="2400" dirty="0" smtClean="0"/>
                  <a:t> (</a:t>
                </a:r>
                <a:r>
                  <a:rPr lang="ja-JP" altLang="en-US" sz="2400" dirty="0" smtClean="0"/>
                  <a:t>実数空間</a:t>
                </a:r>
                <a:r>
                  <a:rPr lang="en-US" altLang="ja-JP" sz="2400" dirty="0" smtClean="0"/>
                  <a:t>)</a:t>
                </a:r>
                <a:endParaRPr lang="ja-JP" altLang="en-US" sz="2400" dirty="0"/>
              </a:p>
            </p:txBody>
          </p:sp>
        </mc:Choice>
        <mc:Fallback xmlns="">
          <p:sp>
            <p:nvSpPr>
              <p:cNvPr id="41" name="テキスト ボックス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398" y="4989540"/>
                <a:ext cx="1992854" cy="633571"/>
              </a:xfrm>
              <a:prstGeom prst="rect">
                <a:avLst/>
              </a:prstGeom>
              <a:blipFill rotWithShape="0">
                <a:blip r:embed="rId8"/>
                <a:stretch>
                  <a:fillRect r="-4281" b="-163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正方形/長方形 45"/>
              <p:cNvSpPr/>
              <p:nvPr/>
            </p:nvSpPr>
            <p:spPr>
              <a:xfrm>
                <a:off x="3287449" y="405062"/>
                <a:ext cx="3001783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000" b="0" i="1" smtClean="0">
                          <a:latin typeface="Cambria Math" charset="0"/>
                        </a:rPr>
                        <m:t>𝑃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:</m:t>
                      </m:r>
                      <m:r>
                        <a:rPr lang="en-US" altLang="ja-JP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ℱ</m:t>
                      </m:r>
                      <m:r>
                        <a:rPr lang="ja-JP" altLang="en-US" sz="4000" b="0" i="1" smtClean="0">
                          <a:latin typeface="Cambria Math" charset="0"/>
                        </a:rPr>
                        <m:t>→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[0,1]</m:t>
                      </m:r>
                    </m:oMath>
                  </m:oMathPara>
                </a14:m>
                <a:endParaRPr lang="ja-JP" altLang="en-US" sz="4000" dirty="0"/>
              </a:p>
            </p:txBody>
          </p:sp>
        </mc:Choice>
        <mc:Fallback xmlns="">
          <p:sp>
            <p:nvSpPr>
              <p:cNvPr id="46" name="正方形/長方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449" y="405062"/>
                <a:ext cx="3001783" cy="70788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テキスト ボックス 46"/>
          <p:cNvSpPr txBox="1"/>
          <p:nvPr/>
        </p:nvSpPr>
        <p:spPr>
          <a:xfrm>
            <a:off x="3775157" y="25567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事象族</a:t>
            </a:r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>
            <a:off x="3305269" y="2479435"/>
            <a:ext cx="2468210" cy="415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/>
              <p:cNvSpPr txBox="1"/>
              <p:nvPr/>
            </p:nvSpPr>
            <p:spPr>
              <a:xfrm>
                <a:off x="3288166" y="2479435"/>
                <a:ext cx="260071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ja-JP" altLang="en-US" sz="2400" dirty="0" smtClean="0"/>
                  <a:t>確率空間</a:t>
                </a:r>
                <a14:m>
                  <m:oMath xmlns:m="http://schemas.openxmlformats.org/officeDocument/2006/math">
                    <m:r>
                      <a:rPr lang="en-US" altLang="ja-JP" sz="24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ja-JP" sz="24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Ω</m:t>
                    </m:r>
                    <m:r>
                      <a:rPr lang="en-US" altLang="ja-JP" sz="24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altLang="ja-JP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ℱ</m:t>
                    </m:r>
                    <m:r>
                      <a:rPr lang="en-US" altLang="ja-JP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altLang="ja-JP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r>
                      <a:rPr lang="en-US" altLang="ja-JP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) </m:t>
                    </m:r>
                  </m:oMath>
                </a14:m>
                <a:r>
                  <a:rPr kumimoji="1" lang="en-US" altLang="ja-JP" sz="2400" dirty="0" smtClean="0"/>
                  <a:t/>
                </a:r>
                <a:br>
                  <a:rPr kumimoji="1" lang="en-US" altLang="ja-JP" sz="2400" dirty="0" smtClean="0"/>
                </a:br>
                <a:r>
                  <a:rPr lang="en-US" altLang="ja-JP" sz="2000" dirty="0" smtClean="0"/>
                  <a:t>probability space</a:t>
                </a:r>
                <a:endParaRPr lang="ja-JP" altLang="en-US" sz="2000" dirty="0"/>
              </a:p>
            </p:txBody>
          </p:sp>
        </mc:Choice>
        <mc:Fallback xmlns="">
          <p:sp>
            <p:nvSpPr>
              <p:cNvPr id="50" name="テキスト ボックス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166" y="2479435"/>
                <a:ext cx="2600713" cy="769441"/>
              </a:xfrm>
              <a:prstGeom prst="rect">
                <a:avLst/>
              </a:prstGeom>
              <a:blipFill rotWithShape="0">
                <a:blip r:embed="rId11"/>
                <a:stretch>
                  <a:fillRect l="-3044" t="-61905" r="-2108" b="-396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正方形/長方形 27"/>
              <p:cNvSpPr/>
              <p:nvPr/>
            </p:nvSpPr>
            <p:spPr>
              <a:xfrm>
                <a:off x="970976" y="3244774"/>
                <a:ext cx="2334293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4000" b="0" i="1" smtClean="0">
                        <a:latin typeface="Cambria Math" charset="0"/>
                      </a:rPr>
                      <m:t>𝑋</m:t>
                    </m:r>
                    <m:r>
                      <a:rPr lang="en-US" altLang="ja-JP" sz="4000" b="0" i="1" smtClean="0">
                        <a:latin typeface="Cambria Math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ja-JP" sz="4000" b="0" i="0" smtClean="0">
                        <a:latin typeface="Cambria Math" charset="0"/>
                      </a:rPr>
                      <m:t>Ω</m:t>
                    </m:r>
                    <m:r>
                      <a:rPr lang="ja-JP" altLang="en-US" sz="4000" b="0" i="1" smtClean="0">
                        <a:latin typeface="Cambria Math" charset="0"/>
                      </a:rPr>
                      <m:t>→</m:t>
                    </m:r>
                  </m:oMath>
                </a14:m>
                <a:r>
                  <a:rPr lang="en-US" altLang="ja-JP" sz="4000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4000" b="0" i="0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</m:oMath>
                </a14:m>
                <a:r>
                  <a:rPr lang="en-US" altLang="ja-JP" sz="4000" dirty="0"/>
                  <a:t> </a:t>
                </a:r>
                <a:endParaRPr lang="ja-JP" altLang="en-US" sz="4000" dirty="0"/>
              </a:p>
            </p:txBody>
          </p:sp>
        </mc:Choice>
        <mc:Fallback>
          <p:sp>
            <p:nvSpPr>
              <p:cNvPr id="28" name="正方形/長方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976" y="3244774"/>
                <a:ext cx="2334293" cy="707886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テキスト ボックス 32"/>
          <p:cNvSpPr txBox="1"/>
          <p:nvPr/>
        </p:nvSpPr>
        <p:spPr>
          <a:xfrm>
            <a:off x="700617" y="3842802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確率変数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17794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/>
          <p:cNvSpPr/>
          <p:nvPr/>
        </p:nvSpPr>
        <p:spPr>
          <a:xfrm>
            <a:off x="4966770" y="1389716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/楕円 2"/>
          <p:cNvSpPr/>
          <p:nvPr/>
        </p:nvSpPr>
        <p:spPr>
          <a:xfrm>
            <a:off x="436082" y="1389716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弧 9"/>
          <p:cNvSpPr/>
          <p:nvPr/>
        </p:nvSpPr>
        <p:spPr>
          <a:xfrm>
            <a:off x="2001702" y="949041"/>
            <a:ext cx="4601072" cy="1751682"/>
          </a:xfrm>
          <a:prstGeom prst="arc">
            <a:avLst>
              <a:gd name="adj1" fmla="val 11171590"/>
              <a:gd name="adj2" fmla="val 21291507"/>
            </a:avLst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1899956" y="1492608"/>
                <a:ext cx="3442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956" y="1492608"/>
                <a:ext cx="344260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6372046" y="1476015"/>
                <a:ext cx="35003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046" y="1476015"/>
                <a:ext cx="350032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/>
              <p:cNvSpPr/>
              <p:nvPr/>
            </p:nvSpPr>
            <p:spPr>
              <a:xfrm>
                <a:off x="3315069" y="240833"/>
                <a:ext cx="2223750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000" i="1" smtClean="0">
                          <a:latin typeface="Cambria Math" charset="0"/>
                        </a:rPr>
                        <m:t>𝑓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: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𝑋</m:t>
                      </m:r>
                      <m:r>
                        <a:rPr lang="is-IS" altLang="ja-JP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→</m:t>
                      </m:r>
                      <m:r>
                        <a:rPr lang="en-US" altLang="ja-JP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𝑌</m:t>
                      </m:r>
                    </m:oMath>
                  </m:oMathPara>
                </a14:m>
                <a:endParaRPr lang="ja-JP" altLang="en-US" sz="4000" dirty="0"/>
              </a:p>
            </p:txBody>
          </p:sp>
        </mc:Choice>
        <mc:Fallback xmlns="">
          <p:sp>
            <p:nvSpPr>
              <p:cNvPr id="13" name="正方形/長方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069" y="240833"/>
                <a:ext cx="2223750" cy="70788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1069268" y="702498"/>
                <a:ext cx="109523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charset="0"/>
                      </a:rPr>
                      <m:t>𝑋</m:t>
                    </m:r>
                  </m:oMath>
                </a14:m>
                <a:r>
                  <a:rPr kumimoji="1" lang="ja-JP" altLang="en-US" sz="3200" dirty="0" smtClean="0"/>
                  <a:t>空間</a:t>
                </a:r>
                <a:endParaRPr kumimoji="1" lang="ja-JP" altLang="en-US" sz="3200" dirty="0"/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268" y="702498"/>
                <a:ext cx="1095236" cy="492443"/>
              </a:xfrm>
              <a:prstGeom prst="rect">
                <a:avLst/>
              </a:prstGeom>
              <a:blipFill rotWithShape="0">
                <a:blip r:embed="rId5"/>
                <a:stretch>
                  <a:fillRect l="-556" t="-24691" r="-22222" b="-493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6602774" y="702498"/>
                <a:ext cx="107760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charset="0"/>
                      </a:rPr>
                      <m:t>𝑌</m:t>
                    </m:r>
                  </m:oMath>
                </a14:m>
                <a:r>
                  <a:rPr kumimoji="1" lang="ja-JP" altLang="en-US" sz="3200" dirty="0" smtClean="0"/>
                  <a:t>空間</a:t>
                </a:r>
                <a:endParaRPr kumimoji="1" lang="ja-JP" altLang="en-US" sz="3200" dirty="0"/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2774" y="702498"/>
                <a:ext cx="1077603" cy="492443"/>
              </a:xfrm>
              <a:prstGeom prst="rect">
                <a:avLst/>
              </a:prstGeom>
              <a:blipFill rotWithShape="0">
                <a:blip r:embed="rId6"/>
                <a:stretch>
                  <a:fillRect t="-24691" r="-22599" b="-493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テキスト ボックス 16"/>
          <p:cNvSpPr txBox="1"/>
          <p:nvPr/>
        </p:nvSpPr>
        <p:spPr>
          <a:xfrm>
            <a:off x="3880937" y="948719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smtClean="0"/>
              <a:t>写像</a:t>
            </a:r>
            <a:endParaRPr kumimoji="1" lang="ja-JP" altLang="en-US" sz="3200"/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702" y="2454823"/>
            <a:ext cx="4269036" cy="34152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4346619" y="5634847"/>
                <a:ext cx="3442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6619" y="5634847"/>
                <a:ext cx="344260" cy="49244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1683584" y="3829671"/>
                <a:ext cx="35003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584" y="3829671"/>
                <a:ext cx="350032" cy="49244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5989415" y="2882220"/>
                <a:ext cx="175727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charset="0"/>
                        </a:rPr>
                        <m:t>𝑌</m:t>
                      </m:r>
                      <m:r>
                        <a:rPr kumimoji="1" lang="en-US" altLang="ja-JP" sz="32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charset="0"/>
                        </a:rPr>
                        <m:t>𝑓</m:t>
                      </m:r>
                      <m:r>
                        <a:rPr kumimoji="1" lang="en-US" altLang="ja-JP" sz="3200" b="0" i="1" smtClean="0">
                          <a:latin typeface="Cambria Math" charset="0"/>
                        </a:rPr>
                        <m:t>(</m:t>
                      </m:r>
                      <m:r>
                        <a:rPr kumimoji="1" lang="en-US" altLang="ja-JP" sz="3200" b="0" i="1" smtClean="0">
                          <a:latin typeface="Cambria Math" charset="0"/>
                        </a:rPr>
                        <m:t>𝑋</m:t>
                      </m:r>
                      <m:r>
                        <a:rPr kumimoji="1" lang="en-US" altLang="ja-JP" sz="32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9415" y="2882220"/>
                <a:ext cx="1757276" cy="49244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/>
              <p:cNvSpPr txBox="1"/>
              <p:nvPr/>
            </p:nvSpPr>
            <p:spPr>
              <a:xfrm>
                <a:off x="144174" y="6422049"/>
                <a:ext cx="8948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charset="0"/>
                      </a:rPr>
                      <m:t>𝑋</m:t>
                    </m:r>
                  </m:oMath>
                </a14:m>
                <a:r>
                  <a:rPr kumimoji="1" lang="ja-JP" altLang="en-US" dirty="0" smtClean="0"/>
                  <a:t>空間の各構成要素</a:t>
                </a:r>
                <a:r>
                  <a:rPr kumimoji="1" lang="en-US" altLang="ja-JP" dirty="0" smtClean="0"/>
                  <a:t>(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charset="0"/>
                      </a:rPr>
                      <m:t>𝑥</m:t>
                    </m:r>
                  </m:oMath>
                </a14:m>
                <a:r>
                  <a:rPr kumimoji="1" lang="en-US" altLang="ja-JP" dirty="0" smtClean="0"/>
                  <a:t>)</a:t>
                </a:r>
                <a:r>
                  <a:rPr kumimoji="1" lang="ja-JP" altLang="en-US" dirty="0" smtClean="0"/>
                  <a:t>に対して、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charset="0"/>
                      </a:rPr>
                      <m:t>𝑌</m:t>
                    </m:r>
                  </m:oMath>
                </a14:m>
                <a:r>
                  <a:rPr kumimoji="1" lang="ja-JP" altLang="en-US" dirty="0" smtClean="0"/>
                  <a:t>空間の構成要素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charset="0"/>
                      </a:rPr>
                      <m:t>𝑦</m:t>
                    </m:r>
                  </m:oMath>
                </a14:m>
                <a:r>
                  <a:rPr kumimoji="1" lang="ja-JP" altLang="en-US" dirty="0" smtClean="0"/>
                  <a:t>をただ１つ指定する規則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charset="0"/>
                      </a:rPr>
                      <m:t>𝑓</m:t>
                    </m:r>
                  </m:oMath>
                </a14:m>
                <a:r>
                  <a:rPr lang="ja-JP" altLang="en-US" dirty="0" smtClean="0"/>
                  <a:t>のこと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2" name="テキスト ボックス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74" y="6422049"/>
                <a:ext cx="8948412" cy="369332"/>
              </a:xfrm>
              <a:prstGeom prst="rect">
                <a:avLst/>
              </a:prstGeom>
              <a:blipFill rotWithShape="0">
                <a:blip r:embed="rId11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09628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円/楕円 23"/>
          <p:cNvSpPr/>
          <p:nvPr/>
        </p:nvSpPr>
        <p:spPr>
          <a:xfrm>
            <a:off x="671718" y="1553623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1205427" y="1648081"/>
            <a:ext cx="1613049" cy="62539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/>
          <p:cNvSpPr/>
          <p:nvPr/>
        </p:nvSpPr>
        <p:spPr>
          <a:xfrm>
            <a:off x="330506" y="271263"/>
            <a:ext cx="8516038" cy="2445744"/>
          </a:xfrm>
          <a:prstGeom prst="roundRect">
            <a:avLst/>
          </a:prstGeom>
          <a:noFill/>
          <a:ln w="4445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5202406" y="1553623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弧 24"/>
          <p:cNvSpPr/>
          <p:nvPr/>
        </p:nvSpPr>
        <p:spPr>
          <a:xfrm>
            <a:off x="2237338" y="1112948"/>
            <a:ext cx="4601072" cy="1751682"/>
          </a:xfrm>
          <a:prstGeom prst="arc">
            <a:avLst>
              <a:gd name="adj1" fmla="val 11171590"/>
              <a:gd name="adj2" fmla="val 21291507"/>
            </a:avLst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5900974" y="1742567"/>
                <a:ext cx="187487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0≤</m:t>
                      </m:r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𝑝</m:t>
                      </m:r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≤1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974" y="1742567"/>
                <a:ext cx="1874872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1372438" y="655051"/>
                <a:ext cx="1835439" cy="541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600" b="0" i="0" smtClean="0">
                        <a:latin typeface="Cambria Math" charset="0"/>
                      </a:rPr>
                      <m:t>Ω</m:t>
                    </m:r>
                  </m:oMath>
                </a14:m>
                <a:r>
                  <a:rPr kumimoji="1" lang="en-US" altLang="ja-JP" sz="2400" dirty="0" smtClean="0"/>
                  <a:t> (</a:t>
                </a:r>
                <a:r>
                  <a:rPr kumimoji="1" lang="ja-JP" altLang="en-US" sz="2400" dirty="0" smtClean="0"/>
                  <a:t>標本空間</a:t>
                </a:r>
                <a:r>
                  <a:rPr kumimoji="1" lang="en-US" altLang="ja-JP" sz="2400" dirty="0" smtClean="0"/>
                  <a:t>)</a:t>
                </a:r>
                <a:endParaRPr kumimoji="1" lang="ja-JP" altLang="en-US" sz="3600" dirty="0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438" y="655051"/>
                <a:ext cx="1835439" cy="541238"/>
              </a:xfrm>
              <a:prstGeom prst="rect">
                <a:avLst/>
              </a:prstGeom>
              <a:blipFill rotWithShape="0">
                <a:blip r:embed="rId3"/>
                <a:stretch>
                  <a:fillRect r="-9635" b="-280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6471761" y="821736"/>
                <a:ext cx="12327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charset="0"/>
                      </a:rPr>
                      <m:t>[0,1]</m:t>
                    </m:r>
                  </m:oMath>
                </a14:m>
                <a:r>
                  <a:rPr lang="ja-JP" altLang="en-US" sz="2400" dirty="0" smtClean="0"/>
                  <a:t>空間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1761" y="821736"/>
                <a:ext cx="123271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1881" t="-26667" r="-13861" b="-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2896518" y="1713979"/>
                <a:ext cx="377539" cy="4935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ja-JP" sz="3200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altLang="ja-JP" sz="3200" b="0" i="1" smtClean="0">
                              <a:latin typeface="Cambria Math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518" y="1713979"/>
                <a:ext cx="377539" cy="49359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1390424" y="1631299"/>
                <a:ext cx="116653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 dirty="0" smtClean="0"/>
                  <a:t>事象</a:t>
                </a:r>
                <a14:m>
                  <m:oMath xmlns:m="http://schemas.openxmlformats.org/officeDocument/2006/math">
                    <m:r>
                      <a:rPr lang="en-US" altLang="ja-JP" sz="3200" i="1">
                        <a:latin typeface="Cambria Math" charset="0"/>
                      </a:rPr>
                      <m:t>𝐴</m:t>
                    </m:r>
                  </m:oMath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424" y="1631299"/>
                <a:ext cx="1166538" cy="584775"/>
              </a:xfrm>
              <a:prstGeom prst="rect">
                <a:avLst/>
              </a:prstGeom>
              <a:blipFill rotWithShape="0">
                <a:blip r:embed="rId6"/>
                <a:stretch>
                  <a:fillRect l="-10471" t="-2083" b="-27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円/楕円 48"/>
          <p:cNvSpPr/>
          <p:nvPr/>
        </p:nvSpPr>
        <p:spPr>
          <a:xfrm>
            <a:off x="2739897" y="4249600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700617" y="3842802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確率変数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cxnSp>
        <p:nvCxnSpPr>
          <p:cNvPr id="6" name="直線矢印コネクタ 5"/>
          <p:cNvCxnSpPr/>
          <p:nvPr/>
        </p:nvCxnSpPr>
        <p:spPr>
          <a:xfrm flipV="1">
            <a:off x="4645855" y="2273475"/>
            <a:ext cx="2137975" cy="2232181"/>
          </a:xfrm>
          <a:prstGeom prst="straightConnector1">
            <a:avLst/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正方形/長方形 61"/>
              <p:cNvSpPr/>
              <p:nvPr/>
            </p:nvSpPr>
            <p:spPr>
              <a:xfrm>
                <a:off x="6005577" y="3102065"/>
                <a:ext cx="3138423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b="0" i="1" smtClean="0">
                          <a:latin typeface="Cambria Math" charset="0"/>
                        </a:rPr>
                        <m:t>𝑓</m:t>
                      </m:r>
                      <m:r>
                        <a:rPr lang="en-US" altLang="ja-JP" sz="4400" b="0" i="1" smtClean="0">
                          <a:latin typeface="Cambria Math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altLang="ja-JP" sz="40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R</m:t>
                      </m:r>
                      <m:r>
                        <a:rPr lang="ja-JP" altLang="en-US" sz="4400" b="0" i="1" smtClean="0">
                          <a:latin typeface="Cambria Math" charset="0"/>
                        </a:rPr>
                        <m:t>→</m:t>
                      </m:r>
                      <m:r>
                        <a:rPr lang="en-US" altLang="ja-JP" sz="4400" b="0" i="1" smtClean="0">
                          <a:latin typeface="Cambria Math" charset="0"/>
                        </a:rPr>
                        <m:t>[0,1]</m:t>
                      </m:r>
                    </m:oMath>
                  </m:oMathPara>
                </a14:m>
                <a:endParaRPr lang="ja-JP" altLang="en-US" sz="4000" dirty="0"/>
              </a:p>
            </p:txBody>
          </p:sp>
        </mc:Choice>
        <mc:Fallback xmlns="">
          <p:sp>
            <p:nvSpPr>
              <p:cNvPr id="62" name="正方形/長方形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577" y="3102065"/>
                <a:ext cx="3138423" cy="76944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/>
          <p:cNvSpPr txBox="1"/>
          <p:nvPr/>
        </p:nvSpPr>
        <p:spPr>
          <a:xfrm>
            <a:off x="5744387" y="3811555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(</a:t>
            </a:r>
            <a:r>
              <a:rPr kumimoji="1" lang="ja-JP" altLang="en-US" dirty="0" smtClean="0"/>
              <a:t>確率分布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正方形/長方形 63"/>
              <p:cNvSpPr/>
              <p:nvPr/>
            </p:nvSpPr>
            <p:spPr>
              <a:xfrm>
                <a:off x="1241228" y="5839548"/>
                <a:ext cx="7273914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0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altLang="ja-JP" sz="4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ja-JP" sz="40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altLang="ja-JP" sz="4000" b="0" i="1" smtClean="0">
                          <a:latin typeface="Cambria Math" charset="0"/>
                        </a:rPr>
                        <m:t>=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altLang="ja-JP" sz="4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ja-JP" sz="4000" b="0" i="1" smtClean="0">
                              <a:latin typeface="Cambria Math" charset="0"/>
                            </a:rPr>
                            <m:t>𝐴</m:t>
                          </m:r>
                          <m:r>
                            <a:rPr lang="en-US" altLang="ja-JP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∋</m:t>
                          </m:r>
                          <m:r>
                            <a:rPr lang="en-US" altLang="ja-JP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𝜔</m:t>
                          </m:r>
                        </m:e>
                        <m:e>
                          <m:r>
                            <a:rPr lang="en-US" altLang="ja-JP" sz="4000" b="0" i="1" smtClean="0">
                              <a:latin typeface="Cambria Math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ja-JP" sz="40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ja-JP" sz="4000" b="0" i="1" smtClean="0">
                                  <a:latin typeface="Cambria Math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US" altLang="ja-JP" sz="4000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US" altLang="ja-JP" sz="40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altLang="ja-JP" sz="4000" b="0" i="1" smtClean="0">
                          <a:latin typeface="Cambria Math" charset="0"/>
                        </a:rPr>
                        <m:t>=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𝑝</m:t>
                      </m:r>
                    </m:oMath>
                  </m:oMathPara>
                </a14:m>
                <a:endParaRPr lang="ja-JP" altLang="en-US" sz="4000" dirty="0"/>
              </a:p>
            </p:txBody>
          </p:sp>
        </mc:Choice>
        <mc:Fallback xmlns="">
          <p:sp>
            <p:nvSpPr>
              <p:cNvPr id="64" name="正方形/長方形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228" y="5839548"/>
                <a:ext cx="7273914" cy="70788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矢印コネクタ 25"/>
          <p:cNvCxnSpPr/>
          <p:nvPr/>
        </p:nvCxnSpPr>
        <p:spPr>
          <a:xfrm>
            <a:off x="2298514" y="2130561"/>
            <a:ext cx="1762825" cy="2409464"/>
          </a:xfrm>
          <a:prstGeom prst="straightConnector1">
            <a:avLst/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4115482" y="4380887"/>
                <a:ext cx="3442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482" y="4380887"/>
                <a:ext cx="344260" cy="49244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テキスト ボックス 31"/>
          <p:cNvSpPr txBox="1"/>
          <p:nvPr/>
        </p:nvSpPr>
        <p:spPr>
          <a:xfrm>
            <a:off x="4345141" y="4615363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実現値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7889614" y="64502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確率</a:t>
            </a:r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46440" y="564437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確率分布</a:t>
            </a:r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613576" y="64502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実現値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665483" y="56101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確率変数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456361" y="6450218"/>
            <a:ext cx="787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事象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正方形/長方形 40"/>
              <p:cNvSpPr/>
              <p:nvPr/>
            </p:nvSpPr>
            <p:spPr>
              <a:xfrm>
                <a:off x="970976" y="3244774"/>
                <a:ext cx="2334293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4000" b="0" i="1" smtClean="0">
                        <a:latin typeface="Cambria Math" charset="0"/>
                      </a:rPr>
                      <m:t>𝑋</m:t>
                    </m:r>
                    <m:r>
                      <a:rPr lang="en-US" altLang="ja-JP" sz="4000" b="0" i="1" smtClean="0">
                        <a:latin typeface="Cambria Math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ja-JP" sz="4000" b="0" i="0" smtClean="0">
                        <a:latin typeface="Cambria Math" charset="0"/>
                      </a:rPr>
                      <m:t>Ω</m:t>
                    </m:r>
                    <m:r>
                      <a:rPr lang="ja-JP" altLang="en-US" sz="4000" b="0" i="1" smtClean="0">
                        <a:latin typeface="Cambria Math" charset="0"/>
                      </a:rPr>
                      <m:t>→</m:t>
                    </m:r>
                  </m:oMath>
                </a14:m>
                <a:r>
                  <a:rPr lang="en-US" altLang="ja-JP" sz="4000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4000" b="0" i="0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</m:oMath>
                </a14:m>
                <a:r>
                  <a:rPr lang="en-US" altLang="ja-JP" sz="4000" dirty="0"/>
                  <a:t> </a:t>
                </a:r>
                <a:endParaRPr lang="ja-JP" altLang="en-US" sz="4000" dirty="0"/>
              </a:p>
            </p:txBody>
          </p:sp>
        </mc:Choice>
        <mc:Fallback xmlns="">
          <p:sp>
            <p:nvSpPr>
              <p:cNvPr id="41" name="正方形/長方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976" y="3244774"/>
                <a:ext cx="2334293" cy="70788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/>
              <p:cNvSpPr txBox="1"/>
              <p:nvPr/>
            </p:nvSpPr>
            <p:spPr>
              <a:xfrm>
                <a:off x="3478398" y="4989540"/>
                <a:ext cx="1992854" cy="633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6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</m:oMath>
                </a14:m>
                <a:r>
                  <a:rPr lang="en-US" altLang="ja-JP" sz="2400" dirty="0" smtClean="0"/>
                  <a:t> (</a:t>
                </a:r>
                <a:r>
                  <a:rPr lang="ja-JP" altLang="en-US" sz="2400" dirty="0" smtClean="0"/>
                  <a:t>実数空間</a:t>
                </a:r>
                <a:r>
                  <a:rPr lang="en-US" altLang="ja-JP" sz="2400" dirty="0" smtClean="0"/>
                  <a:t>)</a:t>
                </a:r>
                <a:endParaRPr lang="ja-JP" altLang="en-US" sz="2400" dirty="0"/>
              </a:p>
            </p:txBody>
          </p:sp>
        </mc:Choice>
        <mc:Fallback xmlns="">
          <p:sp>
            <p:nvSpPr>
              <p:cNvPr id="42" name="テキスト ボックス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398" y="4989540"/>
                <a:ext cx="1992854" cy="633571"/>
              </a:xfrm>
              <a:prstGeom prst="rect">
                <a:avLst/>
              </a:prstGeom>
              <a:blipFill rotWithShape="0">
                <a:blip r:embed="rId11"/>
                <a:stretch>
                  <a:fillRect r="-4281" b="-163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正方形/長方形 46"/>
              <p:cNvSpPr/>
              <p:nvPr/>
            </p:nvSpPr>
            <p:spPr>
              <a:xfrm>
                <a:off x="3287449" y="405062"/>
                <a:ext cx="3001783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000" b="0" i="1" smtClean="0">
                          <a:latin typeface="Cambria Math" charset="0"/>
                        </a:rPr>
                        <m:t>𝑃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:</m:t>
                      </m:r>
                      <m:r>
                        <a:rPr lang="en-US" altLang="ja-JP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ℱ</m:t>
                      </m:r>
                      <m:r>
                        <a:rPr lang="ja-JP" altLang="en-US" sz="4000" b="0" i="1" smtClean="0">
                          <a:latin typeface="Cambria Math" charset="0"/>
                        </a:rPr>
                        <m:t>→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[0,1]</m:t>
                      </m:r>
                    </m:oMath>
                  </m:oMathPara>
                </a14:m>
                <a:endParaRPr lang="ja-JP" altLang="en-US" sz="4000" dirty="0"/>
              </a:p>
            </p:txBody>
          </p:sp>
        </mc:Choice>
        <mc:Fallback xmlns="">
          <p:sp>
            <p:nvSpPr>
              <p:cNvPr id="47" name="正方形/長方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449" y="405062"/>
                <a:ext cx="3001783" cy="707886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テキスト ボックス 47"/>
          <p:cNvSpPr txBox="1"/>
          <p:nvPr/>
        </p:nvSpPr>
        <p:spPr>
          <a:xfrm>
            <a:off x="3775157" y="25567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事象族</a:t>
            </a:r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3305269" y="2479435"/>
            <a:ext cx="2468210" cy="415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/>
              <p:cNvSpPr txBox="1"/>
              <p:nvPr/>
            </p:nvSpPr>
            <p:spPr>
              <a:xfrm>
                <a:off x="3288166" y="2479435"/>
                <a:ext cx="260071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ja-JP" altLang="en-US" sz="2400" dirty="0" smtClean="0"/>
                  <a:t>確率空間</a:t>
                </a:r>
                <a14:m>
                  <m:oMath xmlns:m="http://schemas.openxmlformats.org/officeDocument/2006/math">
                    <m:r>
                      <a:rPr lang="en-US" altLang="ja-JP" sz="24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ja-JP" sz="24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Ω</m:t>
                    </m:r>
                    <m:r>
                      <a:rPr lang="en-US" altLang="ja-JP" sz="24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altLang="ja-JP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ℱ</m:t>
                    </m:r>
                    <m:r>
                      <a:rPr lang="en-US" altLang="ja-JP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altLang="ja-JP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r>
                      <a:rPr lang="en-US" altLang="ja-JP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) </m:t>
                    </m:r>
                  </m:oMath>
                </a14:m>
                <a:r>
                  <a:rPr kumimoji="1" lang="en-US" altLang="ja-JP" sz="2400" dirty="0" smtClean="0"/>
                  <a:t/>
                </a:r>
                <a:br>
                  <a:rPr kumimoji="1" lang="en-US" altLang="ja-JP" sz="2400" dirty="0" smtClean="0"/>
                </a:br>
                <a:r>
                  <a:rPr lang="en-US" altLang="ja-JP" sz="2000" dirty="0" smtClean="0"/>
                  <a:t>probability space</a:t>
                </a:r>
                <a:endParaRPr lang="ja-JP" altLang="en-US" sz="2000" dirty="0"/>
              </a:p>
            </p:txBody>
          </p:sp>
        </mc:Choice>
        <mc:Fallback xmlns="">
          <p:sp>
            <p:nvSpPr>
              <p:cNvPr id="51" name="テキスト ボックス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166" y="2479435"/>
                <a:ext cx="2600713" cy="769441"/>
              </a:xfrm>
              <a:prstGeom prst="rect">
                <a:avLst/>
              </a:prstGeom>
              <a:blipFill rotWithShape="0">
                <a:blip r:embed="rId13"/>
                <a:stretch>
                  <a:fillRect l="-3044" t="-61905" r="-2108" b="-396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9322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004" y="47315"/>
            <a:ext cx="1617996" cy="1637076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350256" y="312657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/>
              <a:t>へのへのもへサイコロ</a:t>
            </a:r>
            <a:endParaRPr kumimoji="1" lang="ja-JP" altLang="en-US" sz="4400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93" r="50000"/>
          <a:stretch/>
        </p:blipFill>
        <p:spPr>
          <a:xfrm>
            <a:off x="1873408" y="2498783"/>
            <a:ext cx="4572000" cy="424770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/>
              <p:cNvSpPr txBox="1"/>
              <p:nvPr/>
            </p:nvSpPr>
            <p:spPr>
              <a:xfrm>
                <a:off x="2716182" y="2043863"/>
                <a:ext cx="372922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charset="0"/>
                        </a:rPr>
                        <m:t>𝑃</m:t>
                      </m:r>
                      <m:r>
                        <a:rPr kumimoji="1" lang="en-US" altLang="ja-JP" sz="2800" b="0" i="1" smtClean="0">
                          <a:latin typeface="Cambria Math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charset="0"/>
                        </a:rPr>
                        <m:t>𝐴</m:t>
                      </m:r>
                      <m:r>
                        <a:rPr kumimoji="1" lang="en-US" altLang="ja-JP" sz="2800" b="0" i="1" smtClean="0">
                          <a:latin typeface="Cambria Math" charset="0"/>
                        </a:rPr>
                        <m:t>|</m:t>
                      </m:r>
                      <m:r>
                        <a:rPr kumimoji="1" lang="en-US" altLang="ja-JP" sz="2800" b="0" i="1" smtClean="0">
                          <a:latin typeface="Cambria Math" charset="0"/>
                        </a:rPr>
                        <m:t>𝑋</m:t>
                      </m:r>
                      <m:r>
                        <a:rPr kumimoji="1" lang="en-US" altLang="ja-JP" sz="28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charset="0"/>
                        </a:rPr>
                        <m:t>)=</m:t>
                      </m:r>
                      <m:r>
                        <a:rPr kumimoji="1" lang="en-US" altLang="ja-JP" sz="2800" b="0" i="1" smtClean="0">
                          <a:latin typeface="Cambria Math" charset="0"/>
                        </a:rPr>
                        <m:t>𝑝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182" y="2043863"/>
                <a:ext cx="3729226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図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6" r="80215" b="92984"/>
          <a:stretch/>
        </p:blipFill>
        <p:spPr>
          <a:xfrm>
            <a:off x="2223664" y="1274131"/>
            <a:ext cx="2033547" cy="59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552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円/楕円 9"/>
          <p:cNvSpPr/>
          <p:nvPr/>
        </p:nvSpPr>
        <p:spPr>
          <a:xfrm>
            <a:off x="262432" y="2402961"/>
            <a:ext cx="4197161" cy="111641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8"/>
          <p:cNvSpPr/>
          <p:nvPr/>
        </p:nvSpPr>
        <p:spPr>
          <a:xfrm>
            <a:off x="1211228" y="2509114"/>
            <a:ext cx="1613049" cy="62539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テキスト ボックス 49"/>
              <p:cNvSpPr txBox="1"/>
              <p:nvPr/>
            </p:nvSpPr>
            <p:spPr>
              <a:xfrm>
                <a:off x="1396225" y="2492332"/>
                <a:ext cx="129561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 dirty="0" smtClean="0"/>
                  <a:t>事象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200" b="0" i="1" smtClean="0"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lang="en-US" altLang="ja-JP" sz="32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endParaRPr lang="ja-JP" altLang="en-US" sz="2800" dirty="0"/>
              </a:p>
            </p:txBody>
          </p:sp>
        </mc:Choice>
        <mc:Fallback>
          <p:sp>
            <p:nvSpPr>
              <p:cNvPr id="50" name="テキスト ボックス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225" y="2492332"/>
                <a:ext cx="1295611" cy="584775"/>
              </a:xfrm>
              <a:prstGeom prst="rect">
                <a:avLst/>
              </a:prstGeom>
              <a:blipFill rotWithShape="0">
                <a:blip r:embed="rId2"/>
                <a:stretch>
                  <a:fillRect l="-9390" t="-2083" b="-27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テキスト ボックス 1"/>
          <p:cNvSpPr txBox="1"/>
          <p:nvPr/>
        </p:nvSpPr>
        <p:spPr>
          <a:xfrm>
            <a:off x="350256" y="312657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/>
              <a:t>へのへのもへサイコロ</a:t>
            </a:r>
            <a:endParaRPr kumimoji="1" lang="ja-JP" altLang="en-US" sz="44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511" y="0"/>
            <a:ext cx="1691608" cy="1711556"/>
          </a:xfrm>
          <a:prstGeom prst="rect">
            <a:avLst/>
          </a:prstGeom>
        </p:spPr>
      </p:pic>
      <p:sp>
        <p:nvSpPr>
          <p:cNvPr id="9" name="円/楕円 8"/>
          <p:cNvSpPr/>
          <p:nvPr/>
        </p:nvSpPr>
        <p:spPr>
          <a:xfrm>
            <a:off x="4760954" y="2346946"/>
            <a:ext cx="4197161" cy="111641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弧 10"/>
          <p:cNvSpPr/>
          <p:nvPr/>
        </p:nvSpPr>
        <p:spPr>
          <a:xfrm>
            <a:off x="2072469" y="1962286"/>
            <a:ext cx="4601072" cy="1751682"/>
          </a:xfrm>
          <a:prstGeom prst="arc">
            <a:avLst>
              <a:gd name="adj1" fmla="val 11171590"/>
              <a:gd name="adj2" fmla="val 21291507"/>
            </a:avLst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1771108" y="1509761"/>
                <a:ext cx="589905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4800" b="0" i="0" smtClean="0">
                          <a:latin typeface="Cambria Math" charset="0"/>
                        </a:rPr>
                        <m:t>Ω</m:t>
                      </m:r>
                    </m:oMath>
                  </m:oMathPara>
                </a14:m>
                <a:endParaRPr kumimoji="1" lang="ja-JP" altLang="en-US" sz="4800" dirty="0"/>
              </a:p>
            </p:txBody>
          </p:sp>
        </mc:Choice>
        <mc:Fallback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108" y="1509761"/>
                <a:ext cx="589905" cy="7386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6620858" y="1518272"/>
                <a:ext cx="554639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48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R</m:t>
                      </m:r>
                    </m:oMath>
                  </m:oMathPara>
                </a14:m>
                <a:endParaRPr kumimoji="1" lang="ja-JP" altLang="en-US" sz="4800" dirty="0"/>
              </a:p>
            </p:txBody>
          </p:sp>
        </mc:Choice>
        <mc:Fallback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858" y="1518272"/>
                <a:ext cx="554639" cy="73866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3354232" y="1363091"/>
                <a:ext cx="203754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4000" b="0" i="0" smtClean="0">
                          <a:latin typeface="Cambria Math" charset="0"/>
                        </a:rPr>
                        <m:t>X</m:t>
                      </m:r>
                      <m:r>
                        <a:rPr lang="en-US" altLang="ja-JP" sz="4000" b="0" i="0" smtClean="0">
                          <a:latin typeface="Cambria Math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altLang="ja-JP" sz="4000" b="0" i="0" smtClean="0">
                          <a:latin typeface="Cambria Math" charset="0"/>
                        </a:rPr>
                        <m:t>Ω</m:t>
                      </m:r>
                      <m:r>
                        <a:rPr lang="ja-JP" altLang="en-US" sz="4000" b="0" i="1" smtClean="0">
                          <a:latin typeface="Cambria Math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altLang="ja-JP" sz="40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R</m:t>
                      </m:r>
                    </m:oMath>
                  </m:oMathPara>
                </a14:m>
                <a:endParaRPr lang="ja-JP" altLang="en-US" sz="4000" dirty="0"/>
              </a:p>
            </p:txBody>
          </p:sp>
        </mc:Choice>
        <mc:Fallback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4232" y="1363091"/>
                <a:ext cx="2037545" cy="61555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テキスト ボックス 25"/>
              <p:cNvSpPr txBox="1"/>
              <p:nvPr/>
            </p:nvSpPr>
            <p:spPr>
              <a:xfrm>
                <a:off x="6620858" y="2468726"/>
                <a:ext cx="4609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26" name="テキスト ボックス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858" y="2468726"/>
                <a:ext cx="460960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6068497" y="2987992"/>
                <a:ext cx="170142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charset="0"/>
                        </a:rPr>
                        <m:t>𝑖</m:t>
                      </m:r>
                      <m:r>
                        <a:rPr kumimoji="1" lang="en-US" altLang="ja-JP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∈1,2,…,</m:t>
                      </m:r>
                      <m:r>
                        <a:rPr kumimoji="1" lang="en-US" altLang="ja-JP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𝑁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8497" y="2987992"/>
                <a:ext cx="1701428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3214" r="-2500" b="-9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テキスト ボックス 50"/>
              <p:cNvSpPr txBox="1"/>
              <p:nvPr/>
            </p:nvSpPr>
            <p:spPr>
              <a:xfrm>
                <a:off x="1424210" y="3115295"/>
                <a:ext cx="170142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charset="0"/>
                        </a:rPr>
                        <m:t>𝑖</m:t>
                      </m:r>
                      <m:r>
                        <a:rPr kumimoji="1" lang="en-US" altLang="ja-JP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∈1,2,…,</m:t>
                      </m:r>
                      <m:r>
                        <a:rPr kumimoji="1" lang="en-US" altLang="ja-JP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𝑁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51" name="テキスト ボックス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210" y="3115295"/>
                <a:ext cx="1701428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3226" r="-2867" b="-9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円/楕円 51"/>
          <p:cNvSpPr/>
          <p:nvPr/>
        </p:nvSpPr>
        <p:spPr>
          <a:xfrm>
            <a:off x="262432" y="5536604"/>
            <a:ext cx="4197161" cy="111641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円/楕円 52"/>
          <p:cNvSpPr/>
          <p:nvPr/>
        </p:nvSpPr>
        <p:spPr>
          <a:xfrm>
            <a:off x="1211228" y="5642757"/>
            <a:ext cx="1613049" cy="62539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テキスト ボックス 53"/>
              <p:cNvSpPr txBox="1"/>
              <p:nvPr/>
            </p:nvSpPr>
            <p:spPr>
              <a:xfrm>
                <a:off x="1396225" y="5625975"/>
                <a:ext cx="129561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 dirty="0" smtClean="0"/>
                  <a:t>事象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200" b="0" i="1" smtClean="0"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lang="en-US" altLang="ja-JP" sz="32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endParaRPr lang="ja-JP" altLang="en-US" sz="2800" dirty="0"/>
              </a:p>
            </p:txBody>
          </p:sp>
        </mc:Choice>
        <mc:Fallback>
          <p:sp>
            <p:nvSpPr>
              <p:cNvPr id="54" name="テキスト ボックス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225" y="5625975"/>
                <a:ext cx="1295611" cy="584775"/>
              </a:xfrm>
              <a:prstGeom prst="rect">
                <a:avLst/>
              </a:prstGeom>
              <a:blipFill rotWithShape="0">
                <a:blip r:embed="rId10"/>
                <a:stretch>
                  <a:fillRect l="-9390" t="-2083" b="-27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円/楕円 54"/>
          <p:cNvSpPr/>
          <p:nvPr/>
        </p:nvSpPr>
        <p:spPr>
          <a:xfrm>
            <a:off x="4760954" y="5480589"/>
            <a:ext cx="4197161" cy="111641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円弧 55"/>
          <p:cNvSpPr/>
          <p:nvPr/>
        </p:nvSpPr>
        <p:spPr>
          <a:xfrm>
            <a:off x="2072469" y="5095929"/>
            <a:ext cx="4601072" cy="1751682"/>
          </a:xfrm>
          <a:prstGeom prst="arc">
            <a:avLst>
              <a:gd name="adj1" fmla="val 11171590"/>
              <a:gd name="adj2" fmla="val 21291507"/>
            </a:avLst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テキスト ボックス 56"/>
              <p:cNvSpPr txBox="1"/>
              <p:nvPr/>
            </p:nvSpPr>
            <p:spPr>
              <a:xfrm>
                <a:off x="1771108" y="4643404"/>
                <a:ext cx="589905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4800" b="0" i="0" smtClean="0">
                          <a:latin typeface="Cambria Math" charset="0"/>
                        </a:rPr>
                        <m:t>Ω</m:t>
                      </m:r>
                    </m:oMath>
                  </m:oMathPara>
                </a14:m>
                <a:endParaRPr kumimoji="1" lang="ja-JP" altLang="en-US" sz="4800" dirty="0"/>
              </a:p>
            </p:txBody>
          </p:sp>
        </mc:Choice>
        <mc:Fallback>
          <p:sp>
            <p:nvSpPr>
              <p:cNvPr id="57" name="テキスト ボックス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108" y="4643404"/>
                <a:ext cx="589905" cy="738664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テキスト ボックス 57"/>
              <p:cNvSpPr txBox="1"/>
              <p:nvPr/>
            </p:nvSpPr>
            <p:spPr>
              <a:xfrm>
                <a:off x="6620858" y="4651915"/>
                <a:ext cx="554639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48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R</m:t>
                      </m:r>
                    </m:oMath>
                  </m:oMathPara>
                </a14:m>
                <a:endParaRPr kumimoji="1" lang="ja-JP" altLang="en-US" sz="4800" dirty="0"/>
              </a:p>
            </p:txBody>
          </p:sp>
        </mc:Choice>
        <mc:Fallback>
          <p:sp>
            <p:nvSpPr>
              <p:cNvPr id="58" name="テキスト ボックス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858" y="4651915"/>
                <a:ext cx="554639" cy="738664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テキスト ボックス 58"/>
              <p:cNvSpPr txBox="1"/>
              <p:nvPr/>
            </p:nvSpPr>
            <p:spPr>
              <a:xfrm>
                <a:off x="3354232" y="4496734"/>
                <a:ext cx="203754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4000" b="0" i="0" smtClean="0">
                          <a:latin typeface="Cambria Math" charset="0"/>
                        </a:rPr>
                        <m:t>X</m:t>
                      </m:r>
                      <m:r>
                        <a:rPr lang="en-US" altLang="ja-JP" sz="4000" b="0" i="0" smtClean="0">
                          <a:latin typeface="Cambria Math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altLang="ja-JP" sz="4000" b="0" i="0" smtClean="0">
                          <a:latin typeface="Cambria Math" charset="0"/>
                        </a:rPr>
                        <m:t>Ω</m:t>
                      </m:r>
                      <m:r>
                        <a:rPr lang="ja-JP" altLang="en-US" sz="4000" b="0" i="1" smtClean="0">
                          <a:latin typeface="Cambria Math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altLang="ja-JP" sz="40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R</m:t>
                      </m:r>
                    </m:oMath>
                  </m:oMathPara>
                </a14:m>
                <a:endParaRPr lang="ja-JP" altLang="en-US" sz="4000" dirty="0"/>
              </a:p>
            </p:txBody>
          </p:sp>
        </mc:Choice>
        <mc:Fallback>
          <p:sp>
            <p:nvSpPr>
              <p:cNvPr id="59" name="テキスト ボックス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4232" y="4496734"/>
                <a:ext cx="2037545" cy="615553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テキスト ボックス 59"/>
              <p:cNvSpPr txBox="1"/>
              <p:nvPr/>
            </p:nvSpPr>
            <p:spPr>
              <a:xfrm>
                <a:off x="6620858" y="5602369"/>
                <a:ext cx="4609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60" name="テキスト ボックス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858" y="5602369"/>
                <a:ext cx="460960" cy="492443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テキスト ボックス 60"/>
              <p:cNvSpPr txBox="1"/>
              <p:nvPr/>
            </p:nvSpPr>
            <p:spPr>
              <a:xfrm>
                <a:off x="6068497" y="6121635"/>
                <a:ext cx="172919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charset="0"/>
                        </a:rPr>
                        <m:t>𝑖</m:t>
                      </m:r>
                      <m:r>
                        <a:rPr kumimoji="1" lang="en-US" altLang="ja-JP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∈1,2,…,∞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61" name="テキスト ボックス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8497" y="6121635"/>
                <a:ext cx="1729191" cy="369332"/>
              </a:xfrm>
              <a:prstGeom prst="rect">
                <a:avLst/>
              </a:prstGeom>
              <a:blipFill rotWithShape="0">
                <a:blip r:embed="rId15"/>
                <a:stretch>
                  <a:fillRect l="-3169" r="-1761" b="-9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テキスト ボックス 61"/>
              <p:cNvSpPr txBox="1"/>
              <p:nvPr/>
            </p:nvSpPr>
            <p:spPr>
              <a:xfrm>
                <a:off x="1424210" y="6248938"/>
                <a:ext cx="172919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charset="0"/>
                        </a:rPr>
                        <m:t>𝑖</m:t>
                      </m:r>
                      <m:r>
                        <a:rPr kumimoji="1" lang="en-US" altLang="ja-JP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∈1,2,…,</m:t>
                      </m:r>
                      <m:r>
                        <a:rPr lang="ja-JP" alt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62" name="テキスト ボックス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210" y="6248938"/>
                <a:ext cx="1729191" cy="369332"/>
              </a:xfrm>
              <a:prstGeom prst="rect">
                <a:avLst/>
              </a:prstGeom>
              <a:blipFill rotWithShape="0">
                <a:blip r:embed="rId16"/>
                <a:stretch>
                  <a:fillRect l="-3180" r="-1767" b="-9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右矢印 62"/>
          <p:cNvSpPr/>
          <p:nvPr/>
        </p:nvSpPr>
        <p:spPr>
          <a:xfrm rot="5400000">
            <a:off x="4214235" y="2653195"/>
            <a:ext cx="916679" cy="245291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53880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7" name="テキスト ボックス 56"/>
              <p:cNvSpPr txBox="1"/>
              <p:nvPr/>
            </p:nvSpPr>
            <p:spPr>
              <a:xfrm>
                <a:off x="2460567" y="371015"/>
                <a:ext cx="57081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8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</m:oMath>
                </a14:m>
                <a:r>
                  <a:rPr kumimoji="1" lang="ja-JP" altLang="en-US" sz="2800" dirty="0" smtClean="0"/>
                  <a:t>さんの身長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charset="0"/>
                          </a:rPr>
                          <m:t>𝑙</m:t>
                        </m:r>
                      </m:e>
                      <m:sub>
                        <m:r>
                          <a:rPr lang="en-US" altLang="ja-JP" sz="28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kumimoji="1" lang="ja-JP" altLang="en-US" sz="2800" dirty="0" smtClean="0"/>
                  <a:t>が</a:t>
                </a:r>
                <a:r>
                  <a:rPr kumimoji="1" lang="en-US" altLang="ja-JP" sz="2800" dirty="0" smtClean="0"/>
                  <a:t>180cm</a:t>
                </a:r>
                <a:r>
                  <a:rPr kumimoji="1" lang="ja-JP" altLang="en-US" sz="2800" dirty="0" smtClean="0"/>
                  <a:t>である確率</a:t>
                </a:r>
                <a:endParaRPr kumimoji="1" lang="ja-JP" altLang="en-US" sz="2800" dirty="0"/>
              </a:p>
            </p:txBody>
          </p:sp>
        </mc:Choice>
        <mc:Fallback>
          <p:sp>
            <p:nvSpPr>
              <p:cNvPr id="57" name="テキスト ボックス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567" y="371015"/>
                <a:ext cx="5708166" cy="523220"/>
              </a:xfrm>
              <a:prstGeom prst="rect">
                <a:avLst/>
              </a:prstGeom>
              <a:blipFill rotWithShape="0">
                <a:blip r:embed="rId2"/>
                <a:stretch>
                  <a:fillRect t="-13953" r="-1496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直線コネクタ 64"/>
          <p:cNvCxnSpPr/>
          <p:nvPr/>
        </p:nvCxnSpPr>
        <p:spPr>
          <a:xfrm>
            <a:off x="3235873" y="2102979"/>
            <a:ext cx="418961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/>
          <p:nvPr/>
        </p:nvCxnSpPr>
        <p:spPr>
          <a:xfrm>
            <a:off x="5582833" y="1886846"/>
            <a:ext cx="0" cy="4097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円/楕円 67"/>
          <p:cNvSpPr/>
          <p:nvPr/>
        </p:nvSpPr>
        <p:spPr>
          <a:xfrm>
            <a:off x="3108960" y="1961804"/>
            <a:ext cx="249382" cy="24938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円/楕円 68"/>
          <p:cNvSpPr/>
          <p:nvPr/>
        </p:nvSpPr>
        <p:spPr>
          <a:xfrm>
            <a:off x="7408862" y="1978288"/>
            <a:ext cx="249382" cy="24938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正方形/長方形 69"/>
              <p:cNvSpPr/>
              <p:nvPr/>
            </p:nvSpPr>
            <p:spPr>
              <a:xfrm>
                <a:off x="5242323" y="2196895"/>
                <a:ext cx="779957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4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4400" i="1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ja-JP" sz="36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ja-JP" altLang="en-US" sz="3600" dirty="0"/>
              </a:p>
            </p:txBody>
          </p:sp>
        </mc:Choice>
        <mc:Fallback>
          <p:sp>
            <p:nvSpPr>
              <p:cNvPr id="70" name="正方形/長方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323" y="2196895"/>
                <a:ext cx="779957" cy="76944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正方形/長方形 71"/>
              <p:cNvSpPr/>
              <p:nvPr/>
            </p:nvSpPr>
            <p:spPr>
              <a:xfrm>
                <a:off x="2893141" y="2319113"/>
                <a:ext cx="56778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0" i="1" smtClean="0">
                          <a:latin typeface="Cambria Math" charset="0"/>
                        </a:rPr>
                        <m:t>0</m:t>
                      </m:r>
                    </m:oMath>
                  </m:oMathPara>
                </a14:m>
                <a:endParaRPr lang="ja-JP" altLang="en-US" sz="3600" dirty="0"/>
              </a:p>
            </p:txBody>
          </p:sp>
        </mc:Choice>
        <mc:Fallback>
          <p:sp>
            <p:nvSpPr>
              <p:cNvPr id="72" name="正方形/長方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141" y="2319113"/>
                <a:ext cx="567783" cy="64633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正方形/長方形 72"/>
              <p:cNvSpPr/>
              <p:nvPr/>
            </p:nvSpPr>
            <p:spPr>
              <a:xfrm>
                <a:off x="6994783" y="2341849"/>
                <a:ext cx="107753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0" i="1" smtClean="0">
                          <a:latin typeface="Cambria Math" charset="0"/>
                        </a:rPr>
                        <m:t>300</m:t>
                      </m:r>
                    </m:oMath>
                  </m:oMathPara>
                </a14:m>
                <a:endParaRPr lang="ja-JP" altLang="en-US" sz="3600" dirty="0"/>
              </a:p>
            </p:txBody>
          </p:sp>
        </mc:Choice>
        <mc:Fallback>
          <p:sp>
            <p:nvSpPr>
              <p:cNvPr id="73" name="正方形/長方形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783" y="2341849"/>
                <a:ext cx="1077539" cy="6463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テキスト ボックス 73"/>
              <p:cNvSpPr txBox="1"/>
              <p:nvPr/>
            </p:nvSpPr>
            <p:spPr>
              <a:xfrm>
                <a:off x="4538749" y="1128930"/>
                <a:ext cx="18437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 dirty="0" smtClean="0"/>
                  <a:t>実数空間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8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</m:oMath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74" name="テキスト ボックス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749" y="1128930"/>
                <a:ext cx="1843774" cy="523220"/>
              </a:xfrm>
              <a:prstGeom prst="rect">
                <a:avLst/>
              </a:prstGeom>
              <a:blipFill rotWithShape="0">
                <a:blip r:embed="rId6"/>
                <a:stretch>
                  <a:fillRect l="-6954" t="-11628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図形グループ 51"/>
          <p:cNvGrpSpPr/>
          <p:nvPr/>
        </p:nvGrpSpPr>
        <p:grpSpPr>
          <a:xfrm>
            <a:off x="256563" y="264514"/>
            <a:ext cx="2016060" cy="2942178"/>
            <a:chOff x="539196" y="630274"/>
            <a:chExt cx="2016060" cy="2942178"/>
          </a:xfrm>
        </p:grpSpPr>
        <p:grpSp>
          <p:nvGrpSpPr>
            <p:cNvPr id="53" name="図形グループ 52"/>
            <p:cNvGrpSpPr/>
            <p:nvPr/>
          </p:nvGrpSpPr>
          <p:grpSpPr>
            <a:xfrm>
              <a:off x="539196" y="630274"/>
              <a:ext cx="923843" cy="2930522"/>
              <a:chOff x="1170964" y="1511424"/>
              <a:chExt cx="816011" cy="2588468"/>
            </a:xfrm>
          </p:grpSpPr>
          <p:sp>
            <p:nvSpPr>
              <p:cNvPr id="71" name="Rectangle 7"/>
              <p:cNvSpPr>
                <a:spLocks noChangeArrowheads="1"/>
              </p:cNvSpPr>
              <p:nvPr/>
            </p:nvSpPr>
            <p:spPr bwMode="auto">
              <a:xfrm rot="20221875">
                <a:off x="1224183" y="2373261"/>
                <a:ext cx="356265" cy="146350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76" name="Oval 35"/>
              <p:cNvSpPr>
                <a:spLocks noChangeArrowheads="1"/>
              </p:cNvSpPr>
              <p:nvPr/>
            </p:nvSpPr>
            <p:spPr bwMode="auto">
              <a:xfrm>
                <a:off x="1170964" y="1511424"/>
                <a:ext cx="816011" cy="768706"/>
              </a:xfrm>
              <a:prstGeom prst="ellipse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77" name="Rectangle 36"/>
              <p:cNvSpPr>
                <a:spLocks noChangeArrowheads="1"/>
              </p:cNvSpPr>
              <p:nvPr/>
            </p:nvSpPr>
            <p:spPr bwMode="auto">
              <a:xfrm rot="21394352">
                <a:off x="1476968" y="2325956"/>
                <a:ext cx="264613" cy="814533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81" name="Rectangle 37"/>
              <p:cNvSpPr>
                <a:spLocks noChangeArrowheads="1"/>
              </p:cNvSpPr>
              <p:nvPr/>
            </p:nvSpPr>
            <p:spPr bwMode="auto">
              <a:xfrm rot="18127337">
                <a:off x="1386793" y="2464914"/>
                <a:ext cx="335569" cy="155220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84" name="Rectangle 38"/>
              <p:cNvSpPr>
                <a:spLocks noChangeArrowheads="1"/>
              </p:cNvSpPr>
              <p:nvPr/>
            </p:nvSpPr>
            <p:spPr bwMode="auto">
              <a:xfrm rot="2657878">
                <a:off x="1170964" y="2516654"/>
                <a:ext cx="314873" cy="93131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104" name="Rectangle 39"/>
              <p:cNvSpPr>
                <a:spLocks noChangeArrowheads="1"/>
              </p:cNvSpPr>
              <p:nvPr/>
            </p:nvSpPr>
            <p:spPr bwMode="auto">
              <a:xfrm rot="243183">
                <a:off x="1476968" y="3140489"/>
                <a:ext cx="161133" cy="814532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105" name="Rectangle 40"/>
              <p:cNvSpPr>
                <a:spLocks noChangeArrowheads="1"/>
              </p:cNvSpPr>
              <p:nvPr/>
            </p:nvSpPr>
            <p:spPr bwMode="auto">
              <a:xfrm rot="21325533">
                <a:off x="1629231" y="3140489"/>
                <a:ext cx="162611" cy="814532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106" name="Rectangle 41"/>
              <p:cNvSpPr>
                <a:spLocks noChangeArrowheads="1"/>
              </p:cNvSpPr>
              <p:nvPr/>
            </p:nvSpPr>
            <p:spPr bwMode="auto">
              <a:xfrm rot="3842093">
                <a:off x="1225661" y="2521089"/>
                <a:ext cx="295656" cy="97567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107" name="Rectangle 44"/>
              <p:cNvSpPr>
                <a:spLocks noChangeArrowheads="1"/>
              </p:cNvSpPr>
              <p:nvPr/>
            </p:nvSpPr>
            <p:spPr bwMode="auto">
              <a:xfrm rot="584715">
                <a:off x="1272965" y="3955021"/>
                <a:ext cx="307482" cy="144871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108" name="Rectangle 45"/>
              <p:cNvSpPr>
                <a:spLocks noChangeArrowheads="1"/>
              </p:cNvSpPr>
              <p:nvPr/>
            </p:nvSpPr>
            <p:spPr bwMode="auto">
              <a:xfrm>
                <a:off x="1527230" y="3955021"/>
                <a:ext cx="304526" cy="144871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テキスト ボックス 53"/>
                <p:cNvSpPr txBox="1"/>
                <p:nvPr/>
              </p:nvSpPr>
              <p:spPr>
                <a:xfrm>
                  <a:off x="682214" y="682056"/>
                  <a:ext cx="650626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40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oMath>
                    </m:oMathPara>
                  </a14:m>
                  <a:endParaRPr kumimoji="1" lang="ja-JP" altLang="en-US" sz="4000" dirty="0"/>
                </a:p>
              </p:txBody>
            </p:sp>
          </mc:Choice>
          <mc:Fallback>
            <p:sp>
              <p:nvSpPr>
                <p:cNvPr id="54" name="テキスト ボックス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214" y="682056"/>
                  <a:ext cx="650626" cy="70788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直線コネクタ 57"/>
            <p:cNvCxnSpPr/>
            <p:nvPr/>
          </p:nvCxnSpPr>
          <p:spPr>
            <a:xfrm>
              <a:off x="1001118" y="630274"/>
              <a:ext cx="11435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/>
            <p:cNvCxnSpPr/>
            <p:nvPr/>
          </p:nvCxnSpPr>
          <p:spPr>
            <a:xfrm>
              <a:off x="951363" y="3572450"/>
              <a:ext cx="11435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/>
            <p:cNvCxnSpPr/>
            <p:nvPr/>
          </p:nvCxnSpPr>
          <p:spPr>
            <a:xfrm>
              <a:off x="1775299" y="650866"/>
              <a:ext cx="0" cy="2921586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正方形/長方形 66"/>
                <p:cNvSpPr/>
                <p:nvPr/>
              </p:nvSpPr>
              <p:spPr>
                <a:xfrm>
                  <a:off x="1775299" y="1828592"/>
                  <a:ext cx="779957" cy="76944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4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sz="4400" i="1">
                                <a:latin typeface="Cambria Math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ja-JP" sz="3600" i="1" dirty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sub>
                        </m:sSub>
                      </m:oMath>
                    </m:oMathPara>
                  </a14:m>
                  <a:endParaRPr lang="ja-JP" altLang="en-US" sz="3600" dirty="0"/>
                </a:p>
              </p:txBody>
            </p:sp>
          </mc:Choice>
          <mc:Fallback>
            <p:sp>
              <p:nvSpPr>
                <p:cNvPr id="67" name="正方形/長方形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5299" y="1828592"/>
                  <a:ext cx="779957" cy="76944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18742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円/楕円 77"/>
          <p:cNvSpPr/>
          <p:nvPr/>
        </p:nvSpPr>
        <p:spPr>
          <a:xfrm>
            <a:off x="264220" y="4384791"/>
            <a:ext cx="4197161" cy="111641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円/楕円 78"/>
          <p:cNvSpPr/>
          <p:nvPr/>
        </p:nvSpPr>
        <p:spPr>
          <a:xfrm>
            <a:off x="1898516" y="4531158"/>
            <a:ext cx="1763077" cy="75720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テキスト ボックス 79"/>
              <p:cNvSpPr txBox="1"/>
              <p:nvPr/>
            </p:nvSpPr>
            <p:spPr>
              <a:xfrm>
                <a:off x="2083513" y="4564252"/>
                <a:ext cx="137512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 dirty="0" smtClean="0"/>
                  <a:t>事象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200" b="0" i="1" smtClean="0"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lang="en-US" altLang="ja-JP" sz="3200" b="0" i="1" smtClean="0">
                            <a:latin typeface="Cambria Math" charset="0"/>
                          </a:rPr>
                          <m:t>𝛼</m:t>
                        </m:r>
                      </m:sub>
                    </m:sSub>
                  </m:oMath>
                </a14:m>
                <a:endParaRPr lang="ja-JP" altLang="en-US" sz="2800" dirty="0"/>
              </a:p>
            </p:txBody>
          </p:sp>
        </mc:Choice>
        <mc:Fallback>
          <p:sp>
            <p:nvSpPr>
              <p:cNvPr id="80" name="テキスト ボックス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3513" y="4564252"/>
                <a:ext cx="1375120" cy="584775"/>
              </a:xfrm>
              <a:prstGeom prst="rect">
                <a:avLst/>
              </a:prstGeom>
              <a:blipFill rotWithShape="0">
                <a:blip r:embed="rId2"/>
                <a:stretch>
                  <a:fillRect l="-9333" t="-2083" b="-27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テキスト ボックス 56"/>
              <p:cNvSpPr txBox="1"/>
              <p:nvPr/>
            </p:nvSpPr>
            <p:spPr>
              <a:xfrm>
                <a:off x="2460567" y="371015"/>
                <a:ext cx="57081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8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</m:oMath>
                </a14:m>
                <a:r>
                  <a:rPr kumimoji="1" lang="ja-JP" altLang="en-US" sz="2800" dirty="0" smtClean="0"/>
                  <a:t>さんの身長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charset="0"/>
                          </a:rPr>
                          <m:t>𝑙</m:t>
                        </m:r>
                      </m:e>
                      <m:sub>
                        <m:r>
                          <a:rPr lang="en-US" altLang="ja-JP" sz="28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kumimoji="1" lang="ja-JP" altLang="en-US" sz="2800" dirty="0" smtClean="0"/>
                  <a:t>が</a:t>
                </a:r>
                <a:r>
                  <a:rPr kumimoji="1" lang="en-US" altLang="ja-JP" sz="2800" dirty="0" smtClean="0"/>
                  <a:t>180cm</a:t>
                </a:r>
                <a:r>
                  <a:rPr kumimoji="1" lang="ja-JP" altLang="en-US" sz="2800" dirty="0" smtClean="0"/>
                  <a:t>である確率</a:t>
                </a:r>
                <a:endParaRPr kumimoji="1" lang="ja-JP" altLang="en-US" sz="2800" dirty="0"/>
              </a:p>
            </p:txBody>
          </p:sp>
        </mc:Choice>
        <mc:Fallback>
          <p:sp>
            <p:nvSpPr>
              <p:cNvPr id="57" name="テキスト ボックス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567" y="371015"/>
                <a:ext cx="5708166" cy="523220"/>
              </a:xfrm>
              <a:prstGeom prst="rect">
                <a:avLst/>
              </a:prstGeom>
              <a:blipFill rotWithShape="0">
                <a:blip r:embed="rId3"/>
                <a:stretch>
                  <a:fillRect t="-13953" r="-1496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直線コネクタ 64"/>
          <p:cNvCxnSpPr/>
          <p:nvPr/>
        </p:nvCxnSpPr>
        <p:spPr>
          <a:xfrm>
            <a:off x="3235873" y="2102979"/>
            <a:ext cx="418961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/>
          <p:nvPr/>
        </p:nvCxnSpPr>
        <p:spPr>
          <a:xfrm>
            <a:off x="5582833" y="1886846"/>
            <a:ext cx="0" cy="4097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円/楕円 67"/>
          <p:cNvSpPr/>
          <p:nvPr/>
        </p:nvSpPr>
        <p:spPr>
          <a:xfrm>
            <a:off x="3108960" y="1961804"/>
            <a:ext cx="249382" cy="24938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円/楕円 68"/>
          <p:cNvSpPr/>
          <p:nvPr/>
        </p:nvSpPr>
        <p:spPr>
          <a:xfrm>
            <a:off x="7408862" y="1978288"/>
            <a:ext cx="249382" cy="24938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正方形/長方形 69"/>
              <p:cNvSpPr/>
              <p:nvPr/>
            </p:nvSpPr>
            <p:spPr>
              <a:xfrm>
                <a:off x="5242323" y="2196895"/>
                <a:ext cx="779957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4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4400" i="1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ja-JP" sz="36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ja-JP" altLang="en-US" sz="3600" dirty="0"/>
              </a:p>
            </p:txBody>
          </p:sp>
        </mc:Choice>
        <mc:Fallback>
          <p:sp>
            <p:nvSpPr>
              <p:cNvPr id="70" name="正方形/長方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323" y="2196895"/>
                <a:ext cx="779957" cy="76944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正方形/長方形 71"/>
              <p:cNvSpPr/>
              <p:nvPr/>
            </p:nvSpPr>
            <p:spPr>
              <a:xfrm>
                <a:off x="2893141" y="2319113"/>
                <a:ext cx="56778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0" i="1" smtClean="0">
                          <a:latin typeface="Cambria Math" charset="0"/>
                        </a:rPr>
                        <m:t>0</m:t>
                      </m:r>
                    </m:oMath>
                  </m:oMathPara>
                </a14:m>
                <a:endParaRPr lang="ja-JP" altLang="en-US" sz="3600" dirty="0"/>
              </a:p>
            </p:txBody>
          </p:sp>
        </mc:Choice>
        <mc:Fallback>
          <p:sp>
            <p:nvSpPr>
              <p:cNvPr id="72" name="正方形/長方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141" y="2319113"/>
                <a:ext cx="567783" cy="6463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正方形/長方形 72"/>
              <p:cNvSpPr/>
              <p:nvPr/>
            </p:nvSpPr>
            <p:spPr>
              <a:xfrm>
                <a:off x="6994783" y="2341849"/>
                <a:ext cx="107753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0" i="1" smtClean="0">
                          <a:latin typeface="Cambria Math" charset="0"/>
                        </a:rPr>
                        <m:t>300</m:t>
                      </m:r>
                    </m:oMath>
                  </m:oMathPara>
                </a14:m>
                <a:endParaRPr lang="ja-JP" altLang="en-US" sz="3600" dirty="0"/>
              </a:p>
            </p:txBody>
          </p:sp>
        </mc:Choice>
        <mc:Fallback>
          <p:sp>
            <p:nvSpPr>
              <p:cNvPr id="73" name="正方形/長方形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783" y="2341849"/>
                <a:ext cx="1077539" cy="64633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テキスト ボックス 73"/>
              <p:cNvSpPr txBox="1"/>
              <p:nvPr/>
            </p:nvSpPr>
            <p:spPr>
              <a:xfrm>
                <a:off x="4538749" y="1128930"/>
                <a:ext cx="18437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 dirty="0" smtClean="0"/>
                  <a:t>実数空間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8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</m:oMath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74" name="テキスト ボックス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749" y="1128930"/>
                <a:ext cx="1843774" cy="523220"/>
              </a:xfrm>
              <a:prstGeom prst="rect">
                <a:avLst/>
              </a:prstGeom>
              <a:blipFill rotWithShape="0">
                <a:blip r:embed="rId7"/>
                <a:stretch>
                  <a:fillRect l="-6954" t="-11628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直線矢印コネクタ 74"/>
          <p:cNvCxnSpPr/>
          <p:nvPr/>
        </p:nvCxnSpPr>
        <p:spPr>
          <a:xfrm flipV="1">
            <a:off x="2800129" y="2576577"/>
            <a:ext cx="1107565" cy="2086697"/>
          </a:xfrm>
          <a:prstGeom prst="straightConnector1">
            <a:avLst/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テキスト ボックス 81"/>
              <p:cNvSpPr txBox="1"/>
              <p:nvPr/>
            </p:nvSpPr>
            <p:spPr>
              <a:xfrm>
                <a:off x="603062" y="3894456"/>
                <a:ext cx="189026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 dirty="0" smtClean="0"/>
                  <a:t>標本空間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800" b="0" i="0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Ω</m:t>
                    </m:r>
                  </m:oMath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82" name="テキスト ボックス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62" y="3894456"/>
                <a:ext cx="1890261" cy="523220"/>
              </a:xfrm>
              <a:prstGeom prst="rect">
                <a:avLst/>
              </a:prstGeom>
              <a:blipFill rotWithShape="0">
                <a:blip r:embed="rId8"/>
                <a:stretch>
                  <a:fillRect l="-6774" t="-12791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テキスト ボックス 1"/>
          <p:cNvSpPr txBox="1"/>
          <p:nvPr/>
        </p:nvSpPr>
        <p:spPr>
          <a:xfrm>
            <a:off x="2222766" y="325968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smtClean="0"/>
              <a:t>確率変数</a:t>
            </a:r>
            <a:endParaRPr kumimoji="1" lang="ja-JP" altLang="en-US" sz="2000"/>
          </a:p>
        </p:txBody>
      </p:sp>
      <p:grpSp>
        <p:nvGrpSpPr>
          <p:cNvPr id="34" name="図形グループ 33"/>
          <p:cNvGrpSpPr/>
          <p:nvPr/>
        </p:nvGrpSpPr>
        <p:grpSpPr>
          <a:xfrm>
            <a:off x="256563" y="264514"/>
            <a:ext cx="2016060" cy="2942178"/>
            <a:chOff x="539196" y="630274"/>
            <a:chExt cx="2016060" cy="2942178"/>
          </a:xfrm>
        </p:grpSpPr>
        <p:grpSp>
          <p:nvGrpSpPr>
            <p:cNvPr id="35" name="図形グループ 34"/>
            <p:cNvGrpSpPr/>
            <p:nvPr/>
          </p:nvGrpSpPr>
          <p:grpSpPr>
            <a:xfrm>
              <a:off x="539196" y="630274"/>
              <a:ext cx="923843" cy="2930522"/>
              <a:chOff x="1170964" y="1511424"/>
              <a:chExt cx="816011" cy="2588468"/>
            </a:xfrm>
          </p:grpSpPr>
          <p:sp>
            <p:nvSpPr>
              <p:cNvPr id="50" name="Rectangle 7"/>
              <p:cNvSpPr>
                <a:spLocks noChangeArrowheads="1"/>
              </p:cNvSpPr>
              <p:nvPr/>
            </p:nvSpPr>
            <p:spPr bwMode="auto">
              <a:xfrm rot="20221875">
                <a:off x="1224183" y="2373261"/>
                <a:ext cx="356265" cy="146350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51" name="Oval 35"/>
              <p:cNvSpPr>
                <a:spLocks noChangeArrowheads="1"/>
              </p:cNvSpPr>
              <p:nvPr/>
            </p:nvSpPr>
            <p:spPr bwMode="auto">
              <a:xfrm>
                <a:off x="1170964" y="1511424"/>
                <a:ext cx="816011" cy="768706"/>
              </a:xfrm>
              <a:prstGeom prst="ellipse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52" name="Rectangle 36"/>
              <p:cNvSpPr>
                <a:spLocks noChangeArrowheads="1"/>
              </p:cNvSpPr>
              <p:nvPr/>
            </p:nvSpPr>
            <p:spPr bwMode="auto">
              <a:xfrm rot="21394352">
                <a:off x="1476968" y="2325956"/>
                <a:ext cx="264613" cy="814533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53" name="Rectangle 37"/>
              <p:cNvSpPr>
                <a:spLocks noChangeArrowheads="1"/>
              </p:cNvSpPr>
              <p:nvPr/>
            </p:nvSpPr>
            <p:spPr bwMode="auto">
              <a:xfrm rot="18127337">
                <a:off x="1386793" y="2464914"/>
                <a:ext cx="335569" cy="155220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54" name="Rectangle 38"/>
              <p:cNvSpPr>
                <a:spLocks noChangeArrowheads="1"/>
              </p:cNvSpPr>
              <p:nvPr/>
            </p:nvSpPr>
            <p:spPr bwMode="auto">
              <a:xfrm rot="2657878">
                <a:off x="1170964" y="2516654"/>
                <a:ext cx="314873" cy="93131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58" name="Rectangle 39"/>
              <p:cNvSpPr>
                <a:spLocks noChangeArrowheads="1"/>
              </p:cNvSpPr>
              <p:nvPr/>
            </p:nvSpPr>
            <p:spPr bwMode="auto">
              <a:xfrm rot="243183">
                <a:off x="1476968" y="3140489"/>
                <a:ext cx="161133" cy="814532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62" name="Rectangle 40"/>
              <p:cNvSpPr>
                <a:spLocks noChangeArrowheads="1"/>
              </p:cNvSpPr>
              <p:nvPr/>
            </p:nvSpPr>
            <p:spPr bwMode="auto">
              <a:xfrm rot="21325533">
                <a:off x="1629231" y="3140489"/>
                <a:ext cx="162611" cy="814532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64" name="Rectangle 41"/>
              <p:cNvSpPr>
                <a:spLocks noChangeArrowheads="1"/>
              </p:cNvSpPr>
              <p:nvPr/>
            </p:nvSpPr>
            <p:spPr bwMode="auto">
              <a:xfrm rot="3842093">
                <a:off x="1225661" y="2521089"/>
                <a:ext cx="295656" cy="97567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67" name="Rectangle 44"/>
              <p:cNvSpPr>
                <a:spLocks noChangeArrowheads="1"/>
              </p:cNvSpPr>
              <p:nvPr/>
            </p:nvSpPr>
            <p:spPr bwMode="auto">
              <a:xfrm rot="584715">
                <a:off x="1272965" y="3955021"/>
                <a:ext cx="307482" cy="144871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71" name="Rectangle 45"/>
              <p:cNvSpPr>
                <a:spLocks noChangeArrowheads="1"/>
              </p:cNvSpPr>
              <p:nvPr/>
            </p:nvSpPr>
            <p:spPr bwMode="auto">
              <a:xfrm>
                <a:off x="1527230" y="3955021"/>
                <a:ext cx="304526" cy="144871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テキスト ボックス 42"/>
                <p:cNvSpPr txBox="1"/>
                <p:nvPr/>
              </p:nvSpPr>
              <p:spPr>
                <a:xfrm>
                  <a:off x="682214" y="682056"/>
                  <a:ext cx="650626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40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oMath>
                    </m:oMathPara>
                  </a14:m>
                  <a:endParaRPr kumimoji="1" lang="ja-JP" altLang="en-US" sz="4000" dirty="0"/>
                </a:p>
              </p:txBody>
            </p:sp>
          </mc:Choice>
          <mc:Fallback>
            <p:sp>
              <p:nvSpPr>
                <p:cNvPr id="43" name="テキスト ボックス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214" y="682056"/>
                  <a:ext cx="650626" cy="70788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直線コネクタ 43"/>
            <p:cNvCxnSpPr/>
            <p:nvPr/>
          </p:nvCxnSpPr>
          <p:spPr>
            <a:xfrm>
              <a:off x="1001118" y="630274"/>
              <a:ext cx="11435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/>
            <p:cNvCxnSpPr/>
            <p:nvPr/>
          </p:nvCxnSpPr>
          <p:spPr>
            <a:xfrm>
              <a:off x="951363" y="3572450"/>
              <a:ext cx="11435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/>
            <p:cNvCxnSpPr/>
            <p:nvPr/>
          </p:nvCxnSpPr>
          <p:spPr>
            <a:xfrm>
              <a:off x="1775299" y="650866"/>
              <a:ext cx="0" cy="2921586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正方形/長方形 48"/>
                <p:cNvSpPr/>
                <p:nvPr/>
              </p:nvSpPr>
              <p:spPr>
                <a:xfrm>
                  <a:off x="1775299" y="1828592"/>
                  <a:ext cx="779957" cy="76944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4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sz="4400" i="1">
                                <a:latin typeface="Cambria Math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ja-JP" sz="3600" i="1" dirty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sub>
                        </m:sSub>
                      </m:oMath>
                    </m:oMathPara>
                  </a14:m>
                  <a:endParaRPr lang="ja-JP" altLang="en-US" sz="3600" dirty="0"/>
                </a:p>
              </p:txBody>
            </p:sp>
          </mc:Choice>
          <mc:Fallback>
            <p:sp>
              <p:nvSpPr>
                <p:cNvPr id="49" name="正方形/長方形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5299" y="1828592"/>
                  <a:ext cx="779957" cy="769441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364982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円/楕円 77"/>
          <p:cNvSpPr/>
          <p:nvPr/>
        </p:nvSpPr>
        <p:spPr>
          <a:xfrm>
            <a:off x="264220" y="4384791"/>
            <a:ext cx="4197161" cy="111641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角丸四角形 89"/>
          <p:cNvSpPr/>
          <p:nvPr/>
        </p:nvSpPr>
        <p:spPr>
          <a:xfrm>
            <a:off x="3907694" y="3311724"/>
            <a:ext cx="2731927" cy="3375764"/>
          </a:xfrm>
          <a:prstGeom prst="roundRect">
            <a:avLst>
              <a:gd name="adj" fmla="val 10075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円/楕円 78"/>
          <p:cNvSpPr/>
          <p:nvPr/>
        </p:nvSpPr>
        <p:spPr>
          <a:xfrm>
            <a:off x="1898516" y="4531158"/>
            <a:ext cx="1763077" cy="75720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テキスト ボックス 79"/>
              <p:cNvSpPr txBox="1"/>
              <p:nvPr/>
            </p:nvSpPr>
            <p:spPr>
              <a:xfrm>
                <a:off x="2083513" y="4564252"/>
                <a:ext cx="137512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 dirty="0" smtClean="0"/>
                  <a:t>事象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200" b="0" i="1" smtClean="0"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lang="en-US" altLang="ja-JP" sz="3200" b="0" i="1" smtClean="0">
                            <a:latin typeface="Cambria Math" charset="0"/>
                          </a:rPr>
                          <m:t>𝛼</m:t>
                        </m:r>
                      </m:sub>
                    </m:sSub>
                  </m:oMath>
                </a14:m>
                <a:endParaRPr lang="ja-JP" altLang="en-US" sz="2800" dirty="0"/>
              </a:p>
            </p:txBody>
          </p:sp>
        </mc:Choice>
        <mc:Fallback>
          <p:sp>
            <p:nvSpPr>
              <p:cNvPr id="80" name="テキスト ボックス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3513" y="4564252"/>
                <a:ext cx="1375120" cy="584775"/>
              </a:xfrm>
              <a:prstGeom prst="rect">
                <a:avLst/>
              </a:prstGeom>
              <a:blipFill rotWithShape="0">
                <a:blip r:embed="rId2"/>
                <a:stretch>
                  <a:fillRect l="-9333" t="-2083" b="-27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テキスト ボックス 56"/>
              <p:cNvSpPr txBox="1"/>
              <p:nvPr/>
            </p:nvSpPr>
            <p:spPr>
              <a:xfrm>
                <a:off x="2460567" y="371015"/>
                <a:ext cx="57081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8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</m:oMath>
                </a14:m>
                <a:r>
                  <a:rPr kumimoji="1" lang="ja-JP" altLang="en-US" sz="2800" dirty="0" smtClean="0"/>
                  <a:t>さんの身長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charset="0"/>
                          </a:rPr>
                          <m:t>𝑙</m:t>
                        </m:r>
                      </m:e>
                      <m:sub>
                        <m:r>
                          <a:rPr lang="en-US" altLang="ja-JP" sz="28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kumimoji="1" lang="ja-JP" altLang="en-US" sz="2800" dirty="0" smtClean="0"/>
                  <a:t>が</a:t>
                </a:r>
                <a:r>
                  <a:rPr kumimoji="1" lang="en-US" altLang="ja-JP" sz="2800" dirty="0" smtClean="0"/>
                  <a:t>180cm</a:t>
                </a:r>
                <a:r>
                  <a:rPr kumimoji="1" lang="ja-JP" altLang="en-US" sz="2800" dirty="0" smtClean="0"/>
                  <a:t>である確率</a:t>
                </a:r>
                <a:endParaRPr kumimoji="1" lang="ja-JP" altLang="en-US" sz="2800" dirty="0"/>
              </a:p>
            </p:txBody>
          </p:sp>
        </mc:Choice>
        <mc:Fallback>
          <p:sp>
            <p:nvSpPr>
              <p:cNvPr id="57" name="テキスト ボックス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567" y="371015"/>
                <a:ext cx="5708166" cy="523220"/>
              </a:xfrm>
              <a:prstGeom prst="rect">
                <a:avLst/>
              </a:prstGeom>
              <a:blipFill rotWithShape="0">
                <a:blip r:embed="rId3"/>
                <a:stretch>
                  <a:fillRect t="-13953" r="-1496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直線コネクタ 64"/>
          <p:cNvCxnSpPr/>
          <p:nvPr/>
        </p:nvCxnSpPr>
        <p:spPr>
          <a:xfrm>
            <a:off x="3235873" y="2102979"/>
            <a:ext cx="418961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/>
          <p:nvPr/>
        </p:nvCxnSpPr>
        <p:spPr>
          <a:xfrm>
            <a:off x="5582833" y="1886846"/>
            <a:ext cx="0" cy="4097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円/楕円 67"/>
          <p:cNvSpPr/>
          <p:nvPr/>
        </p:nvSpPr>
        <p:spPr>
          <a:xfrm>
            <a:off x="3108960" y="1961804"/>
            <a:ext cx="249382" cy="24938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円/楕円 68"/>
          <p:cNvSpPr/>
          <p:nvPr/>
        </p:nvSpPr>
        <p:spPr>
          <a:xfrm>
            <a:off x="7408862" y="1978288"/>
            <a:ext cx="249382" cy="24938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正方形/長方形 69"/>
              <p:cNvSpPr/>
              <p:nvPr/>
            </p:nvSpPr>
            <p:spPr>
              <a:xfrm>
                <a:off x="5242323" y="2196895"/>
                <a:ext cx="779957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4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4400" i="1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ja-JP" sz="36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ja-JP" altLang="en-US" sz="3600" dirty="0"/>
              </a:p>
            </p:txBody>
          </p:sp>
        </mc:Choice>
        <mc:Fallback>
          <p:sp>
            <p:nvSpPr>
              <p:cNvPr id="70" name="正方形/長方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323" y="2196895"/>
                <a:ext cx="779957" cy="76944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正方形/長方形 71"/>
              <p:cNvSpPr/>
              <p:nvPr/>
            </p:nvSpPr>
            <p:spPr>
              <a:xfrm>
                <a:off x="2893141" y="2319113"/>
                <a:ext cx="56778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0" i="1" smtClean="0">
                          <a:latin typeface="Cambria Math" charset="0"/>
                        </a:rPr>
                        <m:t>0</m:t>
                      </m:r>
                    </m:oMath>
                  </m:oMathPara>
                </a14:m>
                <a:endParaRPr lang="ja-JP" altLang="en-US" sz="3600" dirty="0"/>
              </a:p>
            </p:txBody>
          </p:sp>
        </mc:Choice>
        <mc:Fallback>
          <p:sp>
            <p:nvSpPr>
              <p:cNvPr id="72" name="正方形/長方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141" y="2319113"/>
                <a:ext cx="567783" cy="6463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正方形/長方形 72"/>
              <p:cNvSpPr/>
              <p:nvPr/>
            </p:nvSpPr>
            <p:spPr>
              <a:xfrm>
                <a:off x="6994783" y="2341849"/>
                <a:ext cx="107753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0" i="1" smtClean="0">
                          <a:latin typeface="Cambria Math" charset="0"/>
                        </a:rPr>
                        <m:t>300</m:t>
                      </m:r>
                    </m:oMath>
                  </m:oMathPara>
                </a14:m>
                <a:endParaRPr lang="ja-JP" altLang="en-US" sz="3600" dirty="0"/>
              </a:p>
            </p:txBody>
          </p:sp>
        </mc:Choice>
        <mc:Fallback>
          <p:sp>
            <p:nvSpPr>
              <p:cNvPr id="73" name="正方形/長方形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783" y="2341849"/>
                <a:ext cx="1077539" cy="64633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テキスト ボックス 73"/>
              <p:cNvSpPr txBox="1"/>
              <p:nvPr/>
            </p:nvSpPr>
            <p:spPr>
              <a:xfrm>
                <a:off x="4538749" y="1128930"/>
                <a:ext cx="18437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 dirty="0" smtClean="0"/>
                  <a:t>実数空間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8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</m:oMath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74" name="テキスト ボックス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749" y="1128930"/>
                <a:ext cx="1843774" cy="523220"/>
              </a:xfrm>
              <a:prstGeom prst="rect">
                <a:avLst/>
              </a:prstGeom>
              <a:blipFill rotWithShape="0">
                <a:blip r:embed="rId7"/>
                <a:stretch>
                  <a:fillRect l="-6954" t="-11628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直線矢印コネクタ 74"/>
          <p:cNvCxnSpPr/>
          <p:nvPr/>
        </p:nvCxnSpPr>
        <p:spPr>
          <a:xfrm flipV="1">
            <a:off x="2800129" y="2576577"/>
            <a:ext cx="1107565" cy="2086697"/>
          </a:xfrm>
          <a:prstGeom prst="straightConnector1">
            <a:avLst/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テキスト ボックス 81"/>
              <p:cNvSpPr txBox="1"/>
              <p:nvPr/>
            </p:nvSpPr>
            <p:spPr>
              <a:xfrm>
                <a:off x="603062" y="3894456"/>
                <a:ext cx="189026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 dirty="0" smtClean="0"/>
                  <a:t>標本空間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800" b="0" i="0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Ω</m:t>
                    </m:r>
                  </m:oMath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82" name="テキスト ボックス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62" y="3894456"/>
                <a:ext cx="1890261" cy="523220"/>
              </a:xfrm>
              <a:prstGeom prst="rect">
                <a:avLst/>
              </a:prstGeom>
              <a:blipFill rotWithShape="0">
                <a:blip r:embed="rId8"/>
                <a:stretch>
                  <a:fillRect l="-6774" t="-12791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テキスト ボックス 82"/>
              <p:cNvSpPr txBox="1"/>
              <p:nvPr/>
            </p:nvSpPr>
            <p:spPr>
              <a:xfrm>
                <a:off x="3999873" y="3368742"/>
                <a:ext cx="15259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>
                    <a:solidFill>
                      <a:schemeClr val="tx1"/>
                    </a:solidFill>
                  </a:rPr>
                  <a:t>事象族</a:t>
                </a:r>
                <a14:m>
                  <m:oMath xmlns:m="http://schemas.openxmlformats.org/officeDocument/2006/math">
                    <m:r>
                      <a:rPr lang="en-US" altLang="ja-JP" sz="2800" b="0" i="1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ℱ</m:t>
                    </m:r>
                  </m:oMath>
                </a14:m>
                <a:endParaRPr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3" name="テキスト ボックス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9873" y="3368742"/>
                <a:ext cx="1525995" cy="523220"/>
              </a:xfrm>
              <a:prstGeom prst="rect">
                <a:avLst/>
              </a:prstGeom>
              <a:blipFill rotWithShape="0">
                <a:blip r:embed="rId9"/>
                <a:stretch>
                  <a:fillRect l="-7600" t="-12941" b="-3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テキスト ボックス 84"/>
              <p:cNvSpPr txBox="1"/>
              <p:nvPr/>
            </p:nvSpPr>
            <p:spPr>
              <a:xfrm>
                <a:off x="4372469" y="5076712"/>
                <a:ext cx="21302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ja-JP" sz="28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charset="0"/>
                        </a:rPr>
                        <m:t>=180.01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85" name="テキスト ボックス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469" y="5076712"/>
                <a:ext cx="2130263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テキスト ボックス 85"/>
              <p:cNvSpPr txBox="1"/>
              <p:nvPr/>
            </p:nvSpPr>
            <p:spPr>
              <a:xfrm>
                <a:off x="4372469" y="5713663"/>
                <a:ext cx="21302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ja-JP" sz="28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charset="0"/>
                        </a:rPr>
                        <m:t>=180.02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86" name="テキスト ボックス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469" y="5713663"/>
                <a:ext cx="2130263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テキスト ボックス 86"/>
              <p:cNvSpPr txBox="1"/>
              <p:nvPr/>
            </p:nvSpPr>
            <p:spPr>
              <a:xfrm>
                <a:off x="4372469" y="3816641"/>
                <a:ext cx="21302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ja-JP" sz="28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charset="0"/>
                        </a:rPr>
                        <m:t>=179.99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87" name="テキスト ボックス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469" y="3816641"/>
                <a:ext cx="2130263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テキスト ボックス 87"/>
              <p:cNvSpPr txBox="1"/>
              <p:nvPr/>
            </p:nvSpPr>
            <p:spPr>
              <a:xfrm>
                <a:off x="4372469" y="4453592"/>
                <a:ext cx="21302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ja-JP" sz="28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charset="0"/>
                        </a:rPr>
                        <m:t>=180.00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88" name="テキスト ボックス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469" y="4453592"/>
                <a:ext cx="2130263" cy="52322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テキスト ボックス 88"/>
          <p:cNvSpPr txBox="1"/>
          <p:nvPr/>
        </p:nvSpPr>
        <p:spPr>
          <a:xfrm rot="5400000">
            <a:off x="4924217" y="6236883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...</a:t>
            </a:r>
            <a:endParaRPr kumimoji="1" lang="ja-JP" altLang="en-US" sz="2400" dirty="0"/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2222766" y="325968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smtClean="0"/>
              <a:t>確率変数</a:t>
            </a:r>
            <a:endParaRPr kumimoji="1" lang="ja-JP" altLang="en-US" sz="2000"/>
          </a:p>
        </p:txBody>
      </p:sp>
      <p:grpSp>
        <p:nvGrpSpPr>
          <p:cNvPr id="105" name="図形グループ 104"/>
          <p:cNvGrpSpPr/>
          <p:nvPr/>
        </p:nvGrpSpPr>
        <p:grpSpPr>
          <a:xfrm>
            <a:off x="256563" y="264514"/>
            <a:ext cx="2016060" cy="2942178"/>
            <a:chOff x="539196" y="630274"/>
            <a:chExt cx="2016060" cy="2942178"/>
          </a:xfrm>
        </p:grpSpPr>
        <p:grpSp>
          <p:nvGrpSpPr>
            <p:cNvPr id="106" name="図形グループ 105"/>
            <p:cNvGrpSpPr/>
            <p:nvPr/>
          </p:nvGrpSpPr>
          <p:grpSpPr>
            <a:xfrm>
              <a:off x="539196" y="630274"/>
              <a:ext cx="923843" cy="2930522"/>
              <a:chOff x="1170964" y="1511424"/>
              <a:chExt cx="816011" cy="2588468"/>
            </a:xfrm>
          </p:grpSpPr>
          <p:sp>
            <p:nvSpPr>
              <p:cNvPr id="112" name="Rectangle 7"/>
              <p:cNvSpPr>
                <a:spLocks noChangeArrowheads="1"/>
              </p:cNvSpPr>
              <p:nvPr/>
            </p:nvSpPr>
            <p:spPr bwMode="auto">
              <a:xfrm rot="20221875">
                <a:off x="1224183" y="2373261"/>
                <a:ext cx="356265" cy="146350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113" name="Oval 35"/>
              <p:cNvSpPr>
                <a:spLocks noChangeArrowheads="1"/>
              </p:cNvSpPr>
              <p:nvPr/>
            </p:nvSpPr>
            <p:spPr bwMode="auto">
              <a:xfrm>
                <a:off x="1170964" y="1511424"/>
                <a:ext cx="816011" cy="768706"/>
              </a:xfrm>
              <a:prstGeom prst="ellipse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114" name="Rectangle 36"/>
              <p:cNvSpPr>
                <a:spLocks noChangeArrowheads="1"/>
              </p:cNvSpPr>
              <p:nvPr/>
            </p:nvSpPr>
            <p:spPr bwMode="auto">
              <a:xfrm rot="21394352">
                <a:off x="1476968" y="2325956"/>
                <a:ext cx="264613" cy="814533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115" name="Rectangle 37"/>
              <p:cNvSpPr>
                <a:spLocks noChangeArrowheads="1"/>
              </p:cNvSpPr>
              <p:nvPr/>
            </p:nvSpPr>
            <p:spPr bwMode="auto">
              <a:xfrm rot="18127337">
                <a:off x="1386793" y="2464914"/>
                <a:ext cx="335569" cy="155220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116" name="Rectangle 38"/>
              <p:cNvSpPr>
                <a:spLocks noChangeArrowheads="1"/>
              </p:cNvSpPr>
              <p:nvPr/>
            </p:nvSpPr>
            <p:spPr bwMode="auto">
              <a:xfrm rot="2657878">
                <a:off x="1170964" y="2516654"/>
                <a:ext cx="314873" cy="93131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117" name="Rectangle 39"/>
              <p:cNvSpPr>
                <a:spLocks noChangeArrowheads="1"/>
              </p:cNvSpPr>
              <p:nvPr/>
            </p:nvSpPr>
            <p:spPr bwMode="auto">
              <a:xfrm rot="243183">
                <a:off x="1476968" y="3140489"/>
                <a:ext cx="161133" cy="814532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118" name="Rectangle 40"/>
              <p:cNvSpPr>
                <a:spLocks noChangeArrowheads="1"/>
              </p:cNvSpPr>
              <p:nvPr/>
            </p:nvSpPr>
            <p:spPr bwMode="auto">
              <a:xfrm rot="21325533">
                <a:off x="1629231" y="3140489"/>
                <a:ext cx="162611" cy="814532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119" name="Rectangle 41"/>
              <p:cNvSpPr>
                <a:spLocks noChangeArrowheads="1"/>
              </p:cNvSpPr>
              <p:nvPr/>
            </p:nvSpPr>
            <p:spPr bwMode="auto">
              <a:xfrm rot="3842093">
                <a:off x="1225661" y="2521089"/>
                <a:ext cx="295656" cy="97567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120" name="Rectangle 44"/>
              <p:cNvSpPr>
                <a:spLocks noChangeArrowheads="1"/>
              </p:cNvSpPr>
              <p:nvPr/>
            </p:nvSpPr>
            <p:spPr bwMode="auto">
              <a:xfrm rot="584715">
                <a:off x="1272965" y="3955021"/>
                <a:ext cx="307482" cy="144871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121" name="Rectangle 45"/>
              <p:cNvSpPr>
                <a:spLocks noChangeArrowheads="1"/>
              </p:cNvSpPr>
              <p:nvPr/>
            </p:nvSpPr>
            <p:spPr bwMode="auto">
              <a:xfrm>
                <a:off x="1527230" y="3955021"/>
                <a:ext cx="304526" cy="144871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7" name="テキスト ボックス 106"/>
                <p:cNvSpPr txBox="1"/>
                <p:nvPr/>
              </p:nvSpPr>
              <p:spPr>
                <a:xfrm>
                  <a:off x="682214" y="682056"/>
                  <a:ext cx="650626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40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oMath>
                    </m:oMathPara>
                  </a14:m>
                  <a:endParaRPr kumimoji="1" lang="ja-JP" altLang="en-US" sz="4000" dirty="0"/>
                </a:p>
              </p:txBody>
            </p:sp>
          </mc:Choice>
          <mc:Fallback>
            <p:sp>
              <p:nvSpPr>
                <p:cNvPr id="107" name="テキスト ボックス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214" y="682056"/>
                  <a:ext cx="650626" cy="707886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8" name="直線コネクタ 107"/>
            <p:cNvCxnSpPr/>
            <p:nvPr/>
          </p:nvCxnSpPr>
          <p:spPr>
            <a:xfrm>
              <a:off x="1001118" y="630274"/>
              <a:ext cx="11435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コネクタ 108"/>
            <p:cNvCxnSpPr/>
            <p:nvPr/>
          </p:nvCxnSpPr>
          <p:spPr>
            <a:xfrm>
              <a:off x="951363" y="3572450"/>
              <a:ext cx="11435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コネクタ 109"/>
            <p:cNvCxnSpPr/>
            <p:nvPr/>
          </p:nvCxnSpPr>
          <p:spPr>
            <a:xfrm>
              <a:off x="1775299" y="650866"/>
              <a:ext cx="0" cy="2921586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1" name="正方形/長方形 110"/>
                <p:cNvSpPr/>
                <p:nvPr/>
              </p:nvSpPr>
              <p:spPr>
                <a:xfrm>
                  <a:off x="1775299" y="1828592"/>
                  <a:ext cx="779957" cy="76944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4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sz="4400" i="1">
                                <a:latin typeface="Cambria Math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ja-JP" sz="3600" i="1" dirty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sub>
                        </m:sSub>
                      </m:oMath>
                    </m:oMathPara>
                  </a14:m>
                  <a:endParaRPr lang="ja-JP" altLang="en-US" sz="3600" dirty="0"/>
                </a:p>
              </p:txBody>
            </p:sp>
          </mc:Choice>
          <mc:Fallback>
            <p:sp>
              <p:nvSpPr>
                <p:cNvPr id="111" name="正方形/長方形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5299" y="1828592"/>
                  <a:ext cx="779957" cy="769441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13731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角丸四角形 101"/>
          <p:cNvSpPr/>
          <p:nvPr/>
        </p:nvSpPr>
        <p:spPr>
          <a:xfrm>
            <a:off x="6786093" y="3311724"/>
            <a:ext cx="2108526" cy="3375764"/>
          </a:xfrm>
          <a:prstGeom prst="roundRect">
            <a:avLst>
              <a:gd name="adj" fmla="val 10075"/>
            </a:avLst>
          </a:prstGeom>
          <a:solidFill>
            <a:schemeClr val="bg1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円/楕円 77"/>
          <p:cNvSpPr/>
          <p:nvPr/>
        </p:nvSpPr>
        <p:spPr>
          <a:xfrm>
            <a:off x="264220" y="4384791"/>
            <a:ext cx="4197161" cy="111641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角丸四角形 89"/>
          <p:cNvSpPr/>
          <p:nvPr/>
        </p:nvSpPr>
        <p:spPr>
          <a:xfrm>
            <a:off x="3907694" y="3311724"/>
            <a:ext cx="2731927" cy="3375764"/>
          </a:xfrm>
          <a:prstGeom prst="roundRect">
            <a:avLst>
              <a:gd name="adj" fmla="val 10075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円/楕円 78"/>
          <p:cNvSpPr/>
          <p:nvPr/>
        </p:nvSpPr>
        <p:spPr>
          <a:xfrm>
            <a:off x="1898516" y="4531158"/>
            <a:ext cx="1763077" cy="75720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テキスト ボックス 79"/>
              <p:cNvSpPr txBox="1"/>
              <p:nvPr/>
            </p:nvSpPr>
            <p:spPr>
              <a:xfrm>
                <a:off x="2083513" y="4564252"/>
                <a:ext cx="137512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 dirty="0" smtClean="0"/>
                  <a:t>事象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200" b="0" i="1" smtClean="0"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lang="en-US" altLang="ja-JP" sz="3200" b="0" i="1" smtClean="0">
                            <a:latin typeface="Cambria Math" charset="0"/>
                          </a:rPr>
                          <m:t>𝛼</m:t>
                        </m:r>
                      </m:sub>
                    </m:sSub>
                  </m:oMath>
                </a14:m>
                <a:endParaRPr lang="ja-JP" altLang="en-US" sz="2800" dirty="0"/>
              </a:p>
            </p:txBody>
          </p:sp>
        </mc:Choice>
        <mc:Fallback>
          <p:sp>
            <p:nvSpPr>
              <p:cNvPr id="80" name="テキスト ボックス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3513" y="4564252"/>
                <a:ext cx="1375120" cy="584775"/>
              </a:xfrm>
              <a:prstGeom prst="rect">
                <a:avLst/>
              </a:prstGeom>
              <a:blipFill rotWithShape="0">
                <a:blip r:embed="rId2"/>
                <a:stretch>
                  <a:fillRect l="-9333" t="-2083" b="-27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テキスト ボックス 56"/>
              <p:cNvSpPr txBox="1"/>
              <p:nvPr/>
            </p:nvSpPr>
            <p:spPr>
              <a:xfrm>
                <a:off x="2460567" y="371015"/>
                <a:ext cx="57081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8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</m:oMath>
                </a14:m>
                <a:r>
                  <a:rPr kumimoji="1" lang="ja-JP" altLang="en-US" sz="2800" dirty="0" smtClean="0"/>
                  <a:t>さんの身長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charset="0"/>
                          </a:rPr>
                          <m:t>𝑙</m:t>
                        </m:r>
                      </m:e>
                      <m:sub>
                        <m:r>
                          <a:rPr lang="en-US" altLang="ja-JP" sz="28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kumimoji="1" lang="ja-JP" altLang="en-US" sz="2800" dirty="0" smtClean="0"/>
                  <a:t>が</a:t>
                </a:r>
                <a:r>
                  <a:rPr kumimoji="1" lang="en-US" altLang="ja-JP" sz="2800" dirty="0" smtClean="0"/>
                  <a:t>180cm</a:t>
                </a:r>
                <a:r>
                  <a:rPr kumimoji="1" lang="ja-JP" altLang="en-US" sz="2800" dirty="0" smtClean="0"/>
                  <a:t>である確率</a:t>
                </a:r>
                <a:endParaRPr kumimoji="1" lang="ja-JP" altLang="en-US" sz="2800" dirty="0"/>
              </a:p>
            </p:txBody>
          </p:sp>
        </mc:Choice>
        <mc:Fallback>
          <p:sp>
            <p:nvSpPr>
              <p:cNvPr id="57" name="テキスト ボックス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567" y="371015"/>
                <a:ext cx="5708166" cy="523220"/>
              </a:xfrm>
              <a:prstGeom prst="rect">
                <a:avLst/>
              </a:prstGeom>
              <a:blipFill rotWithShape="0">
                <a:blip r:embed="rId3"/>
                <a:stretch>
                  <a:fillRect t="-13953" r="-1496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1" name="図形グループ 90"/>
          <p:cNvGrpSpPr/>
          <p:nvPr/>
        </p:nvGrpSpPr>
        <p:grpSpPr>
          <a:xfrm>
            <a:off x="256563" y="264514"/>
            <a:ext cx="2016060" cy="2942178"/>
            <a:chOff x="539196" y="630274"/>
            <a:chExt cx="2016060" cy="2942178"/>
          </a:xfrm>
        </p:grpSpPr>
        <p:grpSp>
          <p:nvGrpSpPr>
            <p:cNvPr id="55" name="図形グループ 54"/>
            <p:cNvGrpSpPr/>
            <p:nvPr/>
          </p:nvGrpSpPr>
          <p:grpSpPr>
            <a:xfrm>
              <a:off x="539196" y="630274"/>
              <a:ext cx="923843" cy="2930522"/>
              <a:chOff x="1170964" y="1511424"/>
              <a:chExt cx="816011" cy="2588468"/>
            </a:xfrm>
          </p:grpSpPr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 rot="20221875">
                <a:off x="1224183" y="2373261"/>
                <a:ext cx="356265" cy="146350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36" name="Oval 35"/>
              <p:cNvSpPr>
                <a:spLocks noChangeArrowheads="1"/>
              </p:cNvSpPr>
              <p:nvPr/>
            </p:nvSpPr>
            <p:spPr bwMode="auto">
              <a:xfrm>
                <a:off x="1170964" y="1511424"/>
                <a:ext cx="816011" cy="768706"/>
              </a:xfrm>
              <a:prstGeom prst="ellipse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37" name="Rectangle 36"/>
              <p:cNvSpPr>
                <a:spLocks noChangeArrowheads="1"/>
              </p:cNvSpPr>
              <p:nvPr/>
            </p:nvSpPr>
            <p:spPr bwMode="auto">
              <a:xfrm rot="21394352">
                <a:off x="1476968" y="2325956"/>
                <a:ext cx="264613" cy="814533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38" name="Rectangle 37"/>
              <p:cNvSpPr>
                <a:spLocks noChangeArrowheads="1"/>
              </p:cNvSpPr>
              <p:nvPr/>
            </p:nvSpPr>
            <p:spPr bwMode="auto">
              <a:xfrm rot="18127337">
                <a:off x="1386793" y="2464914"/>
                <a:ext cx="335569" cy="155220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39" name="Rectangle 38"/>
              <p:cNvSpPr>
                <a:spLocks noChangeArrowheads="1"/>
              </p:cNvSpPr>
              <p:nvPr/>
            </p:nvSpPr>
            <p:spPr bwMode="auto">
              <a:xfrm rot="2657878">
                <a:off x="1170964" y="2516654"/>
                <a:ext cx="314873" cy="93131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40" name="Rectangle 39"/>
              <p:cNvSpPr>
                <a:spLocks noChangeArrowheads="1"/>
              </p:cNvSpPr>
              <p:nvPr/>
            </p:nvSpPr>
            <p:spPr bwMode="auto">
              <a:xfrm rot="243183">
                <a:off x="1476968" y="3140489"/>
                <a:ext cx="161133" cy="814532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41" name="Rectangle 40"/>
              <p:cNvSpPr>
                <a:spLocks noChangeArrowheads="1"/>
              </p:cNvSpPr>
              <p:nvPr/>
            </p:nvSpPr>
            <p:spPr bwMode="auto">
              <a:xfrm rot="21325533">
                <a:off x="1629231" y="3140489"/>
                <a:ext cx="162611" cy="814532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42" name="Rectangle 41"/>
              <p:cNvSpPr>
                <a:spLocks noChangeArrowheads="1"/>
              </p:cNvSpPr>
              <p:nvPr/>
            </p:nvSpPr>
            <p:spPr bwMode="auto">
              <a:xfrm rot="3842093">
                <a:off x="1225661" y="2521089"/>
                <a:ext cx="295656" cy="97567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45" name="Rectangle 44"/>
              <p:cNvSpPr>
                <a:spLocks noChangeArrowheads="1"/>
              </p:cNvSpPr>
              <p:nvPr/>
            </p:nvSpPr>
            <p:spPr bwMode="auto">
              <a:xfrm rot="584715">
                <a:off x="1272965" y="3955021"/>
                <a:ext cx="307482" cy="144871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46" name="Rectangle 45"/>
              <p:cNvSpPr>
                <a:spLocks noChangeArrowheads="1"/>
              </p:cNvSpPr>
              <p:nvPr/>
            </p:nvSpPr>
            <p:spPr bwMode="auto">
              <a:xfrm>
                <a:off x="1527230" y="3955021"/>
                <a:ext cx="304526" cy="144871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テキスト ボックス 55"/>
                <p:cNvSpPr txBox="1"/>
                <p:nvPr/>
              </p:nvSpPr>
              <p:spPr>
                <a:xfrm>
                  <a:off x="682214" y="682056"/>
                  <a:ext cx="650626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40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oMath>
                    </m:oMathPara>
                  </a14:m>
                  <a:endParaRPr kumimoji="1" lang="ja-JP" altLang="en-US" sz="4000" dirty="0"/>
                </a:p>
              </p:txBody>
            </p:sp>
          </mc:Choice>
          <mc:Fallback>
            <p:sp>
              <p:nvSpPr>
                <p:cNvPr id="56" name="テキスト ボックス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214" y="682056"/>
                  <a:ext cx="650626" cy="70788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直線コネクタ 58"/>
            <p:cNvCxnSpPr>
              <a:stCxn id="36" idx="0"/>
            </p:cNvCxnSpPr>
            <p:nvPr/>
          </p:nvCxnSpPr>
          <p:spPr>
            <a:xfrm>
              <a:off x="1001118" y="630274"/>
              <a:ext cx="11435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/>
            <p:cNvCxnSpPr/>
            <p:nvPr/>
          </p:nvCxnSpPr>
          <p:spPr>
            <a:xfrm>
              <a:off x="951363" y="3572450"/>
              <a:ext cx="11435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/>
            <p:cNvCxnSpPr/>
            <p:nvPr/>
          </p:nvCxnSpPr>
          <p:spPr>
            <a:xfrm>
              <a:off x="1775299" y="650866"/>
              <a:ext cx="0" cy="2921586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正方形/長方形 62"/>
                <p:cNvSpPr/>
                <p:nvPr/>
              </p:nvSpPr>
              <p:spPr>
                <a:xfrm>
                  <a:off x="1775299" y="1828592"/>
                  <a:ext cx="779957" cy="76944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4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sz="4400" i="1">
                                <a:latin typeface="Cambria Math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ja-JP" sz="3600" i="1" dirty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sub>
                        </m:sSub>
                      </m:oMath>
                    </m:oMathPara>
                  </a14:m>
                  <a:endParaRPr lang="ja-JP" altLang="en-US" sz="3600" dirty="0"/>
                </a:p>
              </p:txBody>
            </p:sp>
          </mc:Choice>
          <mc:Fallback>
            <p:sp>
              <p:nvSpPr>
                <p:cNvPr id="63" name="正方形/長方形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5299" y="1828592"/>
                  <a:ext cx="779957" cy="76944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5" name="直線コネクタ 64"/>
          <p:cNvCxnSpPr/>
          <p:nvPr/>
        </p:nvCxnSpPr>
        <p:spPr>
          <a:xfrm>
            <a:off x="3235873" y="2102979"/>
            <a:ext cx="418961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/>
          <p:nvPr/>
        </p:nvCxnSpPr>
        <p:spPr>
          <a:xfrm>
            <a:off x="5582833" y="1886846"/>
            <a:ext cx="0" cy="4097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円/楕円 67"/>
          <p:cNvSpPr/>
          <p:nvPr/>
        </p:nvSpPr>
        <p:spPr>
          <a:xfrm>
            <a:off x="3108960" y="1961804"/>
            <a:ext cx="249382" cy="24938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円/楕円 68"/>
          <p:cNvSpPr/>
          <p:nvPr/>
        </p:nvSpPr>
        <p:spPr>
          <a:xfrm>
            <a:off x="7408862" y="1978288"/>
            <a:ext cx="249382" cy="24938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正方形/長方形 69"/>
              <p:cNvSpPr/>
              <p:nvPr/>
            </p:nvSpPr>
            <p:spPr>
              <a:xfrm>
                <a:off x="5242323" y="2196895"/>
                <a:ext cx="779957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4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4400" i="1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ja-JP" sz="36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ja-JP" altLang="en-US" sz="3600" dirty="0"/>
              </a:p>
            </p:txBody>
          </p:sp>
        </mc:Choice>
        <mc:Fallback>
          <p:sp>
            <p:nvSpPr>
              <p:cNvPr id="70" name="正方形/長方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323" y="2196895"/>
                <a:ext cx="779957" cy="76944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正方形/長方形 71"/>
              <p:cNvSpPr/>
              <p:nvPr/>
            </p:nvSpPr>
            <p:spPr>
              <a:xfrm>
                <a:off x="2893141" y="2319113"/>
                <a:ext cx="56778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0" i="1" smtClean="0">
                          <a:latin typeface="Cambria Math" charset="0"/>
                        </a:rPr>
                        <m:t>0</m:t>
                      </m:r>
                    </m:oMath>
                  </m:oMathPara>
                </a14:m>
                <a:endParaRPr lang="ja-JP" altLang="en-US" sz="3600" dirty="0"/>
              </a:p>
            </p:txBody>
          </p:sp>
        </mc:Choice>
        <mc:Fallback>
          <p:sp>
            <p:nvSpPr>
              <p:cNvPr id="72" name="正方形/長方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141" y="2319113"/>
                <a:ext cx="567783" cy="64633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正方形/長方形 72"/>
              <p:cNvSpPr/>
              <p:nvPr/>
            </p:nvSpPr>
            <p:spPr>
              <a:xfrm>
                <a:off x="6994783" y="2341849"/>
                <a:ext cx="107753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0" i="1" smtClean="0">
                          <a:latin typeface="Cambria Math" charset="0"/>
                        </a:rPr>
                        <m:t>300</m:t>
                      </m:r>
                    </m:oMath>
                  </m:oMathPara>
                </a14:m>
                <a:endParaRPr lang="ja-JP" altLang="en-US" sz="3600" dirty="0"/>
              </a:p>
            </p:txBody>
          </p:sp>
        </mc:Choice>
        <mc:Fallback>
          <p:sp>
            <p:nvSpPr>
              <p:cNvPr id="73" name="正方形/長方形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783" y="2341849"/>
                <a:ext cx="1077539" cy="64633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テキスト ボックス 73"/>
              <p:cNvSpPr txBox="1"/>
              <p:nvPr/>
            </p:nvSpPr>
            <p:spPr>
              <a:xfrm>
                <a:off x="4538749" y="1128930"/>
                <a:ext cx="18437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 dirty="0" smtClean="0"/>
                  <a:t>実数空間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8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</m:oMath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74" name="テキスト ボックス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749" y="1128930"/>
                <a:ext cx="1843774" cy="523220"/>
              </a:xfrm>
              <a:prstGeom prst="rect">
                <a:avLst/>
              </a:prstGeom>
              <a:blipFill rotWithShape="0">
                <a:blip r:embed="rId9"/>
                <a:stretch>
                  <a:fillRect l="-6954" t="-11628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直線矢印コネクタ 74"/>
          <p:cNvCxnSpPr/>
          <p:nvPr/>
        </p:nvCxnSpPr>
        <p:spPr>
          <a:xfrm flipV="1">
            <a:off x="2800129" y="2576577"/>
            <a:ext cx="1107565" cy="2086697"/>
          </a:xfrm>
          <a:prstGeom prst="straightConnector1">
            <a:avLst/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テキスト ボックス 81"/>
              <p:cNvSpPr txBox="1"/>
              <p:nvPr/>
            </p:nvSpPr>
            <p:spPr>
              <a:xfrm>
                <a:off x="603062" y="3894456"/>
                <a:ext cx="189026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 dirty="0" smtClean="0"/>
                  <a:t>標本空間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800" b="0" i="0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Ω</m:t>
                    </m:r>
                  </m:oMath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82" name="テキスト ボックス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62" y="3894456"/>
                <a:ext cx="1890261" cy="523220"/>
              </a:xfrm>
              <a:prstGeom prst="rect">
                <a:avLst/>
              </a:prstGeom>
              <a:blipFill rotWithShape="0">
                <a:blip r:embed="rId10"/>
                <a:stretch>
                  <a:fillRect l="-6774" t="-12791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テキスト ボックス 82"/>
              <p:cNvSpPr txBox="1"/>
              <p:nvPr/>
            </p:nvSpPr>
            <p:spPr>
              <a:xfrm>
                <a:off x="3999873" y="3368742"/>
                <a:ext cx="15259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>
                    <a:solidFill>
                      <a:schemeClr val="tx1"/>
                    </a:solidFill>
                  </a:rPr>
                  <a:t>事象族</a:t>
                </a:r>
                <a14:m>
                  <m:oMath xmlns:m="http://schemas.openxmlformats.org/officeDocument/2006/math">
                    <m:r>
                      <a:rPr lang="en-US" altLang="ja-JP" sz="2800" b="0" i="1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ℱ</m:t>
                    </m:r>
                  </m:oMath>
                </a14:m>
                <a:endParaRPr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3" name="テキスト ボックス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9873" y="3368742"/>
                <a:ext cx="1525995" cy="523220"/>
              </a:xfrm>
              <a:prstGeom prst="rect">
                <a:avLst/>
              </a:prstGeom>
              <a:blipFill rotWithShape="0">
                <a:blip r:embed="rId11"/>
                <a:stretch>
                  <a:fillRect l="-7600" t="-12941" b="-3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テキスト ボックス 84"/>
              <p:cNvSpPr txBox="1"/>
              <p:nvPr/>
            </p:nvSpPr>
            <p:spPr>
              <a:xfrm>
                <a:off x="4372469" y="5076712"/>
                <a:ext cx="21302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ja-JP" sz="28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charset="0"/>
                        </a:rPr>
                        <m:t>=180.01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85" name="テキスト ボックス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469" y="5076712"/>
                <a:ext cx="2130263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テキスト ボックス 85"/>
              <p:cNvSpPr txBox="1"/>
              <p:nvPr/>
            </p:nvSpPr>
            <p:spPr>
              <a:xfrm>
                <a:off x="4372469" y="5713663"/>
                <a:ext cx="21302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ja-JP" sz="28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charset="0"/>
                        </a:rPr>
                        <m:t>=180.02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86" name="テキスト ボックス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469" y="5713663"/>
                <a:ext cx="2130263" cy="52322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テキスト ボックス 86"/>
              <p:cNvSpPr txBox="1"/>
              <p:nvPr/>
            </p:nvSpPr>
            <p:spPr>
              <a:xfrm>
                <a:off x="4372469" y="3816641"/>
                <a:ext cx="21302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ja-JP" sz="28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charset="0"/>
                        </a:rPr>
                        <m:t>=179.99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87" name="テキスト ボックス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469" y="3816641"/>
                <a:ext cx="2130263" cy="52322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テキスト ボックス 87"/>
              <p:cNvSpPr txBox="1"/>
              <p:nvPr/>
            </p:nvSpPr>
            <p:spPr>
              <a:xfrm>
                <a:off x="4372469" y="4453592"/>
                <a:ext cx="21302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ja-JP" sz="28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charset="0"/>
                        </a:rPr>
                        <m:t>=180.00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88" name="テキスト ボックス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469" y="4453592"/>
                <a:ext cx="2130263" cy="52322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テキスト ボックス 88"/>
          <p:cNvSpPr txBox="1"/>
          <p:nvPr/>
        </p:nvSpPr>
        <p:spPr>
          <a:xfrm rot="5400000">
            <a:off x="4924217" y="6236883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...</a:t>
            </a:r>
            <a:endParaRPr kumimoji="1" lang="ja-JP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テキスト ボックス 91"/>
              <p:cNvSpPr txBox="1"/>
              <p:nvPr/>
            </p:nvSpPr>
            <p:spPr>
              <a:xfrm>
                <a:off x="7226662" y="3311723"/>
                <a:ext cx="110754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b="0" smtClean="0"/>
                  <a:t>確率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charset="0"/>
                      </a:rPr>
                      <m:t>𝑝</m:t>
                    </m:r>
                  </m:oMath>
                </a14:m>
                <a:endParaRPr lang="ja-JP" altLang="en-US" sz="4800" dirty="0"/>
              </a:p>
            </p:txBody>
          </p:sp>
        </mc:Choice>
        <mc:Fallback>
          <p:sp>
            <p:nvSpPr>
              <p:cNvPr id="92" name="テキスト ボックス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6662" y="3311723"/>
                <a:ext cx="1107547" cy="523220"/>
              </a:xfrm>
              <a:prstGeom prst="rect">
                <a:avLst/>
              </a:prstGeom>
              <a:blipFill rotWithShape="0">
                <a:blip r:embed="rId16"/>
                <a:stretch>
                  <a:fillRect l="-10440" t="-11628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テキスト ボックス 92"/>
              <p:cNvSpPr txBox="1"/>
              <p:nvPr/>
            </p:nvSpPr>
            <p:spPr>
              <a:xfrm>
                <a:off x="7253000" y="3816641"/>
                <a:ext cx="133395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ja-JP" sz="28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sub>
                      </m:sSub>
                      <m:r>
                        <a:rPr lang="en-US" altLang="ja-JP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≅</m:t>
                      </m:r>
                      <m:r>
                        <a:rPr lang="en-US" altLang="ja-JP" sz="2800" b="0" i="1" smtClean="0">
                          <a:latin typeface="Cambria Math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93" name="テキスト ボックス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3000" y="3816641"/>
                <a:ext cx="1333955" cy="523220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テキスト ボックス 93"/>
              <p:cNvSpPr txBox="1"/>
              <p:nvPr/>
            </p:nvSpPr>
            <p:spPr>
              <a:xfrm>
                <a:off x="7253000" y="4401416"/>
                <a:ext cx="133395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ja-JP" sz="28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sub>
                      </m:sSub>
                      <m:r>
                        <a:rPr lang="en-US" altLang="ja-JP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≅</m:t>
                      </m:r>
                      <m:r>
                        <a:rPr lang="en-US" altLang="ja-JP" sz="2800" b="0" i="1" smtClean="0">
                          <a:latin typeface="Cambria Math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94" name="テキスト ボックス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3000" y="4401416"/>
                <a:ext cx="1333955" cy="523220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テキスト ボックス 94"/>
              <p:cNvSpPr txBox="1"/>
              <p:nvPr/>
            </p:nvSpPr>
            <p:spPr>
              <a:xfrm>
                <a:off x="7253000" y="5026837"/>
                <a:ext cx="133395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ja-JP" sz="28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sub>
                      </m:sSub>
                      <m:r>
                        <a:rPr lang="en-US" altLang="ja-JP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≅</m:t>
                      </m:r>
                      <m:r>
                        <a:rPr lang="en-US" altLang="ja-JP" sz="2800" b="0" i="1" smtClean="0">
                          <a:latin typeface="Cambria Math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95" name="テキスト ボックス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3000" y="5026837"/>
                <a:ext cx="1333955" cy="523220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テキスト ボックス 95"/>
              <p:cNvSpPr txBox="1"/>
              <p:nvPr/>
            </p:nvSpPr>
            <p:spPr>
              <a:xfrm>
                <a:off x="7253000" y="5661865"/>
                <a:ext cx="133395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ja-JP" sz="2800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sub>
                      </m:sSub>
                      <m:r>
                        <a:rPr lang="en-US" altLang="ja-JP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≅</m:t>
                      </m:r>
                      <m:r>
                        <a:rPr lang="en-US" altLang="ja-JP" sz="2800" b="0" i="1" smtClean="0">
                          <a:latin typeface="Cambria Math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96" name="テキスト ボックス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3000" y="5661865"/>
                <a:ext cx="1333955" cy="523220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7" name="図形グループ 96"/>
          <p:cNvGrpSpPr/>
          <p:nvPr/>
        </p:nvGrpSpPr>
        <p:grpSpPr>
          <a:xfrm>
            <a:off x="6380284" y="4094831"/>
            <a:ext cx="813128" cy="1310837"/>
            <a:chOff x="6508644" y="2427742"/>
            <a:chExt cx="1721601" cy="2323128"/>
          </a:xfrm>
        </p:grpSpPr>
        <p:cxnSp>
          <p:nvCxnSpPr>
            <p:cNvPr id="98" name="直線コネクタ 97"/>
            <p:cNvCxnSpPr/>
            <p:nvPr/>
          </p:nvCxnSpPr>
          <p:spPr>
            <a:xfrm flipH="1">
              <a:off x="6527707" y="2427742"/>
              <a:ext cx="1702538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コネクタ 98"/>
            <p:cNvCxnSpPr/>
            <p:nvPr/>
          </p:nvCxnSpPr>
          <p:spPr>
            <a:xfrm flipH="1">
              <a:off x="6508644" y="3584715"/>
              <a:ext cx="1702538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/>
            <p:cNvCxnSpPr/>
            <p:nvPr/>
          </p:nvCxnSpPr>
          <p:spPr>
            <a:xfrm flipH="1">
              <a:off x="6527707" y="4750870"/>
              <a:ext cx="1702538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1" name="直線コネクタ 100"/>
          <p:cNvCxnSpPr/>
          <p:nvPr/>
        </p:nvCxnSpPr>
        <p:spPr>
          <a:xfrm flipH="1">
            <a:off x="6411547" y="6056832"/>
            <a:ext cx="804124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テキスト ボックス 102"/>
          <p:cNvSpPr txBox="1"/>
          <p:nvPr/>
        </p:nvSpPr>
        <p:spPr>
          <a:xfrm rot="5400000">
            <a:off x="7952828" y="6239658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...</a:t>
            </a:r>
            <a:endParaRPr kumimoji="1" lang="ja-JP" altLang="en-US" sz="2400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2222766" y="325968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smtClean="0"/>
              <a:t>確率変数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16674625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368" y="342058"/>
            <a:ext cx="1617996" cy="1637076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93" r="50000"/>
          <a:stretch/>
        </p:blipFill>
        <p:spPr>
          <a:xfrm>
            <a:off x="0" y="2610293"/>
            <a:ext cx="4572000" cy="424770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/>
              <p:cNvSpPr txBox="1"/>
              <p:nvPr/>
            </p:nvSpPr>
            <p:spPr>
              <a:xfrm>
                <a:off x="842774" y="2155373"/>
                <a:ext cx="372922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charset="0"/>
                        </a:rPr>
                        <m:t>𝑃</m:t>
                      </m:r>
                      <m:r>
                        <a:rPr kumimoji="1" lang="en-US" altLang="ja-JP" sz="2800" b="0" i="1" smtClean="0">
                          <a:latin typeface="Cambria Math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charset="0"/>
                        </a:rPr>
                        <m:t>𝐴</m:t>
                      </m:r>
                      <m:r>
                        <a:rPr kumimoji="1" lang="en-US" altLang="ja-JP" sz="2800" b="0" i="1" smtClean="0">
                          <a:latin typeface="Cambria Math" charset="0"/>
                        </a:rPr>
                        <m:t>|</m:t>
                      </m:r>
                      <m:r>
                        <a:rPr kumimoji="1" lang="en-US" altLang="ja-JP" sz="2800" b="0" i="1" smtClean="0">
                          <a:latin typeface="Cambria Math" charset="0"/>
                        </a:rPr>
                        <m:t>𝑋</m:t>
                      </m:r>
                      <m:r>
                        <a:rPr kumimoji="1" lang="en-US" altLang="ja-JP" sz="28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charset="0"/>
                        </a:rPr>
                        <m:t>)=</m:t>
                      </m:r>
                      <m:r>
                        <a:rPr kumimoji="1" lang="en-US" altLang="ja-JP" sz="2800" b="0" i="1" smtClean="0">
                          <a:latin typeface="Cambria Math" charset="0"/>
                        </a:rPr>
                        <m:t>𝑝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774" y="2155373"/>
                <a:ext cx="3729226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図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6" r="80215" b="92984"/>
          <a:stretch/>
        </p:blipFill>
        <p:spPr>
          <a:xfrm>
            <a:off x="350256" y="1385641"/>
            <a:ext cx="2033547" cy="593493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712" y="180779"/>
            <a:ext cx="1184102" cy="1798355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6" r="80215" b="92984"/>
          <a:stretch/>
        </p:blipFill>
        <p:spPr>
          <a:xfrm>
            <a:off x="4951764" y="1385641"/>
            <a:ext cx="2033547" cy="593493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93" r="50000"/>
          <a:stretch/>
        </p:blipFill>
        <p:spPr>
          <a:xfrm>
            <a:off x="4572000" y="2586260"/>
            <a:ext cx="4572000" cy="4247707"/>
          </a:xfrm>
          <a:custGeom>
            <a:avLst/>
            <a:gdLst>
              <a:gd name="connsiteX0" fmla="*/ 0 w 4572000"/>
              <a:gd name="connsiteY0" fmla="*/ 0 h 4247707"/>
              <a:gd name="connsiteX1" fmla="*/ 947651 w 4572000"/>
              <a:gd name="connsiteY1" fmla="*/ 0 h 4247707"/>
              <a:gd name="connsiteX2" fmla="*/ 947651 w 4572000"/>
              <a:gd name="connsiteY2" fmla="*/ 1454968 h 4247707"/>
              <a:gd name="connsiteX3" fmla="*/ 914400 w 4572000"/>
              <a:gd name="connsiteY3" fmla="*/ 1454968 h 4247707"/>
              <a:gd name="connsiteX4" fmla="*/ 914400 w 4572000"/>
              <a:gd name="connsiteY4" fmla="*/ 2117119 h 4247707"/>
              <a:gd name="connsiteX5" fmla="*/ 947651 w 4572000"/>
              <a:gd name="connsiteY5" fmla="*/ 2117119 h 4247707"/>
              <a:gd name="connsiteX6" fmla="*/ 947651 w 4572000"/>
              <a:gd name="connsiteY6" fmla="*/ 3615035 h 4247707"/>
              <a:gd name="connsiteX7" fmla="*/ 4572000 w 4572000"/>
              <a:gd name="connsiteY7" fmla="*/ 3615035 h 4247707"/>
              <a:gd name="connsiteX8" fmla="*/ 4572000 w 4572000"/>
              <a:gd name="connsiteY8" fmla="*/ 4247707 h 4247707"/>
              <a:gd name="connsiteX9" fmla="*/ 3208712 w 4572000"/>
              <a:gd name="connsiteY9" fmla="*/ 4247707 h 4247707"/>
              <a:gd name="connsiteX10" fmla="*/ 3208712 w 4572000"/>
              <a:gd name="connsiteY10" fmla="*/ 3893368 h 4247707"/>
              <a:gd name="connsiteX11" fmla="*/ 4498428 w 4572000"/>
              <a:gd name="connsiteY11" fmla="*/ 3893368 h 4247707"/>
              <a:gd name="connsiteX12" fmla="*/ 4498428 w 4572000"/>
              <a:gd name="connsiteY12" fmla="*/ 3730457 h 4247707"/>
              <a:gd name="connsiteX13" fmla="*/ 909145 w 4572000"/>
              <a:gd name="connsiteY13" fmla="*/ 3730457 h 4247707"/>
              <a:gd name="connsiteX14" fmla="*/ 909145 w 4572000"/>
              <a:gd name="connsiteY14" fmla="*/ 3893368 h 4247707"/>
              <a:gd name="connsiteX15" fmla="*/ 2049517 w 4572000"/>
              <a:gd name="connsiteY15" fmla="*/ 3893368 h 4247707"/>
              <a:gd name="connsiteX16" fmla="*/ 2049517 w 4572000"/>
              <a:gd name="connsiteY16" fmla="*/ 4247707 h 4247707"/>
              <a:gd name="connsiteX17" fmla="*/ 0 w 4572000"/>
              <a:gd name="connsiteY17" fmla="*/ 4247707 h 4247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572000" h="4247707">
                <a:moveTo>
                  <a:pt x="0" y="0"/>
                </a:moveTo>
                <a:lnTo>
                  <a:pt x="947651" y="0"/>
                </a:lnTo>
                <a:lnTo>
                  <a:pt x="947651" y="1454968"/>
                </a:lnTo>
                <a:lnTo>
                  <a:pt x="914400" y="1454968"/>
                </a:lnTo>
                <a:lnTo>
                  <a:pt x="914400" y="2117119"/>
                </a:lnTo>
                <a:lnTo>
                  <a:pt x="947651" y="2117119"/>
                </a:lnTo>
                <a:lnTo>
                  <a:pt x="947651" y="3615035"/>
                </a:lnTo>
                <a:lnTo>
                  <a:pt x="4572000" y="3615035"/>
                </a:lnTo>
                <a:lnTo>
                  <a:pt x="4572000" y="4247707"/>
                </a:lnTo>
                <a:lnTo>
                  <a:pt x="3208712" y="4247707"/>
                </a:lnTo>
                <a:lnTo>
                  <a:pt x="3208712" y="3893368"/>
                </a:lnTo>
                <a:lnTo>
                  <a:pt x="4498428" y="3893368"/>
                </a:lnTo>
                <a:lnTo>
                  <a:pt x="4498428" y="3730457"/>
                </a:lnTo>
                <a:lnTo>
                  <a:pt x="909145" y="3730457"/>
                </a:lnTo>
                <a:lnTo>
                  <a:pt x="909145" y="3893368"/>
                </a:lnTo>
                <a:lnTo>
                  <a:pt x="2049517" y="3893368"/>
                </a:lnTo>
                <a:lnTo>
                  <a:pt x="2049517" y="4247707"/>
                </a:lnTo>
                <a:lnTo>
                  <a:pt x="0" y="4247707"/>
                </a:lnTo>
                <a:close/>
              </a:path>
            </a:pathLst>
          </a:cu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5414774" y="2131340"/>
                <a:ext cx="335495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charset="0"/>
                            </a:rPr>
                            <m:t>𝐴</m:t>
                          </m:r>
                        </m:e>
                        <m:e>
                          <m:r>
                            <a:rPr kumimoji="1" lang="en-US" altLang="ja-JP" sz="2800" b="0" i="1" smtClean="0">
                              <a:latin typeface="Cambria Math" charset="0"/>
                            </a:rPr>
                            <m:t>𝑋</m:t>
                          </m:r>
                          <m:r>
                            <a:rPr kumimoji="1" lang="en-US" altLang="ja-JP" sz="2800" b="0" i="1" smtClean="0">
                              <a:latin typeface="Cambria Math" charset="0"/>
                            </a:rPr>
                            <m:t>=180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≅</m:t>
                      </m:r>
                      <m:r>
                        <a:rPr kumimoji="1" lang="en-US" altLang="ja-JP" sz="2800" b="0" i="1" smtClean="0">
                          <a:latin typeface="Cambria Math" charset="0"/>
                        </a:rPr>
                        <m:t> 0 !?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774" y="2131340"/>
                <a:ext cx="3354956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線コネクタ 3"/>
          <p:cNvCxnSpPr/>
          <p:nvPr/>
        </p:nvCxnSpPr>
        <p:spPr>
          <a:xfrm>
            <a:off x="5403275" y="6162570"/>
            <a:ext cx="362434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6946520" y="625471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180</a:t>
            </a:r>
            <a:endParaRPr kumimoji="1" lang="ja-JP" altLang="en-US" dirty="0"/>
          </a:p>
        </p:txBody>
      </p:sp>
      <p:sp>
        <p:nvSpPr>
          <p:cNvPr id="22" name="円/楕円 21"/>
          <p:cNvSpPr/>
          <p:nvPr/>
        </p:nvSpPr>
        <p:spPr>
          <a:xfrm>
            <a:off x="7161773" y="6080451"/>
            <a:ext cx="143996" cy="14399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600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2460567" y="371015"/>
                <a:ext cx="57081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8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</m:oMath>
                </a14:m>
                <a:r>
                  <a:rPr kumimoji="1" lang="ja-JP" altLang="en-US" sz="2800" dirty="0" smtClean="0"/>
                  <a:t>さんの身長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charset="0"/>
                          </a:rPr>
                          <m:t>𝑙</m:t>
                        </m:r>
                      </m:e>
                      <m:sub>
                        <m:r>
                          <a:rPr lang="en-US" altLang="ja-JP" sz="28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kumimoji="1" lang="ja-JP" altLang="en-US" sz="2800" dirty="0" smtClean="0"/>
                  <a:t>が</a:t>
                </a:r>
                <a:r>
                  <a:rPr kumimoji="1" lang="en-US" altLang="ja-JP" sz="2800" dirty="0" smtClean="0"/>
                  <a:t>180cm</a:t>
                </a:r>
                <a:r>
                  <a:rPr kumimoji="1" lang="ja-JP" altLang="en-US" sz="2800" dirty="0" smtClean="0"/>
                  <a:t>である確率</a:t>
                </a:r>
                <a:endParaRPr kumimoji="1" lang="ja-JP" altLang="en-US" sz="2800" dirty="0"/>
              </a:p>
            </p:txBody>
          </p:sp>
        </mc:Choice>
        <mc:Fallback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567" y="371015"/>
                <a:ext cx="5708166" cy="523220"/>
              </a:xfrm>
              <a:prstGeom prst="rect">
                <a:avLst/>
              </a:prstGeom>
              <a:blipFill rotWithShape="0">
                <a:blip r:embed="rId2"/>
                <a:stretch>
                  <a:fillRect t="-13953" r="-1496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図形グループ 37"/>
          <p:cNvGrpSpPr/>
          <p:nvPr/>
        </p:nvGrpSpPr>
        <p:grpSpPr>
          <a:xfrm>
            <a:off x="256563" y="264514"/>
            <a:ext cx="2016060" cy="2942178"/>
            <a:chOff x="539196" y="630274"/>
            <a:chExt cx="2016060" cy="2942178"/>
          </a:xfrm>
        </p:grpSpPr>
        <p:grpSp>
          <p:nvGrpSpPr>
            <p:cNvPr id="39" name="図形グループ 38"/>
            <p:cNvGrpSpPr/>
            <p:nvPr/>
          </p:nvGrpSpPr>
          <p:grpSpPr>
            <a:xfrm>
              <a:off x="539196" y="630274"/>
              <a:ext cx="923843" cy="2930522"/>
              <a:chOff x="1170964" y="1511424"/>
              <a:chExt cx="816011" cy="2588468"/>
            </a:xfrm>
          </p:grpSpPr>
          <p:sp>
            <p:nvSpPr>
              <p:cNvPr id="45" name="Rectangle 7"/>
              <p:cNvSpPr>
                <a:spLocks noChangeArrowheads="1"/>
              </p:cNvSpPr>
              <p:nvPr/>
            </p:nvSpPr>
            <p:spPr bwMode="auto">
              <a:xfrm rot="20221875">
                <a:off x="1224183" y="2373261"/>
                <a:ext cx="356265" cy="146350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46" name="Oval 35"/>
              <p:cNvSpPr>
                <a:spLocks noChangeArrowheads="1"/>
              </p:cNvSpPr>
              <p:nvPr/>
            </p:nvSpPr>
            <p:spPr bwMode="auto">
              <a:xfrm>
                <a:off x="1170964" y="1511424"/>
                <a:ext cx="816011" cy="768706"/>
              </a:xfrm>
              <a:prstGeom prst="ellipse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47" name="Rectangle 36"/>
              <p:cNvSpPr>
                <a:spLocks noChangeArrowheads="1"/>
              </p:cNvSpPr>
              <p:nvPr/>
            </p:nvSpPr>
            <p:spPr bwMode="auto">
              <a:xfrm rot="21394352">
                <a:off x="1476968" y="2325956"/>
                <a:ext cx="264613" cy="814533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48" name="Rectangle 37"/>
              <p:cNvSpPr>
                <a:spLocks noChangeArrowheads="1"/>
              </p:cNvSpPr>
              <p:nvPr/>
            </p:nvSpPr>
            <p:spPr bwMode="auto">
              <a:xfrm rot="18127337">
                <a:off x="1386793" y="2464914"/>
                <a:ext cx="335569" cy="155220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49" name="Rectangle 38"/>
              <p:cNvSpPr>
                <a:spLocks noChangeArrowheads="1"/>
              </p:cNvSpPr>
              <p:nvPr/>
            </p:nvSpPr>
            <p:spPr bwMode="auto">
              <a:xfrm rot="2657878">
                <a:off x="1170964" y="2516654"/>
                <a:ext cx="314873" cy="93131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50" name="Rectangle 39"/>
              <p:cNvSpPr>
                <a:spLocks noChangeArrowheads="1"/>
              </p:cNvSpPr>
              <p:nvPr/>
            </p:nvSpPr>
            <p:spPr bwMode="auto">
              <a:xfrm rot="243183">
                <a:off x="1476968" y="3140489"/>
                <a:ext cx="161133" cy="814532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51" name="Rectangle 40"/>
              <p:cNvSpPr>
                <a:spLocks noChangeArrowheads="1"/>
              </p:cNvSpPr>
              <p:nvPr/>
            </p:nvSpPr>
            <p:spPr bwMode="auto">
              <a:xfrm rot="21325533">
                <a:off x="1629231" y="3140489"/>
                <a:ext cx="162611" cy="814532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52" name="Rectangle 41"/>
              <p:cNvSpPr>
                <a:spLocks noChangeArrowheads="1"/>
              </p:cNvSpPr>
              <p:nvPr/>
            </p:nvSpPr>
            <p:spPr bwMode="auto">
              <a:xfrm rot="3842093">
                <a:off x="1225661" y="2521089"/>
                <a:ext cx="295656" cy="97567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53" name="Rectangle 44"/>
              <p:cNvSpPr>
                <a:spLocks noChangeArrowheads="1"/>
              </p:cNvSpPr>
              <p:nvPr/>
            </p:nvSpPr>
            <p:spPr bwMode="auto">
              <a:xfrm rot="584715">
                <a:off x="1272965" y="3955021"/>
                <a:ext cx="307482" cy="144871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54" name="Rectangle 45"/>
              <p:cNvSpPr>
                <a:spLocks noChangeArrowheads="1"/>
              </p:cNvSpPr>
              <p:nvPr/>
            </p:nvSpPr>
            <p:spPr bwMode="auto">
              <a:xfrm>
                <a:off x="1527230" y="3955021"/>
                <a:ext cx="304526" cy="144871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テキスト ボックス 39"/>
                <p:cNvSpPr txBox="1"/>
                <p:nvPr/>
              </p:nvSpPr>
              <p:spPr>
                <a:xfrm>
                  <a:off x="682214" y="682056"/>
                  <a:ext cx="650626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40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oMath>
                    </m:oMathPara>
                  </a14:m>
                  <a:endParaRPr kumimoji="1" lang="ja-JP" altLang="en-US" sz="4000" dirty="0"/>
                </a:p>
              </p:txBody>
            </p:sp>
          </mc:Choice>
          <mc:Fallback>
            <p:sp>
              <p:nvSpPr>
                <p:cNvPr id="40" name="テキスト ボックス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214" y="682056"/>
                  <a:ext cx="650626" cy="70788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直線コネクタ 40"/>
            <p:cNvCxnSpPr/>
            <p:nvPr/>
          </p:nvCxnSpPr>
          <p:spPr>
            <a:xfrm>
              <a:off x="1001118" y="630274"/>
              <a:ext cx="11435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/>
            <p:cNvCxnSpPr/>
            <p:nvPr/>
          </p:nvCxnSpPr>
          <p:spPr>
            <a:xfrm>
              <a:off x="951363" y="3572450"/>
              <a:ext cx="11435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/>
            <p:cNvCxnSpPr/>
            <p:nvPr/>
          </p:nvCxnSpPr>
          <p:spPr>
            <a:xfrm>
              <a:off x="1775299" y="650866"/>
              <a:ext cx="0" cy="2921586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正方形/長方形 43"/>
                <p:cNvSpPr/>
                <p:nvPr/>
              </p:nvSpPr>
              <p:spPr>
                <a:xfrm>
                  <a:off x="1775299" y="1828592"/>
                  <a:ext cx="779957" cy="76944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4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sz="4400" i="1">
                                <a:latin typeface="Cambria Math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ja-JP" sz="3600" i="1" dirty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sub>
                        </m:sSub>
                      </m:oMath>
                    </m:oMathPara>
                  </a14:m>
                  <a:endParaRPr lang="ja-JP" altLang="en-US" sz="3600" dirty="0"/>
                </a:p>
              </p:txBody>
            </p:sp>
          </mc:Choice>
          <mc:Fallback>
            <p:sp>
              <p:nvSpPr>
                <p:cNvPr id="44" name="正方形/長方形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5299" y="1828592"/>
                  <a:ext cx="779957" cy="76944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4" name="右矢印 63"/>
          <p:cNvSpPr/>
          <p:nvPr/>
        </p:nvSpPr>
        <p:spPr>
          <a:xfrm rot="5400000">
            <a:off x="4856310" y="354993"/>
            <a:ext cx="916679" cy="245291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テキスト ボックス 94"/>
              <p:cNvSpPr txBox="1"/>
              <p:nvPr/>
            </p:nvSpPr>
            <p:spPr>
              <a:xfrm>
                <a:off x="2055451" y="3031021"/>
                <a:ext cx="46798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3600" dirty="0" smtClean="0">
                    <a:solidFill>
                      <a:schemeClr val="tx1"/>
                    </a:solidFill>
                  </a:rPr>
                  <a:t>事象族</a:t>
                </a:r>
                <a14:m>
                  <m:oMath xmlns:m="http://schemas.openxmlformats.org/officeDocument/2006/math">
                    <m:r>
                      <a:rPr lang="en-US" altLang="ja-JP" sz="3600" b="0" i="1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ℱ</m:t>
                    </m:r>
                  </m:oMath>
                </a14:m>
                <a:r>
                  <a:rPr lang="ja-JP" altLang="en-US" sz="3600" dirty="0" smtClean="0">
                    <a:solidFill>
                      <a:schemeClr val="tx1"/>
                    </a:solidFill>
                  </a:rPr>
                  <a:t>の性質より、</a:t>
                </a:r>
                <a:endParaRPr lang="ja-JP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5" name="テキスト ボックス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5451" y="3031021"/>
                <a:ext cx="4679871" cy="646331"/>
              </a:xfrm>
              <a:prstGeom prst="rect">
                <a:avLst/>
              </a:prstGeom>
              <a:blipFill rotWithShape="0">
                <a:blip r:embed="rId5"/>
                <a:stretch>
                  <a:fillRect l="-3385" t="-14151" r="-3516" b="-349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テキスト ボックス 95"/>
              <p:cNvSpPr txBox="1"/>
              <p:nvPr/>
            </p:nvSpPr>
            <p:spPr>
              <a:xfrm>
                <a:off x="2737416" y="3730822"/>
                <a:ext cx="5402696" cy="11476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4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4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ja-JP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4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a:rPr lang="en-US" altLang="ja-JP" sz="4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ℱ</m:t>
                      </m:r>
                      <m:r>
                        <a:rPr lang="en-US" altLang="ja-JP" sz="4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⇒</m:t>
                      </m:r>
                      <m:r>
                        <a:rPr lang="en-US" altLang="ja-JP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 </m:t>
                      </m:r>
                      <m:nary>
                        <m:naryPr>
                          <m:chr m:val="⋃"/>
                          <m:limLoc m:val="subSup"/>
                          <m:supHide m:val="on"/>
                          <m:ctrlPr>
                            <a:rPr lang="en-US" altLang="ja-JP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  <m:r>
                            <a:rPr lang="en-US" altLang="ja-JP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r>
                            <a:rPr lang="en-US" altLang="ja-JP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ℕ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ja-JP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ja-JP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sz="4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r>
                            <a:rPr lang="en-US" altLang="ja-JP" sz="4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ℱ</m:t>
                          </m:r>
                        </m:e>
                      </m:nary>
                    </m:oMath>
                  </m:oMathPara>
                </a14:m>
                <a:endParaRPr lang="en-US" altLang="ja-JP" sz="4000" b="0" dirty="0" smtClean="0">
                  <a:ea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96" name="テキスト ボックス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7416" y="3730822"/>
                <a:ext cx="5402696" cy="114768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テキスト ボックス 96"/>
              <p:cNvSpPr txBox="1"/>
              <p:nvPr/>
            </p:nvSpPr>
            <p:spPr>
              <a:xfrm>
                <a:off x="5162378" y="5057987"/>
                <a:ext cx="32528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600" dirty="0" smtClean="0"/>
                  <a:t>（足したものも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ℱ</m:t>
                    </m:r>
                    <m:r>
                      <a:rPr lang="en-US" altLang="ja-JP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kumimoji="1" lang="ja-JP" altLang="en-US" sz="1600" dirty="0" smtClean="0"/>
                  <a:t>に含まれるよ）</a:t>
                </a:r>
                <a:endParaRPr kumimoji="1" lang="ja-JP" altLang="en-US" sz="1600" dirty="0"/>
              </a:p>
            </p:txBody>
          </p:sp>
        </mc:Choice>
        <mc:Fallback>
          <p:sp>
            <p:nvSpPr>
              <p:cNvPr id="97" name="テキスト ボックス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378" y="5057987"/>
                <a:ext cx="3252814" cy="338554"/>
              </a:xfrm>
              <a:prstGeom prst="rect">
                <a:avLst/>
              </a:prstGeom>
              <a:blipFill rotWithShape="0">
                <a:blip r:embed="rId7"/>
                <a:stretch>
                  <a:fillRect l="-1126" t="-89091" b="-1163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テキスト ボックス 24"/>
          <p:cNvSpPr txBox="1"/>
          <p:nvPr/>
        </p:nvSpPr>
        <p:spPr>
          <a:xfrm>
            <a:off x="3190392" y="2093261"/>
            <a:ext cx="4496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smtClean="0"/>
              <a:t>だいたい</a:t>
            </a:r>
            <a:r>
              <a:rPr kumimoji="1" lang="en-US" altLang="ja-JP" sz="2800" dirty="0" smtClean="0"/>
              <a:t>180cm</a:t>
            </a:r>
            <a:r>
              <a:rPr kumimoji="1" lang="ja-JP" altLang="en-US" sz="2800" dirty="0" smtClean="0"/>
              <a:t>である確率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4373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2460567" y="371015"/>
                <a:ext cx="57081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8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</m:oMath>
                </a14:m>
                <a:r>
                  <a:rPr kumimoji="1" lang="ja-JP" altLang="en-US" sz="2800" dirty="0" smtClean="0"/>
                  <a:t>さんの身長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charset="0"/>
                          </a:rPr>
                          <m:t>𝑙</m:t>
                        </m:r>
                      </m:e>
                      <m:sub>
                        <m:r>
                          <a:rPr lang="en-US" altLang="ja-JP" sz="28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kumimoji="1" lang="ja-JP" altLang="en-US" sz="2800" dirty="0" smtClean="0"/>
                  <a:t>が</a:t>
                </a:r>
                <a:r>
                  <a:rPr kumimoji="1" lang="en-US" altLang="ja-JP" sz="2800" dirty="0" smtClean="0"/>
                  <a:t>180cm</a:t>
                </a:r>
                <a:r>
                  <a:rPr kumimoji="1" lang="ja-JP" altLang="en-US" sz="2800" dirty="0" smtClean="0"/>
                  <a:t>である確率</a:t>
                </a:r>
                <a:endParaRPr kumimoji="1" lang="ja-JP" altLang="en-US" sz="2800" dirty="0"/>
              </a:p>
            </p:txBody>
          </p:sp>
        </mc:Choice>
        <mc:Fallback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567" y="371015"/>
                <a:ext cx="5708166" cy="523220"/>
              </a:xfrm>
              <a:prstGeom prst="rect">
                <a:avLst/>
              </a:prstGeom>
              <a:blipFill rotWithShape="0">
                <a:blip r:embed="rId2"/>
                <a:stretch>
                  <a:fillRect t="-13953" r="-1496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図形グループ 37"/>
          <p:cNvGrpSpPr/>
          <p:nvPr/>
        </p:nvGrpSpPr>
        <p:grpSpPr>
          <a:xfrm>
            <a:off x="256563" y="264514"/>
            <a:ext cx="2016060" cy="2942178"/>
            <a:chOff x="539196" y="630274"/>
            <a:chExt cx="2016060" cy="2942178"/>
          </a:xfrm>
        </p:grpSpPr>
        <p:grpSp>
          <p:nvGrpSpPr>
            <p:cNvPr id="39" name="図形グループ 38"/>
            <p:cNvGrpSpPr/>
            <p:nvPr/>
          </p:nvGrpSpPr>
          <p:grpSpPr>
            <a:xfrm>
              <a:off x="539196" y="630274"/>
              <a:ext cx="923843" cy="2930522"/>
              <a:chOff x="1170964" y="1511424"/>
              <a:chExt cx="816011" cy="2588468"/>
            </a:xfrm>
          </p:grpSpPr>
          <p:sp>
            <p:nvSpPr>
              <p:cNvPr id="45" name="Rectangle 7"/>
              <p:cNvSpPr>
                <a:spLocks noChangeArrowheads="1"/>
              </p:cNvSpPr>
              <p:nvPr/>
            </p:nvSpPr>
            <p:spPr bwMode="auto">
              <a:xfrm rot="20221875">
                <a:off x="1224183" y="2373261"/>
                <a:ext cx="356265" cy="146350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46" name="Oval 35"/>
              <p:cNvSpPr>
                <a:spLocks noChangeArrowheads="1"/>
              </p:cNvSpPr>
              <p:nvPr/>
            </p:nvSpPr>
            <p:spPr bwMode="auto">
              <a:xfrm>
                <a:off x="1170964" y="1511424"/>
                <a:ext cx="816011" cy="768706"/>
              </a:xfrm>
              <a:prstGeom prst="ellipse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47" name="Rectangle 36"/>
              <p:cNvSpPr>
                <a:spLocks noChangeArrowheads="1"/>
              </p:cNvSpPr>
              <p:nvPr/>
            </p:nvSpPr>
            <p:spPr bwMode="auto">
              <a:xfrm rot="21394352">
                <a:off x="1476968" y="2325956"/>
                <a:ext cx="264613" cy="814533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48" name="Rectangle 37"/>
              <p:cNvSpPr>
                <a:spLocks noChangeArrowheads="1"/>
              </p:cNvSpPr>
              <p:nvPr/>
            </p:nvSpPr>
            <p:spPr bwMode="auto">
              <a:xfrm rot="18127337">
                <a:off x="1386793" y="2464914"/>
                <a:ext cx="335569" cy="155220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49" name="Rectangle 38"/>
              <p:cNvSpPr>
                <a:spLocks noChangeArrowheads="1"/>
              </p:cNvSpPr>
              <p:nvPr/>
            </p:nvSpPr>
            <p:spPr bwMode="auto">
              <a:xfrm rot="2657878">
                <a:off x="1170964" y="2516654"/>
                <a:ext cx="314873" cy="93131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50" name="Rectangle 39"/>
              <p:cNvSpPr>
                <a:spLocks noChangeArrowheads="1"/>
              </p:cNvSpPr>
              <p:nvPr/>
            </p:nvSpPr>
            <p:spPr bwMode="auto">
              <a:xfrm rot="243183">
                <a:off x="1476968" y="3140489"/>
                <a:ext cx="161133" cy="814532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51" name="Rectangle 40"/>
              <p:cNvSpPr>
                <a:spLocks noChangeArrowheads="1"/>
              </p:cNvSpPr>
              <p:nvPr/>
            </p:nvSpPr>
            <p:spPr bwMode="auto">
              <a:xfrm rot="21325533">
                <a:off x="1629231" y="3140489"/>
                <a:ext cx="162611" cy="814532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52" name="Rectangle 41"/>
              <p:cNvSpPr>
                <a:spLocks noChangeArrowheads="1"/>
              </p:cNvSpPr>
              <p:nvPr/>
            </p:nvSpPr>
            <p:spPr bwMode="auto">
              <a:xfrm rot="3842093">
                <a:off x="1225661" y="2521089"/>
                <a:ext cx="295656" cy="97567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53" name="Rectangle 44"/>
              <p:cNvSpPr>
                <a:spLocks noChangeArrowheads="1"/>
              </p:cNvSpPr>
              <p:nvPr/>
            </p:nvSpPr>
            <p:spPr bwMode="auto">
              <a:xfrm rot="584715">
                <a:off x="1272965" y="3955021"/>
                <a:ext cx="307482" cy="144871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54" name="Rectangle 45"/>
              <p:cNvSpPr>
                <a:spLocks noChangeArrowheads="1"/>
              </p:cNvSpPr>
              <p:nvPr/>
            </p:nvSpPr>
            <p:spPr bwMode="auto">
              <a:xfrm>
                <a:off x="1527230" y="3955021"/>
                <a:ext cx="304526" cy="144871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テキスト ボックス 39"/>
                <p:cNvSpPr txBox="1"/>
                <p:nvPr/>
              </p:nvSpPr>
              <p:spPr>
                <a:xfrm>
                  <a:off x="682214" y="682056"/>
                  <a:ext cx="650626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40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oMath>
                    </m:oMathPara>
                  </a14:m>
                  <a:endParaRPr kumimoji="1" lang="ja-JP" altLang="en-US" sz="4000" dirty="0"/>
                </a:p>
              </p:txBody>
            </p:sp>
          </mc:Choice>
          <mc:Fallback>
            <p:sp>
              <p:nvSpPr>
                <p:cNvPr id="40" name="テキスト ボックス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214" y="682056"/>
                  <a:ext cx="650626" cy="70788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直線コネクタ 40"/>
            <p:cNvCxnSpPr/>
            <p:nvPr/>
          </p:nvCxnSpPr>
          <p:spPr>
            <a:xfrm>
              <a:off x="1001118" y="630274"/>
              <a:ext cx="11435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/>
            <p:cNvCxnSpPr/>
            <p:nvPr/>
          </p:nvCxnSpPr>
          <p:spPr>
            <a:xfrm>
              <a:off x="951363" y="3572450"/>
              <a:ext cx="11435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/>
            <p:cNvCxnSpPr/>
            <p:nvPr/>
          </p:nvCxnSpPr>
          <p:spPr>
            <a:xfrm>
              <a:off x="1775299" y="650866"/>
              <a:ext cx="0" cy="2921586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正方形/長方形 43"/>
                <p:cNvSpPr/>
                <p:nvPr/>
              </p:nvSpPr>
              <p:spPr>
                <a:xfrm>
                  <a:off x="1775299" y="1828592"/>
                  <a:ext cx="779957" cy="76944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4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sz="4400" i="1">
                                <a:latin typeface="Cambria Math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ja-JP" sz="3600" i="1" dirty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sub>
                        </m:sSub>
                      </m:oMath>
                    </m:oMathPara>
                  </a14:m>
                  <a:endParaRPr lang="ja-JP" altLang="en-US" sz="3600" dirty="0"/>
                </a:p>
              </p:txBody>
            </p:sp>
          </mc:Choice>
          <mc:Fallback>
            <p:sp>
              <p:nvSpPr>
                <p:cNvPr id="44" name="正方形/長方形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5299" y="1828592"/>
                  <a:ext cx="779957" cy="76944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3" name="テキスト ボックス 62"/>
          <p:cNvSpPr txBox="1"/>
          <p:nvPr/>
        </p:nvSpPr>
        <p:spPr>
          <a:xfrm>
            <a:off x="3190392" y="2093261"/>
            <a:ext cx="4496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smtClean="0"/>
              <a:t>だいたい</a:t>
            </a:r>
            <a:r>
              <a:rPr kumimoji="1" lang="en-US" altLang="ja-JP" sz="2800" dirty="0" smtClean="0"/>
              <a:t>180cm</a:t>
            </a:r>
            <a:r>
              <a:rPr kumimoji="1" lang="ja-JP" altLang="en-US" sz="2800" dirty="0" smtClean="0"/>
              <a:t>である確率</a:t>
            </a:r>
            <a:endParaRPr kumimoji="1" lang="ja-JP" altLang="en-US" sz="2800" dirty="0"/>
          </a:p>
        </p:txBody>
      </p:sp>
      <p:sp>
        <p:nvSpPr>
          <p:cNvPr id="64" name="右矢印 63"/>
          <p:cNvSpPr/>
          <p:nvPr/>
        </p:nvSpPr>
        <p:spPr>
          <a:xfrm rot="5400000">
            <a:off x="4856310" y="354993"/>
            <a:ext cx="916679" cy="245291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テキスト ボックス 94"/>
              <p:cNvSpPr txBox="1"/>
              <p:nvPr/>
            </p:nvSpPr>
            <p:spPr>
              <a:xfrm>
                <a:off x="2055451" y="2808001"/>
                <a:ext cx="46798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3600" dirty="0" smtClean="0">
                    <a:solidFill>
                      <a:schemeClr val="tx1"/>
                    </a:solidFill>
                  </a:rPr>
                  <a:t>事象族</a:t>
                </a:r>
                <a14:m>
                  <m:oMath xmlns:m="http://schemas.openxmlformats.org/officeDocument/2006/math">
                    <m:r>
                      <a:rPr lang="en-US" altLang="ja-JP" sz="3600" b="0" i="1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ℱ</m:t>
                    </m:r>
                  </m:oMath>
                </a14:m>
                <a:r>
                  <a:rPr lang="ja-JP" altLang="en-US" sz="3600" dirty="0" smtClean="0">
                    <a:solidFill>
                      <a:schemeClr val="tx1"/>
                    </a:solidFill>
                  </a:rPr>
                  <a:t>の性質より、</a:t>
                </a:r>
                <a:endParaRPr lang="ja-JP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5" name="テキスト ボックス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5451" y="2808001"/>
                <a:ext cx="4679871" cy="646331"/>
              </a:xfrm>
              <a:prstGeom prst="rect">
                <a:avLst/>
              </a:prstGeom>
              <a:blipFill rotWithShape="0">
                <a:blip r:embed="rId5"/>
                <a:stretch>
                  <a:fillRect l="-3385" t="-15094" r="-3516" b="-349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テキスト ボックス 95"/>
              <p:cNvSpPr txBox="1"/>
              <p:nvPr/>
            </p:nvSpPr>
            <p:spPr>
              <a:xfrm>
                <a:off x="2737416" y="3440896"/>
                <a:ext cx="5402696" cy="11476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4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4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ja-JP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4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a:rPr lang="en-US" altLang="ja-JP" sz="4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ℱ</m:t>
                      </m:r>
                      <m:r>
                        <a:rPr lang="en-US" altLang="ja-JP" sz="4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⇒</m:t>
                      </m:r>
                      <m:r>
                        <a:rPr lang="en-US" altLang="ja-JP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 </m:t>
                      </m:r>
                      <m:nary>
                        <m:naryPr>
                          <m:chr m:val="⋃"/>
                          <m:limLoc m:val="subSup"/>
                          <m:supHide m:val="on"/>
                          <m:ctrlPr>
                            <a:rPr lang="en-US" altLang="ja-JP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  <m:r>
                            <a:rPr lang="en-US" altLang="ja-JP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r>
                            <a:rPr lang="en-US" altLang="ja-JP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ℕ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ja-JP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ja-JP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sz="4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r>
                            <a:rPr lang="en-US" altLang="ja-JP" sz="4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ℱ</m:t>
                          </m:r>
                        </m:e>
                      </m:nary>
                    </m:oMath>
                  </m:oMathPara>
                </a14:m>
                <a:endParaRPr lang="en-US" altLang="ja-JP" sz="4000" b="0" dirty="0" smtClean="0">
                  <a:ea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96" name="テキスト ボックス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7416" y="3440896"/>
                <a:ext cx="5402696" cy="114768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339226" y="4564757"/>
                <a:ext cx="509953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3600" dirty="0" smtClean="0">
                    <a:solidFill>
                      <a:schemeClr val="tx1"/>
                    </a:solidFill>
                  </a:rPr>
                  <a:t>確率測度</a:t>
                </a:r>
                <a14:m>
                  <m:oMath xmlns:m="http://schemas.openxmlformats.org/officeDocument/2006/math">
                    <m:r>
                      <a:rPr lang="en-US" altLang="ja-JP" sz="3600" b="0" i="1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</m:oMath>
                </a14:m>
                <a:r>
                  <a:rPr lang="ja-JP" altLang="en-US" sz="3600" dirty="0" smtClean="0">
                    <a:solidFill>
                      <a:schemeClr val="tx1"/>
                    </a:solidFill>
                  </a:rPr>
                  <a:t>の性質より、</a:t>
                </a:r>
                <a:endParaRPr lang="ja-JP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226" y="4564757"/>
                <a:ext cx="5099538" cy="646331"/>
              </a:xfrm>
              <a:prstGeom prst="rect">
                <a:avLst/>
              </a:prstGeom>
              <a:blipFill rotWithShape="0">
                <a:blip r:embed="rId7"/>
                <a:stretch>
                  <a:fillRect l="-3230" t="-15094" r="-3110" b="-349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正方形/長方形 26"/>
              <p:cNvSpPr/>
              <p:nvPr/>
            </p:nvSpPr>
            <p:spPr>
              <a:xfrm>
                <a:off x="-3631635" y="5137241"/>
                <a:ext cx="16477839" cy="14366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∀</m:t>
                      </m:r>
                      <m:d>
                        <m:dPr>
                          <m:ctrlPr>
                            <a:rPr lang="en-US" altLang="ja-JP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3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ja-JP" sz="3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altLang="ja-JP" sz="3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ja-JP" sz="3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ja-JP" sz="3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altLang="ja-JP" sz="3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∅</m:t>
                      </m:r>
                      <m:r>
                        <a:rPr lang="en-US" altLang="ja-JP" sz="3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⇒  </m:t>
                      </m:r>
                      <m:r>
                        <a:rPr lang="en-US" altLang="ja-JP" sz="3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</m:t>
                      </m:r>
                      <m:d>
                        <m:dPr>
                          <m:ctrlPr>
                            <a:rPr lang="mr-IN" altLang="ja-JP" sz="3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nary>
                            <m:naryPr>
                              <m:chr m:val="⋃"/>
                              <m:limLoc m:val="subSup"/>
                              <m:supHide m:val="on"/>
                              <m:ctrlPr>
                                <a:rPr lang="en-US" altLang="ja-JP" sz="3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ja-JP" sz="3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  <m:r>
                                <a:rPr lang="en-US" altLang="ja-JP" sz="36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∈</m:t>
                              </m:r>
                              <m:r>
                                <a:rPr lang="en-US" altLang="ja-JP" sz="36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ℕ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ja-JP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ja-JP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ja-JP" sz="3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  <m:r>
                            <a:rPr lang="en-US" altLang="ja-JP" sz="3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r>
                            <a:rPr lang="en-US" altLang="ja-JP" sz="3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ℕ</m:t>
                          </m:r>
                        </m:sub>
                        <m:sup/>
                        <m:e>
                          <m:r>
                            <a:rPr lang="en-US" altLang="ja-JP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𝑃</m:t>
                          </m:r>
                          <m:r>
                            <a:rPr lang="en-US" altLang="ja-JP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</m:e>
                      </m:nary>
                      <m:sSub>
                        <m:sSubPr>
                          <m:ctrlPr>
                            <a:rPr lang="en-US" altLang="ja-JP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ja-JP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3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ja-JP" altLang="en-US" sz="3600" dirty="0"/>
              </a:p>
            </p:txBody>
          </p:sp>
        </mc:Choice>
        <mc:Fallback>
          <p:sp>
            <p:nvSpPr>
              <p:cNvPr id="27" name="正方形/長方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31635" y="5137241"/>
                <a:ext cx="16477839" cy="143661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テキスト ボックス 27"/>
          <p:cNvSpPr txBox="1"/>
          <p:nvPr/>
        </p:nvSpPr>
        <p:spPr>
          <a:xfrm>
            <a:off x="3053577" y="6552530"/>
            <a:ext cx="61350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（</a:t>
            </a:r>
            <a:r>
              <a:rPr kumimoji="1" lang="ja-JP" altLang="en-US" sz="1600" smtClean="0"/>
              <a:t>事象が互いに素なら、和事象</a:t>
            </a:r>
            <a:r>
              <a:rPr kumimoji="1" lang="ja-JP" altLang="en-US" sz="1600" dirty="0" smtClean="0"/>
              <a:t>の確率は、事象の確率の和だよ）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241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176270" y="3084723"/>
            <a:ext cx="8516038" cy="2445744"/>
          </a:xfrm>
          <a:prstGeom prst="roundRect">
            <a:avLst/>
          </a:prstGeom>
          <a:noFill/>
          <a:ln w="4445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円/楕円 1"/>
          <p:cNvSpPr/>
          <p:nvPr/>
        </p:nvSpPr>
        <p:spPr>
          <a:xfrm>
            <a:off x="4966770" y="1389716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/楕円 2"/>
          <p:cNvSpPr/>
          <p:nvPr/>
        </p:nvSpPr>
        <p:spPr>
          <a:xfrm>
            <a:off x="436082" y="1389716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弧 9"/>
          <p:cNvSpPr/>
          <p:nvPr/>
        </p:nvSpPr>
        <p:spPr>
          <a:xfrm>
            <a:off x="2001702" y="949041"/>
            <a:ext cx="4601072" cy="1751682"/>
          </a:xfrm>
          <a:prstGeom prst="arc">
            <a:avLst>
              <a:gd name="adj1" fmla="val 11171590"/>
              <a:gd name="adj2" fmla="val 21291507"/>
            </a:avLst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1899956" y="1492608"/>
                <a:ext cx="3442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956" y="1492608"/>
                <a:ext cx="344260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6372046" y="1476015"/>
                <a:ext cx="35003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046" y="1476015"/>
                <a:ext cx="350032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/>
              <p:cNvSpPr/>
              <p:nvPr/>
            </p:nvSpPr>
            <p:spPr>
              <a:xfrm>
                <a:off x="3315069" y="240833"/>
                <a:ext cx="2223750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000" i="1" smtClean="0">
                          <a:latin typeface="Cambria Math" charset="0"/>
                        </a:rPr>
                        <m:t>𝑓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: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𝑋</m:t>
                      </m:r>
                      <m:r>
                        <a:rPr lang="is-IS" altLang="ja-JP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→</m:t>
                      </m:r>
                      <m:r>
                        <a:rPr lang="en-US" altLang="ja-JP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𝑌</m:t>
                      </m:r>
                    </m:oMath>
                  </m:oMathPara>
                </a14:m>
                <a:endParaRPr lang="ja-JP" altLang="en-US" sz="4000" dirty="0"/>
              </a:p>
            </p:txBody>
          </p:sp>
        </mc:Choice>
        <mc:Fallback xmlns="">
          <p:sp>
            <p:nvSpPr>
              <p:cNvPr id="13" name="正方形/長方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069" y="240833"/>
                <a:ext cx="2223750" cy="70788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1069268" y="702498"/>
                <a:ext cx="109523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charset="0"/>
                      </a:rPr>
                      <m:t>𝑋</m:t>
                    </m:r>
                  </m:oMath>
                </a14:m>
                <a:r>
                  <a:rPr kumimoji="1" lang="ja-JP" altLang="en-US" sz="3200" dirty="0" smtClean="0"/>
                  <a:t>空間</a:t>
                </a:r>
                <a:endParaRPr kumimoji="1" lang="ja-JP" altLang="en-US" sz="3200" dirty="0"/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268" y="702498"/>
                <a:ext cx="1095236" cy="492443"/>
              </a:xfrm>
              <a:prstGeom prst="rect">
                <a:avLst/>
              </a:prstGeom>
              <a:blipFill rotWithShape="0">
                <a:blip r:embed="rId5"/>
                <a:stretch>
                  <a:fillRect l="-556" t="-24691" r="-22222" b="-493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6602774" y="702498"/>
                <a:ext cx="107760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charset="0"/>
                      </a:rPr>
                      <m:t>𝑌</m:t>
                    </m:r>
                  </m:oMath>
                </a14:m>
                <a:r>
                  <a:rPr kumimoji="1" lang="ja-JP" altLang="en-US" sz="3200" dirty="0" smtClean="0"/>
                  <a:t>空間</a:t>
                </a:r>
                <a:endParaRPr kumimoji="1" lang="ja-JP" altLang="en-US" sz="3200" dirty="0"/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2774" y="702498"/>
                <a:ext cx="1077603" cy="492443"/>
              </a:xfrm>
              <a:prstGeom prst="rect">
                <a:avLst/>
              </a:prstGeom>
              <a:blipFill rotWithShape="0">
                <a:blip r:embed="rId6"/>
                <a:stretch>
                  <a:fillRect t="-24691" r="-22599" b="-493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テキスト ボックス 16"/>
          <p:cNvSpPr txBox="1"/>
          <p:nvPr/>
        </p:nvSpPr>
        <p:spPr>
          <a:xfrm>
            <a:off x="3880937" y="948719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写像</a:t>
            </a:r>
            <a:endParaRPr kumimoji="1" lang="ja-JP" altLang="en-US" sz="3200" dirty="0"/>
          </a:p>
        </p:txBody>
      </p:sp>
      <p:sp>
        <p:nvSpPr>
          <p:cNvPr id="16" name="円/楕円 15"/>
          <p:cNvSpPr/>
          <p:nvPr/>
        </p:nvSpPr>
        <p:spPr>
          <a:xfrm>
            <a:off x="5048170" y="4367083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517482" y="4367083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弧 23"/>
          <p:cNvSpPr/>
          <p:nvPr/>
        </p:nvSpPr>
        <p:spPr>
          <a:xfrm>
            <a:off x="2083102" y="3926408"/>
            <a:ext cx="4601072" cy="1751682"/>
          </a:xfrm>
          <a:prstGeom prst="arc">
            <a:avLst>
              <a:gd name="adj1" fmla="val 11171590"/>
              <a:gd name="adj2" fmla="val 21291507"/>
            </a:avLst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1981356" y="4469975"/>
                <a:ext cx="42101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charset="0"/>
                        </a:rPr>
                        <m:t>𝜔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356" y="4469975"/>
                <a:ext cx="421013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/>
              <p:cNvSpPr txBox="1"/>
              <p:nvPr/>
            </p:nvSpPr>
            <p:spPr>
              <a:xfrm>
                <a:off x="6548056" y="4469975"/>
                <a:ext cx="34804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charset="0"/>
                        </a:rPr>
                        <m:t>𝑝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6" name="テキスト ボックス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056" y="4469975"/>
                <a:ext cx="348044" cy="49244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1388335" y="3468511"/>
                <a:ext cx="10996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200" b="0" i="0" smtClean="0">
                        <a:latin typeface="Cambria Math" charset="0"/>
                      </a:rPr>
                      <m:t>Ω</m:t>
                    </m:r>
                  </m:oMath>
                </a14:m>
                <a:r>
                  <a:rPr kumimoji="1" lang="ja-JP" altLang="en-US" sz="3200" dirty="0" smtClean="0"/>
                  <a:t>空間</a:t>
                </a:r>
                <a:endParaRPr kumimoji="1" lang="ja-JP" altLang="en-US" sz="3200" dirty="0"/>
              </a:p>
            </p:txBody>
          </p:sp>
        </mc:Choice>
        <mc:Fallback xmlns=""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335" y="3468511"/>
                <a:ext cx="1099660" cy="492443"/>
              </a:xfrm>
              <a:prstGeom prst="rect">
                <a:avLst/>
              </a:prstGeom>
              <a:blipFill rotWithShape="0">
                <a:blip r:embed="rId9"/>
                <a:stretch>
                  <a:fillRect t="-25926" r="-21667" b="-481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6309904" y="3473883"/>
                <a:ext cx="1189428" cy="494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charset="0"/>
                        </a:rPr>
                        <m:t>𝑃</m:t>
                      </m:r>
                      <m:r>
                        <a:rPr lang="ja-JP" altLang="en-US" sz="3200" i="1" smtClean="0">
                          <a:latin typeface="Cambria Math" charset="0"/>
                        </a:rPr>
                        <m:t>空間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904" y="3473883"/>
                <a:ext cx="1189428" cy="49481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テキスト ボックス 30"/>
          <p:cNvSpPr txBox="1"/>
          <p:nvPr/>
        </p:nvSpPr>
        <p:spPr>
          <a:xfrm>
            <a:off x="3799536" y="334163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smtClean="0"/>
              <a:t>写像</a:t>
            </a:r>
            <a:endParaRPr kumimoji="1" lang="ja-JP" altLang="en-US" sz="3200"/>
          </a:p>
        </p:txBody>
      </p:sp>
    </p:spTree>
    <p:extLst>
      <p:ext uri="{BB962C8B-B14F-4D97-AF65-F5344CB8AC3E}">
        <p14:creationId xmlns:p14="http://schemas.microsoft.com/office/powerpoint/2010/main" val="10187305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2460567" y="371015"/>
                <a:ext cx="57081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8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</m:oMath>
                </a14:m>
                <a:r>
                  <a:rPr kumimoji="1" lang="ja-JP" altLang="en-US" sz="2800" dirty="0" smtClean="0"/>
                  <a:t>さんの身長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charset="0"/>
                          </a:rPr>
                          <m:t>𝑙</m:t>
                        </m:r>
                      </m:e>
                      <m:sub>
                        <m:r>
                          <a:rPr lang="en-US" altLang="ja-JP" sz="28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kumimoji="1" lang="ja-JP" altLang="en-US" sz="2800" dirty="0" smtClean="0"/>
                  <a:t>が</a:t>
                </a:r>
                <a:r>
                  <a:rPr kumimoji="1" lang="en-US" altLang="ja-JP" sz="2800" dirty="0" smtClean="0"/>
                  <a:t>180cm</a:t>
                </a:r>
                <a:r>
                  <a:rPr kumimoji="1" lang="ja-JP" altLang="en-US" sz="2800" dirty="0" smtClean="0"/>
                  <a:t>である確率</a:t>
                </a:r>
                <a:endParaRPr kumimoji="1" lang="ja-JP" altLang="en-US" sz="2800" dirty="0"/>
              </a:p>
            </p:txBody>
          </p:sp>
        </mc:Choice>
        <mc:Fallback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567" y="371015"/>
                <a:ext cx="5708166" cy="523220"/>
              </a:xfrm>
              <a:prstGeom prst="rect">
                <a:avLst/>
              </a:prstGeom>
              <a:blipFill rotWithShape="0">
                <a:blip r:embed="rId2"/>
                <a:stretch>
                  <a:fillRect t="-13953" r="-1496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図形グループ 37"/>
          <p:cNvGrpSpPr/>
          <p:nvPr/>
        </p:nvGrpSpPr>
        <p:grpSpPr>
          <a:xfrm>
            <a:off x="256563" y="264514"/>
            <a:ext cx="2016060" cy="2942178"/>
            <a:chOff x="539196" y="630274"/>
            <a:chExt cx="2016060" cy="2942178"/>
          </a:xfrm>
        </p:grpSpPr>
        <p:grpSp>
          <p:nvGrpSpPr>
            <p:cNvPr id="39" name="図形グループ 38"/>
            <p:cNvGrpSpPr/>
            <p:nvPr/>
          </p:nvGrpSpPr>
          <p:grpSpPr>
            <a:xfrm>
              <a:off x="539196" y="630274"/>
              <a:ext cx="923843" cy="2930522"/>
              <a:chOff x="1170964" y="1511424"/>
              <a:chExt cx="816011" cy="2588468"/>
            </a:xfrm>
          </p:grpSpPr>
          <p:sp>
            <p:nvSpPr>
              <p:cNvPr id="45" name="Rectangle 7"/>
              <p:cNvSpPr>
                <a:spLocks noChangeArrowheads="1"/>
              </p:cNvSpPr>
              <p:nvPr/>
            </p:nvSpPr>
            <p:spPr bwMode="auto">
              <a:xfrm rot="20221875">
                <a:off x="1224183" y="2373261"/>
                <a:ext cx="356265" cy="146350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46" name="Oval 35"/>
              <p:cNvSpPr>
                <a:spLocks noChangeArrowheads="1"/>
              </p:cNvSpPr>
              <p:nvPr/>
            </p:nvSpPr>
            <p:spPr bwMode="auto">
              <a:xfrm>
                <a:off x="1170964" y="1511424"/>
                <a:ext cx="816011" cy="768706"/>
              </a:xfrm>
              <a:prstGeom prst="ellipse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47" name="Rectangle 36"/>
              <p:cNvSpPr>
                <a:spLocks noChangeArrowheads="1"/>
              </p:cNvSpPr>
              <p:nvPr/>
            </p:nvSpPr>
            <p:spPr bwMode="auto">
              <a:xfrm rot="21394352">
                <a:off x="1476968" y="2325956"/>
                <a:ext cx="264613" cy="814533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48" name="Rectangle 37"/>
              <p:cNvSpPr>
                <a:spLocks noChangeArrowheads="1"/>
              </p:cNvSpPr>
              <p:nvPr/>
            </p:nvSpPr>
            <p:spPr bwMode="auto">
              <a:xfrm rot="18127337">
                <a:off x="1386793" y="2464914"/>
                <a:ext cx="335569" cy="155220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49" name="Rectangle 38"/>
              <p:cNvSpPr>
                <a:spLocks noChangeArrowheads="1"/>
              </p:cNvSpPr>
              <p:nvPr/>
            </p:nvSpPr>
            <p:spPr bwMode="auto">
              <a:xfrm rot="2657878">
                <a:off x="1170964" y="2516654"/>
                <a:ext cx="314873" cy="93131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50" name="Rectangle 39"/>
              <p:cNvSpPr>
                <a:spLocks noChangeArrowheads="1"/>
              </p:cNvSpPr>
              <p:nvPr/>
            </p:nvSpPr>
            <p:spPr bwMode="auto">
              <a:xfrm rot="243183">
                <a:off x="1476968" y="3140489"/>
                <a:ext cx="161133" cy="814532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51" name="Rectangle 40"/>
              <p:cNvSpPr>
                <a:spLocks noChangeArrowheads="1"/>
              </p:cNvSpPr>
              <p:nvPr/>
            </p:nvSpPr>
            <p:spPr bwMode="auto">
              <a:xfrm rot="21325533">
                <a:off x="1629231" y="3140489"/>
                <a:ext cx="162611" cy="814532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52" name="Rectangle 41"/>
              <p:cNvSpPr>
                <a:spLocks noChangeArrowheads="1"/>
              </p:cNvSpPr>
              <p:nvPr/>
            </p:nvSpPr>
            <p:spPr bwMode="auto">
              <a:xfrm rot="3842093">
                <a:off x="1225661" y="2521089"/>
                <a:ext cx="295656" cy="97567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53" name="Rectangle 44"/>
              <p:cNvSpPr>
                <a:spLocks noChangeArrowheads="1"/>
              </p:cNvSpPr>
              <p:nvPr/>
            </p:nvSpPr>
            <p:spPr bwMode="auto">
              <a:xfrm rot="584715">
                <a:off x="1272965" y="3955021"/>
                <a:ext cx="307482" cy="144871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  <p:sp>
            <p:nvSpPr>
              <p:cNvPr id="54" name="Rectangle 45"/>
              <p:cNvSpPr>
                <a:spLocks noChangeArrowheads="1"/>
              </p:cNvSpPr>
              <p:nvPr/>
            </p:nvSpPr>
            <p:spPr bwMode="auto">
              <a:xfrm>
                <a:off x="1527230" y="3955021"/>
                <a:ext cx="304526" cy="144871"/>
              </a:xfrm>
              <a:prstGeom prst="rect">
                <a:avLst/>
              </a:prstGeom>
              <a:solidFill>
                <a:srgbClr val="99CCFF"/>
              </a:solidFill>
              <a:ln w="1905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テキスト ボックス 39"/>
                <p:cNvSpPr txBox="1"/>
                <p:nvPr/>
              </p:nvSpPr>
              <p:spPr>
                <a:xfrm>
                  <a:off x="682214" y="682056"/>
                  <a:ext cx="650626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40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oMath>
                    </m:oMathPara>
                  </a14:m>
                  <a:endParaRPr kumimoji="1" lang="ja-JP" altLang="en-US" sz="4000" dirty="0"/>
                </a:p>
              </p:txBody>
            </p:sp>
          </mc:Choice>
          <mc:Fallback>
            <p:sp>
              <p:nvSpPr>
                <p:cNvPr id="40" name="テキスト ボックス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214" y="682056"/>
                  <a:ext cx="650626" cy="70788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直線コネクタ 40"/>
            <p:cNvCxnSpPr/>
            <p:nvPr/>
          </p:nvCxnSpPr>
          <p:spPr>
            <a:xfrm>
              <a:off x="1001118" y="630274"/>
              <a:ext cx="11435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/>
            <p:cNvCxnSpPr/>
            <p:nvPr/>
          </p:nvCxnSpPr>
          <p:spPr>
            <a:xfrm>
              <a:off x="951363" y="3572450"/>
              <a:ext cx="11435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/>
            <p:cNvCxnSpPr/>
            <p:nvPr/>
          </p:nvCxnSpPr>
          <p:spPr>
            <a:xfrm>
              <a:off x="1775299" y="650866"/>
              <a:ext cx="0" cy="2921586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正方形/長方形 43"/>
                <p:cNvSpPr/>
                <p:nvPr/>
              </p:nvSpPr>
              <p:spPr>
                <a:xfrm>
                  <a:off x="1775299" y="1828592"/>
                  <a:ext cx="779957" cy="76944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4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sz="4400" i="1">
                                <a:latin typeface="Cambria Math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ja-JP" sz="3600" i="1" dirty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sub>
                        </m:sSub>
                      </m:oMath>
                    </m:oMathPara>
                  </a14:m>
                  <a:endParaRPr lang="ja-JP" altLang="en-US" sz="3600" dirty="0"/>
                </a:p>
              </p:txBody>
            </p:sp>
          </mc:Choice>
          <mc:Fallback>
            <p:sp>
              <p:nvSpPr>
                <p:cNvPr id="44" name="正方形/長方形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5299" y="1828592"/>
                  <a:ext cx="779957" cy="76944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テキスト ボックス 62"/>
              <p:cNvSpPr txBox="1"/>
              <p:nvPr/>
            </p:nvSpPr>
            <p:spPr>
              <a:xfrm>
                <a:off x="2055451" y="2265389"/>
                <a:ext cx="718825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8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</m:oMath>
                </a14:m>
                <a:r>
                  <a:rPr kumimoji="1" lang="ja-JP" altLang="en-US" sz="2800" dirty="0" smtClean="0"/>
                  <a:t>さんの身長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charset="0"/>
                          </a:rPr>
                          <m:t>𝑙</m:t>
                        </m:r>
                      </m:e>
                      <m:sub>
                        <m:r>
                          <a:rPr lang="en-US" altLang="ja-JP" sz="28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kumimoji="1" lang="ja-JP" altLang="en-US" sz="2800" dirty="0" smtClean="0"/>
                  <a:t>がだいたい</a:t>
                </a:r>
                <a:r>
                  <a:rPr kumimoji="1" lang="en-US" altLang="ja-JP" sz="2800" dirty="0" smtClean="0"/>
                  <a:t>180cm</a:t>
                </a:r>
                <a:r>
                  <a:rPr kumimoji="1" lang="ja-JP" altLang="en-US" sz="2800" dirty="0" smtClean="0"/>
                  <a:t>である確率</a:t>
                </a:r>
                <a:endParaRPr kumimoji="1" lang="ja-JP" altLang="en-US" sz="2800" dirty="0"/>
              </a:p>
            </p:txBody>
          </p:sp>
        </mc:Choice>
        <mc:Fallback>
          <p:sp>
            <p:nvSpPr>
              <p:cNvPr id="63" name="テキスト ボックス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5451" y="2265389"/>
                <a:ext cx="7188250" cy="523220"/>
              </a:xfrm>
              <a:prstGeom prst="rect">
                <a:avLst/>
              </a:prstGeom>
              <a:blipFill rotWithShape="0">
                <a:blip r:embed="rId5"/>
                <a:stretch>
                  <a:fillRect t="-14118" r="-509" b="-3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右矢印 63"/>
          <p:cNvSpPr/>
          <p:nvPr/>
        </p:nvSpPr>
        <p:spPr>
          <a:xfrm rot="5400000">
            <a:off x="4856310" y="354993"/>
            <a:ext cx="916679" cy="245291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テキスト ボックス 93"/>
              <p:cNvSpPr txBox="1"/>
              <p:nvPr/>
            </p:nvSpPr>
            <p:spPr>
              <a:xfrm>
                <a:off x="178416" y="3373254"/>
                <a:ext cx="8426858" cy="15104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ja-JP" sz="3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ja-JP" sz="3600" b="0" i="1" smtClean="0">
                              <a:latin typeface="Cambria Math" charset="0"/>
                            </a:rPr>
                            <m:t>𝐴</m:t>
                          </m:r>
                        </m:e>
                        <m:e>
                          <m:r>
                            <a:rPr kumimoji="1" lang="en-US" altLang="ja-JP" sz="3600" b="0" i="1" smtClean="0">
                              <a:latin typeface="Cambria Math" charset="0"/>
                            </a:rPr>
                            <m:t>𝑋</m:t>
                          </m:r>
                          <m:r>
                            <a:rPr kumimoji="1" lang="en-US" altLang="ja-JP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≅180</m:t>
                          </m:r>
                        </m:e>
                      </m:d>
                      <m:r>
                        <a:rPr kumimoji="1" lang="en-US" altLang="ja-JP" sz="3600" b="0" i="1" smtClean="0">
                          <a:latin typeface="Cambria Math" charset="0"/>
                        </a:rPr>
                        <m:t>=</m:t>
                      </m:r>
                      <m:r>
                        <a:rPr lang="en-US" altLang="ja-JP" sz="3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</m:t>
                      </m:r>
                      <m:d>
                        <m:dPr>
                          <m:ctrlPr>
                            <a:rPr lang="mr-IN" altLang="ja-JP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nary>
                            <m:naryPr>
                              <m:chr m:val="⋃"/>
                              <m:limLoc m:val="subSup"/>
                              <m:ctrlPr>
                                <a:rPr lang="is-IS" altLang="ja-JP" sz="36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ja-JP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  <m:r>
                                <a:rPr lang="en-US" altLang="ja-JP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is-IS" altLang="ja-JP" sz="36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ja-JP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ja-JP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ja-JP" sz="3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s-IS" altLang="ja-JP" sz="3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  <m:r>
                            <a:rPr lang="en-US" altLang="ja-JP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is-IS" altLang="ja-JP" sz="3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ja-JP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mr-IN" altLang="ja-JP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3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ja-JP" sz="36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>
          <p:sp>
            <p:nvSpPr>
              <p:cNvPr id="94" name="テキスト ボックス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16" y="3373254"/>
                <a:ext cx="8426858" cy="151047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/>
              <p:cNvSpPr txBox="1"/>
              <p:nvPr/>
            </p:nvSpPr>
            <p:spPr>
              <a:xfrm>
                <a:off x="817792" y="5153857"/>
                <a:ext cx="8269893" cy="12601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trlPr>
                            <a:rPr kumimoji="1" lang="is-IS" altLang="ja-JP" sz="36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3600" b="0" i="1" smtClean="0">
                              <a:latin typeface="Cambria Math" charset="0"/>
                            </a:rPr>
                            <m:t>180−</m:t>
                          </m:r>
                          <m:r>
                            <a:rPr kumimoji="1" lang="en-US" altLang="ja-JP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</m:sub>
                        <m:sup>
                          <m:r>
                            <m:rPr>
                              <m:brk m:alnAt="23"/>
                            </m:rPr>
                            <a:rPr lang="en-US" altLang="ja-JP" sz="3600" i="1">
                              <a:latin typeface="Cambria Math" charset="0"/>
                            </a:rPr>
                            <m:t>1</m:t>
                          </m:r>
                          <m:r>
                            <a:rPr lang="en-US" altLang="ja-JP" sz="3600" i="1">
                              <a:latin typeface="Cambria Math" charset="0"/>
                            </a:rPr>
                            <m:t>80</m:t>
                          </m:r>
                          <m:r>
                            <a:rPr lang="en-US" altLang="ja-JP" sz="36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altLang="ja-JP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</m:sup>
                        <m:e>
                          <m:r>
                            <a:rPr kumimoji="1" lang="en-US" altLang="ja-JP" sz="3600" b="0" i="1" smtClean="0"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ja-JP" sz="36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600" b="0" i="1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kumimoji="1" lang="en-US" altLang="ja-JP" sz="3600" b="0" i="1" smtClean="0">
                                  <a:latin typeface="Cambria Math" charset="0"/>
                                </a:rPr>
                                <m:t>𝑋</m:t>
                              </m:r>
                              <m:r>
                                <a:rPr kumimoji="1" lang="en-US" altLang="ja-JP" sz="3600" b="0" i="1" smtClean="0">
                                  <a:latin typeface="Cambria Math" charset="0"/>
                                </a:rPr>
                                <m:t>=</m:t>
                              </m:r>
                              <m:r>
                                <a:rPr kumimoji="1" lang="en-US" altLang="ja-JP" sz="36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ja-JP" sz="3600" b="0" i="1" smtClean="0">
                              <a:latin typeface="Cambria Math" charset="0"/>
                            </a:rPr>
                            <m:t>𝑑𝑥</m:t>
                          </m:r>
                        </m:e>
                      </m:nary>
                      <m:r>
                        <a:rPr lang="en-US" altLang="ja-JP" sz="3600" i="1">
                          <a:latin typeface="Cambria Math" charset="0"/>
                        </a:rPr>
                        <m:t>=</m:t>
                      </m:r>
                      <m:nary>
                        <m:naryPr>
                          <m:ctrlPr>
                            <a:rPr lang="is-IS" altLang="ja-JP" sz="36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3600" i="1">
                              <a:latin typeface="Cambria Math" charset="0"/>
                            </a:rPr>
                            <m:t>1</m:t>
                          </m:r>
                          <m:r>
                            <a:rPr lang="en-US" altLang="ja-JP" sz="3600" i="1">
                              <a:latin typeface="Cambria Math" charset="0"/>
                            </a:rPr>
                            <m:t>80−</m:t>
                          </m:r>
                          <m:r>
                            <a:rPr lang="en-US" altLang="ja-JP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</m:sub>
                        <m:sup>
                          <m:r>
                            <m:rPr>
                              <m:brk m:alnAt="23"/>
                            </m:rPr>
                            <a:rPr lang="en-US" altLang="ja-JP" sz="3600" i="1">
                              <a:latin typeface="Cambria Math" charset="0"/>
                            </a:rPr>
                            <m:t>1</m:t>
                          </m:r>
                          <m:r>
                            <a:rPr lang="en-US" altLang="ja-JP" sz="3600" i="1">
                              <a:latin typeface="Cambria Math" charset="0"/>
                            </a:rPr>
                            <m:t>80</m:t>
                          </m:r>
                          <m:r>
                            <a:rPr lang="en-US" altLang="ja-JP" sz="3600" i="1">
                              <a:latin typeface="Cambria Math" charset="0"/>
                            </a:rPr>
                            <m:t>+</m:t>
                          </m:r>
                          <m:r>
                            <a:rPr lang="en-US" altLang="ja-JP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</m:sup>
                        <m:e>
                          <m:r>
                            <a:rPr lang="en-US" altLang="ja-JP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𝑓</m:t>
                          </m:r>
                          <m:r>
                            <a:rPr lang="en-US" altLang="ja-JP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n-US" altLang="ja-JP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  <m:r>
                            <a:rPr lang="en-US" altLang="ja-JP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  <m:r>
                            <a:rPr lang="en-US" altLang="ja-JP" sz="3600" i="1">
                              <a:latin typeface="Cambria Math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>
          <p:sp>
            <p:nvSpPr>
              <p:cNvPr id="2" name="テキスト ボックス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792" y="5153857"/>
                <a:ext cx="8269893" cy="126015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6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240238" y="606735"/>
                <a:ext cx="426373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charset="0"/>
                            </a:rPr>
                            <m:t>𝐴</m:t>
                          </m:r>
                        </m:e>
                        <m:e>
                          <m:r>
                            <a:rPr kumimoji="1" lang="en-US" altLang="ja-JP" sz="3200" b="0" i="1" smtClean="0">
                              <a:latin typeface="Cambria Math" charset="0"/>
                            </a:rPr>
                            <m:t>𝑋</m:t>
                          </m:r>
                          <m:r>
                            <a:rPr kumimoji="1" lang="en-US" altLang="ja-JP" sz="3200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kumimoji="1" lang="en-US" altLang="ja-JP" sz="32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charset="0"/>
                        </a:rPr>
                        <m:t>𝑝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38" y="606735"/>
                <a:ext cx="4263731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5366637" y="312234"/>
                <a:ext cx="3437095" cy="10640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charset="0"/>
                        </a:rPr>
                        <m:t>𝐹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trlPr>
                            <a:rPr kumimoji="1" lang="is-IS" altLang="ja-JP" sz="32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3200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kumimoji="1" lang="en-US" altLang="ja-JP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∞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charset="0"/>
                            </a:rPr>
                            <m:t>𝑥</m:t>
                          </m:r>
                        </m:sup>
                        <m:e>
                          <m:r>
                            <a:rPr kumimoji="1" lang="en-US" altLang="ja-JP" sz="3200" b="0" i="1" smtClean="0">
                              <a:latin typeface="Cambria Math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sz="32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2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ja-JP" sz="3200" b="0" i="1" smtClean="0">
                              <a:latin typeface="Cambria Math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6637" y="312234"/>
                <a:ext cx="3437095" cy="106407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図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9048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421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/>
              <p:cNvSpPr txBox="1"/>
              <p:nvPr/>
            </p:nvSpPr>
            <p:spPr>
              <a:xfrm>
                <a:off x="2823605" y="590967"/>
                <a:ext cx="5863400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4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4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ja-JP" sz="44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44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ja-JP" sz="4400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ja-JP" sz="4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ja-JP" sz="4400" b="0" i="1" smtClean="0">
                              <a:latin typeface="Cambria Math" charset="0"/>
                            </a:rPr>
                            <m:t>𝐴</m:t>
                          </m:r>
                        </m:e>
                        <m:e>
                          <m:r>
                            <a:rPr kumimoji="1" lang="en-US" altLang="ja-JP" sz="4400" b="0" i="1" smtClean="0">
                              <a:latin typeface="Cambria Math" charset="0"/>
                            </a:rPr>
                            <m:t>𝑋</m:t>
                          </m:r>
                          <m:r>
                            <a:rPr kumimoji="1" lang="en-US" altLang="ja-JP" sz="4400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kumimoji="1" lang="en-US" altLang="ja-JP" sz="44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44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ja-JP" sz="4400" b="0" i="1" smtClean="0">
                          <a:latin typeface="Cambria Math" charset="0"/>
                        </a:rPr>
                        <m:t>𝑝</m:t>
                      </m:r>
                    </m:oMath>
                  </m:oMathPara>
                </a14:m>
                <a:endParaRPr kumimoji="1" lang="ja-JP" altLang="en-US" sz="4400" dirty="0"/>
              </a:p>
            </p:txBody>
          </p:sp>
        </mc:Choice>
        <mc:Fallback>
          <p:sp>
            <p:nvSpPr>
              <p:cNvPr id="2" name="テキスト ボックス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605" y="590967"/>
                <a:ext cx="5863400" cy="67710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/>
              <p:cNvSpPr txBox="1"/>
              <p:nvPr/>
            </p:nvSpPr>
            <p:spPr>
              <a:xfrm>
                <a:off x="2916902" y="1753038"/>
                <a:ext cx="4727256" cy="14630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400" b="0" i="1" smtClean="0">
                          <a:latin typeface="Cambria Math" charset="0"/>
                        </a:rPr>
                        <m:t>𝐹</m:t>
                      </m:r>
                      <m:d>
                        <m:dPr>
                          <m:ctrlPr>
                            <a:rPr kumimoji="1" lang="en-US" altLang="ja-JP" sz="4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ja-JP" sz="44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44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trlPr>
                            <a:rPr kumimoji="1" lang="is-IS" altLang="ja-JP" sz="44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4400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kumimoji="1" lang="en-US" altLang="ja-JP" sz="4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∞</m:t>
                          </m:r>
                        </m:sub>
                        <m:sup>
                          <m:r>
                            <a:rPr kumimoji="1" lang="en-US" altLang="ja-JP" sz="4400" b="0" i="1" smtClean="0">
                              <a:latin typeface="Cambria Math" charset="0"/>
                            </a:rPr>
                            <m:t>𝑥</m:t>
                          </m:r>
                        </m:sup>
                        <m:e>
                          <m:r>
                            <a:rPr kumimoji="1" lang="en-US" altLang="ja-JP" sz="4400" b="0" i="1" smtClean="0">
                              <a:latin typeface="Cambria Math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sz="44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44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ja-JP" sz="4400" b="0" i="1" smtClean="0">
                              <a:latin typeface="Cambria Math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kumimoji="1" lang="ja-JP" altLang="en-US" sz="4400" dirty="0"/>
              </a:p>
            </p:txBody>
          </p:sp>
        </mc:Choice>
        <mc:Fallback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6902" y="1753038"/>
                <a:ext cx="4727256" cy="146309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/>
          <p:cNvSpPr txBox="1"/>
          <p:nvPr/>
        </p:nvSpPr>
        <p:spPr>
          <a:xfrm>
            <a:off x="646770" y="59096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確率分布</a:t>
            </a:r>
            <a:endParaRPr kumimoji="1" lang="ja-JP" altLang="en-US" sz="40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46769" y="2059179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累積分布</a:t>
            </a:r>
            <a:endParaRPr kumimoji="1" lang="ja-JP" alt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1248573" y="3701094"/>
                <a:ext cx="5746422" cy="15081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4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d>
                      <m:dPr>
                        <m:ctrlPr>
                          <a:rPr lang="en-US" altLang="ja-JP" sz="4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4400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Ω</m:t>
                        </m:r>
                      </m:e>
                    </m:d>
                    <m:r>
                      <a:rPr lang="en-US" altLang="ja-JP" sz="4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=1</m:t>
                    </m:r>
                  </m:oMath>
                </a14:m>
                <a:r>
                  <a:rPr lang="ja-JP" altLang="en-US" sz="4400" b="0" dirty="0" smtClean="0">
                    <a:ea typeface="Cambria Math" charset="0"/>
                    <a:cs typeface="Cambria Math" charset="0"/>
                  </a:rPr>
                  <a:t>なので、</a:t>
                </a:r>
                <a:r>
                  <a:rPr lang="en-US" altLang="ja-JP" sz="4400" b="0" dirty="0" smtClean="0">
                    <a:ea typeface="Cambria Math" charset="0"/>
                    <a:cs typeface="Cambria Math" charset="0"/>
                  </a:rPr>
                  <a:t/>
                </a:r>
                <a:br>
                  <a:rPr lang="en-US" altLang="ja-JP" sz="4400" b="0" dirty="0" smtClean="0">
                    <a:ea typeface="Cambria Math" charset="0"/>
                    <a:cs typeface="Cambria Math" charset="0"/>
                  </a:rPr>
                </a:br>
                <a:endParaRPr lang="en-US" altLang="ja-JP" sz="5400" b="0" dirty="0" smtClean="0">
                  <a:ea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573" y="3701094"/>
                <a:ext cx="5746422" cy="1508105"/>
              </a:xfrm>
              <a:prstGeom prst="rect">
                <a:avLst/>
              </a:prstGeom>
              <a:blipFill rotWithShape="0">
                <a:blip r:embed="rId4"/>
                <a:stretch>
                  <a:fillRect t="-129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正方形/長方形 4"/>
              <p:cNvSpPr/>
              <p:nvPr/>
            </p:nvSpPr>
            <p:spPr>
              <a:xfrm>
                <a:off x="2628863" y="4609420"/>
                <a:ext cx="4366132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54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0</m:t>
                      </m:r>
                      <m:r>
                        <a:rPr lang="en-US" altLang="ja-JP" sz="54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≤</m:t>
                      </m:r>
                      <m:r>
                        <a:rPr lang="en-US" altLang="ja-JP" sz="5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𝐹</m:t>
                      </m:r>
                      <m:d>
                        <m:dPr>
                          <m:ctrlPr>
                            <a:rPr lang="en-US" altLang="ja-JP" sz="5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altLang="ja-JP" sz="5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altLang="ja-JP" sz="5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≤1</m:t>
                      </m:r>
                    </m:oMath>
                  </m:oMathPara>
                </a14:m>
                <a:endParaRPr lang="en-US" altLang="ja-JP" sz="5400" dirty="0">
                  <a:ea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8863" y="4609420"/>
                <a:ext cx="4366132" cy="92333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592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/>
              <p:cNvSpPr txBox="1"/>
              <p:nvPr/>
            </p:nvSpPr>
            <p:spPr>
              <a:xfrm>
                <a:off x="3024325" y="594197"/>
                <a:ext cx="5863400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4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4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ja-JP" sz="44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44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ja-JP" sz="4400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ja-JP" sz="4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ja-JP" sz="4400" b="0" i="1" smtClean="0">
                              <a:latin typeface="Cambria Math" charset="0"/>
                            </a:rPr>
                            <m:t>𝐴</m:t>
                          </m:r>
                        </m:e>
                        <m:e>
                          <m:r>
                            <a:rPr kumimoji="1" lang="en-US" altLang="ja-JP" sz="4400" b="0" i="1" smtClean="0">
                              <a:latin typeface="Cambria Math" charset="0"/>
                            </a:rPr>
                            <m:t>𝑋</m:t>
                          </m:r>
                          <m:r>
                            <a:rPr kumimoji="1" lang="en-US" altLang="ja-JP" sz="4400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kumimoji="1" lang="en-US" altLang="ja-JP" sz="44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44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ja-JP" sz="4400" b="0" i="1" smtClean="0">
                          <a:latin typeface="Cambria Math" charset="0"/>
                        </a:rPr>
                        <m:t>𝑝</m:t>
                      </m:r>
                    </m:oMath>
                  </m:oMathPara>
                </a14:m>
                <a:endParaRPr kumimoji="1" lang="ja-JP" altLang="en-US" sz="4400" dirty="0"/>
              </a:p>
            </p:txBody>
          </p:sp>
        </mc:Choice>
        <mc:Fallback>
          <p:sp>
            <p:nvSpPr>
              <p:cNvPr id="2" name="テキスト ボックス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325" y="594197"/>
                <a:ext cx="5863400" cy="67710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/>
              <p:cNvSpPr txBox="1"/>
              <p:nvPr/>
            </p:nvSpPr>
            <p:spPr>
              <a:xfrm>
                <a:off x="3028414" y="1756268"/>
                <a:ext cx="4727256" cy="14630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400" b="0" i="1" smtClean="0">
                          <a:latin typeface="Cambria Math" charset="0"/>
                        </a:rPr>
                        <m:t>𝐹</m:t>
                      </m:r>
                      <m:d>
                        <m:dPr>
                          <m:ctrlPr>
                            <a:rPr kumimoji="1" lang="en-US" altLang="ja-JP" sz="4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ja-JP" sz="44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44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trlPr>
                            <a:rPr kumimoji="1" lang="is-IS" altLang="ja-JP" sz="44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4400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kumimoji="1" lang="en-US" altLang="ja-JP" sz="4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∞</m:t>
                          </m:r>
                        </m:sub>
                        <m:sup>
                          <m:r>
                            <a:rPr kumimoji="1" lang="en-US" altLang="ja-JP" sz="4400" b="0" i="1" smtClean="0">
                              <a:latin typeface="Cambria Math" charset="0"/>
                            </a:rPr>
                            <m:t>𝑥</m:t>
                          </m:r>
                        </m:sup>
                        <m:e>
                          <m:r>
                            <a:rPr kumimoji="1" lang="en-US" altLang="ja-JP" sz="4400" b="0" i="1" smtClean="0">
                              <a:latin typeface="Cambria Math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sz="44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44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ja-JP" sz="4400" b="0" i="1" smtClean="0">
                              <a:latin typeface="Cambria Math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kumimoji="1" lang="ja-JP" altLang="en-US" sz="4400" dirty="0"/>
              </a:p>
            </p:txBody>
          </p:sp>
        </mc:Choice>
        <mc:Fallback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414" y="1756268"/>
                <a:ext cx="4727256" cy="146309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/>
              <p:cNvSpPr txBox="1"/>
              <p:nvPr/>
            </p:nvSpPr>
            <p:spPr>
              <a:xfrm>
                <a:off x="3251438" y="3281374"/>
                <a:ext cx="3738267" cy="12720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4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f</m:t>
                      </m:r>
                      <m:r>
                        <a:rPr kumimoji="1" lang="en-US" altLang="ja-JP" sz="4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kumimoji="1" lang="en-US" altLang="ja-JP" sz="4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𝑥</m:t>
                      </m:r>
                      <m:r>
                        <a:rPr kumimoji="1" lang="en-US" altLang="ja-JP" sz="4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)=</m:t>
                      </m:r>
                      <m:f>
                        <m:fPr>
                          <m:ctrlPr>
                            <a:rPr kumimoji="1" lang="mr-IN" altLang="ja-JP" sz="4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ja-JP" sz="44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4400" b="0" i="1" smtClean="0">
                              <a:latin typeface="Cambria Math" charset="0"/>
                            </a:rPr>
                            <m:t>𝑑𝑥</m:t>
                          </m:r>
                        </m:den>
                      </m:f>
                      <m:r>
                        <a:rPr kumimoji="1" lang="en-US" altLang="ja-JP" sz="4400" b="0" i="1" smtClean="0">
                          <a:latin typeface="Cambria Math" charset="0"/>
                        </a:rPr>
                        <m:t>𝐹</m:t>
                      </m:r>
                      <m:d>
                        <m:dPr>
                          <m:ctrlPr>
                            <a:rPr kumimoji="1" lang="en-US" altLang="ja-JP" sz="4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ja-JP" sz="44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ja-JP" altLang="en-US" sz="4400" dirty="0"/>
              </a:p>
            </p:txBody>
          </p:sp>
        </mc:Choice>
        <mc:Fallback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438" y="3281374"/>
                <a:ext cx="3738267" cy="127208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/>
              <p:cNvSpPr txBox="1"/>
              <p:nvPr/>
            </p:nvSpPr>
            <p:spPr>
              <a:xfrm>
                <a:off x="2496965" y="4791474"/>
                <a:ext cx="4947252" cy="1535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4400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4400" b="0" i="1" smtClean="0">
                              <a:latin typeface="Cambria Math" charset="0"/>
                            </a:rPr>
                            <m:t>|</m:t>
                          </m:r>
                          <m:r>
                            <a:rPr kumimoji="1" lang="en-US" altLang="ja-JP" sz="4400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kumimoji="1" lang="en-US" altLang="ja-JP" sz="4400" b="0" i="1" smtClean="0">
                              <a:latin typeface="Cambria Math" charset="0"/>
                            </a:rPr>
                            <m:t>≤</m:t>
                          </m:r>
                          <m:r>
                            <a:rPr kumimoji="1" lang="en-US" altLang="ja-JP" sz="44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kumimoji="1" lang="en-US" altLang="ja-JP" sz="4400" b="0" i="1" smtClean="0">
                              <a:latin typeface="Cambria Math" charset="0"/>
                            </a:rPr>
                            <m:t>≤</m:t>
                          </m:r>
                          <m:r>
                            <a:rPr kumimoji="1" lang="en-US" altLang="ja-JP" sz="4400" b="0" i="1" smtClean="0">
                              <a:latin typeface="Cambria Math" charset="0"/>
                            </a:rPr>
                            <m:t>𝑏</m:t>
                          </m:r>
                        </m:sub>
                      </m:sSub>
                      <m:r>
                        <a:rPr kumimoji="1" lang="en-US" altLang="ja-JP" sz="44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trlPr>
                            <a:rPr lang="is-IS" altLang="ja-JP" sz="44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4400" i="1">
                              <a:latin typeface="Cambria Math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ja-JP" sz="4400" i="1">
                              <a:latin typeface="Cambria Math" charset="0"/>
                            </a:rPr>
                            <m:t>𝑏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ja-JP" sz="4400">
                              <a:latin typeface="Cambria Math" charset="0"/>
                            </a:rPr>
                            <m:t>f</m:t>
                          </m:r>
                          <m:d>
                            <m:dPr>
                              <m:ctrlPr>
                                <a:rPr lang="en-US" altLang="ja-JP" sz="4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ja-JP" sz="4400" i="1">
                                  <a:latin typeface="Cambria Math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ja-JP" sz="4400" i="1">
                              <a:latin typeface="Cambria Math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kumimoji="1" lang="ja-JP" altLang="en-US" sz="4400" dirty="0"/>
              </a:p>
            </p:txBody>
          </p:sp>
        </mc:Choice>
        <mc:Fallback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6965" y="4791474"/>
                <a:ext cx="4947252" cy="153587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/>
          <p:cNvSpPr txBox="1"/>
          <p:nvPr/>
        </p:nvSpPr>
        <p:spPr>
          <a:xfrm>
            <a:off x="401444" y="661104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確率分布</a:t>
            </a:r>
            <a:endParaRPr kumimoji="1" lang="ja-JP" altLang="en-US" sz="40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01444" y="2129316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累積分布</a:t>
            </a:r>
            <a:endParaRPr kumimoji="1" lang="ja-JP" altLang="en-US" sz="40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01444" y="3709038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確率密度</a:t>
            </a:r>
            <a:endParaRPr kumimoji="1" lang="ja-JP" altLang="en-US" sz="40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01444" y="5288760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確率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147287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円/楕円 23"/>
          <p:cNvSpPr/>
          <p:nvPr/>
        </p:nvSpPr>
        <p:spPr>
          <a:xfrm>
            <a:off x="671718" y="1670586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1205427" y="1765044"/>
            <a:ext cx="1613049" cy="62539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/>
          <p:cNvSpPr/>
          <p:nvPr/>
        </p:nvSpPr>
        <p:spPr>
          <a:xfrm>
            <a:off x="330506" y="388226"/>
            <a:ext cx="8516038" cy="2445744"/>
          </a:xfrm>
          <a:prstGeom prst="roundRect">
            <a:avLst/>
          </a:prstGeom>
          <a:noFill/>
          <a:ln w="4445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5202406" y="1670586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弧 24"/>
          <p:cNvSpPr/>
          <p:nvPr/>
        </p:nvSpPr>
        <p:spPr>
          <a:xfrm>
            <a:off x="2237338" y="1229911"/>
            <a:ext cx="4601072" cy="1751682"/>
          </a:xfrm>
          <a:prstGeom prst="arc">
            <a:avLst>
              <a:gd name="adj1" fmla="val 11171590"/>
              <a:gd name="adj2" fmla="val 21291507"/>
            </a:avLst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5900974" y="1859530"/>
                <a:ext cx="187487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0≤</m:t>
                      </m:r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𝑝</m:t>
                      </m:r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≤1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974" y="1859530"/>
                <a:ext cx="1874872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1372438" y="772014"/>
                <a:ext cx="1835439" cy="541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600" b="0" i="0" smtClean="0">
                        <a:latin typeface="Cambria Math" charset="0"/>
                      </a:rPr>
                      <m:t>Ω</m:t>
                    </m:r>
                  </m:oMath>
                </a14:m>
                <a:r>
                  <a:rPr kumimoji="1" lang="en-US" altLang="ja-JP" sz="2400" dirty="0" smtClean="0"/>
                  <a:t> (</a:t>
                </a:r>
                <a:r>
                  <a:rPr kumimoji="1" lang="ja-JP" altLang="en-US" sz="2400" dirty="0" smtClean="0"/>
                  <a:t>標本空間</a:t>
                </a:r>
                <a:r>
                  <a:rPr kumimoji="1" lang="en-US" altLang="ja-JP" sz="2400" dirty="0" smtClean="0"/>
                  <a:t>)</a:t>
                </a:r>
                <a:endParaRPr kumimoji="1" lang="ja-JP" altLang="en-US" sz="3600" dirty="0"/>
              </a:p>
            </p:txBody>
          </p:sp>
        </mc:Choice>
        <mc:Fallback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438" y="772014"/>
                <a:ext cx="1835439" cy="541238"/>
              </a:xfrm>
              <a:prstGeom prst="rect">
                <a:avLst/>
              </a:prstGeom>
              <a:blipFill rotWithShape="0">
                <a:blip r:embed="rId3"/>
                <a:stretch>
                  <a:fillRect r="-9635" b="-284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6471761" y="938699"/>
                <a:ext cx="12327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charset="0"/>
                      </a:rPr>
                      <m:t>[0,1]</m:t>
                    </m:r>
                  </m:oMath>
                </a14:m>
                <a:r>
                  <a:rPr lang="ja-JP" altLang="en-US" sz="2400" dirty="0" smtClean="0"/>
                  <a:t>空間</a:t>
                </a:r>
                <a:endParaRPr kumimoji="1" lang="ja-JP" altLang="en-US" sz="2400" dirty="0"/>
              </a:p>
            </p:txBody>
          </p:sp>
        </mc:Choice>
        <mc:Fallback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1761" y="938699"/>
                <a:ext cx="123271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1881" t="-26230" r="-13861" b="-475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2896518" y="1830942"/>
                <a:ext cx="377539" cy="4935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ja-JP" sz="3200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altLang="ja-JP" sz="3200" b="0" i="1" smtClean="0">
                              <a:latin typeface="Cambria Math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518" y="1830942"/>
                <a:ext cx="377539" cy="49359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/>
              <p:cNvSpPr txBox="1"/>
              <p:nvPr/>
            </p:nvSpPr>
            <p:spPr>
              <a:xfrm>
                <a:off x="1390424" y="1748262"/>
                <a:ext cx="116653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 dirty="0" smtClean="0"/>
                  <a:t>事象</a:t>
                </a:r>
                <a14:m>
                  <m:oMath xmlns:m="http://schemas.openxmlformats.org/officeDocument/2006/math">
                    <m:r>
                      <a:rPr lang="en-US" altLang="ja-JP" sz="3200" i="1">
                        <a:latin typeface="Cambria Math" charset="0"/>
                      </a:rPr>
                      <m:t>𝐴</m:t>
                    </m:r>
                  </m:oMath>
                </a14:m>
                <a:endParaRPr lang="ja-JP" altLang="en-US" sz="2800" dirty="0"/>
              </a:p>
            </p:txBody>
          </p:sp>
        </mc:Choice>
        <mc:Fallback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424" y="1748262"/>
                <a:ext cx="1166538" cy="584775"/>
              </a:xfrm>
              <a:prstGeom prst="rect">
                <a:avLst/>
              </a:prstGeom>
              <a:blipFill rotWithShape="0">
                <a:blip r:embed="rId6"/>
                <a:stretch>
                  <a:fillRect l="-10471" t="-2083" b="-27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円/楕円 48"/>
          <p:cNvSpPr/>
          <p:nvPr/>
        </p:nvSpPr>
        <p:spPr>
          <a:xfrm>
            <a:off x="2739897" y="4249600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700617" y="3842802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確率変数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cxnSp>
        <p:nvCxnSpPr>
          <p:cNvPr id="6" name="直線矢印コネクタ 5"/>
          <p:cNvCxnSpPr/>
          <p:nvPr/>
        </p:nvCxnSpPr>
        <p:spPr>
          <a:xfrm flipV="1">
            <a:off x="4645855" y="2390438"/>
            <a:ext cx="2127635" cy="2115219"/>
          </a:xfrm>
          <a:prstGeom prst="straightConnector1">
            <a:avLst/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正方形/長方形 61"/>
              <p:cNvSpPr/>
              <p:nvPr/>
            </p:nvSpPr>
            <p:spPr>
              <a:xfrm>
                <a:off x="6005577" y="3102065"/>
                <a:ext cx="3138423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b="0" i="1" smtClean="0">
                          <a:latin typeface="Cambria Math" charset="0"/>
                        </a:rPr>
                        <m:t>𝑓</m:t>
                      </m:r>
                      <m:r>
                        <a:rPr lang="en-US" altLang="ja-JP" sz="4400" b="0" i="1" smtClean="0">
                          <a:latin typeface="Cambria Math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altLang="ja-JP" sz="40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R</m:t>
                      </m:r>
                      <m:r>
                        <a:rPr lang="ja-JP" altLang="en-US" sz="4400" b="0" i="1" smtClean="0">
                          <a:latin typeface="Cambria Math" charset="0"/>
                        </a:rPr>
                        <m:t>→</m:t>
                      </m:r>
                      <m:r>
                        <a:rPr lang="en-US" altLang="ja-JP" sz="4400" b="0" i="1" smtClean="0">
                          <a:latin typeface="Cambria Math" charset="0"/>
                        </a:rPr>
                        <m:t>[0,1]</m:t>
                      </m:r>
                    </m:oMath>
                  </m:oMathPara>
                </a14:m>
                <a:endParaRPr lang="ja-JP" altLang="en-US" sz="4000" dirty="0"/>
              </a:p>
            </p:txBody>
          </p:sp>
        </mc:Choice>
        <mc:Fallback xmlns="">
          <p:sp>
            <p:nvSpPr>
              <p:cNvPr id="62" name="正方形/長方形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577" y="3102065"/>
                <a:ext cx="3138423" cy="76944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/>
          <p:cNvSpPr txBox="1"/>
          <p:nvPr/>
        </p:nvSpPr>
        <p:spPr>
          <a:xfrm>
            <a:off x="5744387" y="3811555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(</a:t>
            </a:r>
            <a:r>
              <a:rPr kumimoji="1" lang="ja-JP" altLang="en-US" dirty="0" smtClean="0"/>
              <a:t>確率分布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正方形/長方形 63"/>
              <p:cNvSpPr/>
              <p:nvPr/>
            </p:nvSpPr>
            <p:spPr>
              <a:xfrm>
                <a:off x="1241228" y="5839548"/>
                <a:ext cx="7273914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0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altLang="ja-JP" sz="4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ja-JP" sz="40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altLang="ja-JP" sz="4000" b="0" i="1" smtClean="0">
                          <a:latin typeface="Cambria Math" charset="0"/>
                        </a:rPr>
                        <m:t>=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altLang="ja-JP" sz="4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ja-JP" sz="4000" b="0" i="1" smtClean="0">
                              <a:latin typeface="Cambria Math" charset="0"/>
                            </a:rPr>
                            <m:t>𝐴</m:t>
                          </m:r>
                          <m:r>
                            <a:rPr lang="en-US" altLang="ja-JP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∋</m:t>
                          </m:r>
                          <m:r>
                            <a:rPr lang="en-US" altLang="ja-JP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𝜔</m:t>
                          </m:r>
                        </m:e>
                        <m:e>
                          <m:r>
                            <a:rPr lang="en-US" altLang="ja-JP" sz="4000" b="0" i="1" smtClean="0">
                              <a:latin typeface="Cambria Math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ja-JP" sz="40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ja-JP" sz="4000" b="0" i="1" smtClean="0">
                                  <a:latin typeface="Cambria Math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US" altLang="ja-JP" sz="4000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US" altLang="ja-JP" sz="40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altLang="ja-JP" sz="4000" b="0" i="1" smtClean="0">
                          <a:latin typeface="Cambria Math" charset="0"/>
                        </a:rPr>
                        <m:t>=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𝑝</m:t>
                      </m:r>
                    </m:oMath>
                  </m:oMathPara>
                </a14:m>
                <a:endParaRPr lang="ja-JP" altLang="en-US" sz="4000" dirty="0"/>
              </a:p>
            </p:txBody>
          </p:sp>
        </mc:Choice>
        <mc:Fallback xmlns="">
          <p:sp>
            <p:nvSpPr>
              <p:cNvPr id="64" name="正方形/長方形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228" y="5839548"/>
                <a:ext cx="7273914" cy="70788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矢印コネクタ 25"/>
          <p:cNvCxnSpPr/>
          <p:nvPr/>
        </p:nvCxnSpPr>
        <p:spPr>
          <a:xfrm>
            <a:off x="2286348" y="2242247"/>
            <a:ext cx="1774991" cy="2297778"/>
          </a:xfrm>
          <a:prstGeom prst="straightConnector1">
            <a:avLst/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4115482" y="4380887"/>
                <a:ext cx="3442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482" y="4380887"/>
                <a:ext cx="344260" cy="49244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テキスト ボックス 31"/>
          <p:cNvSpPr txBox="1"/>
          <p:nvPr/>
        </p:nvSpPr>
        <p:spPr>
          <a:xfrm>
            <a:off x="4345141" y="4615363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実現値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7889614" y="64502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確率</a:t>
            </a:r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46440" y="564437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確率分布</a:t>
            </a:r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613576" y="64502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実現値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665483" y="56101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確率変数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456361" y="6450218"/>
            <a:ext cx="787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事象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正方形/長方形 40"/>
              <p:cNvSpPr/>
              <p:nvPr/>
            </p:nvSpPr>
            <p:spPr>
              <a:xfrm>
                <a:off x="970976" y="3244774"/>
                <a:ext cx="2334293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4000" b="0" i="1" smtClean="0">
                        <a:latin typeface="Cambria Math" charset="0"/>
                      </a:rPr>
                      <m:t>𝑋</m:t>
                    </m:r>
                    <m:r>
                      <a:rPr lang="en-US" altLang="ja-JP" sz="4000" b="0" i="1" smtClean="0">
                        <a:latin typeface="Cambria Math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ja-JP" sz="4000" b="0" i="0" smtClean="0">
                        <a:latin typeface="Cambria Math" charset="0"/>
                      </a:rPr>
                      <m:t>Ω</m:t>
                    </m:r>
                    <m:r>
                      <a:rPr lang="ja-JP" altLang="en-US" sz="4000" b="0" i="1" smtClean="0">
                        <a:latin typeface="Cambria Math" charset="0"/>
                      </a:rPr>
                      <m:t>→</m:t>
                    </m:r>
                  </m:oMath>
                </a14:m>
                <a:r>
                  <a:rPr lang="en-US" altLang="ja-JP" sz="4000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4000" b="0" i="0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</m:oMath>
                </a14:m>
                <a:r>
                  <a:rPr lang="en-US" altLang="ja-JP" sz="4000" dirty="0"/>
                  <a:t> </a:t>
                </a:r>
                <a:endParaRPr lang="ja-JP" altLang="en-US" sz="4000" dirty="0"/>
              </a:p>
            </p:txBody>
          </p:sp>
        </mc:Choice>
        <mc:Fallback xmlns="">
          <p:sp>
            <p:nvSpPr>
              <p:cNvPr id="41" name="正方形/長方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976" y="3244774"/>
                <a:ext cx="2334293" cy="70788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/>
              <p:cNvSpPr txBox="1"/>
              <p:nvPr/>
            </p:nvSpPr>
            <p:spPr>
              <a:xfrm>
                <a:off x="3478398" y="4989540"/>
                <a:ext cx="1992854" cy="633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6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</m:oMath>
                </a14:m>
                <a:r>
                  <a:rPr lang="en-US" altLang="ja-JP" sz="2400" dirty="0" smtClean="0"/>
                  <a:t> (</a:t>
                </a:r>
                <a:r>
                  <a:rPr lang="ja-JP" altLang="en-US" sz="2400" dirty="0" smtClean="0"/>
                  <a:t>実数空間</a:t>
                </a:r>
                <a:r>
                  <a:rPr lang="en-US" altLang="ja-JP" sz="2400" dirty="0" smtClean="0"/>
                  <a:t>)</a:t>
                </a:r>
                <a:endParaRPr lang="ja-JP" altLang="en-US" sz="2400" dirty="0"/>
              </a:p>
            </p:txBody>
          </p:sp>
        </mc:Choice>
        <mc:Fallback xmlns="">
          <p:sp>
            <p:nvSpPr>
              <p:cNvPr id="42" name="テキスト ボックス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398" y="4989540"/>
                <a:ext cx="1992854" cy="633571"/>
              </a:xfrm>
              <a:prstGeom prst="rect">
                <a:avLst/>
              </a:prstGeom>
              <a:blipFill rotWithShape="0">
                <a:blip r:embed="rId11"/>
                <a:stretch>
                  <a:fillRect r="-4281" b="-163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正方形/長方形 46"/>
              <p:cNvSpPr/>
              <p:nvPr/>
            </p:nvSpPr>
            <p:spPr>
              <a:xfrm>
                <a:off x="3287449" y="522025"/>
                <a:ext cx="3001783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000" b="0" i="1" smtClean="0">
                          <a:latin typeface="Cambria Math" charset="0"/>
                        </a:rPr>
                        <m:t>𝑃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:</m:t>
                      </m:r>
                      <m:r>
                        <a:rPr lang="en-US" altLang="ja-JP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ℱ</m:t>
                      </m:r>
                      <m:r>
                        <a:rPr lang="ja-JP" altLang="en-US" sz="4000" b="0" i="1" smtClean="0">
                          <a:latin typeface="Cambria Math" charset="0"/>
                        </a:rPr>
                        <m:t>→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[0,1]</m:t>
                      </m:r>
                    </m:oMath>
                  </m:oMathPara>
                </a14:m>
                <a:endParaRPr lang="ja-JP" altLang="en-US" sz="4000" dirty="0"/>
              </a:p>
            </p:txBody>
          </p:sp>
        </mc:Choice>
        <mc:Fallback>
          <p:sp>
            <p:nvSpPr>
              <p:cNvPr id="47" name="正方形/長方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449" y="522025"/>
                <a:ext cx="3001783" cy="707886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テキスト ボックス 47"/>
          <p:cNvSpPr txBox="1"/>
          <p:nvPr/>
        </p:nvSpPr>
        <p:spPr>
          <a:xfrm>
            <a:off x="3775157" y="37263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事象族</a:t>
            </a:r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3305269" y="2596398"/>
            <a:ext cx="2468210" cy="415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テキスト ボックス 50"/>
              <p:cNvSpPr txBox="1"/>
              <p:nvPr/>
            </p:nvSpPr>
            <p:spPr>
              <a:xfrm>
                <a:off x="3288166" y="2596398"/>
                <a:ext cx="260071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ja-JP" altLang="en-US" sz="2400" dirty="0" smtClean="0"/>
                  <a:t>確率空間</a:t>
                </a:r>
                <a14:m>
                  <m:oMath xmlns:m="http://schemas.openxmlformats.org/officeDocument/2006/math">
                    <m:r>
                      <a:rPr lang="en-US" altLang="ja-JP" sz="24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ja-JP" sz="24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Ω</m:t>
                    </m:r>
                    <m:r>
                      <a:rPr lang="en-US" altLang="ja-JP" sz="24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altLang="ja-JP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ℱ</m:t>
                    </m:r>
                    <m:r>
                      <a:rPr lang="en-US" altLang="ja-JP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altLang="ja-JP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r>
                      <a:rPr lang="en-US" altLang="ja-JP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) </m:t>
                    </m:r>
                  </m:oMath>
                </a14:m>
                <a:r>
                  <a:rPr kumimoji="1" lang="en-US" altLang="ja-JP" sz="2400" dirty="0" smtClean="0"/>
                  <a:t/>
                </a:r>
                <a:br>
                  <a:rPr kumimoji="1" lang="en-US" altLang="ja-JP" sz="2400" dirty="0" smtClean="0"/>
                </a:br>
                <a:r>
                  <a:rPr lang="en-US" altLang="ja-JP" sz="2000" dirty="0" smtClean="0"/>
                  <a:t>probability space</a:t>
                </a:r>
                <a:endParaRPr lang="ja-JP" altLang="en-US" sz="2000" dirty="0"/>
              </a:p>
            </p:txBody>
          </p:sp>
        </mc:Choice>
        <mc:Fallback>
          <p:sp>
            <p:nvSpPr>
              <p:cNvPr id="51" name="テキスト ボックス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166" y="2596398"/>
                <a:ext cx="2600713" cy="769441"/>
              </a:xfrm>
              <a:prstGeom prst="rect">
                <a:avLst/>
              </a:prstGeom>
              <a:blipFill rotWithShape="0">
                <a:blip r:embed="rId13"/>
                <a:stretch>
                  <a:fillRect l="-3044" t="-61905" r="-2108" b="-396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2268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正方形/長方形 1"/>
              <p:cNvSpPr/>
              <p:nvPr/>
            </p:nvSpPr>
            <p:spPr>
              <a:xfrm>
                <a:off x="1211230" y="2798285"/>
                <a:ext cx="6682920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4000" dirty="0" smtClean="0"/>
                  <a:t>確率変数</a:t>
                </a:r>
                <a14:m>
                  <m:oMath xmlns:m="http://schemas.openxmlformats.org/officeDocument/2006/math">
                    <m:r>
                      <a:rPr lang="en-US" altLang="ja-JP" sz="4000" i="1">
                        <a:latin typeface="Cambria Math" charset="0"/>
                      </a:rPr>
                      <m:t>𝑋</m:t>
                    </m:r>
                  </m:oMath>
                </a14:m>
                <a:r>
                  <a:rPr lang="ja-JP" altLang="en-US" sz="4000" dirty="0" smtClean="0"/>
                  <a:t>は正規分布に従う</a:t>
                </a:r>
                <a:endParaRPr lang="ja-JP" altLang="en-US" sz="4000" dirty="0"/>
              </a:p>
            </p:txBody>
          </p:sp>
        </mc:Choice>
        <mc:Fallback>
          <p:sp>
            <p:nvSpPr>
              <p:cNvPr id="2" name="正方形/長方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1230" y="2798285"/>
                <a:ext cx="6682920" cy="707886"/>
              </a:xfrm>
              <a:prstGeom prst="rect">
                <a:avLst/>
              </a:prstGeom>
              <a:blipFill rotWithShape="0">
                <a:blip r:embed="rId2"/>
                <a:stretch>
                  <a:fillRect l="-3285" t="-15517" r="-1916" b="-362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1290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正方形/長方形 1"/>
              <p:cNvSpPr/>
              <p:nvPr/>
            </p:nvSpPr>
            <p:spPr>
              <a:xfrm>
                <a:off x="1122020" y="1304021"/>
                <a:ext cx="6682920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4000" dirty="0" smtClean="0"/>
                  <a:t>確率変数</a:t>
                </a:r>
                <a14:m>
                  <m:oMath xmlns:m="http://schemas.openxmlformats.org/officeDocument/2006/math">
                    <m:r>
                      <a:rPr lang="en-US" altLang="ja-JP" sz="4000" i="1">
                        <a:latin typeface="Cambria Math" charset="0"/>
                      </a:rPr>
                      <m:t>𝑋</m:t>
                    </m:r>
                  </m:oMath>
                </a14:m>
                <a:r>
                  <a:rPr lang="ja-JP" altLang="en-US" sz="4000" dirty="0" smtClean="0"/>
                  <a:t>は正規分布に従う</a:t>
                </a:r>
                <a:endParaRPr lang="ja-JP" altLang="en-US" sz="4000" dirty="0"/>
              </a:p>
            </p:txBody>
          </p:sp>
        </mc:Choice>
        <mc:Fallback>
          <p:sp>
            <p:nvSpPr>
              <p:cNvPr id="2" name="正方形/長方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020" y="1304021"/>
                <a:ext cx="6682920" cy="707886"/>
              </a:xfrm>
              <a:prstGeom prst="rect">
                <a:avLst/>
              </a:prstGeom>
              <a:blipFill rotWithShape="0">
                <a:blip r:embed="rId2"/>
                <a:stretch>
                  <a:fillRect l="-3193" t="-15517" r="-2007" b="-362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/>
              <p:cNvSpPr txBox="1"/>
              <p:nvPr/>
            </p:nvSpPr>
            <p:spPr>
              <a:xfrm>
                <a:off x="1122020" y="3189249"/>
                <a:ext cx="676730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3600" dirty="0" smtClean="0"/>
                  <a:t>実測値</a:t>
                </a:r>
                <a14:m>
                  <m:oMath xmlns:m="http://schemas.openxmlformats.org/officeDocument/2006/math">
                    <m:r>
                      <a:rPr lang="en-US" altLang="ja-JP" sz="3600" b="0" i="1" smtClean="0">
                        <a:latin typeface="Cambria Math" charset="0"/>
                      </a:rPr>
                      <m:t>𝑥</m:t>
                    </m:r>
                  </m:oMath>
                </a14:m>
                <a:r>
                  <a:rPr kumimoji="1" lang="ja-JP" altLang="en-US" sz="3600" dirty="0" smtClean="0"/>
                  <a:t>の確率密度関数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600" b="0" i="0" smtClean="0">
                        <a:latin typeface="Cambria Math" charset="0"/>
                      </a:rPr>
                      <m:t>f</m:t>
                    </m:r>
                    <m:r>
                      <a:rPr lang="en-US" altLang="ja-JP" sz="3600" b="0" i="1" smtClean="0">
                        <a:latin typeface="Cambria Math" charset="0"/>
                      </a:rPr>
                      <m:t>(</m:t>
                    </m:r>
                    <m:r>
                      <a:rPr lang="en-US" altLang="ja-JP" sz="3600" b="0" i="1" smtClean="0">
                        <a:latin typeface="Cambria Math" charset="0"/>
                      </a:rPr>
                      <m:t>𝑥</m:t>
                    </m:r>
                    <m:r>
                      <a:rPr lang="en-US" altLang="ja-JP" sz="3600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kumimoji="1" lang="ja-JP" altLang="en-US" sz="3600" dirty="0" smtClean="0"/>
                  <a:t>は、</a:t>
                </a:r>
                <a:endParaRPr kumimoji="1" lang="ja-JP" altLang="en-US" sz="3600" dirty="0"/>
              </a:p>
            </p:txBody>
          </p:sp>
        </mc:Choice>
        <mc:Fallback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020" y="3189249"/>
                <a:ext cx="6767302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2703" t="-14151" r="-1802" b="-349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/>
              <p:cNvSpPr txBox="1"/>
              <p:nvPr/>
            </p:nvSpPr>
            <p:spPr>
              <a:xfrm>
                <a:off x="1849367" y="4204010"/>
                <a:ext cx="5228226" cy="13779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4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ja-JP" sz="40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40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ja-JP" sz="40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ja-JP" sz="40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1" lang="mr-IN" altLang="ja-JP" sz="4000" b="0" i="1" smtClean="0"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en-US" altLang="ja-JP" sz="4000" b="0" i="1" smtClean="0">
                                  <a:latin typeface="Cambria Math" charset="0"/>
                                </a:rPr>
                                <m:t>2</m:t>
                              </m:r>
                              <m:r>
                                <a:rPr kumimoji="1" lang="en-US" altLang="ja-JP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kumimoji="1" lang="en-US" altLang="ja-JP" sz="4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40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𝛿</m:t>
                                  </m:r>
                                </m:e>
                                <m:sup>
                                  <m:r>
                                    <a:rPr kumimoji="1" lang="en-US" altLang="ja-JP" sz="4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sSup>
                        <m:sSupPr>
                          <m:ctrlPr>
                            <a:rPr kumimoji="1" lang="mr-IN" altLang="ja-JP" sz="40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ja-JP" sz="4000" b="0" i="1" smtClean="0">
                              <a:latin typeface="Cambria Math" charset="0"/>
                            </a:rPr>
                            <m:t>𝑒</m:t>
                          </m:r>
                        </m:e>
                        <m:sup>
                          <m:r>
                            <a:rPr kumimoji="1" lang="en-US" altLang="ja-JP" sz="4000" b="0" i="1" smtClean="0">
                              <a:latin typeface="Cambria Math" charset="0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mr-IN" altLang="ja-JP" sz="40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1" lang="en-US" altLang="ja-JP" sz="4000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4000" i="1">
                                      <a:latin typeface="Cambria Math" charset="0"/>
                                    </a:rPr>
                                    <m:t>(</m:t>
                                  </m:r>
                                  <m:r>
                                    <a:rPr lang="en-US" altLang="ja-JP" sz="4000" i="1">
                                      <a:latin typeface="Cambria Math" charset="0"/>
                                    </a:rPr>
                                    <m:t>𝑥</m:t>
                                  </m:r>
                                  <m:r>
                                    <a:rPr lang="en-US" altLang="ja-JP" sz="4000" i="1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altLang="ja-JP" sz="40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𝜇</m:t>
                                  </m:r>
                                  <m:r>
                                    <a:rPr lang="en-US" altLang="ja-JP" sz="4000" i="1">
                                      <a:latin typeface="Cambria Math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kumimoji="1" lang="en-US" altLang="ja-JP" sz="40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kumimoji="1" lang="en-US" altLang="ja-JP" sz="4000" b="0" i="1" smtClean="0">
                                  <a:latin typeface="Cambria Math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altLang="ja-JP" sz="40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40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𝛿</m:t>
                                  </m:r>
                                </m:e>
                                <m:sup>
                                  <m:r>
                                    <a:rPr lang="en-US" altLang="ja-JP" sz="40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367" y="4204010"/>
                <a:ext cx="5228226" cy="137794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/>
          <p:cNvSpPr txBox="1"/>
          <p:nvPr/>
        </p:nvSpPr>
        <p:spPr>
          <a:xfrm>
            <a:off x="6242948" y="588882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smtClean="0"/>
              <a:t>である。</a:t>
            </a:r>
            <a:endParaRPr kumimoji="1" lang="ja-JP" altLang="en-US" sz="3600"/>
          </a:p>
        </p:txBody>
      </p:sp>
      <p:sp>
        <p:nvSpPr>
          <p:cNvPr id="6" name="右矢印 5"/>
          <p:cNvSpPr/>
          <p:nvPr/>
        </p:nvSpPr>
        <p:spPr>
          <a:xfrm rot="5400000">
            <a:off x="3540466" y="1320236"/>
            <a:ext cx="916679" cy="245291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8650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847491" y="3571309"/>
            <a:ext cx="6043964" cy="12573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/>
              <p:cNvSpPr txBox="1"/>
              <p:nvPr/>
            </p:nvSpPr>
            <p:spPr>
              <a:xfrm>
                <a:off x="3091234" y="1062548"/>
                <a:ext cx="479695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3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ja-JP" sz="36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36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ja-JP" sz="3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ja-JP" sz="3600" b="0" i="1" smtClean="0">
                              <a:latin typeface="Cambria Math" charset="0"/>
                            </a:rPr>
                            <m:t>𝐴</m:t>
                          </m:r>
                        </m:e>
                        <m:e>
                          <m:r>
                            <a:rPr kumimoji="1" lang="en-US" altLang="ja-JP" sz="3600" b="0" i="1" smtClean="0">
                              <a:latin typeface="Cambria Math" charset="0"/>
                            </a:rPr>
                            <m:t>𝑋</m:t>
                          </m:r>
                          <m:r>
                            <a:rPr kumimoji="1" lang="en-US" altLang="ja-JP" sz="3600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kumimoji="1" lang="en-US" altLang="ja-JP" sz="36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36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charset="0"/>
                        </a:rPr>
                        <m:t>𝑝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>
          <p:sp>
            <p:nvSpPr>
              <p:cNvPr id="2" name="テキスト ボックス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234" y="1062548"/>
                <a:ext cx="4796954" cy="553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/>
              <p:cNvSpPr txBox="1"/>
              <p:nvPr/>
            </p:nvSpPr>
            <p:spPr>
              <a:xfrm>
                <a:off x="3184531" y="2224619"/>
                <a:ext cx="3866571" cy="11970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charset="0"/>
                        </a:rPr>
                        <m:t>𝐹</m:t>
                      </m:r>
                      <m:d>
                        <m:dPr>
                          <m:ctrlPr>
                            <a:rPr kumimoji="1" lang="en-US" altLang="ja-JP" sz="3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ja-JP" sz="36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36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trlPr>
                            <a:rPr kumimoji="1" lang="is-IS" altLang="ja-JP" sz="36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3600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kumimoji="1" lang="en-US" altLang="ja-JP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∞</m:t>
                          </m:r>
                        </m:sub>
                        <m:sup>
                          <m:r>
                            <a:rPr kumimoji="1" lang="en-US" altLang="ja-JP" sz="3600" b="0" i="1" smtClean="0">
                              <a:latin typeface="Cambria Math" charset="0"/>
                            </a:rPr>
                            <m:t>𝑥</m:t>
                          </m:r>
                        </m:sup>
                        <m:e>
                          <m:r>
                            <a:rPr kumimoji="1" lang="en-US" altLang="ja-JP" sz="3600" b="0" i="1" smtClean="0">
                              <a:latin typeface="Cambria Math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sz="36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6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ja-JP" sz="3600" b="0" i="1" smtClean="0">
                              <a:latin typeface="Cambria Math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4531" y="2224619"/>
                <a:ext cx="3866571" cy="119705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/>
              <p:cNvSpPr txBox="1"/>
              <p:nvPr/>
            </p:nvSpPr>
            <p:spPr>
              <a:xfrm>
                <a:off x="3184531" y="3638215"/>
                <a:ext cx="3059235" cy="10407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6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f</m:t>
                      </m:r>
                      <m:r>
                        <a:rPr kumimoji="1" lang="en-US" altLang="ja-JP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𝑥</m:t>
                      </m:r>
                      <m:r>
                        <a:rPr kumimoji="1" lang="en-US" altLang="ja-JP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)=</m:t>
                      </m:r>
                      <m:f>
                        <m:fPr>
                          <m:ctrlPr>
                            <a:rPr kumimoji="1" lang="mr-IN" altLang="ja-JP" sz="36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charset="0"/>
                            </a:rPr>
                            <m:t>𝑑𝑥</m:t>
                          </m:r>
                        </m:den>
                      </m:f>
                      <m:r>
                        <a:rPr kumimoji="1" lang="en-US" altLang="ja-JP" sz="3600" b="0" i="1" smtClean="0">
                          <a:latin typeface="Cambria Math" charset="0"/>
                        </a:rPr>
                        <m:t>𝐹</m:t>
                      </m:r>
                      <m:d>
                        <m:dPr>
                          <m:ctrlPr>
                            <a:rPr kumimoji="1" lang="en-US" altLang="ja-JP" sz="3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ja-JP" sz="36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4531" y="3638215"/>
                <a:ext cx="3059235" cy="10407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/>
              <p:cNvSpPr txBox="1"/>
              <p:nvPr/>
            </p:nvSpPr>
            <p:spPr>
              <a:xfrm>
                <a:off x="3255248" y="4895550"/>
                <a:ext cx="3941207" cy="12566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kumimoji="1" lang="is-IS" altLang="ja-JP" sz="36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3600" b="0" i="1" smtClean="0">
                              <a:latin typeface="Cambria Math" charset="0"/>
                            </a:rPr>
                            <m:t>𝑎</m:t>
                          </m:r>
                        </m:sub>
                        <m:sup>
                          <m:r>
                            <a:rPr kumimoji="1" lang="en-US" altLang="ja-JP" sz="3600" b="0" i="1" smtClean="0">
                              <a:latin typeface="Cambria Math" charset="0"/>
                            </a:rPr>
                            <m:t>𝑏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kumimoji="1" lang="en-US" altLang="ja-JP" sz="3600" b="0" i="0" smtClean="0">
                              <a:latin typeface="Cambria Math" charset="0"/>
                            </a:rPr>
                            <m:t>f</m:t>
                          </m:r>
                          <m:d>
                            <m:dPr>
                              <m:ctrlPr>
                                <a:rPr kumimoji="1" lang="en-US" altLang="ja-JP" sz="36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6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ja-JP" sz="3600" b="0" i="1" smtClean="0">
                              <a:latin typeface="Cambria Math" charset="0"/>
                            </a:rPr>
                            <m:t>𝑑𝑥</m:t>
                          </m:r>
                        </m:e>
                      </m:nary>
                      <m:r>
                        <a:rPr kumimoji="1" lang="en-US" altLang="ja-JP" sz="36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3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kumimoji="1" lang="en-US" altLang="ja-JP" sz="3600" b="0" i="1" smtClean="0">
                              <a:latin typeface="Cambria Math" charset="0"/>
                            </a:rPr>
                            <m:t>≤</m:t>
                          </m:r>
                          <m:r>
                            <a:rPr kumimoji="1" lang="en-US" altLang="ja-JP" sz="36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kumimoji="1" lang="en-US" altLang="ja-JP" sz="3600" b="0" i="1" smtClean="0">
                              <a:latin typeface="Cambria Math" charset="0"/>
                            </a:rPr>
                            <m:t>≤</m:t>
                          </m:r>
                          <m:r>
                            <a:rPr kumimoji="1" lang="en-US" altLang="ja-JP" sz="3600" b="0" i="1" smtClean="0">
                              <a:latin typeface="Cambria Math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248" y="4895550"/>
                <a:ext cx="3941207" cy="125662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/>
          <p:cNvSpPr txBox="1"/>
          <p:nvPr/>
        </p:nvSpPr>
        <p:spPr>
          <a:xfrm>
            <a:off x="914399" y="106254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確率分布</a:t>
            </a:r>
            <a:endParaRPr kumimoji="1" lang="ja-JP" altLang="en-US" sz="32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14398" y="253076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累積分布</a:t>
            </a:r>
            <a:endParaRPr kumimoji="1" lang="ja-JP" altLang="en-US" sz="32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914397" y="399897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確率密度</a:t>
            </a:r>
            <a:endParaRPr kumimoji="1" lang="ja-JP" altLang="en-US" sz="32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324765" y="527716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確率</a:t>
            </a:r>
            <a:endParaRPr kumimoji="1" lang="ja-JP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正方形/長方形 12"/>
              <p:cNvSpPr/>
              <p:nvPr/>
            </p:nvSpPr>
            <p:spPr>
              <a:xfrm>
                <a:off x="4103049" y="6076325"/>
                <a:ext cx="4169090" cy="525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altLang="ja-JP" sz="2800" i="1">
                          <a:latin typeface="Cambria Math" charset="0"/>
                        </a:rPr>
                        <m:t>𝑃</m:t>
                      </m:r>
                      <m:r>
                        <a:rPr lang="en-US" altLang="ja-JP" sz="2800" i="1">
                          <a:latin typeface="Cambria Math" charset="0"/>
                        </a:rPr>
                        <m:t>(</m:t>
                      </m:r>
                      <m:r>
                        <a:rPr lang="en-US" altLang="ja-JP" sz="2800" i="1">
                          <a:latin typeface="Cambria Math" charset="0"/>
                        </a:rPr>
                        <m:t>𝐴</m:t>
                      </m:r>
                      <m:r>
                        <a:rPr lang="en-US" altLang="ja-JP" sz="2800" i="1">
                          <a:latin typeface="Cambria Math" charset="0"/>
                        </a:rPr>
                        <m:t>|</m:t>
                      </m:r>
                      <m:r>
                        <a:rPr lang="en-US" altLang="ja-JP" sz="2800" i="1">
                          <a:latin typeface="Cambria Math" charset="0"/>
                        </a:rPr>
                        <m:t>𝑋</m:t>
                      </m:r>
                      <m:r>
                        <a:rPr lang="en-US" altLang="ja-JP" sz="2800" i="1">
                          <a:latin typeface="Cambria Math" charset="0"/>
                        </a:rPr>
                        <m:t>=</m:t>
                      </m:r>
                      <m:r>
                        <a:rPr lang="en-US" altLang="ja-JP" sz="2800" i="1">
                          <a:latin typeface="Cambria Math" charset="0"/>
                        </a:rPr>
                        <m:t>𝑥</m:t>
                      </m:r>
                      <m:r>
                        <a:rPr lang="en-US" altLang="ja-JP" sz="2800" b="0" i="1" smtClean="0">
                          <a:latin typeface="Cambria Math" charset="0"/>
                        </a:rPr>
                        <m:t>|</m:t>
                      </m:r>
                      <m:r>
                        <a:rPr lang="en-US" altLang="ja-JP" sz="2800" b="0" i="1" smtClean="0">
                          <a:latin typeface="Cambria Math" charset="0"/>
                        </a:rPr>
                        <m:t>𝑎</m:t>
                      </m:r>
                      <m:r>
                        <a:rPr lang="en-US" altLang="ja-JP" sz="2800" b="0" i="1" smtClean="0">
                          <a:latin typeface="Cambria Math" charset="0"/>
                        </a:rPr>
                        <m:t>≤</m:t>
                      </m:r>
                      <m:r>
                        <a:rPr lang="en-US" altLang="ja-JP" sz="2800" b="0" i="1" smtClean="0">
                          <a:latin typeface="Cambria Math" charset="0"/>
                        </a:rPr>
                        <m:t>𝑥</m:t>
                      </m:r>
                      <m:r>
                        <a:rPr lang="en-US" altLang="ja-JP" sz="2800" b="0" i="1" smtClean="0">
                          <a:latin typeface="Cambria Math" charset="0"/>
                        </a:rPr>
                        <m:t>≤</m:t>
                      </m:r>
                      <m:r>
                        <a:rPr lang="en-US" altLang="ja-JP" sz="2800" b="0" i="1" smtClean="0">
                          <a:latin typeface="Cambria Math" charset="0"/>
                        </a:rPr>
                        <m:t>𝑏</m:t>
                      </m:r>
                      <m:r>
                        <a:rPr lang="en-US" altLang="ja-JP" sz="280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ja-JP" altLang="en-US" sz="3200" dirty="0"/>
              </a:p>
            </p:txBody>
          </p:sp>
        </mc:Choice>
        <mc:Fallback>
          <p:sp>
            <p:nvSpPr>
              <p:cNvPr id="13" name="正方形/長方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3049" y="6076325"/>
                <a:ext cx="4169090" cy="52501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353337" y="263965"/>
                <a:ext cx="547579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>
                    <a:solidFill>
                      <a:schemeClr val="tx1"/>
                    </a:solidFill>
                  </a:rPr>
                  <a:t>事象族</a:t>
                </a:r>
                <a14:m>
                  <m:oMath xmlns:m="http://schemas.openxmlformats.org/officeDocument/2006/math">
                    <m:r>
                      <a:rPr lang="en-US" altLang="ja-JP" sz="2800" b="0" i="1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ℱ</m:t>
                    </m:r>
                  </m:oMath>
                </a14:m>
                <a:r>
                  <a:rPr lang="ja-JP" altLang="en-US" sz="2800" dirty="0" smtClean="0">
                    <a:solidFill>
                      <a:schemeClr val="tx1"/>
                    </a:solidFill>
                  </a:rPr>
                  <a:t>の要素数が無限個の場合</a:t>
                </a:r>
                <a:endParaRPr lang="ja-JP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37" y="263965"/>
                <a:ext cx="5475794" cy="523220"/>
              </a:xfrm>
              <a:prstGeom prst="rect">
                <a:avLst/>
              </a:prstGeom>
              <a:blipFill rotWithShape="0">
                <a:blip r:embed="rId7"/>
                <a:stretch>
                  <a:fillRect l="-1670" t="-11628" r="-1448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フリーフォーム 18"/>
          <p:cNvSpPr/>
          <p:nvPr/>
        </p:nvSpPr>
        <p:spPr>
          <a:xfrm>
            <a:off x="446049" y="802888"/>
            <a:ext cx="6512312" cy="5441795"/>
          </a:xfrm>
          <a:custGeom>
            <a:avLst/>
            <a:gdLst>
              <a:gd name="connsiteX0" fmla="*/ 6512312 w 6512312"/>
              <a:gd name="connsiteY0" fmla="*/ 0 h 5441795"/>
              <a:gd name="connsiteX1" fmla="*/ 0 w 6512312"/>
              <a:gd name="connsiteY1" fmla="*/ 0 h 5441795"/>
              <a:gd name="connsiteX2" fmla="*/ 0 w 6512312"/>
              <a:gd name="connsiteY2" fmla="*/ 5441795 h 5441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12312" h="5441795">
                <a:moveTo>
                  <a:pt x="6512312" y="0"/>
                </a:moveTo>
                <a:lnTo>
                  <a:pt x="0" y="0"/>
                </a:lnTo>
                <a:lnTo>
                  <a:pt x="0" y="5441795"/>
                </a:lnTo>
              </a:path>
            </a:pathLst>
          </a:custGeom>
          <a:noFill/>
          <a:ln w="34925">
            <a:solidFill>
              <a:schemeClr val="accent1">
                <a:lumMod val="75000"/>
              </a:schemeClr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15959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1619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3758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324" y="1693644"/>
            <a:ext cx="2801255" cy="2834288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350256" y="-10953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/>
              <a:t>へのへのもへサイコロ</a:t>
            </a:r>
            <a:endParaRPr kumimoji="1" lang="ja-JP" altLang="en-US" sz="4400" dirty="0"/>
          </a:p>
        </p:txBody>
      </p:sp>
      <p:grpSp>
        <p:nvGrpSpPr>
          <p:cNvPr id="14" name="図形グループ 13"/>
          <p:cNvGrpSpPr/>
          <p:nvPr/>
        </p:nvGrpSpPr>
        <p:grpSpPr>
          <a:xfrm>
            <a:off x="451692" y="1465243"/>
            <a:ext cx="5111827" cy="3833871"/>
            <a:chOff x="782198" y="1366091"/>
            <a:chExt cx="5111827" cy="3833871"/>
          </a:xfrm>
        </p:grpSpPr>
        <p:sp>
          <p:nvSpPr>
            <p:cNvPr id="13" name="正方形/長方形 12"/>
            <p:cNvSpPr/>
            <p:nvPr/>
          </p:nvSpPr>
          <p:spPr>
            <a:xfrm>
              <a:off x="782198" y="2644048"/>
              <a:ext cx="1277957" cy="1277957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4000" dirty="0" smtClean="0">
                  <a:solidFill>
                    <a:schemeClr val="tx1"/>
                  </a:solidFill>
                </a:rPr>
                <a:t>へ</a:t>
              </a:r>
              <a:endParaRPr kumimoji="1" lang="ja-JP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2060155" y="2644048"/>
              <a:ext cx="1277957" cy="1277957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4000" dirty="0" smtClean="0">
                  <a:solidFill>
                    <a:schemeClr val="tx1"/>
                  </a:solidFill>
                </a:rPr>
                <a:t>の</a:t>
              </a:r>
              <a:endParaRPr kumimoji="1" lang="ja-JP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3338112" y="2644048"/>
              <a:ext cx="1277957" cy="1277957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4000" dirty="0" smtClean="0">
                  <a:solidFill>
                    <a:schemeClr val="tx1"/>
                  </a:solidFill>
                </a:rPr>
                <a:t>の</a:t>
              </a:r>
              <a:endParaRPr kumimoji="1" lang="ja-JP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2060155" y="1366091"/>
              <a:ext cx="1277957" cy="1277957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4000" dirty="0" smtClean="0">
                  <a:solidFill>
                    <a:schemeClr val="tx1"/>
                  </a:solidFill>
                </a:rPr>
                <a:t>へ</a:t>
              </a:r>
              <a:endParaRPr kumimoji="1" lang="ja-JP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2060154" y="3922005"/>
              <a:ext cx="1277957" cy="1277957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4000" dirty="0" smtClean="0">
                  <a:solidFill>
                    <a:schemeClr val="tx1"/>
                  </a:solidFill>
                </a:rPr>
                <a:t>も</a:t>
              </a:r>
              <a:endParaRPr kumimoji="1" lang="ja-JP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4616068" y="2644048"/>
              <a:ext cx="1277957" cy="1277957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4000" dirty="0" smtClean="0">
                  <a:solidFill>
                    <a:schemeClr val="tx1"/>
                  </a:solidFill>
                </a:rPr>
                <a:t>へ</a:t>
              </a:r>
              <a:endParaRPr kumimoji="1" lang="ja-JP" altLang="en-US" sz="4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1161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/>
              <p:cNvSpPr txBox="1"/>
              <p:nvPr/>
            </p:nvSpPr>
            <p:spPr>
              <a:xfrm>
                <a:off x="263883" y="360563"/>
                <a:ext cx="517885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4000" dirty="0" smtClean="0">
                    <a:solidFill>
                      <a:schemeClr val="tx1"/>
                    </a:solidFill>
                  </a:rPr>
                  <a:t>事象族</a:t>
                </a:r>
                <a14:m>
                  <m:oMath xmlns:m="http://schemas.openxmlformats.org/officeDocument/2006/math">
                    <m:r>
                      <a:rPr lang="en-US" altLang="ja-JP" sz="4000" b="0" i="1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ℱ</m:t>
                    </m:r>
                  </m:oMath>
                </a14:m>
                <a:r>
                  <a:rPr lang="ja-JP" altLang="en-US" sz="4000" dirty="0" smtClean="0">
                    <a:solidFill>
                      <a:schemeClr val="tx1"/>
                    </a:solidFill>
                  </a:rPr>
                  <a:t>の性質より、</a:t>
                </a:r>
                <a:endParaRPr lang="ja-JP" alt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テキスト ボックス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83" y="360563"/>
                <a:ext cx="5178854" cy="707886"/>
              </a:xfrm>
              <a:prstGeom prst="rect">
                <a:avLst/>
              </a:prstGeom>
              <a:blipFill rotWithShape="0">
                <a:blip r:embed="rId2"/>
                <a:stretch>
                  <a:fillRect l="-3412" t="-15517" r="-3529" b="-362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/>
              <p:cNvSpPr txBox="1"/>
              <p:nvPr/>
            </p:nvSpPr>
            <p:spPr>
              <a:xfrm>
                <a:off x="880947" y="1060364"/>
                <a:ext cx="5946435" cy="19395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ℱ</m:t>
                      </m:r>
                      <m:r>
                        <a:rPr kumimoji="1" lang="en-US" altLang="ja-JP" sz="4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⊆</m:t>
                      </m:r>
                      <m:r>
                        <m:rPr>
                          <m:sty m:val="p"/>
                        </m:rPr>
                        <a:rPr lang="en-US" altLang="ja-JP" sz="4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Ω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ja-JP" sz="4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4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ja-JP" sz="4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4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a:rPr lang="en-US" altLang="ja-JP" sz="4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ℱ</m:t>
                      </m:r>
                      <m:r>
                        <a:rPr lang="en-US" altLang="ja-JP" sz="4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⇒</m:t>
                      </m:r>
                      <m:r>
                        <a:rPr lang="en-US" altLang="ja-JP" sz="4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 </m:t>
                      </m:r>
                      <m:nary>
                        <m:naryPr>
                          <m:chr m:val="⋃"/>
                          <m:limLoc m:val="subSup"/>
                          <m:supHide m:val="on"/>
                          <m:ctrlPr>
                            <a:rPr lang="en-US" altLang="ja-JP" sz="4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4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  <m:r>
                            <a:rPr lang="en-US" altLang="ja-JP" sz="4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r>
                            <a:rPr lang="en-US" altLang="ja-JP" sz="4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ℕ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ja-JP" sz="4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4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ja-JP" sz="4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sz="4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r>
                            <a:rPr lang="en-US" altLang="ja-JP" sz="4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ℱ</m:t>
                          </m:r>
                        </m:e>
                      </m:nary>
                    </m:oMath>
                  </m:oMathPara>
                </a14:m>
                <a:endParaRPr lang="en-US" altLang="ja-JP" sz="4400" b="0" dirty="0" smtClean="0">
                  <a:ea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947" y="1060364"/>
                <a:ext cx="5946435" cy="193957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/>
              <p:cNvSpPr txBox="1"/>
              <p:nvPr/>
            </p:nvSpPr>
            <p:spPr>
              <a:xfrm>
                <a:off x="263883" y="3247551"/>
                <a:ext cx="564417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4000" smtClean="0">
                    <a:solidFill>
                      <a:schemeClr val="tx1"/>
                    </a:solidFill>
                  </a:rPr>
                  <a:t>確率測度</a:t>
                </a:r>
                <a14:m>
                  <m:oMath xmlns:m="http://schemas.openxmlformats.org/officeDocument/2006/math">
                    <m:r>
                      <a:rPr lang="en-US" altLang="ja-JP" sz="4000" b="0" i="1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</m:oMath>
                </a14:m>
                <a:r>
                  <a:rPr lang="ja-JP" altLang="en-US" sz="4000" dirty="0" smtClean="0">
                    <a:solidFill>
                      <a:schemeClr val="tx1"/>
                    </a:solidFill>
                  </a:rPr>
                  <a:t>の性質より、</a:t>
                </a:r>
                <a:endParaRPr lang="ja-JP" alt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83" y="3247551"/>
                <a:ext cx="5644174" cy="707886"/>
              </a:xfrm>
              <a:prstGeom prst="rect">
                <a:avLst/>
              </a:prstGeom>
              <a:blipFill rotWithShape="0">
                <a:blip r:embed="rId4"/>
                <a:stretch>
                  <a:fillRect l="-3132" t="-15517" r="-3240" b="-362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/>
              <p:cNvSpPr txBox="1"/>
              <p:nvPr/>
            </p:nvSpPr>
            <p:spPr>
              <a:xfrm>
                <a:off x="-629593" y="4046941"/>
                <a:ext cx="5397190" cy="6771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</m:t>
                      </m:r>
                      <m:r>
                        <a:rPr lang="en-US" altLang="ja-JP" sz="4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ja-JP" sz="4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Ω</m:t>
                      </m:r>
                      <m:r>
                        <a:rPr lang="en-US" altLang="ja-JP" sz="44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r>
                        <a:rPr lang="en-US" altLang="ja-JP" sz="4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=1</m:t>
                      </m:r>
                    </m:oMath>
                  </m:oMathPara>
                </a14:m>
                <a:r>
                  <a:rPr lang="en-US" altLang="ja-JP" sz="4400" b="0" dirty="0" smtClean="0">
                    <a:ea typeface="Cambria Math" charset="0"/>
                    <a:cs typeface="Cambria Math" charset="0"/>
                  </a:rPr>
                  <a:t/>
                </a:r>
                <a:br>
                  <a:rPr lang="en-US" altLang="ja-JP" sz="4400" b="0" dirty="0" smtClean="0">
                    <a:ea typeface="Cambria Math" charset="0"/>
                    <a:cs typeface="Cambria Math" charset="0"/>
                  </a:rPr>
                </a:br>
                <a:endParaRPr lang="en-US" altLang="ja-JP" sz="4400" b="0" dirty="0" smtClean="0">
                  <a:ea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29593" y="4046941"/>
                <a:ext cx="5397190" cy="67717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正方形/長方形 6"/>
              <p:cNvSpPr/>
              <p:nvPr/>
            </p:nvSpPr>
            <p:spPr>
              <a:xfrm>
                <a:off x="1948256" y="5844868"/>
                <a:ext cx="6147132" cy="7699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4400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4400" i="1">
                        <a:latin typeface="Cambria Math" charset="0"/>
                        <a:ea typeface="Cambria Math" charset="0"/>
                        <a:cs typeface="Cambria Math" charset="0"/>
                      </a:rPr>
                      <m:t>⇒</m:t>
                    </m:r>
                    <m:r>
                      <a:rPr lang="en-US" altLang="ja-JP" sz="4400" i="1">
                        <a:latin typeface="Cambria Math" charset="0"/>
                        <a:ea typeface="Cambria Math" charset="0"/>
                        <a:cs typeface="Cambria Math" charset="0"/>
                      </a:rPr>
                      <m:t>  </m:t>
                    </m:r>
                    <m:r>
                      <a:rPr lang="en-US" altLang="ja-JP" sz="4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r>
                      <a:rPr lang="en-US" altLang="ja-JP" sz="4400" i="1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nary>
                      <m:naryPr>
                        <m:chr m:val="⋃"/>
                        <m:limLoc m:val="subSup"/>
                        <m:supHide m:val="on"/>
                        <m:ctrlPr>
                          <a:rPr lang="en-US" altLang="ja-JP" sz="4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4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ja-JP" sz="4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sz="4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ja-JP" sz="4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ja-JP" sz="4400" i="1">
                        <a:latin typeface="Cambria Math" charset="0"/>
                        <a:ea typeface="Cambria Math" charset="0"/>
                        <a:cs typeface="Cambria Math" charset="0"/>
                      </a:rPr>
                      <m:t>)=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ja-JP" sz="4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4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altLang="ja-JP" sz="4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𝑃</m:t>
                        </m:r>
                        <m:r>
                          <a:rPr lang="en-US" altLang="ja-JP" sz="4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</m:e>
                    </m:nary>
                    <m:sSub>
                      <m:sSubPr>
                        <m:ctrlPr>
                          <a:rPr lang="en-US" altLang="ja-JP" sz="4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ja-JP" sz="4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</m:e>
                      <m:sub>
                        <m:r>
                          <a:rPr lang="en-US" altLang="ja-JP" sz="4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  <m:r>
                      <a:rPr lang="en-US" altLang="ja-JP" sz="4400" i="1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ja-JP" altLang="en-US" sz="4400" dirty="0"/>
              </a:p>
            </p:txBody>
          </p:sp>
        </mc:Choice>
        <mc:Fallback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8256" y="5844868"/>
                <a:ext cx="6147132" cy="76995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正方形/長方形 7"/>
              <p:cNvSpPr/>
              <p:nvPr/>
            </p:nvSpPr>
            <p:spPr>
              <a:xfrm>
                <a:off x="-3743" y="4842751"/>
                <a:ext cx="5765180" cy="8724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∀</m:t>
                      </m:r>
                      <m:d>
                        <m:dPr>
                          <m:ctrlPr>
                            <a:rPr lang="en-US" altLang="ja-JP" sz="4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4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4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ja-JP" sz="4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sz="4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altLang="ja-JP" sz="4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4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ja-JP" sz="4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ja-JP" sz="4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altLang="ja-JP" sz="4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∅</m:t>
                      </m:r>
                      <m:r>
                        <a:rPr lang="en-US" altLang="ja-JP" sz="4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</m:oMath>
                  </m:oMathPara>
                </a14:m>
                <a:r>
                  <a:rPr lang="en-US" altLang="ja-JP" sz="4400" dirty="0">
                    <a:ea typeface="Cambria Math" charset="0"/>
                    <a:cs typeface="Cambria Math" charset="0"/>
                  </a:rPr>
                  <a:t/>
                </a:r>
                <a:br>
                  <a:rPr lang="en-US" altLang="ja-JP" sz="4400" dirty="0">
                    <a:ea typeface="Cambria Math" charset="0"/>
                    <a:cs typeface="Cambria Math" charset="0"/>
                  </a:rPr>
                </a:br>
                <a:endParaRPr lang="ja-JP" altLang="en-US" sz="4400" dirty="0"/>
              </a:p>
            </p:txBody>
          </p:sp>
        </mc:Choice>
        <mc:Fallback>
          <p:sp>
            <p:nvSpPr>
              <p:cNvPr id="8" name="正方形/長方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743" y="4842751"/>
                <a:ext cx="5765180" cy="87248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08151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133" y="0"/>
            <a:ext cx="1617996" cy="1637076"/>
          </a:xfrm>
          <a:prstGeom prst="rect">
            <a:avLst/>
          </a:prstGeom>
        </p:spPr>
      </p:pic>
      <p:sp>
        <p:nvSpPr>
          <p:cNvPr id="37" name="角丸四角形 36"/>
          <p:cNvSpPr/>
          <p:nvPr/>
        </p:nvSpPr>
        <p:spPr>
          <a:xfrm>
            <a:off x="286439" y="758488"/>
            <a:ext cx="5871990" cy="6012882"/>
          </a:xfrm>
          <a:prstGeom prst="roundRect">
            <a:avLst>
              <a:gd name="adj" fmla="val 582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角丸四角形 35"/>
          <p:cNvSpPr/>
          <p:nvPr/>
        </p:nvSpPr>
        <p:spPr>
          <a:xfrm>
            <a:off x="4109291" y="1760664"/>
            <a:ext cx="1661597" cy="366368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876566" y="1366893"/>
            <a:ext cx="2387657" cy="45932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50256" y="-10953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/>
              <a:t>へのへのもへサイコロ</a:t>
            </a:r>
            <a:endParaRPr kumimoji="1" lang="ja-JP" alt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1235914" y="1399945"/>
                <a:ext cx="1640770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ja-JP" sz="3400" b="0" i="1" smtClean="0">
                        <a:latin typeface="Cambria Math" charset="0"/>
                      </a:rPr>
                      <m:t>:</m:t>
                    </m:r>
                    <m:r>
                      <a:rPr lang="ja-JP" altLang="en-US" sz="3400" b="0" i="1" smtClean="0">
                        <a:latin typeface="Cambria Math" charset="0"/>
                      </a:rPr>
                      <m:t>へ</m:t>
                    </m:r>
                  </m:oMath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1399945"/>
                <a:ext cx="1640770" cy="615553"/>
              </a:xfrm>
              <a:prstGeom prst="rect">
                <a:avLst/>
              </a:prstGeom>
              <a:blipFill rotWithShape="0">
                <a:blip r:embed="rId3"/>
                <a:stretch>
                  <a:fillRect l="-10409" t="-14851" b="-336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1235914" y="2177227"/>
                <a:ext cx="165083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ja-JP" sz="3400" i="1">
                        <a:latin typeface="Cambria Math" charset="0"/>
                      </a:rPr>
                      <m:t>:</m:t>
                    </m:r>
                    <m:r>
                      <a:rPr lang="ja-JP" altLang="en-US" sz="3400" b="0" i="1" smtClean="0">
                        <a:latin typeface="Cambria Math" charset="0"/>
                      </a:rPr>
                      <m:t>の</m:t>
                    </m:r>
                  </m:oMath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2177227"/>
                <a:ext cx="1650837" cy="615553"/>
              </a:xfrm>
              <a:prstGeom prst="rect">
                <a:avLst/>
              </a:prstGeom>
              <a:blipFill rotWithShape="0">
                <a:blip r:embed="rId4"/>
                <a:stretch>
                  <a:fillRect l="-10332" t="-13861" b="-346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1235914" y="2954509"/>
                <a:ext cx="165083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lang="en-US" altLang="ja-JP" sz="3400" i="1">
                        <a:latin typeface="Cambria Math" charset="0"/>
                      </a:rPr>
                      <m:t>:</m:t>
                    </m:r>
                    <m:r>
                      <a:rPr lang="ja-JP" altLang="en-US" sz="3400" i="1">
                        <a:latin typeface="Cambria Math" charset="0"/>
                      </a:rPr>
                      <m:t>へ</m:t>
                    </m:r>
                  </m:oMath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2954509"/>
                <a:ext cx="1650837" cy="615553"/>
              </a:xfrm>
              <a:prstGeom prst="rect">
                <a:avLst/>
              </a:prstGeom>
              <a:blipFill rotWithShape="0">
                <a:blip r:embed="rId5"/>
                <a:stretch>
                  <a:fillRect l="-10332" t="-14851" b="-336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1235914" y="3731791"/>
                <a:ext cx="165083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4</m:t>
                        </m:r>
                      </m:sub>
                    </m:sSub>
                    <m:r>
                      <a:rPr lang="en-US" altLang="ja-JP" sz="3400" i="1">
                        <a:latin typeface="Cambria Math" charset="0"/>
                      </a:rPr>
                      <m:t>:</m:t>
                    </m:r>
                    <m:r>
                      <a:rPr lang="ja-JP" altLang="en-US" sz="3400" b="0" i="1" smtClean="0">
                        <a:latin typeface="Cambria Math" charset="0"/>
                      </a:rPr>
                      <m:t>の</m:t>
                    </m:r>
                  </m:oMath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3731791"/>
                <a:ext cx="1650837" cy="615553"/>
              </a:xfrm>
              <a:prstGeom prst="rect">
                <a:avLst/>
              </a:prstGeom>
              <a:blipFill rotWithShape="0">
                <a:blip r:embed="rId6"/>
                <a:stretch>
                  <a:fillRect l="-10332" t="-13861" b="-346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1235914" y="4509073"/>
                <a:ext cx="165083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5</m:t>
                        </m:r>
                      </m:sub>
                    </m:sSub>
                    <m:r>
                      <a:rPr lang="en-US" altLang="ja-JP" sz="3400" i="1">
                        <a:latin typeface="Cambria Math" charset="0"/>
                      </a:rPr>
                      <m:t>:</m:t>
                    </m:r>
                    <m:r>
                      <a:rPr lang="ja-JP" altLang="en-US" sz="3400" b="0" i="1" smtClean="0">
                        <a:latin typeface="Cambria Math" charset="0"/>
                      </a:rPr>
                      <m:t>も</m:t>
                    </m:r>
                  </m:oMath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4509073"/>
                <a:ext cx="1650837" cy="615553"/>
              </a:xfrm>
              <a:prstGeom prst="rect">
                <a:avLst/>
              </a:prstGeom>
              <a:blipFill rotWithShape="0">
                <a:blip r:embed="rId7"/>
                <a:stretch>
                  <a:fillRect l="-10332" t="-14851" b="-336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1235914" y="5286356"/>
                <a:ext cx="165083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6</m:t>
                        </m:r>
                      </m:sub>
                    </m:sSub>
                    <m:r>
                      <a:rPr lang="en-US" altLang="ja-JP" sz="3400" i="1">
                        <a:latin typeface="Cambria Math" charset="0"/>
                      </a:rPr>
                      <m:t>:</m:t>
                    </m:r>
                    <m:r>
                      <a:rPr lang="ja-JP" altLang="en-US" sz="3400" i="1">
                        <a:latin typeface="Cambria Math" charset="0"/>
                      </a:rPr>
                      <m:t>へ</m:t>
                    </m:r>
                  </m:oMath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5286356"/>
                <a:ext cx="1650837" cy="615553"/>
              </a:xfrm>
              <a:prstGeom prst="rect">
                <a:avLst/>
              </a:prstGeom>
              <a:blipFill rotWithShape="0">
                <a:blip r:embed="rId8"/>
                <a:stretch>
                  <a:fillRect l="-10332" t="-13861" b="-346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497220" y="6001928"/>
                <a:ext cx="311816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/>
                  <a:t>根元事象</a:t>
                </a:r>
                <a14:m>
                  <m:oMath xmlns:m="http://schemas.openxmlformats.org/officeDocument/2006/math">
                    <m:r>
                      <a:rPr lang="en-US" altLang="ja-JP" sz="2800" b="0" i="0" dirty="0" smtClean="0">
                        <a:latin typeface="Cambria Math" charset="0"/>
                      </a:rPr>
                      <m:t> </m:t>
                    </m:r>
                    <m:r>
                      <a:rPr lang="en-US" altLang="ja-JP" sz="2800" b="0" i="1" dirty="0" smtClean="0">
                        <a:latin typeface="Cambria Math" charset="0"/>
                      </a:rPr>
                      <m:t>𝜔</m:t>
                    </m:r>
                  </m:oMath>
                </a14:m>
                <a:endParaRPr lang="en-US" altLang="ja-JP" sz="1600" dirty="0" smtClean="0"/>
              </a:p>
              <a:p>
                <a:pPr algn="ctr"/>
                <a:r>
                  <a:rPr lang="en-US" altLang="ja-JP" sz="1600" dirty="0" smtClean="0"/>
                  <a:t>elementary event (atomic event)</a:t>
                </a:r>
                <a:endParaRPr lang="ja-JP" altLang="en-US" sz="1600" dirty="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20" y="6001928"/>
                <a:ext cx="3118161" cy="769441"/>
              </a:xfrm>
              <a:prstGeom prst="rect">
                <a:avLst/>
              </a:prstGeom>
              <a:blipFill rotWithShape="0">
                <a:blip r:embed="rId9"/>
                <a:stretch>
                  <a:fillRect l="-587" t="-8730" r="-391" b="-95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/>
          <p:cNvSpPr txBox="1"/>
          <p:nvPr/>
        </p:nvSpPr>
        <p:spPr>
          <a:xfrm>
            <a:off x="4628595" y="205087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へ</a:t>
            </a:r>
            <a:endParaRPr kumimoji="1" lang="en-US" altLang="ja-JP" sz="4000" dirty="0" smtClean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628595" y="435063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も</a:t>
            </a:r>
            <a:endParaRPr kumimoji="1" lang="en-US" altLang="ja-JP" sz="4000" dirty="0" smtClean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628595" y="320075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の</a:t>
            </a:r>
            <a:endParaRPr kumimoji="1" lang="en-US" altLang="ja-JP" sz="4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4410427" y="6010680"/>
                <a:ext cx="113396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/>
                  <a:t>事象</a:t>
                </a:r>
                <a14:m>
                  <m:oMath xmlns:m="http://schemas.openxmlformats.org/officeDocument/2006/math">
                    <m:r>
                      <a:rPr lang="en-US" altLang="ja-JP" sz="2800" b="0" i="1" dirty="0" smtClean="0">
                        <a:latin typeface="Cambria Math" charset="0"/>
                      </a:rPr>
                      <m:t>𝐴</m:t>
                    </m:r>
                  </m:oMath>
                </a14:m>
                <a:r>
                  <a:rPr lang="en-US" altLang="ja-JP" sz="1600" dirty="0" smtClean="0"/>
                  <a:t/>
                </a:r>
                <a:br>
                  <a:rPr lang="en-US" altLang="ja-JP" sz="1600" dirty="0" smtClean="0"/>
                </a:br>
                <a:r>
                  <a:rPr lang="en-US" altLang="ja-JP" sz="1600" dirty="0" smtClean="0"/>
                  <a:t>event</a:t>
                </a:r>
                <a:endParaRPr lang="ja-JP" altLang="en-US" sz="1600" dirty="0"/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427" y="6010680"/>
                <a:ext cx="1133964" cy="769441"/>
              </a:xfrm>
              <a:prstGeom prst="rect">
                <a:avLst/>
              </a:prstGeom>
              <a:blipFill rotWithShape="0">
                <a:blip r:embed="rId10"/>
                <a:stretch>
                  <a:fillRect l="-10160" t="-7937" b="-95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フリーフォーム 23"/>
          <p:cNvSpPr/>
          <p:nvPr/>
        </p:nvSpPr>
        <p:spPr>
          <a:xfrm>
            <a:off x="2942375" y="1760664"/>
            <a:ext cx="915553" cy="3857937"/>
          </a:xfrm>
          <a:custGeom>
            <a:avLst/>
            <a:gdLst>
              <a:gd name="connsiteX0" fmla="*/ 0 w 638979"/>
              <a:gd name="connsiteY0" fmla="*/ 0 h 4417764"/>
              <a:gd name="connsiteX1" fmla="*/ 638979 w 638979"/>
              <a:gd name="connsiteY1" fmla="*/ 0 h 4417764"/>
              <a:gd name="connsiteX2" fmla="*/ 638979 w 638979"/>
              <a:gd name="connsiteY2" fmla="*/ 4417764 h 4417764"/>
              <a:gd name="connsiteX3" fmla="*/ 0 w 638979"/>
              <a:gd name="connsiteY3" fmla="*/ 4417764 h 4417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979" h="4417764">
                <a:moveTo>
                  <a:pt x="0" y="0"/>
                </a:moveTo>
                <a:lnTo>
                  <a:pt x="638979" y="0"/>
                </a:lnTo>
                <a:lnTo>
                  <a:pt x="638979" y="4417764"/>
                </a:lnTo>
                <a:lnTo>
                  <a:pt x="0" y="4417764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/>
          <p:cNvCxnSpPr/>
          <p:nvPr/>
        </p:nvCxnSpPr>
        <p:spPr>
          <a:xfrm flipH="1">
            <a:off x="2942375" y="3200759"/>
            <a:ext cx="9155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 flipH="1">
            <a:off x="3857928" y="2427742"/>
            <a:ext cx="660983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図形グループ 31"/>
          <p:cNvGrpSpPr/>
          <p:nvPr/>
        </p:nvGrpSpPr>
        <p:grpSpPr>
          <a:xfrm>
            <a:off x="2942375" y="2504820"/>
            <a:ext cx="1686220" cy="1403825"/>
            <a:chOff x="2807581" y="2504820"/>
            <a:chExt cx="2903585" cy="1403825"/>
          </a:xfrm>
        </p:grpSpPr>
        <p:sp>
          <p:nvSpPr>
            <p:cNvPr id="29" name="フリーフォーム 28"/>
            <p:cNvSpPr/>
            <p:nvPr/>
          </p:nvSpPr>
          <p:spPr>
            <a:xfrm>
              <a:off x="2807581" y="2504820"/>
              <a:ext cx="915554" cy="1403825"/>
            </a:xfrm>
            <a:custGeom>
              <a:avLst/>
              <a:gdLst>
                <a:gd name="connsiteX0" fmla="*/ 0 w 638979"/>
                <a:gd name="connsiteY0" fmla="*/ 0 h 4417764"/>
                <a:gd name="connsiteX1" fmla="*/ 638979 w 638979"/>
                <a:gd name="connsiteY1" fmla="*/ 0 h 4417764"/>
                <a:gd name="connsiteX2" fmla="*/ 638979 w 638979"/>
                <a:gd name="connsiteY2" fmla="*/ 4417764 h 4417764"/>
                <a:gd name="connsiteX3" fmla="*/ 0 w 638979"/>
                <a:gd name="connsiteY3" fmla="*/ 4417764 h 4417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979" h="4417764">
                  <a:moveTo>
                    <a:pt x="0" y="0"/>
                  </a:moveTo>
                  <a:lnTo>
                    <a:pt x="638979" y="0"/>
                  </a:lnTo>
                  <a:lnTo>
                    <a:pt x="638979" y="4417764"/>
                  </a:lnTo>
                  <a:lnTo>
                    <a:pt x="0" y="441776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1" name="直線コネクタ 30"/>
            <p:cNvCxnSpPr/>
            <p:nvPr/>
          </p:nvCxnSpPr>
          <p:spPr>
            <a:xfrm flipH="1">
              <a:off x="3723136" y="3538453"/>
              <a:ext cx="198803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線コネクタ 33"/>
          <p:cNvCxnSpPr/>
          <p:nvPr/>
        </p:nvCxnSpPr>
        <p:spPr>
          <a:xfrm flipH="1">
            <a:off x="2942375" y="4726439"/>
            <a:ext cx="168622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876567" y="770013"/>
                <a:ext cx="3642344" cy="6034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3200" dirty="0" smtClean="0"/>
                  <a:t>標本空間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400" b="0" i="0" dirty="0" smtClean="0">
                        <a:latin typeface="Cambria Math" charset="0"/>
                      </a:rPr>
                      <m:t>Ω</m:t>
                    </m:r>
                    <m:r>
                      <a:rPr lang="en-US" altLang="ja-JP" sz="3400" b="0" i="0" dirty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kumimoji="1" lang="en-US" altLang="ja-JP" dirty="0" smtClean="0"/>
                  <a:t>sample space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567" y="770013"/>
                <a:ext cx="3642344" cy="603499"/>
              </a:xfrm>
              <a:prstGeom prst="rect">
                <a:avLst/>
              </a:prstGeom>
              <a:blipFill rotWithShape="0">
                <a:blip r:embed="rId11"/>
                <a:stretch>
                  <a:fillRect l="-4355" t="-10101" r="-670" b="-3232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66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133" y="0"/>
            <a:ext cx="1617996" cy="1637076"/>
          </a:xfrm>
          <a:prstGeom prst="rect">
            <a:avLst/>
          </a:prstGeom>
        </p:spPr>
      </p:pic>
      <p:sp>
        <p:nvSpPr>
          <p:cNvPr id="37" name="角丸四角形 36"/>
          <p:cNvSpPr/>
          <p:nvPr/>
        </p:nvSpPr>
        <p:spPr>
          <a:xfrm>
            <a:off x="286439" y="980500"/>
            <a:ext cx="5871990" cy="5790869"/>
          </a:xfrm>
          <a:prstGeom prst="roundRect">
            <a:avLst>
              <a:gd name="adj" fmla="val 582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角丸四角形 35"/>
          <p:cNvSpPr/>
          <p:nvPr/>
        </p:nvSpPr>
        <p:spPr>
          <a:xfrm>
            <a:off x="4109291" y="1760664"/>
            <a:ext cx="1661597" cy="366368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876566" y="1366893"/>
            <a:ext cx="2387657" cy="45932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50256" y="-10953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/>
              <a:t>へのへのもへサイコロ</a:t>
            </a:r>
            <a:endParaRPr kumimoji="1" lang="ja-JP" alt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1235914" y="1399945"/>
                <a:ext cx="1640770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ja-JP" sz="3400" b="0" i="1" smtClean="0">
                        <a:latin typeface="Cambria Math" charset="0"/>
                      </a:rPr>
                      <m:t>:</m:t>
                    </m:r>
                    <m:r>
                      <a:rPr lang="ja-JP" altLang="en-US" sz="3400" b="0" i="1" smtClean="0">
                        <a:latin typeface="Cambria Math" charset="0"/>
                      </a:rPr>
                      <m:t>へ</m:t>
                    </m:r>
                  </m:oMath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1399945"/>
                <a:ext cx="1640770" cy="615553"/>
              </a:xfrm>
              <a:prstGeom prst="rect">
                <a:avLst/>
              </a:prstGeom>
              <a:blipFill rotWithShape="0">
                <a:blip r:embed="rId3"/>
                <a:stretch>
                  <a:fillRect l="-10409" t="-14851" b="-336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1235914" y="2177227"/>
                <a:ext cx="165083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ja-JP" sz="3400" i="1">
                        <a:latin typeface="Cambria Math" charset="0"/>
                      </a:rPr>
                      <m:t>:</m:t>
                    </m:r>
                    <m:r>
                      <a:rPr lang="ja-JP" altLang="en-US" sz="3400" b="0" i="1" smtClean="0">
                        <a:latin typeface="Cambria Math" charset="0"/>
                      </a:rPr>
                      <m:t>の</m:t>
                    </m:r>
                  </m:oMath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2177227"/>
                <a:ext cx="1650837" cy="615553"/>
              </a:xfrm>
              <a:prstGeom prst="rect">
                <a:avLst/>
              </a:prstGeom>
              <a:blipFill rotWithShape="0">
                <a:blip r:embed="rId4"/>
                <a:stretch>
                  <a:fillRect l="-10332" t="-13861" b="-346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1235914" y="2954509"/>
                <a:ext cx="165083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lang="en-US" altLang="ja-JP" sz="3400" i="1">
                        <a:latin typeface="Cambria Math" charset="0"/>
                      </a:rPr>
                      <m:t>:</m:t>
                    </m:r>
                    <m:r>
                      <a:rPr lang="ja-JP" altLang="en-US" sz="3400" i="1">
                        <a:latin typeface="Cambria Math" charset="0"/>
                      </a:rPr>
                      <m:t>へ</m:t>
                    </m:r>
                  </m:oMath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2954509"/>
                <a:ext cx="1650837" cy="615553"/>
              </a:xfrm>
              <a:prstGeom prst="rect">
                <a:avLst/>
              </a:prstGeom>
              <a:blipFill rotWithShape="0">
                <a:blip r:embed="rId5"/>
                <a:stretch>
                  <a:fillRect l="-10332" t="-14851" b="-336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1235914" y="3731791"/>
                <a:ext cx="165083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4</m:t>
                        </m:r>
                      </m:sub>
                    </m:sSub>
                    <m:r>
                      <a:rPr lang="en-US" altLang="ja-JP" sz="3400" i="1">
                        <a:latin typeface="Cambria Math" charset="0"/>
                      </a:rPr>
                      <m:t>:</m:t>
                    </m:r>
                    <m:r>
                      <a:rPr lang="ja-JP" altLang="en-US" sz="3400" b="0" i="1" smtClean="0">
                        <a:latin typeface="Cambria Math" charset="0"/>
                      </a:rPr>
                      <m:t>の</m:t>
                    </m:r>
                  </m:oMath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3731791"/>
                <a:ext cx="1650837" cy="615553"/>
              </a:xfrm>
              <a:prstGeom prst="rect">
                <a:avLst/>
              </a:prstGeom>
              <a:blipFill rotWithShape="0">
                <a:blip r:embed="rId6"/>
                <a:stretch>
                  <a:fillRect l="-10332" t="-13861" b="-346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1235914" y="4509073"/>
                <a:ext cx="165083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5</m:t>
                        </m:r>
                      </m:sub>
                    </m:sSub>
                    <m:r>
                      <a:rPr lang="en-US" altLang="ja-JP" sz="3400" i="1">
                        <a:latin typeface="Cambria Math" charset="0"/>
                      </a:rPr>
                      <m:t>:</m:t>
                    </m:r>
                    <m:r>
                      <a:rPr lang="ja-JP" altLang="en-US" sz="3400" b="0" i="1" smtClean="0">
                        <a:latin typeface="Cambria Math" charset="0"/>
                      </a:rPr>
                      <m:t>も</m:t>
                    </m:r>
                  </m:oMath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4509073"/>
                <a:ext cx="1650837" cy="615553"/>
              </a:xfrm>
              <a:prstGeom prst="rect">
                <a:avLst/>
              </a:prstGeom>
              <a:blipFill rotWithShape="0">
                <a:blip r:embed="rId7"/>
                <a:stretch>
                  <a:fillRect l="-10332" t="-14851" b="-336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1235914" y="5286356"/>
                <a:ext cx="165083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6</m:t>
                        </m:r>
                      </m:sub>
                    </m:sSub>
                    <m:r>
                      <a:rPr lang="en-US" altLang="ja-JP" sz="3400" i="1">
                        <a:latin typeface="Cambria Math" charset="0"/>
                      </a:rPr>
                      <m:t>:</m:t>
                    </m:r>
                    <m:r>
                      <a:rPr lang="ja-JP" altLang="en-US" sz="3400" i="1">
                        <a:latin typeface="Cambria Math" charset="0"/>
                      </a:rPr>
                      <m:t>へ</m:t>
                    </m:r>
                  </m:oMath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5286356"/>
                <a:ext cx="1650837" cy="615553"/>
              </a:xfrm>
              <a:prstGeom prst="rect">
                <a:avLst/>
              </a:prstGeom>
              <a:blipFill rotWithShape="0">
                <a:blip r:embed="rId8"/>
                <a:stretch>
                  <a:fillRect l="-10332" t="-13861" b="-346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/>
          <p:cNvSpPr txBox="1"/>
          <p:nvPr/>
        </p:nvSpPr>
        <p:spPr>
          <a:xfrm>
            <a:off x="4628595" y="205087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へ</a:t>
            </a:r>
            <a:endParaRPr kumimoji="1" lang="en-US" altLang="ja-JP" sz="4000" dirty="0" smtClean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628595" y="435063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も</a:t>
            </a:r>
            <a:endParaRPr kumimoji="1" lang="en-US" altLang="ja-JP" sz="4000" dirty="0" smtClean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628595" y="320075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の</a:t>
            </a:r>
            <a:endParaRPr kumimoji="1" lang="en-US" altLang="ja-JP" sz="4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4366794" y="5388580"/>
                <a:ext cx="11339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/>
                  <a:t>事象</a:t>
                </a:r>
                <a14:m>
                  <m:oMath xmlns:m="http://schemas.openxmlformats.org/officeDocument/2006/math">
                    <m:r>
                      <a:rPr lang="en-US" altLang="ja-JP" sz="2800" b="0" i="1" dirty="0" smtClean="0">
                        <a:latin typeface="Cambria Math" charset="0"/>
                      </a:rPr>
                      <m:t>𝐴</m:t>
                    </m:r>
                  </m:oMath>
                </a14:m>
                <a:endParaRPr lang="en-US" altLang="ja-JP" sz="1600" dirty="0" smtClean="0"/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794" y="5388580"/>
                <a:ext cx="1133964" cy="523220"/>
              </a:xfrm>
              <a:prstGeom prst="rect">
                <a:avLst/>
              </a:prstGeom>
              <a:blipFill rotWithShape="0">
                <a:blip r:embed="rId9"/>
                <a:stretch>
                  <a:fillRect l="-10215" t="-12791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フリーフォーム 23"/>
          <p:cNvSpPr/>
          <p:nvPr/>
        </p:nvSpPr>
        <p:spPr>
          <a:xfrm>
            <a:off x="2942375" y="1760664"/>
            <a:ext cx="915553" cy="3857937"/>
          </a:xfrm>
          <a:custGeom>
            <a:avLst/>
            <a:gdLst>
              <a:gd name="connsiteX0" fmla="*/ 0 w 638979"/>
              <a:gd name="connsiteY0" fmla="*/ 0 h 4417764"/>
              <a:gd name="connsiteX1" fmla="*/ 638979 w 638979"/>
              <a:gd name="connsiteY1" fmla="*/ 0 h 4417764"/>
              <a:gd name="connsiteX2" fmla="*/ 638979 w 638979"/>
              <a:gd name="connsiteY2" fmla="*/ 4417764 h 4417764"/>
              <a:gd name="connsiteX3" fmla="*/ 0 w 638979"/>
              <a:gd name="connsiteY3" fmla="*/ 4417764 h 4417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979" h="4417764">
                <a:moveTo>
                  <a:pt x="0" y="0"/>
                </a:moveTo>
                <a:lnTo>
                  <a:pt x="638979" y="0"/>
                </a:lnTo>
                <a:lnTo>
                  <a:pt x="638979" y="4417764"/>
                </a:lnTo>
                <a:lnTo>
                  <a:pt x="0" y="4417764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/>
          <p:cNvCxnSpPr/>
          <p:nvPr/>
        </p:nvCxnSpPr>
        <p:spPr>
          <a:xfrm flipH="1">
            <a:off x="2942375" y="3200759"/>
            <a:ext cx="9155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 flipH="1">
            <a:off x="3857928" y="2427742"/>
            <a:ext cx="660983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図形グループ 31"/>
          <p:cNvGrpSpPr/>
          <p:nvPr/>
        </p:nvGrpSpPr>
        <p:grpSpPr>
          <a:xfrm>
            <a:off x="2942375" y="2504820"/>
            <a:ext cx="1686220" cy="1403825"/>
            <a:chOff x="2807581" y="2504820"/>
            <a:chExt cx="2903585" cy="1403825"/>
          </a:xfrm>
        </p:grpSpPr>
        <p:sp>
          <p:nvSpPr>
            <p:cNvPr id="29" name="フリーフォーム 28"/>
            <p:cNvSpPr/>
            <p:nvPr/>
          </p:nvSpPr>
          <p:spPr>
            <a:xfrm>
              <a:off x="2807581" y="2504820"/>
              <a:ext cx="915554" cy="1403825"/>
            </a:xfrm>
            <a:custGeom>
              <a:avLst/>
              <a:gdLst>
                <a:gd name="connsiteX0" fmla="*/ 0 w 638979"/>
                <a:gd name="connsiteY0" fmla="*/ 0 h 4417764"/>
                <a:gd name="connsiteX1" fmla="*/ 638979 w 638979"/>
                <a:gd name="connsiteY1" fmla="*/ 0 h 4417764"/>
                <a:gd name="connsiteX2" fmla="*/ 638979 w 638979"/>
                <a:gd name="connsiteY2" fmla="*/ 4417764 h 4417764"/>
                <a:gd name="connsiteX3" fmla="*/ 0 w 638979"/>
                <a:gd name="connsiteY3" fmla="*/ 4417764 h 4417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979" h="4417764">
                  <a:moveTo>
                    <a:pt x="0" y="0"/>
                  </a:moveTo>
                  <a:lnTo>
                    <a:pt x="638979" y="0"/>
                  </a:lnTo>
                  <a:lnTo>
                    <a:pt x="638979" y="4417764"/>
                  </a:lnTo>
                  <a:lnTo>
                    <a:pt x="0" y="441776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1" name="直線コネクタ 30"/>
            <p:cNvCxnSpPr/>
            <p:nvPr/>
          </p:nvCxnSpPr>
          <p:spPr>
            <a:xfrm flipH="1">
              <a:off x="3723136" y="3538453"/>
              <a:ext cx="198803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線コネクタ 33"/>
          <p:cNvCxnSpPr/>
          <p:nvPr/>
        </p:nvCxnSpPr>
        <p:spPr>
          <a:xfrm flipH="1">
            <a:off x="2942375" y="4726439"/>
            <a:ext cx="168622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1683878" y="6034177"/>
                <a:ext cx="3642344" cy="6034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3200" dirty="0" smtClean="0"/>
                  <a:t>標本空間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400" b="0" i="0" dirty="0" smtClean="0">
                        <a:latin typeface="Cambria Math" charset="0"/>
                      </a:rPr>
                      <m:t>Ω</m:t>
                    </m:r>
                    <m:r>
                      <a:rPr lang="en-US" altLang="ja-JP" sz="3400" b="0" i="0" dirty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kumimoji="1" lang="en-US" altLang="ja-JP" dirty="0" smtClean="0"/>
                  <a:t>sample space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878" y="6034177"/>
                <a:ext cx="3642344" cy="603499"/>
              </a:xfrm>
              <a:prstGeom prst="rect">
                <a:avLst/>
              </a:prstGeom>
              <a:blipFill rotWithShape="0">
                <a:blip r:embed="rId10"/>
                <a:stretch>
                  <a:fillRect l="-4181" t="-10101" r="-669" b="-3232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19474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133" y="0"/>
            <a:ext cx="1617996" cy="1637076"/>
          </a:xfrm>
          <a:prstGeom prst="rect">
            <a:avLst/>
          </a:prstGeom>
        </p:spPr>
      </p:pic>
      <p:sp>
        <p:nvSpPr>
          <p:cNvPr id="42" name="角丸四角形 41"/>
          <p:cNvSpPr/>
          <p:nvPr/>
        </p:nvSpPr>
        <p:spPr>
          <a:xfrm>
            <a:off x="6449452" y="1598113"/>
            <a:ext cx="2529905" cy="5173256"/>
          </a:xfrm>
          <a:prstGeom prst="roundRect">
            <a:avLst>
              <a:gd name="adj" fmla="val 582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角丸四角形 38"/>
          <p:cNvSpPr/>
          <p:nvPr/>
        </p:nvSpPr>
        <p:spPr>
          <a:xfrm>
            <a:off x="6730332" y="1733962"/>
            <a:ext cx="1946659" cy="399480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7268361" y="2111125"/>
            <a:ext cx="9829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 smtClean="0"/>
              <a:t>1</a:t>
            </a:r>
            <a:r>
              <a:rPr lang="ja-JP" altLang="en-US" sz="4000" dirty="0" smtClean="0"/>
              <a:t>点</a:t>
            </a:r>
            <a:endParaRPr kumimoji="1" lang="en-US" altLang="ja-JP" sz="4000" dirty="0" smtClean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7268361" y="4410884"/>
            <a:ext cx="9829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 smtClean="0"/>
              <a:t>3</a:t>
            </a:r>
            <a:r>
              <a:rPr lang="ja-JP" altLang="en-US" sz="4000" dirty="0" smtClean="0"/>
              <a:t>点</a:t>
            </a:r>
            <a:endParaRPr kumimoji="1" lang="en-US" altLang="ja-JP" sz="4000" dirty="0" smtClean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7268361" y="3261005"/>
            <a:ext cx="9829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 smtClean="0"/>
              <a:t>2</a:t>
            </a:r>
            <a:r>
              <a:rPr lang="ja-JP" altLang="en-US" sz="4000" dirty="0" smtClean="0"/>
              <a:t>点</a:t>
            </a:r>
            <a:endParaRPr kumimoji="1" lang="en-US" altLang="ja-JP" sz="4000" dirty="0" smtClean="0"/>
          </a:p>
        </p:txBody>
      </p:sp>
      <p:sp>
        <p:nvSpPr>
          <p:cNvPr id="37" name="角丸四角形 36"/>
          <p:cNvSpPr/>
          <p:nvPr/>
        </p:nvSpPr>
        <p:spPr>
          <a:xfrm>
            <a:off x="286439" y="980500"/>
            <a:ext cx="5871990" cy="5790869"/>
          </a:xfrm>
          <a:prstGeom prst="roundRect">
            <a:avLst>
              <a:gd name="adj" fmla="val 582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角丸四角形 35"/>
          <p:cNvSpPr/>
          <p:nvPr/>
        </p:nvSpPr>
        <p:spPr>
          <a:xfrm>
            <a:off x="4109291" y="1760664"/>
            <a:ext cx="1661597" cy="366368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876566" y="1366893"/>
            <a:ext cx="2387657" cy="45932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50256" y="-10953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/>
              <a:t>へのへのもへサイコロ</a:t>
            </a:r>
            <a:endParaRPr kumimoji="1" lang="ja-JP" alt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1235914" y="1399945"/>
                <a:ext cx="1640770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ja-JP" sz="3400" b="0" i="1" smtClean="0">
                        <a:latin typeface="Cambria Math" charset="0"/>
                      </a:rPr>
                      <m:t>:</m:t>
                    </m:r>
                    <m:r>
                      <a:rPr lang="ja-JP" altLang="en-US" sz="3400" b="0" i="1" smtClean="0">
                        <a:latin typeface="Cambria Math" charset="0"/>
                      </a:rPr>
                      <m:t>へ</m:t>
                    </m:r>
                  </m:oMath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1399945"/>
                <a:ext cx="1640770" cy="615553"/>
              </a:xfrm>
              <a:prstGeom prst="rect">
                <a:avLst/>
              </a:prstGeom>
              <a:blipFill rotWithShape="0">
                <a:blip r:embed="rId3"/>
                <a:stretch>
                  <a:fillRect l="-10409" t="-14851" b="-336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1235914" y="2177227"/>
                <a:ext cx="165083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ja-JP" sz="3400" i="1">
                        <a:latin typeface="Cambria Math" charset="0"/>
                      </a:rPr>
                      <m:t>:</m:t>
                    </m:r>
                    <m:r>
                      <a:rPr lang="ja-JP" altLang="en-US" sz="3400" b="0" i="1" smtClean="0">
                        <a:latin typeface="Cambria Math" charset="0"/>
                      </a:rPr>
                      <m:t>の</m:t>
                    </m:r>
                  </m:oMath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2177227"/>
                <a:ext cx="1650837" cy="615553"/>
              </a:xfrm>
              <a:prstGeom prst="rect">
                <a:avLst/>
              </a:prstGeom>
              <a:blipFill rotWithShape="0">
                <a:blip r:embed="rId4"/>
                <a:stretch>
                  <a:fillRect l="-10332" t="-13861" b="-346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1235914" y="2954509"/>
                <a:ext cx="165083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lang="en-US" altLang="ja-JP" sz="3400" i="1">
                        <a:latin typeface="Cambria Math" charset="0"/>
                      </a:rPr>
                      <m:t>:</m:t>
                    </m:r>
                    <m:r>
                      <a:rPr lang="ja-JP" altLang="en-US" sz="3400" i="1">
                        <a:latin typeface="Cambria Math" charset="0"/>
                      </a:rPr>
                      <m:t>へ</m:t>
                    </m:r>
                  </m:oMath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2954509"/>
                <a:ext cx="1650837" cy="615553"/>
              </a:xfrm>
              <a:prstGeom prst="rect">
                <a:avLst/>
              </a:prstGeom>
              <a:blipFill rotWithShape="0">
                <a:blip r:embed="rId5"/>
                <a:stretch>
                  <a:fillRect l="-10332" t="-14851" b="-336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1235914" y="3731791"/>
                <a:ext cx="165083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4</m:t>
                        </m:r>
                      </m:sub>
                    </m:sSub>
                    <m:r>
                      <a:rPr lang="en-US" altLang="ja-JP" sz="3400" i="1">
                        <a:latin typeface="Cambria Math" charset="0"/>
                      </a:rPr>
                      <m:t>:</m:t>
                    </m:r>
                    <m:r>
                      <a:rPr lang="ja-JP" altLang="en-US" sz="3400" b="0" i="1" smtClean="0">
                        <a:latin typeface="Cambria Math" charset="0"/>
                      </a:rPr>
                      <m:t>の</m:t>
                    </m:r>
                  </m:oMath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3731791"/>
                <a:ext cx="1650837" cy="615553"/>
              </a:xfrm>
              <a:prstGeom prst="rect">
                <a:avLst/>
              </a:prstGeom>
              <a:blipFill rotWithShape="0">
                <a:blip r:embed="rId6"/>
                <a:stretch>
                  <a:fillRect l="-10332" t="-13861" b="-346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1235914" y="4509073"/>
                <a:ext cx="165083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5</m:t>
                        </m:r>
                      </m:sub>
                    </m:sSub>
                    <m:r>
                      <a:rPr lang="en-US" altLang="ja-JP" sz="3400" i="1">
                        <a:latin typeface="Cambria Math" charset="0"/>
                      </a:rPr>
                      <m:t>:</m:t>
                    </m:r>
                    <m:r>
                      <a:rPr lang="ja-JP" altLang="en-US" sz="3400" b="0" i="1" smtClean="0">
                        <a:latin typeface="Cambria Math" charset="0"/>
                      </a:rPr>
                      <m:t>も</m:t>
                    </m:r>
                  </m:oMath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4509073"/>
                <a:ext cx="1650837" cy="615553"/>
              </a:xfrm>
              <a:prstGeom prst="rect">
                <a:avLst/>
              </a:prstGeom>
              <a:blipFill rotWithShape="0">
                <a:blip r:embed="rId7"/>
                <a:stretch>
                  <a:fillRect l="-10332" t="-14851" b="-336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1235914" y="5286356"/>
                <a:ext cx="165083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6</m:t>
                        </m:r>
                      </m:sub>
                    </m:sSub>
                    <m:r>
                      <a:rPr lang="en-US" altLang="ja-JP" sz="3400" i="1">
                        <a:latin typeface="Cambria Math" charset="0"/>
                      </a:rPr>
                      <m:t>:</m:t>
                    </m:r>
                    <m:r>
                      <a:rPr lang="ja-JP" altLang="en-US" sz="3400" i="1">
                        <a:latin typeface="Cambria Math" charset="0"/>
                      </a:rPr>
                      <m:t>へ</m:t>
                    </m:r>
                  </m:oMath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5286356"/>
                <a:ext cx="1650837" cy="615553"/>
              </a:xfrm>
              <a:prstGeom prst="rect">
                <a:avLst/>
              </a:prstGeom>
              <a:blipFill rotWithShape="0">
                <a:blip r:embed="rId8"/>
                <a:stretch>
                  <a:fillRect l="-10332" t="-13861" b="-346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/>
          <p:cNvSpPr txBox="1"/>
          <p:nvPr/>
        </p:nvSpPr>
        <p:spPr>
          <a:xfrm>
            <a:off x="4628595" y="205087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へ</a:t>
            </a:r>
            <a:endParaRPr kumimoji="1" lang="en-US" altLang="ja-JP" sz="4000" dirty="0" smtClean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628595" y="435063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も</a:t>
            </a:r>
            <a:endParaRPr kumimoji="1" lang="en-US" altLang="ja-JP" sz="4000" dirty="0" smtClean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628595" y="320075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の</a:t>
            </a:r>
            <a:endParaRPr kumimoji="1" lang="en-US" altLang="ja-JP" sz="4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4366794" y="5388580"/>
                <a:ext cx="11339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/>
                  <a:t>事象</a:t>
                </a:r>
                <a14:m>
                  <m:oMath xmlns:m="http://schemas.openxmlformats.org/officeDocument/2006/math">
                    <m:r>
                      <a:rPr lang="en-US" altLang="ja-JP" sz="2800" b="0" i="1" dirty="0" smtClean="0">
                        <a:latin typeface="Cambria Math" charset="0"/>
                      </a:rPr>
                      <m:t>𝐴</m:t>
                    </m:r>
                  </m:oMath>
                </a14:m>
                <a:endParaRPr lang="en-US" altLang="ja-JP" sz="1600" dirty="0" smtClean="0"/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794" y="5388580"/>
                <a:ext cx="1133964" cy="523220"/>
              </a:xfrm>
              <a:prstGeom prst="rect">
                <a:avLst/>
              </a:prstGeom>
              <a:blipFill rotWithShape="0">
                <a:blip r:embed="rId9"/>
                <a:stretch>
                  <a:fillRect l="-10215" t="-12791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フリーフォーム 23"/>
          <p:cNvSpPr/>
          <p:nvPr/>
        </p:nvSpPr>
        <p:spPr>
          <a:xfrm>
            <a:off x="2942375" y="1760664"/>
            <a:ext cx="915553" cy="3857937"/>
          </a:xfrm>
          <a:custGeom>
            <a:avLst/>
            <a:gdLst>
              <a:gd name="connsiteX0" fmla="*/ 0 w 638979"/>
              <a:gd name="connsiteY0" fmla="*/ 0 h 4417764"/>
              <a:gd name="connsiteX1" fmla="*/ 638979 w 638979"/>
              <a:gd name="connsiteY1" fmla="*/ 0 h 4417764"/>
              <a:gd name="connsiteX2" fmla="*/ 638979 w 638979"/>
              <a:gd name="connsiteY2" fmla="*/ 4417764 h 4417764"/>
              <a:gd name="connsiteX3" fmla="*/ 0 w 638979"/>
              <a:gd name="connsiteY3" fmla="*/ 4417764 h 4417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979" h="4417764">
                <a:moveTo>
                  <a:pt x="0" y="0"/>
                </a:moveTo>
                <a:lnTo>
                  <a:pt x="638979" y="0"/>
                </a:lnTo>
                <a:lnTo>
                  <a:pt x="638979" y="4417764"/>
                </a:lnTo>
                <a:lnTo>
                  <a:pt x="0" y="4417764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/>
          <p:cNvCxnSpPr/>
          <p:nvPr/>
        </p:nvCxnSpPr>
        <p:spPr>
          <a:xfrm flipH="1">
            <a:off x="2942375" y="3200759"/>
            <a:ext cx="9155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 flipH="1">
            <a:off x="3857928" y="2427742"/>
            <a:ext cx="660983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図形グループ 31"/>
          <p:cNvGrpSpPr/>
          <p:nvPr/>
        </p:nvGrpSpPr>
        <p:grpSpPr>
          <a:xfrm>
            <a:off x="2942375" y="2504820"/>
            <a:ext cx="1686220" cy="1403825"/>
            <a:chOff x="2807581" y="2504820"/>
            <a:chExt cx="2903585" cy="1403825"/>
          </a:xfrm>
        </p:grpSpPr>
        <p:sp>
          <p:nvSpPr>
            <p:cNvPr id="29" name="フリーフォーム 28"/>
            <p:cNvSpPr/>
            <p:nvPr/>
          </p:nvSpPr>
          <p:spPr>
            <a:xfrm>
              <a:off x="2807581" y="2504820"/>
              <a:ext cx="915554" cy="1403825"/>
            </a:xfrm>
            <a:custGeom>
              <a:avLst/>
              <a:gdLst>
                <a:gd name="connsiteX0" fmla="*/ 0 w 638979"/>
                <a:gd name="connsiteY0" fmla="*/ 0 h 4417764"/>
                <a:gd name="connsiteX1" fmla="*/ 638979 w 638979"/>
                <a:gd name="connsiteY1" fmla="*/ 0 h 4417764"/>
                <a:gd name="connsiteX2" fmla="*/ 638979 w 638979"/>
                <a:gd name="connsiteY2" fmla="*/ 4417764 h 4417764"/>
                <a:gd name="connsiteX3" fmla="*/ 0 w 638979"/>
                <a:gd name="connsiteY3" fmla="*/ 4417764 h 4417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979" h="4417764">
                  <a:moveTo>
                    <a:pt x="0" y="0"/>
                  </a:moveTo>
                  <a:lnTo>
                    <a:pt x="638979" y="0"/>
                  </a:lnTo>
                  <a:lnTo>
                    <a:pt x="638979" y="4417764"/>
                  </a:lnTo>
                  <a:lnTo>
                    <a:pt x="0" y="441776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1" name="直線コネクタ 30"/>
            <p:cNvCxnSpPr/>
            <p:nvPr/>
          </p:nvCxnSpPr>
          <p:spPr>
            <a:xfrm flipH="1">
              <a:off x="3723136" y="3538453"/>
              <a:ext cx="198803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線コネクタ 33"/>
          <p:cNvCxnSpPr/>
          <p:nvPr/>
        </p:nvCxnSpPr>
        <p:spPr>
          <a:xfrm flipH="1">
            <a:off x="2942375" y="4726439"/>
            <a:ext cx="168622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 flipH="1">
            <a:off x="5326223" y="2427742"/>
            <a:ext cx="1702538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 flipH="1">
            <a:off x="5307160" y="3584715"/>
            <a:ext cx="1702538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 flipH="1">
            <a:off x="5326223" y="4750870"/>
            <a:ext cx="1702538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1683878" y="6034177"/>
                <a:ext cx="3642344" cy="6034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3200" dirty="0" smtClean="0"/>
                  <a:t>標本空間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400" b="0" i="0" dirty="0" smtClean="0">
                        <a:latin typeface="Cambria Math" charset="0"/>
                      </a:rPr>
                      <m:t>Ω</m:t>
                    </m:r>
                    <m:r>
                      <a:rPr lang="en-US" altLang="ja-JP" sz="3400" b="0" i="0" dirty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kumimoji="1" lang="en-US" altLang="ja-JP" dirty="0" smtClean="0"/>
                  <a:t>sample space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878" y="6034177"/>
                <a:ext cx="3642344" cy="603499"/>
              </a:xfrm>
              <a:prstGeom prst="rect">
                <a:avLst/>
              </a:prstGeom>
              <a:blipFill rotWithShape="0">
                <a:blip r:embed="rId10"/>
                <a:stretch>
                  <a:fillRect l="-4181" t="-10101" r="-669" b="-3232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6761081" y="6010680"/>
                <a:ext cx="18437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/>
                  <a:t>実数空間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8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</m:oMath>
                </a14:m>
                <a:endParaRPr lang="ja-JP" altLang="en-US" sz="1600" dirty="0"/>
              </a:p>
            </p:txBody>
          </p:sp>
        </mc:Choice>
        <mc:Fallback xmlns=""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1081" y="6010680"/>
                <a:ext cx="1843773" cy="523220"/>
              </a:xfrm>
              <a:prstGeom prst="rect">
                <a:avLst/>
              </a:prstGeom>
              <a:blipFill rotWithShape="0">
                <a:blip r:embed="rId11"/>
                <a:stretch>
                  <a:fillRect l="-5941" t="-11628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4988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133" y="0"/>
            <a:ext cx="1617996" cy="1637076"/>
          </a:xfrm>
          <a:prstGeom prst="rect">
            <a:avLst/>
          </a:prstGeom>
        </p:spPr>
      </p:pic>
      <p:sp>
        <p:nvSpPr>
          <p:cNvPr id="42" name="角丸四角形 41"/>
          <p:cNvSpPr/>
          <p:nvPr/>
        </p:nvSpPr>
        <p:spPr>
          <a:xfrm>
            <a:off x="6449452" y="1598113"/>
            <a:ext cx="2529905" cy="5173256"/>
          </a:xfrm>
          <a:prstGeom prst="roundRect">
            <a:avLst>
              <a:gd name="adj" fmla="val 582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角丸四角形 38"/>
          <p:cNvSpPr/>
          <p:nvPr/>
        </p:nvSpPr>
        <p:spPr>
          <a:xfrm>
            <a:off x="6730332" y="1733962"/>
            <a:ext cx="1946659" cy="399480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7268361" y="2111125"/>
            <a:ext cx="9829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 smtClean="0"/>
              <a:t>1</a:t>
            </a:r>
            <a:r>
              <a:rPr lang="ja-JP" altLang="en-US" sz="4000" dirty="0" smtClean="0"/>
              <a:t>点</a:t>
            </a:r>
            <a:endParaRPr kumimoji="1" lang="en-US" altLang="ja-JP" sz="4000" dirty="0" smtClean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7268361" y="4410884"/>
            <a:ext cx="9829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 smtClean="0"/>
              <a:t>3</a:t>
            </a:r>
            <a:r>
              <a:rPr lang="ja-JP" altLang="en-US" sz="4000" dirty="0" smtClean="0"/>
              <a:t>点</a:t>
            </a:r>
            <a:endParaRPr kumimoji="1" lang="en-US" altLang="ja-JP" sz="4000" dirty="0" smtClean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7268361" y="3261005"/>
            <a:ext cx="9829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 smtClean="0"/>
              <a:t>2</a:t>
            </a:r>
            <a:r>
              <a:rPr lang="ja-JP" altLang="en-US" sz="4000" dirty="0" smtClean="0"/>
              <a:t>点</a:t>
            </a:r>
            <a:endParaRPr kumimoji="1" lang="en-US" altLang="ja-JP" sz="4000" dirty="0" smtClean="0"/>
          </a:p>
        </p:txBody>
      </p:sp>
      <p:sp>
        <p:nvSpPr>
          <p:cNvPr id="37" name="角丸四角形 36"/>
          <p:cNvSpPr/>
          <p:nvPr/>
        </p:nvSpPr>
        <p:spPr>
          <a:xfrm>
            <a:off x="286439" y="980500"/>
            <a:ext cx="5871990" cy="5790869"/>
          </a:xfrm>
          <a:prstGeom prst="roundRect">
            <a:avLst>
              <a:gd name="adj" fmla="val 582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角丸四角形 35"/>
          <p:cNvSpPr/>
          <p:nvPr/>
        </p:nvSpPr>
        <p:spPr>
          <a:xfrm>
            <a:off x="4109291" y="1760664"/>
            <a:ext cx="1661597" cy="366368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876566" y="1366893"/>
            <a:ext cx="2387657" cy="45932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50256" y="-10953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/>
              <a:t>へのへのもへサイコロ</a:t>
            </a:r>
            <a:endParaRPr kumimoji="1" lang="ja-JP" alt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1235914" y="1399945"/>
                <a:ext cx="1640770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ja-JP" sz="3400" b="0" i="1" smtClean="0">
                        <a:latin typeface="Cambria Math" charset="0"/>
                      </a:rPr>
                      <m:t>:</m:t>
                    </m:r>
                    <m:r>
                      <a:rPr lang="ja-JP" altLang="en-US" sz="3400" b="0" i="1" smtClean="0">
                        <a:latin typeface="Cambria Math" charset="0"/>
                      </a:rPr>
                      <m:t>へ</m:t>
                    </m:r>
                  </m:oMath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1399945"/>
                <a:ext cx="1640770" cy="615553"/>
              </a:xfrm>
              <a:prstGeom prst="rect">
                <a:avLst/>
              </a:prstGeom>
              <a:blipFill rotWithShape="0">
                <a:blip r:embed="rId3"/>
                <a:stretch>
                  <a:fillRect l="-10409" t="-14851" b="-336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1235914" y="2177227"/>
                <a:ext cx="165083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ja-JP" sz="3400" i="1">
                        <a:latin typeface="Cambria Math" charset="0"/>
                      </a:rPr>
                      <m:t>:</m:t>
                    </m:r>
                    <m:r>
                      <a:rPr lang="ja-JP" altLang="en-US" sz="3400" b="0" i="1" smtClean="0">
                        <a:latin typeface="Cambria Math" charset="0"/>
                      </a:rPr>
                      <m:t>の</m:t>
                    </m:r>
                  </m:oMath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2177227"/>
                <a:ext cx="1650837" cy="615553"/>
              </a:xfrm>
              <a:prstGeom prst="rect">
                <a:avLst/>
              </a:prstGeom>
              <a:blipFill rotWithShape="0">
                <a:blip r:embed="rId4"/>
                <a:stretch>
                  <a:fillRect l="-10332" t="-13861" b="-346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1235914" y="2954509"/>
                <a:ext cx="165083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lang="en-US" altLang="ja-JP" sz="3400" i="1">
                        <a:latin typeface="Cambria Math" charset="0"/>
                      </a:rPr>
                      <m:t>:</m:t>
                    </m:r>
                    <m:r>
                      <a:rPr lang="ja-JP" altLang="en-US" sz="3400" i="1">
                        <a:latin typeface="Cambria Math" charset="0"/>
                      </a:rPr>
                      <m:t>へ</m:t>
                    </m:r>
                  </m:oMath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2954509"/>
                <a:ext cx="1650837" cy="615553"/>
              </a:xfrm>
              <a:prstGeom prst="rect">
                <a:avLst/>
              </a:prstGeom>
              <a:blipFill rotWithShape="0">
                <a:blip r:embed="rId5"/>
                <a:stretch>
                  <a:fillRect l="-10332" t="-14851" b="-336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1235914" y="3731791"/>
                <a:ext cx="165083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4</m:t>
                        </m:r>
                      </m:sub>
                    </m:sSub>
                    <m:r>
                      <a:rPr lang="en-US" altLang="ja-JP" sz="3400" i="1">
                        <a:latin typeface="Cambria Math" charset="0"/>
                      </a:rPr>
                      <m:t>:</m:t>
                    </m:r>
                    <m:r>
                      <a:rPr lang="ja-JP" altLang="en-US" sz="3400" b="0" i="1" smtClean="0">
                        <a:latin typeface="Cambria Math" charset="0"/>
                      </a:rPr>
                      <m:t>の</m:t>
                    </m:r>
                  </m:oMath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3731791"/>
                <a:ext cx="1650837" cy="615553"/>
              </a:xfrm>
              <a:prstGeom prst="rect">
                <a:avLst/>
              </a:prstGeom>
              <a:blipFill rotWithShape="0">
                <a:blip r:embed="rId6"/>
                <a:stretch>
                  <a:fillRect l="-10332" t="-13861" b="-346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1235914" y="4509073"/>
                <a:ext cx="165083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5</m:t>
                        </m:r>
                      </m:sub>
                    </m:sSub>
                    <m:r>
                      <a:rPr lang="en-US" altLang="ja-JP" sz="3400" i="1">
                        <a:latin typeface="Cambria Math" charset="0"/>
                      </a:rPr>
                      <m:t>:</m:t>
                    </m:r>
                    <m:r>
                      <a:rPr lang="ja-JP" altLang="en-US" sz="3400" b="0" i="1" smtClean="0">
                        <a:latin typeface="Cambria Math" charset="0"/>
                      </a:rPr>
                      <m:t>も</m:t>
                    </m:r>
                  </m:oMath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4509073"/>
                <a:ext cx="1650837" cy="615553"/>
              </a:xfrm>
              <a:prstGeom prst="rect">
                <a:avLst/>
              </a:prstGeom>
              <a:blipFill rotWithShape="0">
                <a:blip r:embed="rId7"/>
                <a:stretch>
                  <a:fillRect l="-10332" t="-14851" b="-336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1235914" y="5286356"/>
                <a:ext cx="165083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400" dirty="0" smtClean="0"/>
                  <a:t>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3400" b="0" i="1" smtClean="0"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altLang="ja-JP" sz="3400" b="0" i="1" smtClean="0">
                            <a:latin typeface="Cambria Math" charset="0"/>
                          </a:rPr>
                          <m:t>6</m:t>
                        </m:r>
                      </m:sub>
                    </m:sSub>
                    <m:r>
                      <a:rPr lang="en-US" altLang="ja-JP" sz="3400" i="1">
                        <a:latin typeface="Cambria Math" charset="0"/>
                      </a:rPr>
                      <m:t>:</m:t>
                    </m:r>
                    <m:r>
                      <a:rPr lang="ja-JP" altLang="en-US" sz="3400" i="1">
                        <a:latin typeface="Cambria Math" charset="0"/>
                      </a:rPr>
                      <m:t>へ</m:t>
                    </m:r>
                  </m:oMath>
                </a14:m>
                <a:endParaRPr lang="ja-JP" altLang="en-US" sz="3400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5286356"/>
                <a:ext cx="1650837" cy="615553"/>
              </a:xfrm>
              <a:prstGeom prst="rect">
                <a:avLst/>
              </a:prstGeom>
              <a:blipFill rotWithShape="0">
                <a:blip r:embed="rId8"/>
                <a:stretch>
                  <a:fillRect l="-10332" t="-13861" b="-346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/>
          <p:cNvSpPr txBox="1"/>
          <p:nvPr/>
        </p:nvSpPr>
        <p:spPr>
          <a:xfrm>
            <a:off x="4628595" y="205087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へ</a:t>
            </a:r>
            <a:endParaRPr kumimoji="1" lang="en-US" altLang="ja-JP" sz="4000" dirty="0" smtClean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628595" y="435063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も</a:t>
            </a:r>
            <a:endParaRPr kumimoji="1" lang="en-US" altLang="ja-JP" sz="4000" dirty="0" smtClean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628595" y="320075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の</a:t>
            </a:r>
            <a:endParaRPr kumimoji="1" lang="en-US" altLang="ja-JP" sz="4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4366794" y="5388580"/>
                <a:ext cx="11339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/>
                  <a:t>事象</a:t>
                </a:r>
                <a14:m>
                  <m:oMath xmlns:m="http://schemas.openxmlformats.org/officeDocument/2006/math">
                    <m:r>
                      <a:rPr lang="en-US" altLang="ja-JP" sz="2800" b="0" i="1" dirty="0" smtClean="0">
                        <a:latin typeface="Cambria Math" charset="0"/>
                      </a:rPr>
                      <m:t>𝐴</m:t>
                    </m:r>
                  </m:oMath>
                </a14:m>
                <a:endParaRPr lang="en-US" altLang="ja-JP" sz="1600" dirty="0" smtClean="0"/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794" y="5388580"/>
                <a:ext cx="1133964" cy="523220"/>
              </a:xfrm>
              <a:prstGeom prst="rect">
                <a:avLst/>
              </a:prstGeom>
              <a:blipFill rotWithShape="0">
                <a:blip r:embed="rId9"/>
                <a:stretch>
                  <a:fillRect l="-10215" t="-12791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フリーフォーム 23"/>
          <p:cNvSpPr/>
          <p:nvPr/>
        </p:nvSpPr>
        <p:spPr>
          <a:xfrm>
            <a:off x="2942375" y="1760664"/>
            <a:ext cx="915553" cy="3857937"/>
          </a:xfrm>
          <a:custGeom>
            <a:avLst/>
            <a:gdLst>
              <a:gd name="connsiteX0" fmla="*/ 0 w 638979"/>
              <a:gd name="connsiteY0" fmla="*/ 0 h 4417764"/>
              <a:gd name="connsiteX1" fmla="*/ 638979 w 638979"/>
              <a:gd name="connsiteY1" fmla="*/ 0 h 4417764"/>
              <a:gd name="connsiteX2" fmla="*/ 638979 w 638979"/>
              <a:gd name="connsiteY2" fmla="*/ 4417764 h 4417764"/>
              <a:gd name="connsiteX3" fmla="*/ 0 w 638979"/>
              <a:gd name="connsiteY3" fmla="*/ 4417764 h 4417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979" h="4417764">
                <a:moveTo>
                  <a:pt x="0" y="0"/>
                </a:moveTo>
                <a:lnTo>
                  <a:pt x="638979" y="0"/>
                </a:lnTo>
                <a:lnTo>
                  <a:pt x="638979" y="4417764"/>
                </a:lnTo>
                <a:lnTo>
                  <a:pt x="0" y="4417764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/>
          <p:cNvCxnSpPr/>
          <p:nvPr/>
        </p:nvCxnSpPr>
        <p:spPr>
          <a:xfrm flipH="1">
            <a:off x="2942375" y="3200759"/>
            <a:ext cx="9155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 flipH="1">
            <a:off x="3857928" y="2427742"/>
            <a:ext cx="660983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図形グループ 31"/>
          <p:cNvGrpSpPr/>
          <p:nvPr/>
        </p:nvGrpSpPr>
        <p:grpSpPr>
          <a:xfrm>
            <a:off x="2942375" y="2504820"/>
            <a:ext cx="1686220" cy="1403825"/>
            <a:chOff x="2807581" y="2504820"/>
            <a:chExt cx="2903585" cy="1403825"/>
          </a:xfrm>
        </p:grpSpPr>
        <p:sp>
          <p:nvSpPr>
            <p:cNvPr id="29" name="フリーフォーム 28"/>
            <p:cNvSpPr/>
            <p:nvPr/>
          </p:nvSpPr>
          <p:spPr>
            <a:xfrm>
              <a:off x="2807581" y="2504820"/>
              <a:ext cx="915554" cy="1403825"/>
            </a:xfrm>
            <a:custGeom>
              <a:avLst/>
              <a:gdLst>
                <a:gd name="connsiteX0" fmla="*/ 0 w 638979"/>
                <a:gd name="connsiteY0" fmla="*/ 0 h 4417764"/>
                <a:gd name="connsiteX1" fmla="*/ 638979 w 638979"/>
                <a:gd name="connsiteY1" fmla="*/ 0 h 4417764"/>
                <a:gd name="connsiteX2" fmla="*/ 638979 w 638979"/>
                <a:gd name="connsiteY2" fmla="*/ 4417764 h 4417764"/>
                <a:gd name="connsiteX3" fmla="*/ 0 w 638979"/>
                <a:gd name="connsiteY3" fmla="*/ 4417764 h 4417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979" h="4417764">
                  <a:moveTo>
                    <a:pt x="0" y="0"/>
                  </a:moveTo>
                  <a:lnTo>
                    <a:pt x="638979" y="0"/>
                  </a:lnTo>
                  <a:lnTo>
                    <a:pt x="638979" y="4417764"/>
                  </a:lnTo>
                  <a:lnTo>
                    <a:pt x="0" y="441776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1" name="直線コネクタ 30"/>
            <p:cNvCxnSpPr/>
            <p:nvPr/>
          </p:nvCxnSpPr>
          <p:spPr>
            <a:xfrm flipH="1">
              <a:off x="3723136" y="3538453"/>
              <a:ext cx="198803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線コネクタ 33"/>
          <p:cNvCxnSpPr/>
          <p:nvPr/>
        </p:nvCxnSpPr>
        <p:spPr>
          <a:xfrm flipH="1">
            <a:off x="2942375" y="4726439"/>
            <a:ext cx="168622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 flipH="1">
            <a:off x="5326223" y="2427742"/>
            <a:ext cx="1702538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 flipH="1">
            <a:off x="5307160" y="3584715"/>
            <a:ext cx="1702538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 flipH="1">
            <a:off x="5326223" y="4750870"/>
            <a:ext cx="1702538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1683878" y="6034177"/>
                <a:ext cx="3642344" cy="6034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3200" dirty="0" smtClean="0"/>
                  <a:t>標本空間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400" b="0" i="0" dirty="0" smtClean="0">
                        <a:latin typeface="Cambria Math" charset="0"/>
                      </a:rPr>
                      <m:t>Ω</m:t>
                    </m:r>
                    <m:r>
                      <a:rPr lang="en-US" altLang="ja-JP" sz="3400" b="0" i="0" dirty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kumimoji="1" lang="en-US" altLang="ja-JP" dirty="0" smtClean="0"/>
                  <a:t>sample space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878" y="6034177"/>
                <a:ext cx="3642344" cy="603499"/>
              </a:xfrm>
              <a:prstGeom prst="rect">
                <a:avLst/>
              </a:prstGeom>
              <a:blipFill rotWithShape="0">
                <a:blip r:embed="rId10"/>
                <a:stretch>
                  <a:fillRect l="-4181" t="-10101" r="-669" b="-3232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6761081" y="6010680"/>
                <a:ext cx="18437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/>
                  <a:t>実数空間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8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</m:oMath>
                </a14:m>
                <a:endParaRPr lang="ja-JP" altLang="en-US" sz="1600" dirty="0"/>
              </a:p>
            </p:txBody>
          </p:sp>
        </mc:Choice>
        <mc:Fallback xmlns=""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1081" y="6010680"/>
                <a:ext cx="1843773" cy="523220"/>
              </a:xfrm>
              <a:prstGeom prst="rect">
                <a:avLst/>
              </a:prstGeom>
              <a:blipFill rotWithShape="0">
                <a:blip r:embed="rId11"/>
                <a:stretch>
                  <a:fillRect l="-5941" t="-11628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正方形/長方形 48"/>
              <p:cNvSpPr/>
              <p:nvPr/>
            </p:nvSpPr>
            <p:spPr>
              <a:xfrm>
                <a:off x="5926590" y="2197571"/>
                <a:ext cx="683046" cy="274900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3200" dirty="0" smtClean="0">
                    <a:solidFill>
                      <a:schemeClr val="tx1"/>
                    </a:solidFill>
                  </a:rPr>
                  <a:t>関</a:t>
                </a:r>
                <a:r>
                  <a:rPr kumimoji="1" lang="en-US" altLang="ja-JP" sz="3200" dirty="0" smtClean="0">
                    <a:solidFill>
                      <a:schemeClr val="tx1"/>
                    </a:solidFill>
                  </a:rPr>
                  <a:t/>
                </a:r>
                <a:br>
                  <a:rPr kumimoji="1" lang="en-US" altLang="ja-JP" sz="3200" dirty="0" smtClean="0">
                    <a:solidFill>
                      <a:schemeClr val="tx1"/>
                    </a:solidFill>
                  </a:rPr>
                </a:br>
                <a:r>
                  <a:rPr kumimoji="1" lang="ja-JP" altLang="en-US" sz="3200" dirty="0" smtClean="0">
                    <a:solidFill>
                      <a:schemeClr val="tx1"/>
                    </a:solidFill>
                  </a:rPr>
                  <a:t>数</a:t>
                </a:r>
                <a:r>
                  <a:rPr kumimoji="1" lang="en-US" altLang="ja-JP" sz="3200" dirty="0" smtClean="0">
                    <a:solidFill>
                      <a:schemeClr val="tx1"/>
                    </a:solidFill>
                  </a:rPr>
                  <a:t/>
                </a:r>
                <a:br>
                  <a:rPr kumimoji="1" lang="en-US" altLang="ja-JP" sz="3200" dirty="0" smtClean="0">
                    <a:solidFill>
                      <a:schemeClr val="tx1"/>
                    </a:solidFill>
                  </a:rPr>
                </a:br>
                <a:r>
                  <a:rPr lang="en-US" altLang="ja-JP" sz="3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32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𝑋</m:t>
                    </m:r>
                    <m:r>
                      <a:rPr lang="en-US" altLang="ja-JP" sz="3200" i="1" dirty="0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</m:oMath>
                </a14:m>
                <a:endParaRPr kumimoji="1" lang="ja-JP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正方形/長方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6590" y="2197571"/>
                <a:ext cx="683046" cy="2749002"/>
              </a:xfrm>
              <a:prstGeom prst="rect">
                <a:avLst/>
              </a:prstGeom>
              <a:blipFill rotWithShape="0">
                <a:blip r:embed="rId12"/>
                <a:stretch>
                  <a:fillRect l="-13675" r="-12821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27840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円/楕円 23"/>
          <p:cNvSpPr/>
          <p:nvPr/>
        </p:nvSpPr>
        <p:spPr>
          <a:xfrm>
            <a:off x="671718" y="1670586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1205427" y="1765044"/>
            <a:ext cx="1613049" cy="62539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/>
          <p:cNvSpPr/>
          <p:nvPr/>
        </p:nvSpPr>
        <p:spPr>
          <a:xfrm>
            <a:off x="330506" y="388226"/>
            <a:ext cx="8516038" cy="2445744"/>
          </a:xfrm>
          <a:prstGeom prst="roundRect">
            <a:avLst/>
          </a:prstGeom>
          <a:noFill/>
          <a:ln w="4445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5202406" y="1670586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弧 24"/>
          <p:cNvSpPr/>
          <p:nvPr/>
        </p:nvSpPr>
        <p:spPr>
          <a:xfrm>
            <a:off x="2237338" y="1229911"/>
            <a:ext cx="4601072" cy="1751682"/>
          </a:xfrm>
          <a:prstGeom prst="arc">
            <a:avLst>
              <a:gd name="adj1" fmla="val 11171590"/>
              <a:gd name="adj2" fmla="val 21291507"/>
            </a:avLst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5900974" y="1859530"/>
                <a:ext cx="187487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0≤</m:t>
                      </m:r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𝑝</m:t>
                      </m:r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≤1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974" y="1859530"/>
                <a:ext cx="1874872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1372438" y="772014"/>
                <a:ext cx="1835439" cy="541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600" b="0" i="0" smtClean="0">
                        <a:latin typeface="Cambria Math" charset="0"/>
                      </a:rPr>
                      <m:t>Ω</m:t>
                    </m:r>
                  </m:oMath>
                </a14:m>
                <a:r>
                  <a:rPr kumimoji="1" lang="en-US" altLang="ja-JP" sz="2400" dirty="0" smtClean="0"/>
                  <a:t> (</a:t>
                </a:r>
                <a:r>
                  <a:rPr kumimoji="1" lang="ja-JP" altLang="en-US" sz="2400" dirty="0" smtClean="0"/>
                  <a:t>標本空間</a:t>
                </a:r>
                <a:r>
                  <a:rPr kumimoji="1" lang="en-US" altLang="ja-JP" sz="2400" dirty="0" smtClean="0"/>
                  <a:t>)</a:t>
                </a:r>
                <a:endParaRPr kumimoji="1" lang="ja-JP" altLang="en-US" sz="3600" dirty="0"/>
              </a:p>
            </p:txBody>
          </p:sp>
        </mc:Choice>
        <mc:Fallback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438" y="772014"/>
                <a:ext cx="1835439" cy="541238"/>
              </a:xfrm>
              <a:prstGeom prst="rect">
                <a:avLst/>
              </a:prstGeom>
              <a:blipFill rotWithShape="0">
                <a:blip r:embed="rId3"/>
                <a:stretch>
                  <a:fillRect r="-9635" b="-284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6471761" y="938699"/>
                <a:ext cx="12327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charset="0"/>
                      </a:rPr>
                      <m:t>[0,1]</m:t>
                    </m:r>
                  </m:oMath>
                </a14:m>
                <a:r>
                  <a:rPr lang="ja-JP" altLang="en-US" sz="2400" dirty="0" smtClean="0"/>
                  <a:t>空間</a:t>
                </a:r>
                <a:endParaRPr kumimoji="1" lang="ja-JP" altLang="en-US" sz="2400" dirty="0"/>
              </a:p>
            </p:txBody>
          </p:sp>
        </mc:Choice>
        <mc:Fallback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1761" y="938699"/>
                <a:ext cx="123271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1881" t="-26230" r="-13861" b="-475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2896518" y="1830942"/>
                <a:ext cx="377539" cy="4935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ja-JP" sz="3200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altLang="ja-JP" sz="3200" b="0" i="1" smtClean="0">
                              <a:latin typeface="Cambria Math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518" y="1830942"/>
                <a:ext cx="377539" cy="49359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/>
              <p:cNvSpPr txBox="1"/>
              <p:nvPr/>
            </p:nvSpPr>
            <p:spPr>
              <a:xfrm>
                <a:off x="1390424" y="1748262"/>
                <a:ext cx="116653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 dirty="0" smtClean="0"/>
                  <a:t>事象</a:t>
                </a:r>
                <a14:m>
                  <m:oMath xmlns:m="http://schemas.openxmlformats.org/officeDocument/2006/math">
                    <m:r>
                      <a:rPr lang="en-US" altLang="ja-JP" sz="3200" i="1">
                        <a:latin typeface="Cambria Math" charset="0"/>
                      </a:rPr>
                      <m:t>𝐴</m:t>
                    </m:r>
                  </m:oMath>
                </a14:m>
                <a:endParaRPr lang="ja-JP" altLang="en-US" sz="2800" dirty="0"/>
              </a:p>
            </p:txBody>
          </p:sp>
        </mc:Choice>
        <mc:Fallback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424" y="1748262"/>
                <a:ext cx="1166538" cy="584775"/>
              </a:xfrm>
              <a:prstGeom prst="rect">
                <a:avLst/>
              </a:prstGeom>
              <a:blipFill rotWithShape="0">
                <a:blip r:embed="rId6"/>
                <a:stretch>
                  <a:fillRect l="-10471" t="-2083" b="-27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円/楕円 48"/>
          <p:cNvSpPr/>
          <p:nvPr/>
        </p:nvSpPr>
        <p:spPr>
          <a:xfrm>
            <a:off x="2739897" y="4249600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700617" y="3842802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確率変数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cxnSp>
        <p:nvCxnSpPr>
          <p:cNvPr id="6" name="直線矢印コネクタ 5"/>
          <p:cNvCxnSpPr/>
          <p:nvPr/>
        </p:nvCxnSpPr>
        <p:spPr>
          <a:xfrm flipV="1">
            <a:off x="4645855" y="2390438"/>
            <a:ext cx="2127635" cy="2115219"/>
          </a:xfrm>
          <a:prstGeom prst="straightConnector1">
            <a:avLst/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正方形/長方形 61"/>
              <p:cNvSpPr/>
              <p:nvPr/>
            </p:nvSpPr>
            <p:spPr>
              <a:xfrm>
                <a:off x="6005577" y="3102065"/>
                <a:ext cx="3138423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b="0" i="1" smtClean="0">
                          <a:latin typeface="Cambria Math" charset="0"/>
                        </a:rPr>
                        <m:t>𝑓</m:t>
                      </m:r>
                      <m:r>
                        <a:rPr lang="en-US" altLang="ja-JP" sz="4400" b="0" i="1" smtClean="0">
                          <a:latin typeface="Cambria Math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altLang="ja-JP" sz="40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R</m:t>
                      </m:r>
                      <m:r>
                        <a:rPr lang="ja-JP" altLang="en-US" sz="4400" b="0" i="1" smtClean="0">
                          <a:latin typeface="Cambria Math" charset="0"/>
                        </a:rPr>
                        <m:t>→</m:t>
                      </m:r>
                      <m:r>
                        <a:rPr lang="en-US" altLang="ja-JP" sz="4400" b="0" i="1" smtClean="0">
                          <a:latin typeface="Cambria Math" charset="0"/>
                        </a:rPr>
                        <m:t>[0,1]</m:t>
                      </m:r>
                    </m:oMath>
                  </m:oMathPara>
                </a14:m>
                <a:endParaRPr lang="ja-JP" altLang="en-US" sz="4000" dirty="0"/>
              </a:p>
            </p:txBody>
          </p:sp>
        </mc:Choice>
        <mc:Fallback xmlns="">
          <p:sp>
            <p:nvSpPr>
              <p:cNvPr id="62" name="正方形/長方形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577" y="3102065"/>
                <a:ext cx="3138423" cy="76944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/>
          <p:cNvSpPr txBox="1"/>
          <p:nvPr/>
        </p:nvSpPr>
        <p:spPr>
          <a:xfrm>
            <a:off x="5744387" y="3811555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(</a:t>
            </a:r>
            <a:r>
              <a:rPr kumimoji="1" lang="ja-JP" altLang="en-US" dirty="0" smtClean="0"/>
              <a:t>確率分布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正方形/長方形 63"/>
              <p:cNvSpPr/>
              <p:nvPr/>
            </p:nvSpPr>
            <p:spPr>
              <a:xfrm>
                <a:off x="1241228" y="5839548"/>
                <a:ext cx="7273914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0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altLang="ja-JP" sz="4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ja-JP" sz="40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altLang="ja-JP" sz="4000" b="0" i="1" smtClean="0">
                          <a:latin typeface="Cambria Math" charset="0"/>
                        </a:rPr>
                        <m:t>=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altLang="ja-JP" sz="4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ja-JP" sz="4000" b="0" i="1" smtClean="0">
                              <a:latin typeface="Cambria Math" charset="0"/>
                            </a:rPr>
                            <m:t>𝐴</m:t>
                          </m:r>
                          <m:r>
                            <a:rPr lang="en-US" altLang="ja-JP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∋</m:t>
                          </m:r>
                          <m:r>
                            <a:rPr lang="en-US" altLang="ja-JP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𝜔</m:t>
                          </m:r>
                        </m:e>
                        <m:e>
                          <m:r>
                            <a:rPr lang="en-US" altLang="ja-JP" sz="4000" b="0" i="1" smtClean="0">
                              <a:latin typeface="Cambria Math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ja-JP" sz="40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ja-JP" sz="4000" b="0" i="1" smtClean="0">
                                  <a:latin typeface="Cambria Math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US" altLang="ja-JP" sz="4000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US" altLang="ja-JP" sz="40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altLang="ja-JP" sz="4000" b="0" i="1" smtClean="0">
                          <a:latin typeface="Cambria Math" charset="0"/>
                        </a:rPr>
                        <m:t>=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𝑝</m:t>
                      </m:r>
                    </m:oMath>
                  </m:oMathPara>
                </a14:m>
                <a:endParaRPr lang="ja-JP" altLang="en-US" sz="4000" dirty="0"/>
              </a:p>
            </p:txBody>
          </p:sp>
        </mc:Choice>
        <mc:Fallback xmlns="">
          <p:sp>
            <p:nvSpPr>
              <p:cNvPr id="64" name="正方形/長方形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228" y="5839548"/>
                <a:ext cx="7273914" cy="70788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矢印コネクタ 25"/>
          <p:cNvCxnSpPr/>
          <p:nvPr/>
        </p:nvCxnSpPr>
        <p:spPr>
          <a:xfrm>
            <a:off x="2286348" y="2242247"/>
            <a:ext cx="1774991" cy="2297778"/>
          </a:xfrm>
          <a:prstGeom prst="straightConnector1">
            <a:avLst/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4115482" y="4380887"/>
                <a:ext cx="3442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482" y="4380887"/>
                <a:ext cx="344260" cy="49244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テキスト ボックス 31"/>
          <p:cNvSpPr txBox="1"/>
          <p:nvPr/>
        </p:nvSpPr>
        <p:spPr>
          <a:xfrm>
            <a:off x="4345141" y="4615363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実現値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7889614" y="64502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確率</a:t>
            </a:r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46440" y="564437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確率分布</a:t>
            </a:r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613576" y="64502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実現値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665483" y="56101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確率変数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456361" y="6450218"/>
            <a:ext cx="787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事象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正方形/長方形 40"/>
              <p:cNvSpPr/>
              <p:nvPr/>
            </p:nvSpPr>
            <p:spPr>
              <a:xfrm>
                <a:off x="970976" y="3244774"/>
                <a:ext cx="2334293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4000" b="0" i="1" smtClean="0">
                        <a:latin typeface="Cambria Math" charset="0"/>
                      </a:rPr>
                      <m:t>𝑋</m:t>
                    </m:r>
                    <m:r>
                      <a:rPr lang="en-US" altLang="ja-JP" sz="4000" b="0" i="1" smtClean="0">
                        <a:latin typeface="Cambria Math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ja-JP" sz="4000" b="0" i="0" smtClean="0">
                        <a:latin typeface="Cambria Math" charset="0"/>
                      </a:rPr>
                      <m:t>Ω</m:t>
                    </m:r>
                    <m:r>
                      <a:rPr lang="ja-JP" altLang="en-US" sz="4000" b="0" i="1" smtClean="0">
                        <a:latin typeface="Cambria Math" charset="0"/>
                      </a:rPr>
                      <m:t>→</m:t>
                    </m:r>
                  </m:oMath>
                </a14:m>
                <a:r>
                  <a:rPr lang="en-US" altLang="ja-JP" sz="4000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4000" b="0" i="0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</m:oMath>
                </a14:m>
                <a:r>
                  <a:rPr lang="en-US" altLang="ja-JP" sz="4000" dirty="0"/>
                  <a:t> </a:t>
                </a:r>
                <a:endParaRPr lang="ja-JP" altLang="en-US" sz="4000" dirty="0"/>
              </a:p>
            </p:txBody>
          </p:sp>
        </mc:Choice>
        <mc:Fallback xmlns="">
          <p:sp>
            <p:nvSpPr>
              <p:cNvPr id="41" name="正方形/長方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976" y="3244774"/>
                <a:ext cx="2334293" cy="70788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/>
              <p:cNvSpPr txBox="1"/>
              <p:nvPr/>
            </p:nvSpPr>
            <p:spPr>
              <a:xfrm>
                <a:off x="3478398" y="4989540"/>
                <a:ext cx="1992854" cy="633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6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</m:oMath>
                </a14:m>
                <a:r>
                  <a:rPr lang="en-US" altLang="ja-JP" sz="2400" dirty="0" smtClean="0"/>
                  <a:t> (</a:t>
                </a:r>
                <a:r>
                  <a:rPr lang="ja-JP" altLang="en-US" sz="2400" dirty="0" smtClean="0"/>
                  <a:t>実数空間</a:t>
                </a:r>
                <a:r>
                  <a:rPr lang="en-US" altLang="ja-JP" sz="2400" dirty="0" smtClean="0"/>
                  <a:t>)</a:t>
                </a:r>
                <a:endParaRPr lang="ja-JP" altLang="en-US" sz="2400" dirty="0"/>
              </a:p>
            </p:txBody>
          </p:sp>
        </mc:Choice>
        <mc:Fallback xmlns="">
          <p:sp>
            <p:nvSpPr>
              <p:cNvPr id="42" name="テキスト ボックス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398" y="4989540"/>
                <a:ext cx="1992854" cy="633571"/>
              </a:xfrm>
              <a:prstGeom prst="rect">
                <a:avLst/>
              </a:prstGeom>
              <a:blipFill rotWithShape="0">
                <a:blip r:embed="rId11"/>
                <a:stretch>
                  <a:fillRect r="-4281" b="-163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正方形/長方形 46"/>
              <p:cNvSpPr/>
              <p:nvPr/>
            </p:nvSpPr>
            <p:spPr>
              <a:xfrm>
                <a:off x="3287449" y="522025"/>
                <a:ext cx="3001783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000" b="0" i="1" smtClean="0">
                          <a:latin typeface="Cambria Math" charset="0"/>
                        </a:rPr>
                        <m:t>𝑃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:</m:t>
                      </m:r>
                      <m:r>
                        <a:rPr lang="en-US" altLang="ja-JP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ℱ</m:t>
                      </m:r>
                      <m:r>
                        <a:rPr lang="ja-JP" altLang="en-US" sz="4000" b="0" i="1" smtClean="0">
                          <a:latin typeface="Cambria Math" charset="0"/>
                        </a:rPr>
                        <m:t>→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[0,1]</m:t>
                      </m:r>
                    </m:oMath>
                  </m:oMathPara>
                </a14:m>
                <a:endParaRPr lang="ja-JP" altLang="en-US" sz="4000" dirty="0"/>
              </a:p>
            </p:txBody>
          </p:sp>
        </mc:Choice>
        <mc:Fallback>
          <p:sp>
            <p:nvSpPr>
              <p:cNvPr id="47" name="正方形/長方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449" y="522025"/>
                <a:ext cx="3001783" cy="707886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テキスト ボックス 47"/>
          <p:cNvSpPr txBox="1"/>
          <p:nvPr/>
        </p:nvSpPr>
        <p:spPr>
          <a:xfrm>
            <a:off x="3775157" y="37263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事象族</a:t>
            </a:r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3305269" y="2596398"/>
            <a:ext cx="2468210" cy="415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テキスト ボックス 50"/>
              <p:cNvSpPr txBox="1"/>
              <p:nvPr/>
            </p:nvSpPr>
            <p:spPr>
              <a:xfrm>
                <a:off x="3288166" y="2596398"/>
                <a:ext cx="260071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ja-JP" altLang="en-US" sz="2400" dirty="0" smtClean="0"/>
                  <a:t>確率空間</a:t>
                </a:r>
                <a14:m>
                  <m:oMath xmlns:m="http://schemas.openxmlformats.org/officeDocument/2006/math">
                    <m:r>
                      <a:rPr lang="en-US" altLang="ja-JP" sz="24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ja-JP" sz="24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Ω</m:t>
                    </m:r>
                    <m:r>
                      <a:rPr lang="en-US" altLang="ja-JP" sz="24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altLang="ja-JP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ℱ</m:t>
                    </m:r>
                    <m:r>
                      <a:rPr lang="en-US" altLang="ja-JP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altLang="ja-JP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r>
                      <a:rPr lang="en-US" altLang="ja-JP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) </m:t>
                    </m:r>
                  </m:oMath>
                </a14:m>
                <a:r>
                  <a:rPr kumimoji="1" lang="en-US" altLang="ja-JP" sz="2400" dirty="0" smtClean="0"/>
                  <a:t/>
                </a:r>
                <a:br>
                  <a:rPr kumimoji="1" lang="en-US" altLang="ja-JP" sz="2400" dirty="0" smtClean="0"/>
                </a:br>
                <a:r>
                  <a:rPr lang="en-US" altLang="ja-JP" sz="2000" dirty="0" smtClean="0"/>
                  <a:t>probability space</a:t>
                </a:r>
                <a:endParaRPr lang="ja-JP" altLang="en-US" sz="2000" dirty="0"/>
              </a:p>
            </p:txBody>
          </p:sp>
        </mc:Choice>
        <mc:Fallback>
          <p:sp>
            <p:nvSpPr>
              <p:cNvPr id="51" name="テキスト ボックス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166" y="2596398"/>
                <a:ext cx="2600713" cy="769441"/>
              </a:xfrm>
              <a:prstGeom prst="rect">
                <a:avLst/>
              </a:prstGeom>
              <a:blipFill rotWithShape="0">
                <a:blip r:embed="rId13"/>
                <a:stretch>
                  <a:fillRect l="-3044" t="-61905" r="-2108" b="-396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テキスト ボックス 2"/>
          <p:cNvSpPr txBox="1"/>
          <p:nvPr/>
        </p:nvSpPr>
        <p:spPr>
          <a:xfrm>
            <a:off x="0" y="-13973"/>
            <a:ext cx="371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※ </a:t>
            </a:r>
            <a:r>
              <a:rPr lang="ja-JP" altLang="en-US" dirty="0" smtClean="0"/>
              <a:t>この内容は</a:t>
            </a:r>
            <a:r>
              <a:rPr kumimoji="1" lang="ja-JP" altLang="en-US" dirty="0" smtClean="0"/>
              <a:t>一般性</a:t>
            </a:r>
            <a:r>
              <a:rPr lang="ja-JP" altLang="en-US" dirty="0" smtClean="0"/>
              <a:t>は失われない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30310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円/楕円 23"/>
          <p:cNvSpPr/>
          <p:nvPr/>
        </p:nvSpPr>
        <p:spPr>
          <a:xfrm>
            <a:off x="671718" y="1670586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1205427" y="1765044"/>
            <a:ext cx="1613049" cy="62539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/>
          <p:cNvSpPr/>
          <p:nvPr/>
        </p:nvSpPr>
        <p:spPr>
          <a:xfrm>
            <a:off x="330506" y="388226"/>
            <a:ext cx="8516038" cy="2445744"/>
          </a:xfrm>
          <a:prstGeom prst="roundRect">
            <a:avLst/>
          </a:prstGeom>
          <a:noFill/>
          <a:ln w="4445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5202406" y="1670586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弧 24"/>
          <p:cNvSpPr/>
          <p:nvPr/>
        </p:nvSpPr>
        <p:spPr>
          <a:xfrm>
            <a:off x="2237338" y="1229911"/>
            <a:ext cx="4601072" cy="1751682"/>
          </a:xfrm>
          <a:prstGeom prst="arc">
            <a:avLst>
              <a:gd name="adj1" fmla="val 11171590"/>
              <a:gd name="adj2" fmla="val 21291507"/>
            </a:avLst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5900974" y="1859530"/>
                <a:ext cx="187487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0≤</m:t>
                      </m:r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𝑝</m:t>
                      </m:r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≤1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974" y="1859530"/>
                <a:ext cx="1874872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1372438" y="772014"/>
                <a:ext cx="1835439" cy="541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600" b="0" i="0" smtClean="0">
                        <a:latin typeface="Cambria Math" charset="0"/>
                      </a:rPr>
                      <m:t>Ω</m:t>
                    </m:r>
                  </m:oMath>
                </a14:m>
                <a:r>
                  <a:rPr kumimoji="1" lang="en-US" altLang="ja-JP" sz="2400" dirty="0" smtClean="0"/>
                  <a:t> (</a:t>
                </a:r>
                <a:r>
                  <a:rPr kumimoji="1" lang="ja-JP" altLang="en-US" sz="2400" dirty="0" smtClean="0"/>
                  <a:t>標本空間</a:t>
                </a:r>
                <a:r>
                  <a:rPr kumimoji="1" lang="en-US" altLang="ja-JP" sz="2400" dirty="0" smtClean="0"/>
                  <a:t>)</a:t>
                </a:r>
                <a:endParaRPr kumimoji="1" lang="ja-JP" altLang="en-US" sz="3600" dirty="0"/>
              </a:p>
            </p:txBody>
          </p:sp>
        </mc:Choice>
        <mc:Fallback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438" y="772014"/>
                <a:ext cx="1835439" cy="541238"/>
              </a:xfrm>
              <a:prstGeom prst="rect">
                <a:avLst/>
              </a:prstGeom>
              <a:blipFill rotWithShape="0">
                <a:blip r:embed="rId3"/>
                <a:stretch>
                  <a:fillRect r="-9635" b="-284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6471761" y="938699"/>
                <a:ext cx="12327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charset="0"/>
                      </a:rPr>
                      <m:t>[0,1]</m:t>
                    </m:r>
                  </m:oMath>
                </a14:m>
                <a:r>
                  <a:rPr lang="ja-JP" altLang="en-US" sz="2400" dirty="0" smtClean="0"/>
                  <a:t>空間</a:t>
                </a:r>
                <a:endParaRPr kumimoji="1" lang="ja-JP" altLang="en-US" sz="2400" dirty="0"/>
              </a:p>
            </p:txBody>
          </p:sp>
        </mc:Choice>
        <mc:Fallback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1761" y="938699"/>
                <a:ext cx="123271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1881" t="-26230" r="-13861" b="-475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2896518" y="1830942"/>
                <a:ext cx="377539" cy="4935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ja-JP" sz="3200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altLang="ja-JP" sz="3200" b="0" i="1" smtClean="0">
                              <a:latin typeface="Cambria Math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518" y="1830942"/>
                <a:ext cx="377539" cy="49359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/>
              <p:cNvSpPr txBox="1"/>
              <p:nvPr/>
            </p:nvSpPr>
            <p:spPr>
              <a:xfrm>
                <a:off x="1390424" y="1748262"/>
                <a:ext cx="116653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 dirty="0" smtClean="0"/>
                  <a:t>事象</a:t>
                </a:r>
                <a14:m>
                  <m:oMath xmlns:m="http://schemas.openxmlformats.org/officeDocument/2006/math">
                    <m:r>
                      <a:rPr lang="en-US" altLang="ja-JP" sz="3200" i="1">
                        <a:latin typeface="Cambria Math" charset="0"/>
                      </a:rPr>
                      <m:t>𝐴</m:t>
                    </m:r>
                  </m:oMath>
                </a14:m>
                <a:endParaRPr lang="ja-JP" altLang="en-US" sz="2800" dirty="0"/>
              </a:p>
            </p:txBody>
          </p:sp>
        </mc:Choice>
        <mc:Fallback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424" y="1748262"/>
                <a:ext cx="1166538" cy="584775"/>
              </a:xfrm>
              <a:prstGeom prst="rect">
                <a:avLst/>
              </a:prstGeom>
              <a:blipFill rotWithShape="0">
                <a:blip r:embed="rId6"/>
                <a:stretch>
                  <a:fillRect l="-10471" t="-2083" b="-27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円/楕円 48"/>
          <p:cNvSpPr/>
          <p:nvPr/>
        </p:nvSpPr>
        <p:spPr>
          <a:xfrm>
            <a:off x="2739897" y="4249600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700617" y="3842802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確率変数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cxnSp>
        <p:nvCxnSpPr>
          <p:cNvPr id="6" name="直線矢印コネクタ 5"/>
          <p:cNvCxnSpPr/>
          <p:nvPr/>
        </p:nvCxnSpPr>
        <p:spPr>
          <a:xfrm flipV="1">
            <a:off x="4645855" y="2390438"/>
            <a:ext cx="2127635" cy="2115219"/>
          </a:xfrm>
          <a:prstGeom prst="straightConnector1">
            <a:avLst/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正方形/長方形 61"/>
              <p:cNvSpPr/>
              <p:nvPr/>
            </p:nvSpPr>
            <p:spPr>
              <a:xfrm>
                <a:off x="6005577" y="3102065"/>
                <a:ext cx="3138423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b="0" i="1" smtClean="0">
                          <a:latin typeface="Cambria Math" charset="0"/>
                        </a:rPr>
                        <m:t>𝑓</m:t>
                      </m:r>
                      <m:r>
                        <a:rPr lang="en-US" altLang="ja-JP" sz="4400" b="0" i="1" smtClean="0">
                          <a:latin typeface="Cambria Math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altLang="ja-JP" sz="4000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R</m:t>
                      </m:r>
                      <m:r>
                        <a:rPr lang="ja-JP" altLang="en-US" sz="4400" b="0" i="1" smtClean="0">
                          <a:latin typeface="Cambria Math" charset="0"/>
                        </a:rPr>
                        <m:t>→</m:t>
                      </m:r>
                      <m:r>
                        <a:rPr lang="en-US" altLang="ja-JP" sz="4400" b="0" i="1" smtClean="0">
                          <a:latin typeface="Cambria Math" charset="0"/>
                        </a:rPr>
                        <m:t>[0,1]</m:t>
                      </m:r>
                    </m:oMath>
                  </m:oMathPara>
                </a14:m>
                <a:endParaRPr lang="ja-JP" altLang="en-US" sz="4000" dirty="0"/>
              </a:p>
            </p:txBody>
          </p:sp>
        </mc:Choice>
        <mc:Fallback xmlns="">
          <p:sp>
            <p:nvSpPr>
              <p:cNvPr id="62" name="正方形/長方形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577" y="3102065"/>
                <a:ext cx="3138423" cy="76944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/>
          <p:cNvSpPr txBox="1"/>
          <p:nvPr/>
        </p:nvSpPr>
        <p:spPr>
          <a:xfrm>
            <a:off x="5744387" y="3811555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(</a:t>
            </a:r>
            <a:r>
              <a:rPr kumimoji="1" lang="ja-JP" altLang="en-US" dirty="0" smtClean="0"/>
              <a:t>確率分布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正方形/長方形 63"/>
              <p:cNvSpPr/>
              <p:nvPr/>
            </p:nvSpPr>
            <p:spPr>
              <a:xfrm>
                <a:off x="1241228" y="5839548"/>
                <a:ext cx="7273914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0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altLang="ja-JP" sz="4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ja-JP" sz="40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altLang="ja-JP" sz="4000" b="0" i="1" smtClean="0">
                          <a:latin typeface="Cambria Math" charset="0"/>
                        </a:rPr>
                        <m:t>=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altLang="ja-JP" sz="4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ja-JP" sz="4000" b="0" i="1" smtClean="0">
                              <a:latin typeface="Cambria Math" charset="0"/>
                            </a:rPr>
                            <m:t>𝐴</m:t>
                          </m:r>
                          <m:r>
                            <a:rPr lang="en-US" altLang="ja-JP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∋</m:t>
                          </m:r>
                          <m:r>
                            <a:rPr lang="en-US" altLang="ja-JP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𝜔</m:t>
                          </m:r>
                        </m:e>
                        <m:e>
                          <m:r>
                            <a:rPr lang="en-US" altLang="ja-JP" sz="4000" b="0" i="1" smtClean="0">
                              <a:latin typeface="Cambria Math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ja-JP" sz="40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ja-JP" sz="4000" b="0" i="1" smtClean="0">
                                  <a:latin typeface="Cambria Math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US" altLang="ja-JP" sz="4000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US" altLang="ja-JP" sz="40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altLang="ja-JP" sz="4000" b="0" i="1" smtClean="0">
                          <a:latin typeface="Cambria Math" charset="0"/>
                        </a:rPr>
                        <m:t>=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𝑝</m:t>
                      </m:r>
                    </m:oMath>
                  </m:oMathPara>
                </a14:m>
                <a:endParaRPr lang="ja-JP" altLang="en-US" sz="4000" dirty="0"/>
              </a:p>
            </p:txBody>
          </p:sp>
        </mc:Choice>
        <mc:Fallback xmlns="">
          <p:sp>
            <p:nvSpPr>
              <p:cNvPr id="64" name="正方形/長方形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228" y="5839548"/>
                <a:ext cx="7273914" cy="70788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矢印コネクタ 25"/>
          <p:cNvCxnSpPr/>
          <p:nvPr/>
        </p:nvCxnSpPr>
        <p:spPr>
          <a:xfrm>
            <a:off x="2286348" y="2242247"/>
            <a:ext cx="1774991" cy="2297778"/>
          </a:xfrm>
          <a:prstGeom prst="straightConnector1">
            <a:avLst/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4115482" y="4380887"/>
                <a:ext cx="3442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482" y="4380887"/>
                <a:ext cx="344260" cy="49244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テキスト ボックス 31"/>
          <p:cNvSpPr txBox="1"/>
          <p:nvPr/>
        </p:nvSpPr>
        <p:spPr>
          <a:xfrm>
            <a:off x="4345141" y="4615363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実現値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7889614" y="64502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確率</a:t>
            </a:r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46440" y="564437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確率分布</a:t>
            </a:r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613576" y="64502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実現値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665483" y="56101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確率変数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456361" y="6450218"/>
            <a:ext cx="787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事象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正方形/長方形 40"/>
              <p:cNvSpPr/>
              <p:nvPr/>
            </p:nvSpPr>
            <p:spPr>
              <a:xfrm>
                <a:off x="970976" y="3244774"/>
                <a:ext cx="2334293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4000" b="0" i="1" smtClean="0">
                        <a:latin typeface="Cambria Math" charset="0"/>
                      </a:rPr>
                      <m:t>𝑋</m:t>
                    </m:r>
                    <m:r>
                      <a:rPr lang="en-US" altLang="ja-JP" sz="4000" b="0" i="1" smtClean="0">
                        <a:latin typeface="Cambria Math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ja-JP" sz="4000" b="0" i="0" smtClean="0">
                        <a:latin typeface="Cambria Math" charset="0"/>
                      </a:rPr>
                      <m:t>Ω</m:t>
                    </m:r>
                    <m:r>
                      <a:rPr lang="ja-JP" altLang="en-US" sz="4000" b="0" i="1" smtClean="0">
                        <a:latin typeface="Cambria Math" charset="0"/>
                      </a:rPr>
                      <m:t>→</m:t>
                    </m:r>
                  </m:oMath>
                </a14:m>
                <a:r>
                  <a:rPr lang="en-US" altLang="ja-JP" sz="4000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4000" b="0" i="0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</m:oMath>
                </a14:m>
                <a:r>
                  <a:rPr lang="en-US" altLang="ja-JP" sz="4000" dirty="0"/>
                  <a:t> </a:t>
                </a:r>
                <a:endParaRPr lang="ja-JP" altLang="en-US" sz="4000" dirty="0"/>
              </a:p>
            </p:txBody>
          </p:sp>
        </mc:Choice>
        <mc:Fallback xmlns="">
          <p:sp>
            <p:nvSpPr>
              <p:cNvPr id="41" name="正方形/長方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976" y="3244774"/>
                <a:ext cx="2334293" cy="70788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/>
              <p:cNvSpPr txBox="1"/>
              <p:nvPr/>
            </p:nvSpPr>
            <p:spPr>
              <a:xfrm>
                <a:off x="3478398" y="4989540"/>
                <a:ext cx="1992854" cy="633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6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</m:oMath>
                </a14:m>
                <a:r>
                  <a:rPr lang="en-US" altLang="ja-JP" sz="2400" dirty="0" smtClean="0"/>
                  <a:t> (</a:t>
                </a:r>
                <a:r>
                  <a:rPr lang="ja-JP" altLang="en-US" sz="2400" dirty="0" smtClean="0"/>
                  <a:t>実数空間</a:t>
                </a:r>
                <a:r>
                  <a:rPr lang="en-US" altLang="ja-JP" sz="2400" dirty="0" smtClean="0"/>
                  <a:t>)</a:t>
                </a:r>
                <a:endParaRPr lang="ja-JP" altLang="en-US" sz="2400" dirty="0"/>
              </a:p>
            </p:txBody>
          </p:sp>
        </mc:Choice>
        <mc:Fallback xmlns="">
          <p:sp>
            <p:nvSpPr>
              <p:cNvPr id="42" name="テキスト ボックス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398" y="4989540"/>
                <a:ext cx="1992854" cy="633571"/>
              </a:xfrm>
              <a:prstGeom prst="rect">
                <a:avLst/>
              </a:prstGeom>
              <a:blipFill rotWithShape="0">
                <a:blip r:embed="rId11"/>
                <a:stretch>
                  <a:fillRect r="-4281" b="-163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正方形/長方形 46"/>
              <p:cNvSpPr/>
              <p:nvPr/>
            </p:nvSpPr>
            <p:spPr>
              <a:xfrm>
                <a:off x="3287449" y="522025"/>
                <a:ext cx="3001783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000" b="0" i="1" smtClean="0">
                          <a:latin typeface="Cambria Math" charset="0"/>
                        </a:rPr>
                        <m:t>𝑃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:</m:t>
                      </m:r>
                      <m:r>
                        <a:rPr lang="en-US" altLang="ja-JP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ℱ</m:t>
                      </m:r>
                      <m:r>
                        <a:rPr lang="ja-JP" altLang="en-US" sz="4000" b="0" i="1" smtClean="0">
                          <a:latin typeface="Cambria Math" charset="0"/>
                        </a:rPr>
                        <m:t>→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[0,1]</m:t>
                      </m:r>
                    </m:oMath>
                  </m:oMathPara>
                </a14:m>
                <a:endParaRPr lang="ja-JP" altLang="en-US" sz="4000" dirty="0"/>
              </a:p>
            </p:txBody>
          </p:sp>
        </mc:Choice>
        <mc:Fallback>
          <p:sp>
            <p:nvSpPr>
              <p:cNvPr id="47" name="正方形/長方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449" y="522025"/>
                <a:ext cx="3001783" cy="707886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テキスト ボックス 47"/>
          <p:cNvSpPr txBox="1"/>
          <p:nvPr/>
        </p:nvSpPr>
        <p:spPr>
          <a:xfrm>
            <a:off x="3775157" y="37263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事象族</a:t>
            </a:r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3305269" y="2596398"/>
            <a:ext cx="2468210" cy="415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テキスト ボックス 50"/>
              <p:cNvSpPr txBox="1"/>
              <p:nvPr/>
            </p:nvSpPr>
            <p:spPr>
              <a:xfrm>
                <a:off x="3288166" y="2596398"/>
                <a:ext cx="260071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ja-JP" altLang="en-US" sz="2400" dirty="0" smtClean="0"/>
                  <a:t>確率空間</a:t>
                </a:r>
                <a14:m>
                  <m:oMath xmlns:m="http://schemas.openxmlformats.org/officeDocument/2006/math">
                    <m:r>
                      <a:rPr lang="en-US" altLang="ja-JP" sz="24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ja-JP" sz="24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Ω</m:t>
                    </m:r>
                    <m:r>
                      <a:rPr lang="en-US" altLang="ja-JP" sz="24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altLang="ja-JP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ℱ</m:t>
                    </m:r>
                    <m:r>
                      <a:rPr lang="en-US" altLang="ja-JP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altLang="ja-JP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r>
                      <a:rPr lang="en-US" altLang="ja-JP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) </m:t>
                    </m:r>
                  </m:oMath>
                </a14:m>
                <a:r>
                  <a:rPr kumimoji="1" lang="en-US" altLang="ja-JP" sz="2400" dirty="0" smtClean="0"/>
                  <a:t/>
                </a:r>
                <a:br>
                  <a:rPr kumimoji="1" lang="en-US" altLang="ja-JP" sz="2400" dirty="0" smtClean="0"/>
                </a:br>
                <a:r>
                  <a:rPr lang="en-US" altLang="ja-JP" sz="2000" dirty="0" smtClean="0"/>
                  <a:t>probability space</a:t>
                </a:r>
                <a:endParaRPr lang="ja-JP" altLang="en-US" sz="2000" dirty="0"/>
              </a:p>
            </p:txBody>
          </p:sp>
        </mc:Choice>
        <mc:Fallback>
          <p:sp>
            <p:nvSpPr>
              <p:cNvPr id="51" name="テキスト ボックス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166" y="2596398"/>
                <a:ext cx="2600713" cy="769441"/>
              </a:xfrm>
              <a:prstGeom prst="rect">
                <a:avLst/>
              </a:prstGeom>
              <a:blipFill rotWithShape="0">
                <a:blip r:embed="rId13"/>
                <a:stretch>
                  <a:fillRect l="-3044" t="-61905" r="-2108" b="-396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正方形/長方形 4"/>
          <p:cNvSpPr/>
          <p:nvPr/>
        </p:nvSpPr>
        <p:spPr>
          <a:xfrm>
            <a:off x="116958" y="355359"/>
            <a:ext cx="8944445" cy="6464191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15017" y="2850745"/>
            <a:ext cx="9406742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sz="4000" dirty="0" smtClean="0"/>
              <a:t>※ </a:t>
            </a:r>
            <a:r>
              <a:rPr lang="ja-JP" altLang="en-US" sz="4000" dirty="0" smtClean="0"/>
              <a:t>この内容は</a:t>
            </a:r>
            <a:r>
              <a:rPr kumimoji="1" lang="ja-JP" altLang="en-US" sz="4000" dirty="0" smtClean="0"/>
              <a:t>一般性</a:t>
            </a:r>
            <a:r>
              <a:rPr lang="ja-JP" altLang="en-US" sz="4000" dirty="0" smtClean="0"/>
              <a:t>は失われない</a:t>
            </a:r>
            <a:r>
              <a:rPr lang="ja-JP" altLang="en-US" sz="5400" dirty="0" smtClean="0"/>
              <a:t>が、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4107779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図形グループ 27"/>
          <p:cNvGrpSpPr/>
          <p:nvPr/>
        </p:nvGrpSpPr>
        <p:grpSpPr>
          <a:xfrm>
            <a:off x="602256" y="890529"/>
            <a:ext cx="2141778" cy="2249278"/>
            <a:chOff x="602256" y="890529"/>
            <a:chExt cx="2141778" cy="2249278"/>
          </a:xfrm>
        </p:grpSpPr>
        <p:grpSp>
          <p:nvGrpSpPr>
            <p:cNvPr id="24" name="図形グループ 23"/>
            <p:cNvGrpSpPr/>
            <p:nvPr/>
          </p:nvGrpSpPr>
          <p:grpSpPr>
            <a:xfrm>
              <a:off x="602256" y="890529"/>
              <a:ext cx="2141693" cy="2249278"/>
              <a:chOff x="1075981" y="703242"/>
              <a:chExt cx="1973855" cy="2073009"/>
            </a:xfrm>
          </p:grpSpPr>
          <p:cxnSp>
            <p:nvCxnSpPr>
              <p:cNvPr id="3" name="直線コネクタ 2"/>
              <p:cNvCxnSpPr/>
              <p:nvPr/>
            </p:nvCxnSpPr>
            <p:spPr>
              <a:xfrm>
                <a:off x="2335576" y="1553378"/>
                <a:ext cx="0" cy="122287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直線コネクタ 3"/>
              <p:cNvCxnSpPr/>
              <p:nvPr/>
            </p:nvCxnSpPr>
            <p:spPr>
              <a:xfrm>
                <a:off x="3049836" y="941941"/>
                <a:ext cx="0" cy="122287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直線コネクタ 4"/>
              <p:cNvCxnSpPr/>
              <p:nvPr/>
            </p:nvCxnSpPr>
            <p:spPr>
              <a:xfrm>
                <a:off x="1075981" y="1314679"/>
                <a:ext cx="0" cy="122287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線コネクタ 6"/>
              <p:cNvCxnSpPr/>
              <p:nvPr/>
            </p:nvCxnSpPr>
            <p:spPr>
              <a:xfrm>
                <a:off x="1075981" y="1314679"/>
                <a:ext cx="1259595" cy="23869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コネクタ 7"/>
              <p:cNvCxnSpPr/>
              <p:nvPr/>
            </p:nvCxnSpPr>
            <p:spPr>
              <a:xfrm>
                <a:off x="1075981" y="2537552"/>
                <a:ext cx="1259595" cy="23869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線コネクタ 8"/>
              <p:cNvCxnSpPr/>
              <p:nvPr/>
            </p:nvCxnSpPr>
            <p:spPr>
              <a:xfrm>
                <a:off x="1790241" y="703242"/>
                <a:ext cx="1259595" cy="23869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コネクタ 10"/>
              <p:cNvCxnSpPr/>
              <p:nvPr/>
            </p:nvCxnSpPr>
            <p:spPr>
              <a:xfrm flipV="1">
                <a:off x="1075981" y="703242"/>
                <a:ext cx="714260" cy="61143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コネクタ 12"/>
              <p:cNvCxnSpPr/>
              <p:nvPr/>
            </p:nvCxnSpPr>
            <p:spPr>
              <a:xfrm flipV="1">
                <a:off x="2335575" y="941941"/>
                <a:ext cx="714260" cy="61143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コネクタ 13"/>
              <p:cNvCxnSpPr/>
              <p:nvPr/>
            </p:nvCxnSpPr>
            <p:spPr>
              <a:xfrm flipV="1">
                <a:off x="2335575" y="2164813"/>
                <a:ext cx="714260" cy="61143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テキスト ボックス 24"/>
            <p:cNvSpPr txBox="1"/>
            <p:nvPr/>
          </p:nvSpPr>
          <p:spPr>
            <a:xfrm>
              <a:off x="982633" y="2054527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600" smtClean="0"/>
                <a:t>へ</a:t>
              </a:r>
              <a:endParaRPr kumimoji="1" lang="ja-JP" altLang="en-US" sz="3600"/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1344198" y="1035046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600" dirty="0" smtClean="0"/>
                <a:t>の</a:t>
              </a:r>
              <a:endParaRPr kumimoji="1" lang="ja-JP" altLang="en-US" sz="3600" dirty="0"/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2097703" y="1906464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600" dirty="0" smtClean="0"/>
                <a:t>も</a:t>
              </a:r>
              <a:endParaRPr kumimoji="1" lang="ja-JP" altLang="en-US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96296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133" y="0"/>
            <a:ext cx="1617996" cy="1637076"/>
          </a:xfrm>
          <a:prstGeom prst="rect">
            <a:avLst/>
          </a:prstGeom>
        </p:spPr>
      </p:pic>
      <p:sp>
        <p:nvSpPr>
          <p:cNvPr id="12" name="角丸四角形 11"/>
          <p:cNvSpPr/>
          <p:nvPr/>
        </p:nvSpPr>
        <p:spPr>
          <a:xfrm>
            <a:off x="876566" y="1366893"/>
            <a:ext cx="2387657" cy="51670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50256" y="-10953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/>
              <a:t>へのへのもへサイコロ</a:t>
            </a:r>
            <a:endParaRPr kumimoji="1" lang="ja-JP" alt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1071959" y="6043732"/>
                <a:ext cx="19686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根元事象</a:t>
                </a:r>
                <a14:m>
                  <m:oMath xmlns:m="http://schemas.openxmlformats.org/officeDocument/2006/math">
                    <m:r>
                      <a:rPr lang="en-US" altLang="ja-JP" sz="28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 </m:t>
                    </m:r>
                    <m:r>
                      <a:rPr lang="en-US" altLang="ja-JP" sz="28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𝜔</m:t>
                    </m:r>
                  </m:oMath>
                </a14:m>
                <a:endParaRPr lang="ja-JP" altLang="en-US" sz="16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959" y="6043732"/>
                <a:ext cx="1968680" cy="523220"/>
              </a:xfrm>
              <a:prstGeom prst="rect">
                <a:avLst/>
              </a:prstGeom>
              <a:blipFill rotWithShape="0">
                <a:blip r:embed="rId9"/>
                <a:stretch>
                  <a:fillRect l="-5882" t="-11628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876567" y="770013"/>
                <a:ext cx="2387656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3200" dirty="0" smtClean="0"/>
                  <a:t>標本空間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400" b="0" i="0" dirty="0" smtClean="0">
                        <a:latin typeface="Cambria Math" charset="0"/>
                      </a:rPr>
                      <m:t>Ω</m:t>
                    </m:r>
                    <m:r>
                      <a:rPr lang="en-US" altLang="ja-JP" sz="3400" b="0" i="0" dirty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endParaRPr kumimoji="1" lang="ja-JP" altLang="en-US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567" y="770013"/>
                <a:ext cx="2387656" cy="892552"/>
              </a:xfrm>
              <a:prstGeom prst="rect">
                <a:avLst/>
              </a:prstGeom>
              <a:blipFill rotWithShape="0">
                <a:blip r:embed="rId10"/>
                <a:stretch>
                  <a:fillRect l="-3069" t="-54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1235914" y="1399945"/>
                <a:ext cx="1558952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3400" b="0" i="1" smtClean="0">
                          <a:latin typeface="Cambria Math" charset="0"/>
                        </a:rPr>
                        <m:t>:</m:t>
                      </m:r>
                      <m:r>
                        <a:rPr lang="ja-JP" altLang="en-US" sz="3400" b="0" i="1" smtClean="0">
                          <a:latin typeface="Cambria Math" charset="0"/>
                        </a:rPr>
                        <m:t>へ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1399945"/>
                <a:ext cx="1558952" cy="61555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1235914" y="2177227"/>
                <a:ext cx="156901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3400" i="1">
                          <a:latin typeface="Cambria Math" charset="0"/>
                        </a:rPr>
                        <m:t>:</m:t>
                      </m:r>
                      <m:r>
                        <a:rPr lang="ja-JP" altLang="en-US" sz="3400" b="0" i="1" smtClean="0">
                          <a:latin typeface="Cambria Math" charset="0"/>
                        </a:rPr>
                        <m:t>の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2177227"/>
                <a:ext cx="1569019" cy="61555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1235914" y="2954509"/>
                <a:ext cx="156901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sz="3400" i="1">
                          <a:latin typeface="Cambria Math" charset="0"/>
                        </a:rPr>
                        <m:t>:</m:t>
                      </m:r>
                      <m:r>
                        <a:rPr lang="ja-JP" altLang="en-US" sz="3400" i="1">
                          <a:latin typeface="Cambria Math" charset="0"/>
                        </a:rPr>
                        <m:t>へ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2954509"/>
                <a:ext cx="1569019" cy="615553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1235914" y="3731791"/>
                <a:ext cx="156901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  <m:r>
                        <a:rPr lang="en-US" altLang="ja-JP" sz="3400" i="1">
                          <a:latin typeface="Cambria Math" charset="0"/>
                        </a:rPr>
                        <m:t>:</m:t>
                      </m:r>
                      <m:r>
                        <a:rPr lang="ja-JP" altLang="en-US" sz="3400" b="0" i="1" smtClean="0">
                          <a:latin typeface="Cambria Math" charset="0"/>
                        </a:rPr>
                        <m:t>の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3731791"/>
                <a:ext cx="1569019" cy="615553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1235914" y="4509073"/>
                <a:ext cx="156901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5</m:t>
                          </m:r>
                        </m:sub>
                      </m:sSub>
                      <m:r>
                        <a:rPr lang="en-US" altLang="ja-JP" sz="3400" i="1">
                          <a:latin typeface="Cambria Math" charset="0"/>
                        </a:rPr>
                        <m:t>:</m:t>
                      </m:r>
                      <m:r>
                        <a:rPr lang="ja-JP" altLang="en-US" sz="3400" b="0" i="1" smtClean="0">
                          <a:latin typeface="Cambria Math" charset="0"/>
                        </a:rPr>
                        <m:t>も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4509073"/>
                <a:ext cx="1569019" cy="615553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1235914" y="5286356"/>
                <a:ext cx="156901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6</m:t>
                          </m:r>
                        </m:sub>
                      </m:sSub>
                      <m:r>
                        <a:rPr lang="en-US" altLang="ja-JP" sz="3400" i="1">
                          <a:latin typeface="Cambria Math" charset="0"/>
                        </a:rPr>
                        <m:t>:</m:t>
                      </m:r>
                      <m:r>
                        <a:rPr lang="ja-JP" altLang="en-US" sz="3400" i="1">
                          <a:latin typeface="Cambria Math" charset="0"/>
                        </a:rPr>
                        <m:t>へ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5286356"/>
                <a:ext cx="1569019" cy="615553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5592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133" y="0"/>
            <a:ext cx="1617996" cy="1637076"/>
          </a:xfrm>
          <a:prstGeom prst="rect">
            <a:avLst/>
          </a:prstGeom>
        </p:spPr>
      </p:pic>
      <p:sp>
        <p:nvSpPr>
          <p:cNvPr id="37" name="角丸四角形 36"/>
          <p:cNvSpPr/>
          <p:nvPr/>
        </p:nvSpPr>
        <p:spPr>
          <a:xfrm>
            <a:off x="286439" y="758488"/>
            <a:ext cx="5871990" cy="6012882"/>
          </a:xfrm>
          <a:prstGeom prst="roundRect">
            <a:avLst>
              <a:gd name="adj" fmla="val 582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角丸四角形 35"/>
          <p:cNvSpPr/>
          <p:nvPr/>
        </p:nvSpPr>
        <p:spPr>
          <a:xfrm>
            <a:off x="4109291" y="1760664"/>
            <a:ext cx="1661597" cy="42500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876566" y="1366893"/>
            <a:ext cx="2387657" cy="51670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50256" y="-10953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/>
              <a:t>へのへのもへサイコロ</a:t>
            </a:r>
            <a:endParaRPr kumimoji="1" lang="ja-JP" altLang="en-US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/>
              <p:cNvSpPr txBox="1"/>
              <p:nvPr/>
            </p:nvSpPr>
            <p:spPr>
              <a:xfrm>
                <a:off x="1235914" y="1399945"/>
                <a:ext cx="1558952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3400" b="0" i="1" smtClean="0">
                          <a:latin typeface="Cambria Math" charset="0"/>
                        </a:rPr>
                        <m:t>:</m:t>
                      </m:r>
                      <m:r>
                        <a:rPr lang="ja-JP" altLang="en-US" sz="3400" b="0" i="1" smtClean="0">
                          <a:latin typeface="Cambria Math" charset="0"/>
                        </a:rPr>
                        <m:t>へ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1399945"/>
                <a:ext cx="1558952" cy="6155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/>
              <p:cNvSpPr txBox="1"/>
              <p:nvPr/>
            </p:nvSpPr>
            <p:spPr>
              <a:xfrm>
                <a:off x="1235914" y="2177227"/>
                <a:ext cx="156901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3400" i="1">
                          <a:latin typeface="Cambria Math" charset="0"/>
                        </a:rPr>
                        <m:t>:</m:t>
                      </m:r>
                      <m:r>
                        <a:rPr lang="ja-JP" altLang="en-US" sz="3400" b="0" i="1" smtClean="0">
                          <a:latin typeface="Cambria Math" charset="0"/>
                        </a:rPr>
                        <m:t>の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2177227"/>
                <a:ext cx="1569019" cy="61555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/>
              <p:cNvSpPr txBox="1"/>
              <p:nvPr/>
            </p:nvSpPr>
            <p:spPr>
              <a:xfrm>
                <a:off x="1235914" y="2954509"/>
                <a:ext cx="156901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sz="3400" i="1">
                          <a:latin typeface="Cambria Math" charset="0"/>
                        </a:rPr>
                        <m:t>:</m:t>
                      </m:r>
                      <m:r>
                        <a:rPr lang="ja-JP" altLang="en-US" sz="3400" i="1">
                          <a:latin typeface="Cambria Math" charset="0"/>
                        </a:rPr>
                        <m:t>へ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2954509"/>
                <a:ext cx="1569019" cy="61555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/>
              <p:cNvSpPr txBox="1"/>
              <p:nvPr/>
            </p:nvSpPr>
            <p:spPr>
              <a:xfrm>
                <a:off x="1235914" y="3731791"/>
                <a:ext cx="156901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  <m:r>
                        <a:rPr lang="en-US" altLang="ja-JP" sz="3400" i="1">
                          <a:latin typeface="Cambria Math" charset="0"/>
                        </a:rPr>
                        <m:t>:</m:t>
                      </m:r>
                      <m:r>
                        <a:rPr lang="ja-JP" altLang="en-US" sz="3400" b="0" i="1" smtClean="0">
                          <a:latin typeface="Cambria Math" charset="0"/>
                        </a:rPr>
                        <m:t>の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3731791"/>
                <a:ext cx="1569019" cy="61555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/>
              <p:cNvSpPr txBox="1"/>
              <p:nvPr/>
            </p:nvSpPr>
            <p:spPr>
              <a:xfrm>
                <a:off x="1235914" y="4509073"/>
                <a:ext cx="156901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5</m:t>
                          </m:r>
                        </m:sub>
                      </m:sSub>
                      <m:r>
                        <a:rPr lang="en-US" altLang="ja-JP" sz="3400" i="1">
                          <a:latin typeface="Cambria Math" charset="0"/>
                        </a:rPr>
                        <m:t>:</m:t>
                      </m:r>
                      <m:r>
                        <a:rPr lang="ja-JP" altLang="en-US" sz="3400" b="0" i="1" smtClean="0">
                          <a:latin typeface="Cambria Math" charset="0"/>
                        </a:rPr>
                        <m:t>も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4509073"/>
                <a:ext cx="1569019" cy="61555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/>
              <p:cNvSpPr txBox="1"/>
              <p:nvPr/>
            </p:nvSpPr>
            <p:spPr>
              <a:xfrm>
                <a:off x="1235914" y="5286356"/>
                <a:ext cx="156901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6</m:t>
                          </m:r>
                        </m:sub>
                      </m:sSub>
                      <m:r>
                        <a:rPr lang="en-US" altLang="ja-JP" sz="3400" i="1">
                          <a:latin typeface="Cambria Math" charset="0"/>
                        </a:rPr>
                        <m:t>:</m:t>
                      </m:r>
                      <m:r>
                        <a:rPr lang="ja-JP" altLang="en-US" sz="3400" i="1">
                          <a:latin typeface="Cambria Math" charset="0"/>
                        </a:rPr>
                        <m:t>へ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5286356"/>
                <a:ext cx="1569019" cy="61555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1071959" y="6043732"/>
                <a:ext cx="19686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根元事象</a:t>
                </a:r>
                <a14:m>
                  <m:oMath xmlns:m="http://schemas.openxmlformats.org/officeDocument/2006/math">
                    <m:r>
                      <a:rPr lang="en-US" altLang="ja-JP" sz="28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 </m:t>
                    </m:r>
                    <m:r>
                      <a:rPr lang="en-US" altLang="ja-JP" sz="28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𝜔</m:t>
                    </m:r>
                  </m:oMath>
                </a14:m>
                <a:endParaRPr lang="ja-JP" altLang="en-US" sz="16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959" y="6043732"/>
                <a:ext cx="1968680" cy="523220"/>
              </a:xfrm>
              <a:prstGeom prst="rect">
                <a:avLst/>
              </a:prstGeom>
              <a:blipFill rotWithShape="0">
                <a:blip r:embed="rId9"/>
                <a:stretch>
                  <a:fillRect l="-5882" t="-11628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/>
          <p:cNvSpPr txBox="1"/>
          <p:nvPr/>
        </p:nvSpPr>
        <p:spPr>
          <a:xfrm>
            <a:off x="4628595" y="205087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へ</a:t>
            </a:r>
            <a:endParaRPr kumimoji="1" lang="en-US" altLang="ja-JP" sz="4000" dirty="0" smtClean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628595" y="435063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も</a:t>
            </a:r>
            <a:endParaRPr kumimoji="1" lang="en-US" altLang="ja-JP" sz="4000" dirty="0" smtClean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628595" y="320075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の</a:t>
            </a:r>
            <a:endParaRPr kumimoji="1" lang="en-US" altLang="ja-JP" sz="4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4410426" y="5480125"/>
                <a:ext cx="11339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事象</a:t>
                </a:r>
                <a14:m>
                  <m:oMath xmlns:m="http://schemas.openxmlformats.org/officeDocument/2006/math">
                    <m:r>
                      <a:rPr lang="en-US" altLang="ja-JP" sz="2800" b="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𝐴</m:t>
                    </m:r>
                  </m:oMath>
                </a14:m>
                <a:endParaRPr lang="ja-JP" altLang="en-US" sz="16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426" y="5480125"/>
                <a:ext cx="1133964" cy="523220"/>
              </a:xfrm>
              <a:prstGeom prst="rect">
                <a:avLst/>
              </a:prstGeom>
              <a:blipFill rotWithShape="0">
                <a:blip r:embed="rId10"/>
                <a:stretch>
                  <a:fillRect l="-10160" t="-12791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フリーフォーム 23"/>
          <p:cNvSpPr/>
          <p:nvPr/>
        </p:nvSpPr>
        <p:spPr>
          <a:xfrm>
            <a:off x="2942375" y="1760664"/>
            <a:ext cx="915553" cy="3857937"/>
          </a:xfrm>
          <a:custGeom>
            <a:avLst/>
            <a:gdLst>
              <a:gd name="connsiteX0" fmla="*/ 0 w 638979"/>
              <a:gd name="connsiteY0" fmla="*/ 0 h 4417764"/>
              <a:gd name="connsiteX1" fmla="*/ 638979 w 638979"/>
              <a:gd name="connsiteY1" fmla="*/ 0 h 4417764"/>
              <a:gd name="connsiteX2" fmla="*/ 638979 w 638979"/>
              <a:gd name="connsiteY2" fmla="*/ 4417764 h 4417764"/>
              <a:gd name="connsiteX3" fmla="*/ 0 w 638979"/>
              <a:gd name="connsiteY3" fmla="*/ 4417764 h 4417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979" h="4417764">
                <a:moveTo>
                  <a:pt x="0" y="0"/>
                </a:moveTo>
                <a:lnTo>
                  <a:pt x="638979" y="0"/>
                </a:lnTo>
                <a:lnTo>
                  <a:pt x="638979" y="4417764"/>
                </a:lnTo>
                <a:lnTo>
                  <a:pt x="0" y="4417764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/>
          <p:cNvCxnSpPr/>
          <p:nvPr/>
        </p:nvCxnSpPr>
        <p:spPr>
          <a:xfrm flipH="1">
            <a:off x="2942375" y="3200759"/>
            <a:ext cx="9155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 flipH="1">
            <a:off x="3857928" y="2427742"/>
            <a:ext cx="660983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図形グループ 31"/>
          <p:cNvGrpSpPr/>
          <p:nvPr/>
        </p:nvGrpSpPr>
        <p:grpSpPr>
          <a:xfrm>
            <a:off x="2942375" y="2504820"/>
            <a:ext cx="1686220" cy="1403825"/>
            <a:chOff x="2807581" y="2504820"/>
            <a:chExt cx="2903585" cy="1403825"/>
          </a:xfrm>
        </p:grpSpPr>
        <p:sp>
          <p:nvSpPr>
            <p:cNvPr id="29" name="フリーフォーム 28"/>
            <p:cNvSpPr/>
            <p:nvPr/>
          </p:nvSpPr>
          <p:spPr>
            <a:xfrm>
              <a:off x="2807581" y="2504820"/>
              <a:ext cx="915554" cy="1403825"/>
            </a:xfrm>
            <a:custGeom>
              <a:avLst/>
              <a:gdLst>
                <a:gd name="connsiteX0" fmla="*/ 0 w 638979"/>
                <a:gd name="connsiteY0" fmla="*/ 0 h 4417764"/>
                <a:gd name="connsiteX1" fmla="*/ 638979 w 638979"/>
                <a:gd name="connsiteY1" fmla="*/ 0 h 4417764"/>
                <a:gd name="connsiteX2" fmla="*/ 638979 w 638979"/>
                <a:gd name="connsiteY2" fmla="*/ 4417764 h 4417764"/>
                <a:gd name="connsiteX3" fmla="*/ 0 w 638979"/>
                <a:gd name="connsiteY3" fmla="*/ 4417764 h 4417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979" h="4417764">
                  <a:moveTo>
                    <a:pt x="0" y="0"/>
                  </a:moveTo>
                  <a:lnTo>
                    <a:pt x="638979" y="0"/>
                  </a:lnTo>
                  <a:lnTo>
                    <a:pt x="638979" y="4417764"/>
                  </a:lnTo>
                  <a:lnTo>
                    <a:pt x="0" y="441776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1" name="直線コネクタ 30"/>
            <p:cNvCxnSpPr/>
            <p:nvPr/>
          </p:nvCxnSpPr>
          <p:spPr>
            <a:xfrm flipH="1">
              <a:off x="3723136" y="3538453"/>
              <a:ext cx="198803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線コネクタ 33"/>
          <p:cNvCxnSpPr/>
          <p:nvPr/>
        </p:nvCxnSpPr>
        <p:spPr>
          <a:xfrm flipH="1">
            <a:off x="2942375" y="4726439"/>
            <a:ext cx="168622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876567" y="770013"/>
                <a:ext cx="2387656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3200" dirty="0" smtClean="0"/>
                  <a:t>標本空間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400" b="0" i="0" dirty="0" smtClean="0">
                        <a:latin typeface="Cambria Math" charset="0"/>
                      </a:rPr>
                      <m:t>Ω</m:t>
                    </m:r>
                    <m:r>
                      <a:rPr lang="en-US" altLang="ja-JP" sz="3400" b="0" i="0" dirty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endParaRPr kumimoji="1" lang="ja-JP" altLang="en-US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567" y="770013"/>
                <a:ext cx="2387656" cy="892552"/>
              </a:xfrm>
              <a:prstGeom prst="rect">
                <a:avLst/>
              </a:prstGeom>
              <a:blipFill rotWithShape="0">
                <a:blip r:embed="rId11"/>
                <a:stretch>
                  <a:fillRect l="-3069" t="-54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/>
              <p:cNvSpPr txBox="1"/>
              <p:nvPr/>
            </p:nvSpPr>
            <p:spPr>
              <a:xfrm>
                <a:off x="4142027" y="1273971"/>
                <a:ext cx="15259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>
                    <a:solidFill>
                      <a:schemeClr val="tx1"/>
                    </a:solidFill>
                  </a:rPr>
                  <a:t>事象族</a:t>
                </a:r>
                <a14:m>
                  <m:oMath xmlns:m="http://schemas.openxmlformats.org/officeDocument/2006/math">
                    <m:r>
                      <a:rPr lang="en-US" altLang="ja-JP" sz="2800" b="0" i="1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ℱ</m:t>
                    </m:r>
                  </m:oMath>
                </a14:m>
                <a:endParaRPr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テキスト ボックス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2027" y="1273971"/>
                <a:ext cx="1525995" cy="523220"/>
              </a:xfrm>
              <a:prstGeom prst="rect">
                <a:avLst/>
              </a:prstGeom>
              <a:blipFill rotWithShape="0">
                <a:blip r:embed="rId12"/>
                <a:stretch>
                  <a:fillRect l="-7570" t="-12791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7331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133" y="0"/>
            <a:ext cx="1617996" cy="1637076"/>
          </a:xfrm>
          <a:prstGeom prst="rect">
            <a:avLst/>
          </a:prstGeom>
        </p:spPr>
      </p:pic>
      <p:sp>
        <p:nvSpPr>
          <p:cNvPr id="42" name="角丸四角形 41"/>
          <p:cNvSpPr/>
          <p:nvPr/>
        </p:nvSpPr>
        <p:spPr>
          <a:xfrm>
            <a:off x="6449452" y="1598113"/>
            <a:ext cx="2529905" cy="5173256"/>
          </a:xfrm>
          <a:prstGeom prst="roundRect">
            <a:avLst>
              <a:gd name="adj" fmla="val 1212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角丸四角形 36"/>
          <p:cNvSpPr/>
          <p:nvPr/>
        </p:nvSpPr>
        <p:spPr>
          <a:xfrm>
            <a:off x="286439" y="758488"/>
            <a:ext cx="5871990" cy="6012882"/>
          </a:xfrm>
          <a:prstGeom prst="roundRect">
            <a:avLst>
              <a:gd name="adj" fmla="val 582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角丸四角形 35"/>
          <p:cNvSpPr/>
          <p:nvPr/>
        </p:nvSpPr>
        <p:spPr>
          <a:xfrm>
            <a:off x="4109291" y="1760664"/>
            <a:ext cx="1661597" cy="42500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876566" y="1366893"/>
            <a:ext cx="2387657" cy="51670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50256" y="-10953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/>
              <a:t>へのへのもへサイコロ</a:t>
            </a:r>
            <a:endParaRPr kumimoji="1" lang="ja-JP" alt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1071959" y="6043732"/>
                <a:ext cx="19686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根元事象</a:t>
                </a:r>
                <a14:m>
                  <m:oMath xmlns:m="http://schemas.openxmlformats.org/officeDocument/2006/math">
                    <m:r>
                      <a:rPr lang="en-US" altLang="ja-JP" sz="28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 </m:t>
                    </m:r>
                    <m:r>
                      <a:rPr lang="en-US" altLang="ja-JP" sz="28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𝜔</m:t>
                    </m:r>
                  </m:oMath>
                </a14:m>
                <a:endParaRPr lang="ja-JP" altLang="en-US" sz="16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959" y="6043732"/>
                <a:ext cx="1968680" cy="523220"/>
              </a:xfrm>
              <a:prstGeom prst="rect">
                <a:avLst/>
              </a:prstGeom>
              <a:blipFill rotWithShape="0">
                <a:blip r:embed="rId9"/>
                <a:stretch>
                  <a:fillRect l="-5882" t="-11628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/>
          <p:cNvSpPr txBox="1"/>
          <p:nvPr/>
        </p:nvSpPr>
        <p:spPr>
          <a:xfrm>
            <a:off x="4628595" y="205087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へ</a:t>
            </a:r>
            <a:endParaRPr kumimoji="1" lang="en-US" altLang="ja-JP" sz="4000" dirty="0" smtClean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628595" y="435063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も</a:t>
            </a:r>
            <a:endParaRPr kumimoji="1" lang="en-US" altLang="ja-JP" sz="4000" dirty="0" smtClean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628595" y="320075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の</a:t>
            </a:r>
            <a:endParaRPr kumimoji="1" lang="en-US" altLang="ja-JP" sz="4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4410426" y="5480125"/>
                <a:ext cx="11339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事象</a:t>
                </a:r>
                <a14:m>
                  <m:oMath xmlns:m="http://schemas.openxmlformats.org/officeDocument/2006/math">
                    <m:r>
                      <a:rPr lang="en-US" altLang="ja-JP" sz="2800" b="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𝐴</m:t>
                    </m:r>
                  </m:oMath>
                </a14:m>
                <a:endParaRPr lang="ja-JP" altLang="en-US" sz="16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426" y="5480125"/>
                <a:ext cx="1133964" cy="523220"/>
              </a:xfrm>
              <a:prstGeom prst="rect">
                <a:avLst/>
              </a:prstGeom>
              <a:blipFill rotWithShape="0">
                <a:blip r:embed="rId10"/>
                <a:stretch>
                  <a:fillRect l="-10160" t="-12791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フリーフォーム 23"/>
          <p:cNvSpPr/>
          <p:nvPr/>
        </p:nvSpPr>
        <p:spPr>
          <a:xfrm>
            <a:off x="2942375" y="1760664"/>
            <a:ext cx="915553" cy="3857937"/>
          </a:xfrm>
          <a:custGeom>
            <a:avLst/>
            <a:gdLst>
              <a:gd name="connsiteX0" fmla="*/ 0 w 638979"/>
              <a:gd name="connsiteY0" fmla="*/ 0 h 4417764"/>
              <a:gd name="connsiteX1" fmla="*/ 638979 w 638979"/>
              <a:gd name="connsiteY1" fmla="*/ 0 h 4417764"/>
              <a:gd name="connsiteX2" fmla="*/ 638979 w 638979"/>
              <a:gd name="connsiteY2" fmla="*/ 4417764 h 4417764"/>
              <a:gd name="connsiteX3" fmla="*/ 0 w 638979"/>
              <a:gd name="connsiteY3" fmla="*/ 4417764 h 4417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979" h="4417764">
                <a:moveTo>
                  <a:pt x="0" y="0"/>
                </a:moveTo>
                <a:lnTo>
                  <a:pt x="638979" y="0"/>
                </a:lnTo>
                <a:lnTo>
                  <a:pt x="638979" y="4417764"/>
                </a:lnTo>
                <a:lnTo>
                  <a:pt x="0" y="4417764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/>
          <p:cNvCxnSpPr/>
          <p:nvPr/>
        </p:nvCxnSpPr>
        <p:spPr>
          <a:xfrm flipH="1">
            <a:off x="2942375" y="3200759"/>
            <a:ext cx="9155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 flipH="1">
            <a:off x="3857928" y="2427742"/>
            <a:ext cx="660983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図形グループ 31"/>
          <p:cNvGrpSpPr/>
          <p:nvPr/>
        </p:nvGrpSpPr>
        <p:grpSpPr>
          <a:xfrm>
            <a:off x="2942375" y="2504820"/>
            <a:ext cx="1686220" cy="1403825"/>
            <a:chOff x="2807581" y="2504820"/>
            <a:chExt cx="2903585" cy="1403825"/>
          </a:xfrm>
        </p:grpSpPr>
        <p:sp>
          <p:nvSpPr>
            <p:cNvPr id="29" name="フリーフォーム 28"/>
            <p:cNvSpPr/>
            <p:nvPr/>
          </p:nvSpPr>
          <p:spPr>
            <a:xfrm>
              <a:off x="2807581" y="2504820"/>
              <a:ext cx="915554" cy="1403825"/>
            </a:xfrm>
            <a:custGeom>
              <a:avLst/>
              <a:gdLst>
                <a:gd name="connsiteX0" fmla="*/ 0 w 638979"/>
                <a:gd name="connsiteY0" fmla="*/ 0 h 4417764"/>
                <a:gd name="connsiteX1" fmla="*/ 638979 w 638979"/>
                <a:gd name="connsiteY1" fmla="*/ 0 h 4417764"/>
                <a:gd name="connsiteX2" fmla="*/ 638979 w 638979"/>
                <a:gd name="connsiteY2" fmla="*/ 4417764 h 4417764"/>
                <a:gd name="connsiteX3" fmla="*/ 0 w 638979"/>
                <a:gd name="connsiteY3" fmla="*/ 4417764 h 4417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979" h="4417764">
                  <a:moveTo>
                    <a:pt x="0" y="0"/>
                  </a:moveTo>
                  <a:lnTo>
                    <a:pt x="638979" y="0"/>
                  </a:lnTo>
                  <a:lnTo>
                    <a:pt x="638979" y="4417764"/>
                  </a:lnTo>
                  <a:lnTo>
                    <a:pt x="0" y="441776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1" name="直線コネクタ 30"/>
            <p:cNvCxnSpPr/>
            <p:nvPr/>
          </p:nvCxnSpPr>
          <p:spPr>
            <a:xfrm flipH="1">
              <a:off x="3723136" y="3538453"/>
              <a:ext cx="198803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線コネクタ 33"/>
          <p:cNvCxnSpPr/>
          <p:nvPr/>
        </p:nvCxnSpPr>
        <p:spPr>
          <a:xfrm flipH="1">
            <a:off x="2942375" y="4726439"/>
            <a:ext cx="168622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 flipH="1">
            <a:off x="5326223" y="2427742"/>
            <a:ext cx="1702538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 flipH="1">
            <a:off x="5307160" y="3584715"/>
            <a:ext cx="1702538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 flipH="1">
            <a:off x="5326223" y="4750870"/>
            <a:ext cx="1702538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/>
              <p:cNvSpPr txBox="1"/>
              <p:nvPr/>
            </p:nvSpPr>
            <p:spPr>
              <a:xfrm>
                <a:off x="7431589" y="1760665"/>
                <a:ext cx="526106" cy="10143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altLang="ja-JP" sz="32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en-US" altLang="ja-JP" sz="3200" dirty="0" smtClean="0"/>
              </a:p>
            </p:txBody>
          </p:sp>
        </mc:Choice>
        <mc:Fallback xmlns="">
          <p:sp>
            <p:nvSpPr>
              <p:cNvPr id="43" name="テキスト ボックス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589" y="1760665"/>
                <a:ext cx="526106" cy="101431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7431589" y="3065616"/>
                <a:ext cx="526106" cy="10175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altLang="ja-JP" sz="32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kumimoji="1" lang="en-US" altLang="ja-JP" sz="3200" dirty="0" smtClean="0"/>
              </a:p>
            </p:txBody>
          </p:sp>
        </mc:Choice>
        <mc:Fallback xmlns=""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589" y="3065616"/>
                <a:ext cx="526106" cy="101752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7431589" y="4384790"/>
                <a:ext cx="526106" cy="10175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altLang="ja-JP" sz="32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kumimoji="1" lang="en-US" altLang="ja-JP" sz="3200" dirty="0" smtClean="0"/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589" y="4384790"/>
                <a:ext cx="526106" cy="1017523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876567" y="770013"/>
                <a:ext cx="2387656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3200" dirty="0" smtClean="0"/>
                  <a:t>標本空間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400" b="0" i="0" dirty="0" smtClean="0">
                        <a:latin typeface="Cambria Math" charset="0"/>
                      </a:rPr>
                      <m:t>Ω</m:t>
                    </m:r>
                    <m:r>
                      <a:rPr lang="en-US" altLang="ja-JP" sz="3400" b="0" i="0" dirty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endParaRPr kumimoji="1" lang="ja-JP" altLang="en-US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567" y="770013"/>
                <a:ext cx="2387656" cy="892552"/>
              </a:xfrm>
              <a:prstGeom prst="rect">
                <a:avLst/>
              </a:prstGeom>
              <a:blipFill rotWithShape="0">
                <a:blip r:embed="rId14"/>
                <a:stretch>
                  <a:fillRect l="-3069" t="-54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/>
              <p:cNvSpPr txBox="1"/>
              <p:nvPr/>
            </p:nvSpPr>
            <p:spPr>
              <a:xfrm>
                <a:off x="4142027" y="1273971"/>
                <a:ext cx="15259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>
                    <a:solidFill>
                      <a:schemeClr val="tx1"/>
                    </a:solidFill>
                  </a:rPr>
                  <a:t>事象族</a:t>
                </a:r>
                <a14:m>
                  <m:oMath xmlns:m="http://schemas.openxmlformats.org/officeDocument/2006/math">
                    <m:r>
                      <a:rPr lang="en-US" altLang="ja-JP" sz="2800" b="0" i="1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ℱ</m:t>
                    </m:r>
                  </m:oMath>
                </a14:m>
                <a:endParaRPr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テキスト ボックス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2027" y="1273971"/>
                <a:ext cx="1525995" cy="523220"/>
              </a:xfrm>
              <a:prstGeom prst="rect">
                <a:avLst/>
              </a:prstGeom>
              <a:blipFill rotWithShape="0">
                <a:blip r:embed="rId15"/>
                <a:stretch>
                  <a:fillRect l="-7570" t="-12791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/>
              <p:cNvSpPr txBox="1"/>
              <p:nvPr/>
            </p:nvSpPr>
            <p:spPr>
              <a:xfrm>
                <a:off x="7140868" y="5827716"/>
                <a:ext cx="110754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b="0" smtClean="0"/>
                  <a:t>確率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charset="0"/>
                      </a:rPr>
                      <m:t>𝑝</m:t>
                    </m:r>
                  </m:oMath>
                </a14:m>
                <a:endParaRPr lang="ja-JP" altLang="en-US" sz="4800" dirty="0"/>
              </a:p>
            </p:txBody>
          </p:sp>
        </mc:Choice>
        <mc:Fallback xmlns="">
          <p:sp>
            <p:nvSpPr>
              <p:cNvPr id="45" name="テキスト ボックス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0868" y="5827716"/>
                <a:ext cx="1107547" cy="523220"/>
              </a:xfrm>
              <a:prstGeom prst="rect">
                <a:avLst/>
              </a:prstGeom>
              <a:blipFill rotWithShape="0">
                <a:blip r:embed="rId16"/>
                <a:stretch>
                  <a:fillRect l="-10440" t="-12791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テキスト ボックス 38"/>
              <p:cNvSpPr txBox="1"/>
              <p:nvPr/>
            </p:nvSpPr>
            <p:spPr>
              <a:xfrm>
                <a:off x="1235914" y="1399945"/>
                <a:ext cx="1558952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3400" b="0" i="1" smtClean="0">
                          <a:latin typeface="Cambria Math" charset="0"/>
                        </a:rPr>
                        <m:t>:</m:t>
                      </m:r>
                      <m:r>
                        <a:rPr lang="ja-JP" altLang="en-US" sz="3400" b="0" i="1" smtClean="0">
                          <a:latin typeface="Cambria Math" charset="0"/>
                        </a:rPr>
                        <m:t>へ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>
          <p:sp>
            <p:nvSpPr>
              <p:cNvPr id="39" name="テキスト ボックス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1399945"/>
                <a:ext cx="1558952" cy="615553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テキスト ボックス 45"/>
              <p:cNvSpPr txBox="1"/>
              <p:nvPr/>
            </p:nvSpPr>
            <p:spPr>
              <a:xfrm>
                <a:off x="1235914" y="2177227"/>
                <a:ext cx="156901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3400" i="1">
                          <a:latin typeface="Cambria Math" charset="0"/>
                        </a:rPr>
                        <m:t>:</m:t>
                      </m:r>
                      <m:r>
                        <a:rPr lang="ja-JP" altLang="en-US" sz="3400" b="0" i="1" smtClean="0">
                          <a:latin typeface="Cambria Math" charset="0"/>
                        </a:rPr>
                        <m:t>の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>
          <p:sp>
            <p:nvSpPr>
              <p:cNvPr id="46" name="テキスト ボックス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2177227"/>
                <a:ext cx="1569019" cy="615553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テキスト ボックス 46"/>
              <p:cNvSpPr txBox="1"/>
              <p:nvPr/>
            </p:nvSpPr>
            <p:spPr>
              <a:xfrm>
                <a:off x="1235914" y="2954509"/>
                <a:ext cx="156901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sz="3400" i="1">
                          <a:latin typeface="Cambria Math" charset="0"/>
                        </a:rPr>
                        <m:t>:</m:t>
                      </m:r>
                      <m:r>
                        <a:rPr lang="ja-JP" altLang="en-US" sz="3400" i="1">
                          <a:latin typeface="Cambria Math" charset="0"/>
                        </a:rPr>
                        <m:t>へ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>
          <p:sp>
            <p:nvSpPr>
              <p:cNvPr id="47" name="テキスト ボックス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2954509"/>
                <a:ext cx="1569019" cy="615553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1235914" y="3731791"/>
                <a:ext cx="156901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  <m:r>
                        <a:rPr lang="en-US" altLang="ja-JP" sz="3400" i="1">
                          <a:latin typeface="Cambria Math" charset="0"/>
                        </a:rPr>
                        <m:t>:</m:t>
                      </m:r>
                      <m:r>
                        <a:rPr lang="ja-JP" altLang="en-US" sz="3400" b="0" i="1" smtClean="0">
                          <a:latin typeface="Cambria Math" charset="0"/>
                        </a:rPr>
                        <m:t>の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3731791"/>
                <a:ext cx="1569019" cy="615553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テキスト ボックス 48"/>
              <p:cNvSpPr txBox="1"/>
              <p:nvPr/>
            </p:nvSpPr>
            <p:spPr>
              <a:xfrm>
                <a:off x="1235914" y="4509073"/>
                <a:ext cx="156901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5</m:t>
                          </m:r>
                        </m:sub>
                      </m:sSub>
                      <m:r>
                        <a:rPr lang="en-US" altLang="ja-JP" sz="3400" i="1">
                          <a:latin typeface="Cambria Math" charset="0"/>
                        </a:rPr>
                        <m:t>:</m:t>
                      </m:r>
                      <m:r>
                        <a:rPr lang="ja-JP" altLang="en-US" sz="3400" b="0" i="1" smtClean="0">
                          <a:latin typeface="Cambria Math" charset="0"/>
                        </a:rPr>
                        <m:t>も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>
          <p:sp>
            <p:nvSpPr>
              <p:cNvPr id="49" name="テキスト ボックス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4509073"/>
                <a:ext cx="1569019" cy="615553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テキスト ボックス 49"/>
              <p:cNvSpPr txBox="1"/>
              <p:nvPr/>
            </p:nvSpPr>
            <p:spPr>
              <a:xfrm>
                <a:off x="1235914" y="5286356"/>
                <a:ext cx="156901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6</m:t>
                          </m:r>
                        </m:sub>
                      </m:sSub>
                      <m:r>
                        <a:rPr lang="en-US" altLang="ja-JP" sz="3400" i="1">
                          <a:latin typeface="Cambria Math" charset="0"/>
                        </a:rPr>
                        <m:t>:</m:t>
                      </m:r>
                      <m:r>
                        <a:rPr lang="ja-JP" altLang="en-US" sz="3400" i="1">
                          <a:latin typeface="Cambria Math" charset="0"/>
                        </a:rPr>
                        <m:t>へ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>
          <p:sp>
            <p:nvSpPr>
              <p:cNvPr id="50" name="テキスト ボックス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5286356"/>
                <a:ext cx="1569019" cy="615553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0199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角丸四角形 38"/>
          <p:cNvSpPr/>
          <p:nvPr/>
        </p:nvSpPr>
        <p:spPr>
          <a:xfrm>
            <a:off x="286439" y="758488"/>
            <a:ext cx="5871990" cy="6012882"/>
          </a:xfrm>
          <a:prstGeom prst="roundRect">
            <a:avLst>
              <a:gd name="adj" fmla="val 582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角丸四角形 43"/>
          <p:cNvSpPr/>
          <p:nvPr/>
        </p:nvSpPr>
        <p:spPr>
          <a:xfrm>
            <a:off x="4109291" y="1760664"/>
            <a:ext cx="1661597" cy="42500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角丸四角形 44"/>
          <p:cNvSpPr/>
          <p:nvPr/>
        </p:nvSpPr>
        <p:spPr>
          <a:xfrm>
            <a:off x="876566" y="1366893"/>
            <a:ext cx="2387657" cy="51670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/>
              <p:cNvSpPr txBox="1"/>
              <p:nvPr/>
            </p:nvSpPr>
            <p:spPr>
              <a:xfrm>
                <a:off x="1071959" y="6043732"/>
                <a:ext cx="19686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根元事象</a:t>
                </a:r>
                <a14:m>
                  <m:oMath xmlns:m="http://schemas.openxmlformats.org/officeDocument/2006/math">
                    <m:r>
                      <a:rPr lang="en-US" altLang="ja-JP" sz="28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 </m:t>
                    </m:r>
                    <m:r>
                      <a:rPr lang="en-US" altLang="ja-JP" sz="28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charset="0"/>
                      </a:rPr>
                      <m:t>𝜔</m:t>
                    </m:r>
                  </m:oMath>
                </a14:m>
                <a:endParaRPr lang="ja-JP" altLang="en-US" sz="16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3" name="テキスト ボックス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959" y="6043732"/>
                <a:ext cx="1968680" cy="523220"/>
              </a:xfrm>
              <a:prstGeom prst="rect">
                <a:avLst/>
              </a:prstGeom>
              <a:blipFill rotWithShape="0">
                <a:blip r:embed="rId8"/>
                <a:stretch>
                  <a:fillRect l="-5882" t="-11628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テキスト ボックス 53"/>
          <p:cNvSpPr txBox="1"/>
          <p:nvPr/>
        </p:nvSpPr>
        <p:spPr>
          <a:xfrm>
            <a:off x="4628595" y="205087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へ</a:t>
            </a:r>
            <a:endParaRPr kumimoji="1" lang="en-US" altLang="ja-JP" sz="4000" dirty="0" smtClean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4628595" y="435063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も</a:t>
            </a:r>
            <a:endParaRPr kumimoji="1" lang="en-US" altLang="ja-JP" sz="4000" dirty="0" smtClean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4628595" y="320075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の</a:t>
            </a:r>
            <a:endParaRPr kumimoji="1" lang="en-US" altLang="ja-JP" sz="4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/>
              <p:cNvSpPr txBox="1"/>
              <p:nvPr/>
            </p:nvSpPr>
            <p:spPr>
              <a:xfrm>
                <a:off x="4410426" y="5480125"/>
                <a:ext cx="11339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事象</a:t>
                </a:r>
                <a14:m>
                  <m:oMath xmlns:m="http://schemas.openxmlformats.org/officeDocument/2006/math">
                    <m:r>
                      <a:rPr lang="en-US" altLang="ja-JP" sz="2800" b="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𝐴</m:t>
                    </m:r>
                  </m:oMath>
                </a14:m>
                <a:endParaRPr lang="ja-JP" altLang="en-US" sz="16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7" name="テキスト ボックス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426" y="5480125"/>
                <a:ext cx="1133964" cy="523220"/>
              </a:xfrm>
              <a:prstGeom prst="rect">
                <a:avLst/>
              </a:prstGeom>
              <a:blipFill rotWithShape="0">
                <a:blip r:embed="rId9"/>
                <a:stretch>
                  <a:fillRect l="-10160" t="-12791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フリーフォーム 57"/>
          <p:cNvSpPr/>
          <p:nvPr/>
        </p:nvSpPr>
        <p:spPr>
          <a:xfrm>
            <a:off x="2942375" y="1760664"/>
            <a:ext cx="915553" cy="3857937"/>
          </a:xfrm>
          <a:custGeom>
            <a:avLst/>
            <a:gdLst>
              <a:gd name="connsiteX0" fmla="*/ 0 w 638979"/>
              <a:gd name="connsiteY0" fmla="*/ 0 h 4417764"/>
              <a:gd name="connsiteX1" fmla="*/ 638979 w 638979"/>
              <a:gd name="connsiteY1" fmla="*/ 0 h 4417764"/>
              <a:gd name="connsiteX2" fmla="*/ 638979 w 638979"/>
              <a:gd name="connsiteY2" fmla="*/ 4417764 h 4417764"/>
              <a:gd name="connsiteX3" fmla="*/ 0 w 638979"/>
              <a:gd name="connsiteY3" fmla="*/ 4417764 h 4417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979" h="4417764">
                <a:moveTo>
                  <a:pt x="0" y="0"/>
                </a:moveTo>
                <a:lnTo>
                  <a:pt x="638979" y="0"/>
                </a:lnTo>
                <a:lnTo>
                  <a:pt x="638979" y="4417764"/>
                </a:lnTo>
                <a:lnTo>
                  <a:pt x="0" y="4417764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9" name="直線コネクタ 58"/>
          <p:cNvCxnSpPr/>
          <p:nvPr/>
        </p:nvCxnSpPr>
        <p:spPr>
          <a:xfrm flipH="1">
            <a:off x="2942375" y="3200759"/>
            <a:ext cx="9155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 flipH="1">
            <a:off x="3857928" y="2427742"/>
            <a:ext cx="660983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図形グループ 60"/>
          <p:cNvGrpSpPr/>
          <p:nvPr/>
        </p:nvGrpSpPr>
        <p:grpSpPr>
          <a:xfrm>
            <a:off x="2942375" y="2504820"/>
            <a:ext cx="1686220" cy="1403825"/>
            <a:chOff x="2807581" y="2504820"/>
            <a:chExt cx="2903585" cy="1403825"/>
          </a:xfrm>
        </p:grpSpPr>
        <p:sp>
          <p:nvSpPr>
            <p:cNvPr id="62" name="フリーフォーム 61"/>
            <p:cNvSpPr/>
            <p:nvPr/>
          </p:nvSpPr>
          <p:spPr>
            <a:xfrm>
              <a:off x="2807581" y="2504820"/>
              <a:ext cx="915554" cy="1403825"/>
            </a:xfrm>
            <a:custGeom>
              <a:avLst/>
              <a:gdLst>
                <a:gd name="connsiteX0" fmla="*/ 0 w 638979"/>
                <a:gd name="connsiteY0" fmla="*/ 0 h 4417764"/>
                <a:gd name="connsiteX1" fmla="*/ 638979 w 638979"/>
                <a:gd name="connsiteY1" fmla="*/ 0 h 4417764"/>
                <a:gd name="connsiteX2" fmla="*/ 638979 w 638979"/>
                <a:gd name="connsiteY2" fmla="*/ 4417764 h 4417764"/>
                <a:gd name="connsiteX3" fmla="*/ 0 w 638979"/>
                <a:gd name="connsiteY3" fmla="*/ 4417764 h 4417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979" h="4417764">
                  <a:moveTo>
                    <a:pt x="0" y="0"/>
                  </a:moveTo>
                  <a:lnTo>
                    <a:pt x="638979" y="0"/>
                  </a:lnTo>
                  <a:lnTo>
                    <a:pt x="638979" y="4417764"/>
                  </a:lnTo>
                  <a:lnTo>
                    <a:pt x="0" y="441776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3" name="直線コネクタ 62"/>
            <p:cNvCxnSpPr/>
            <p:nvPr/>
          </p:nvCxnSpPr>
          <p:spPr>
            <a:xfrm flipH="1">
              <a:off x="3723136" y="3538453"/>
              <a:ext cx="198803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直線コネクタ 63"/>
          <p:cNvCxnSpPr/>
          <p:nvPr/>
        </p:nvCxnSpPr>
        <p:spPr>
          <a:xfrm flipH="1">
            <a:off x="2942375" y="4726439"/>
            <a:ext cx="168622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/>
              <p:cNvSpPr txBox="1"/>
              <p:nvPr/>
            </p:nvSpPr>
            <p:spPr>
              <a:xfrm>
                <a:off x="876567" y="770013"/>
                <a:ext cx="2387656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3200" dirty="0" smtClean="0"/>
                  <a:t>標本空間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400" b="0" i="0" dirty="0" smtClean="0">
                        <a:latin typeface="Cambria Math" charset="0"/>
                      </a:rPr>
                      <m:t>Ω</m:t>
                    </m:r>
                    <m:r>
                      <a:rPr lang="en-US" altLang="ja-JP" sz="3400" b="0" i="0" dirty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endParaRPr kumimoji="1" lang="ja-JP" altLang="en-US" dirty="0"/>
              </a:p>
            </p:txBody>
          </p:sp>
        </mc:Choice>
        <mc:Fallback xmlns="">
          <p:sp>
            <p:nvSpPr>
              <p:cNvPr id="65" name="テキスト ボックス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567" y="770013"/>
                <a:ext cx="2387656" cy="892552"/>
              </a:xfrm>
              <a:prstGeom prst="rect">
                <a:avLst/>
              </a:prstGeom>
              <a:blipFill rotWithShape="0">
                <a:blip r:embed="rId10"/>
                <a:stretch>
                  <a:fillRect l="-3069" t="-54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テキスト ボックス 65"/>
              <p:cNvSpPr txBox="1"/>
              <p:nvPr/>
            </p:nvSpPr>
            <p:spPr>
              <a:xfrm>
                <a:off x="4142027" y="1273971"/>
                <a:ext cx="15259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dirty="0" smtClean="0">
                    <a:solidFill>
                      <a:schemeClr val="tx1"/>
                    </a:solidFill>
                  </a:rPr>
                  <a:t>事象族</a:t>
                </a:r>
                <a14:m>
                  <m:oMath xmlns:m="http://schemas.openxmlformats.org/officeDocument/2006/math">
                    <m:r>
                      <a:rPr lang="en-US" altLang="ja-JP" sz="2800" b="0" i="1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ℱ</m:t>
                    </m:r>
                  </m:oMath>
                </a14:m>
                <a:endParaRPr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6" name="テキスト ボックス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2027" y="1273971"/>
                <a:ext cx="1525995" cy="523220"/>
              </a:xfrm>
              <a:prstGeom prst="rect">
                <a:avLst/>
              </a:prstGeom>
              <a:blipFill rotWithShape="0">
                <a:blip r:embed="rId11"/>
                <a:stretch>
                  <a:fillRect l="-7570" t="-12791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図 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133" y="0"/>
            <a:ext cx="1617996" cy="1637076"/>
          </a:xfrm>
          <a:prstGeom prst="rect">
            <a:avLst/>
          </a:prstGeom>
        </p:spPr>
      </p:pic>
      <p:sp>
        <p:nvSpPr>
          <p:cNvPr id="42" name="角丸四角形 41"/>
          <p:cNvSpPr/>
          <p:nvPr/>
        </p:nvSpPr>
        <p:spPr>
          <a:xfrm>
            <a:off x="6449452" y="1598113"/>
            <a:ext cx="2529905" cy="5173256"/>
          </a:xfrm>
          <a:prstGeom prst="roundRect">
            <a:avLst>
              <a:gd name="adj" fmla="val 1170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50256" y="-10953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/>
              <a:t>へのへのもへサイコロ</a:t>
            </a:r>
            <a:endParaRPr kumimoji="1" lang="ja-JP" altLang="en-US" sz="4400" dirty="0"/>
          </a:p>
        </p:txBody>
      </p:sp>
      <p:cxnSp>
        <p:nvCxnSpPr>
          <p:cNvPr id="38" name="直線コネクタ 37"/>
          <p:cNvCxnSpPr/>
          <p:nvPr/>
        </p:nvCxnSpPr>
        <p:spPr>
          <a:xfrm flipH="1">
            <a:off x="5326223" y="2427742"/>
            <a:ext cx="1702538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 flipH="1">
            <a:off x="5307160" y="3584715"/>
            <a:ext cx="1702538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 flipH="1">
            <a:off x="5326223" y="4750870"/>
            <a:ext cx="1702538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/>
              <p:cNvSpPr txBox="1"/>
              <p:nvPr/>
            </p:nvSpPr>
            <p:spPr>
              <a:xfrm>
                <a:off x="7431589" y="1760665"/>
                <a:ext cx="526106" cy="10143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altLang="ja-JP" sz="32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en-US" altLang="ja-JP" sz="3200" dirty="0" smtClean="0"/>
              </a:p>
            </p:txBody>
          </p:sp>
        </mc:Choice>
        <mc:Fallback xmlns="">
          <p:sp>
            <p:nvSpPr>
              <p:cNvPr id="43" name="テキスト ボックス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589" y="1760665"/>
                <a:ext cx="526106" cy="101431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7431589" y="3065616"/>
                <a:ext cx="526106" cy="10175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altLang="ja-JP" sz="32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kumimoji="1" lang="en-US" altLang="ja-JP" sz="3200" dirty="0" smtClean="0"/>
              </a:p>
            </p:txBody>
          </p:sp>
        </mc:Choice>
        <mc:Fallback xmlns=""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589" y="3065616"/>
                <a:ext cx="526106" cy="1017523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7431589" y="4384790"/>
                <a:ext cx="526106" cy="10175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altLang="ja-JP" sz="32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2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kumimoji="1" lang="en-US" altLang="ja-JP" sz="3200" dirty="0" smtClean="0"/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589" y="4384790"/>
                <a:ext cx="526106" cy="1017523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/>
              <p:cNvSpPr/>
              <p:nvPr/>
            </p:nvSpPr>
            <p:spPr>
              <a:xfrm>
                <a:off x="5926590" y="2197571"/>
                <a:ext cx="683046" cy="274900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32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関</a:t>
                </a:r>
                <a:r>
                  <a:rPr kumimoji="1" lang="en-US" altLang="ja-JP" sz="32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/>
                </a:r>
                <a:br>
                  <a:rPr kumimoji="1" lang="en-US" altLang="ja-JP" sz="3200" dirty="0" smtClean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kumimoji="1" lang="ja-JP" altLang="en-US" sz="32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数</a:t>
                </a:r>
                <a:r>
                  <a:rPr kumimoji="1" lang="en-US" altLang="ja-JP" sz="32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/>
                </a:r>
                <a:br>
                  <a:rPr kumimoji="1" lang="en-US" altLang="ja-JP" sz="3200" dirty="0" smtClean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altLang="ja-JP" sz="32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3200" b="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𝑃</m:t>
                    </m:r>
                    <m:r>
                      <a:rPr lang="en-US" altLang="ja-JP" sz="3200" i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 </m:t>
                    </m:r>
                  </m:oMath>
                </a14:m>
                <a:endParaRPr kumimoji="1" lang="ja-JP" alt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正方形/長方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6590" y="2197571"/>
                <a:ext cx="683046" cy="2749002"/>
              </a:xfrm>
              <a:prstGeom prst="rect">
                <a:avLst/>
              </a:prstGeom>
              <a:blipFill rotWithShape="0">
                <a:blip r:embed="rId16"/>
                <a:stretch>
                  <a:fillRect l="-13675" r="-12821"/>
                </a:stretch>
              </a:blip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/>
              <p:cNvSpPr txBox="1"/>
              <p:nvPr/>
            </p:nvSpPr>
            <p:spPr>
              <a:xfrm>
                <a:off x="7140868" y="5827716"/>
                <a:ext cx="110754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800" b="0" smtClean="0"/>
                  <a:t>確率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charset="0"/>
                      </a:rPr>
                      <m:t>𝑝</m:t>
                    </m:r>
                  </m:oMath>
                </a14:m>
                <a:endParaRPr lang="ja-JP" altLang="en-US" sz="4800" dirty="0"/>
              </a:p>
            </p:txBody>
          </p:sp>
        </mc:Choice>
        <mc:Fallback xmlns="">
          <p:sp>
            <p:nvSpPr>
              <p:cNvPr id="67" name="テキスト ボックス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0868" y="5827716"/>
                <a:ext cx="1107547" cy="523220"/>
              </a:xfrm>
              <a:prstGeom prst="rect">
                <a:avLst/>
              </a:prstGeom>
              <a:blipFill rotWithShape="0">
                <a:blip r:embed="rId17"/>
                <a:stretch>
                  <a:fillRect l="-10440" t="-12791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テキスト ボックス 35"/>
              <p:cNvSpPr txBox="1"/>
              <p:nvPr/>
            </p:nvSpPr>
            <p:spPr>
              <a:xfrm>
                <a:off x="1235914" y="1399945"/>
                <a:ext cx="1558952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3400" b="0" i="1" smtClean="0">
                          <a:latin typeface="Cambria Math" charset="0"/>
                        </a:rPr>
                        <m:t>:</m:t>
                      </m:r>
                      <m:r>
                        <a:rPr lang="ja-JP" altLang="en-US" sz="3400" b="0" i="1" smtClean="0">
                          <a:latin typeface="Cambria Math" charset="0"/>
                        </a:rPr>
                        <m:t>へ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>
          <p:sp>
            <p:nvSpPr>
              <p:cNvPr id="36" name="テキスト ボックス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1399945"/>
                <a:ext cx="1558952" cy="615553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1235914" y="2177227"/>
                <a:ext cx="156901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3400" i="1">
                          <a:latin typeface="Cambria Math" charset="0"/>
                        </a:rPr>
                        <m:t>:</m:t>
                      </m:r>
                      <m:r>
                        <a:rPr lang="ja-JP" altLang="en-US" sz="3400" b="0" i="1" smtClean="0">
                          <a:latin typeface="Cambria Math" charset="0"/>
                        </a:rPr>
                        <m:t>の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2177227"/>
                <a:ext cx="1569019" cy="615553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テキスト ボックス 45"/>
              <p:cNvSpPr txBox="1"/>
              <p:nvPr/>
            </p:nvSpPr>
            <p:spPr>
              <a:xfrm>
                <a:off x="1235914" y="2954509"/>
                <a:ext cx="156901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sz="3400" i="1">
                          <a:latin typeface="Cambria Math" charset="0"/>
                        </a:rPr>
                        <m:t>:</m:t>
                      </m:r>
                      <m:r>
                        <a:rPr lang="ja-JP" altLang="en-US" sz="3400" i="1">
                          <a:latin typeface="Cambria Math" charset="0"/>
                        </a:rPr>
                        <m:t>へ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>
          <p:sp>
            <p:nvSpPr>
              <p:cNvPr id="46" name="テキスト ボックス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2954509"/>
                <a:ext cx="1569019" cy="615553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テキスト ボックス 67"/>
              <p:cNvSpPr txBox="1"/>
              <p:nvPr/>
            </p:nvSpPr>
            <p:spPr>
              <a:xfrm>
                <a:off x="1235914" y="3731791"/>
                <a:ext cx="156901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  <m:r>
                        <a:rPr lang="en-US" altLang="ja-JP" sz="3400" i="1">
                          <a:latin typeface="Cambria Math" charset="0"/>
                        </a:rPr>
                        <m:t>:</m:t>
                      </m:r>
                      <m:r>
                        <a:rPr lang="ja-JP" altLang="en-US" sz="3400" b="0" i="1" smtClean="0">
                          <a:latin typeface="Cambria Math" charset="0"/>
                        </a:rPr>
                        <m:t>の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>
          <p:sp>
            <p:nvSpPr>
              <p:cNvPr id="68" name="テキスト ボックス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3731791"/>
                <a:ext cx="1569019" cy="615553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テキスト ボックス 68"/>
              <p:cNvSpPr txBox="1"/>
              <p:nvPr/>
            </p:nvSpPr>
            <p:spPr>
              <a:xfrm>
                <a:off x="1235914" y="4509073"/>
                <a:ext cx="156901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5</m:t>
                          </m:r>
                        </m:sub>
                      </m:sSub>
                      <m:r>
                        <a:rPr lang="en-US" altLang="ja-JP" sz="3400" i="1">
                          <a:latin typeface="Cambria Math" charset="0"/>
                        </a:rPr>
                        <m:t>:</m:t>
                      </m:r>
                      <m:r>
                        <a:rPr lang="ja-JP" altLang="en-US" sz="3400" b="0" i="1" smtClean="0">
                          <a:latin typeface="Cambria Math" charset="0"/>
                        </a:rPr>
                        <m:t>も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>
          <p:sp>
            <p:nvSpPr>
              <p:cNvPr id="69" name="テキスト ボックス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4509073"/>
                <a:ext cx="1569019" cy="615553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テキスト ボックス 69"/>
              <p:cNvSpPr txBox="1"/>
              <p:nvPr/>
            </p:nvSpPr>
            <p:spPr>
              <a:xfrm>
                <a:off x="1235914" y="5286356"/>
                <a:ext cx="1569019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ja-JP" altLang="en-US" sz="3400" b="0" i="1" smtClean="0">
                              <a:latin typeface="Cambria Math" charset="0"/>
                            </a:rPr>
                            <m:t>面</m:t>
                          </m:r>
                        </m:e>
                        <m:sub>
                          <m:r>
                            <a:rPr lang="en-US" altLang="ja-JP" sz="3400" b="0" i="1" smtClean="0">
                              <a:latin typeface="Cambria Math" charset="0"/>
                            </a:rPr>
                            <m:t>6</m:t>
                          </m:r>
                        </m:sub>
                      </m:sSub>
                      <m:r>
                        <a:rPr lang="en-US" altLang="ja-JP" sz="3400" i="1">
                          <a:latin typeface="Cambria Math" charset="0"/>
                        </a:rPr>
                        <m:t>:</m:t>
                      </m:r>
                      <m:r>
                        <a:rPr lang="ja-JP" altLang="en-US" sz="3400" i="1">
                          <a:latin typeface="Cambria Math" charset="0"/>
                        </a:rPr>
                        <m:t>へ</m:t>
                      </m:r>
                    </m:oMath>
                  </m:oMathPara>
                </a14:m>
                <a:endParaRPr lang="ja-JP" altLang="en-US" sz="3400" dirty="0"/>
              </a:p>
            </p:txBody>
          </p:sp>
        </mc:Choice>
        <mc:Fallback>
          <p:sp>
            <p:nvSpPr>
              <p:cNvPr id="70" name="テキスト ボックス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914" y="5286356"/>
                <a:ext cx="1569019" cy="615553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8346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円/楕円 23"/>
          <p:cNvSpPr/>
          <p:nvPr/>
        </p:nvSpPr>
        <p:spPr>
          <a:xfrm>
            <a:off x="665782" y="4048212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1199491" y="4142670"/>
            <a:ext cx="1613049" cy="62539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/>
          <p:cNvSpPr/>
          <p:nvPr/>
        </p:nvSpPr>
        <p:spPr>
          <a:xfrm>
            <a:off x="324570" y="2717654"/>
            <a:ext cx="8516038" cy="2493942"/>
          </a:xfrm>
          <a:prstGeom prst="roundRect">
            <a:avLst/>
          </a:prstGeom>
          <a:noFill/>
          <a:ln w="4445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5196470" y="4048212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弧 24"/>
          <p:cNvSpPr/>
          <p:nvPr/>
        </p:nvSpPr>
        <p:spPr>
          <a:xfrm>
            <a:off x="2231402" y="3607537"/>
            <a:ext cx="4601072" cy="1751682"/>
          </a:xfrm>
          <a:prstGeom prst="arc">
            <a:avLst>
              <a:gd name="adj1" fmla="val 11171590"/>
              <a:gd name="adj2" fmla="val 21291507"/>
            </a:avLst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5895038" y="4237156"/>
                <a:ext cx="187487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0≤</m:t>
                      </m:r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𝑝</m:t>
                      </m:r>
                      <m:r>
                        <a:rPr lang="en-US" altLang="ja-JP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≤1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038" y="4237156"/>
                <a:ext cx="1874872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正方形/長方形 27"/>
              <p:cNvSpPr/>
              <p:nvPr/>
            </p:nvSpPr>
            <p:spPr>
              <a:xfrm>
                <a:off x="3524512" y="2899329"/>
                <a:ext cx="3001783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000" b="0" i="1" smtClean="0">
                          <a:latin typeface="Cambria Math" charset="0"/>
                        </a:rPr>
                        <m:t>𝑃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:</m:t>
                      </m:r>
                      <m:r>
                        <a:rPr lang="en-US" altLang="ja-JP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ℱ</m:t>
                      </m:r>
                      <m:r>
                        <a:rPr lang="ja-JP" altLang="en-US" sz="4000" b="0" i="1" smtClean="0">
                          <a:latin typeface="Cambria Math" charset="0"/>
                        </a:rPr>
                        <m:t>→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[0,1]</m:t>
                      </m:r>
                    </m:oMath>
                  </m:oMathPara>
                </a14:m>
                <a:endParaRPr lang="ja-JP" altLang="en-US" sz="4000" dirty="0"/>
              </a:p>
            </p:txBody>
          </p:sp>
        </mc:Choice>
        <mc:Fallback>
          <p:sp>
            <p:nvSpPr>
              <p:cNvPr id="28" name="正方形/長方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4512" y="2899329"/>
                <a:ext cx="3001783" cy="70788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1366502" y="3149640"/>
                <a:ext cx="1835439" cy="541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600" b="0" i="0" smtClean="0">
                        <a:latin typeface="Cambria Math" charset="0"/>
                      </a:rPr>
                      <m:t>Ω</m:t>
                    </m:r>
                  </m:oMath>
                </a14:m>
                <a:r>
                  <a:rPr kumimoji="1" lang="en-US" altLang="ja-JP" sz="2400" dirty="0" smtClean="0"/>
                  <a:t> (</a:t>
                </a:r>
                <a:r>
                  <a:rPr kumimoji="1" lang="ja-JP" altLang="en-US" sz="2400" dirty="0" smtClean="0"/>
                  <a:t>標本空間</a:t>
                </a:r>
                <a:r>
                  <a:rPr kumimoji="1" lang="en-US" altLang="ja-JP" sz="2400" dirty="0" smtClean="0"/>
                  <a:t>)</a:t>
                </a:r>
                <a:endParaRPr kumimoji="1" lang="ja-JP" altLang="en-US" sz="3600" dirty="0"/>
              </a:p>
            </p:txBody>
          </p:sp>
        </mc:Choice>
        <mc:Fallback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502" y="3149640"/>
                <a:ext cx="1835439" cy="541238"/>
              </a:xfrm>
              <a:prstGeom prst="rect">
                <a:avLst/>
              </a:prstGeom>
              <a:blipFill rotWithShape="0">
                <a:blip r:embed="rId4"/>
                <a:stretch>
                  <a:fillRect r="-9635" b="-284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テキスト ボックス 30"/>
          <p:cNvSpPr txBox="1"/>
          <p:nvPr/>
        </p:nvSpPr>
        <p:spPr>
          <a:xfrm>
            <a:off x="4110637" y="360721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smtClean="0"/>
              <a:t>写像</a:t>
            </a:r>
            <a:endParaRPr kumimoji="1" lang="ja-JP" altLang="en-US" sz="3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2890582" y="4208568"/>
                <a:ext cx="377539" cy="4935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ja-JP" sz="3200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altLang="ja-JP" sz="3200" b="0" i="1" smtClean="0">
                              <a:latin typeface="Cambria Math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0582" y="4208568"/>
                <a:ext cx="377539" cy="49359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正方形/長方形 35"/>
          <p:cNvSpPr/>
          <p:nvPr/>
        </p:nvSpPr>
        <p:spPr>
          <a:xfrm>
            <a:off x="3282230" y="4974024"/>
            <a:ext cx="2506577" cy="415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3282230" y="4974024"/>
                <a:ext cx="260071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ja-JP" altLang="en-US" sz="2400" dirty="0" smtClean="0"/>
                  <a:t>確率空間</a:t>
                </a:r>
                <a14:m>
                  <m:oMath xmlns:m="http://schemas.openxmlformats.org/officeDocument/2006/math">
                    <m:r>
                      <a:rPr lang="en-US" altLang="ja-JP" sz="2400" b="0" i="0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ja-JP" sz="2400" b="0" i="0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Ω</m:t>
                    </m:r>
                    <m:r>
                      <a:rPr lang="en-US" altLang="ja-JP" sz="2400" b="0" i="0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altLang="ja-JP" sz="24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ℱ</m:t>
                    </m:r>
                    <m:r>
                      <a:rPr lang="en-US" altLang="ja-JP" sz="24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altLang="ja-JP" sz="24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  <m:r>
                      <a:rPr lang="en-US" altLang="ja-JP" sz="24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 </m:t>
                    </m:r>
                  </m:oMath>
                </a14:m>
                <a:r>
                  <a:rPr kumimoji="1" lang="en-US" altLang="ja-JP" sz="2400" dirty="0" smtClean="0"/>
                  <a:t/>
                </a:r>
                <a:br>
                  <a:rPr kumimoji="1" lang="en-US" altLang="ja-JP" sz="2400" dirty="0" smtClean="0"/>
                </a:br>
                <a:r>
                  <a:rPr lang="en-US" altLang="ja-JP" sz="2000" dirty="0" smtClean="0"/>
                  <a:t>probability space</a:t>
                </a:r>
                <a:endParaRPr lang="ja-JP" altLang="en-US" sz="2000" dirty="0"/>
              </a:p>
            </p:txBody>
          </p:sp>
        </mc:Choice>
        <mc:Fallback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2230" y="4974024"/>
                <a:ext cx="2600713" cy="769441"/>
              </a:xfrm>
              <a:prstGeom prst="rect">
                <a:avLst/>
              </a:prstGeom>
              <a:blipFill rotWithShape="0">
                <a:blip r:embed="rId6"/>
                <a:stretch>
                  <a:fillRect l="-3044" t="-61905" r="-2108" b="-396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/>
              <p:cNvSpPr txBox="1"/>
              <p:nvPr/>
            </p:nvSpPr>
            <p:spPr>
              <a:xfrm>
                <a:off x="1384488" y="4125888"/>
                <a:ext cx="116653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 dirty="0" smtClean="0"/>
                  <a:t>事象</a:t>
                </a:r>
                <a14:m>
                  <m:oMath xmlns:m="http://schemas.openxmlformats.org/officeDocument/2006/math">
                    <m:r>
                      <a:rPr lang="en-US" altLang="ja-JP" sz="3200" i="1">
                        <a:latin typeface="Cambria Math" charset="0"/>
                      </a:rPr>
                      <m:t>𝐴</m:t>
                    </m:r>
                  </m:oMath>
                </a14:m>
                <a:endParaRPr lang="ja-JP" altLang="en-US" sz="2800" dirty="0"/>
              </a:p>
            </p:txBody>
          </p:sp>
        </mc:Choice>
        <mc:Fallback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488" y="4125888"/>
                <a:ext cx="1166538" cy="584775"/>
              </a:xfrm>
              <a:prstGeom prst="rect">
                <a:avLst/>
              </a:prstGeom>
              <a:blipFill rotWithShape="0">
                <a:blip r:embed="rId7"/>
                <a:stretch>
                  <a:fillRect l="-10471" t="-2083" b="-27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テキスト ボックス 52"/>
              <p:cNvSpPr txBox="1"/>
              <p:nvPr/>
            </p:nvSpPr>
            <p:spPr>
              <a:xfrm>
                <a:off x="6501287" y="3321546"/>
                <a:ext cx="12327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b="0" i="0" smtClean="0">
                        <a:latin typeface="Cambria Math" charset="0"/>
                      </a:rPr>
                      <m:t>[0,1]</m:t>
                    </m:r>
                  </m:oMath>
                </a14:m>
                <a:r>
                  <a:rPr lang="ja-JP" altLang="en-US" sz="2400" dirty="0" smtClean="0"/>
                  <a:t>空間</a:t>
                </a:r>
                <a:endParaRPr kumimoji="1" lang="ja-JP" altLang="en-US" sz="2400" dirty="0"/>
              </a:p>
            </p:txBody>
          </p:sp>
        </mc:Choice>
        <mc:Fallback>
          <p:sp>
            <p:nvSpPr>
              <p:cNvPr id="53" name="テキスト ボックス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287" y="3321546"/>
                <a:ext cx="1232710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11823" t="-26667" r="-13793" b="-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/>
          <p:cNvSpPr txBox="1"/>
          <p:nvPr/>
        </p:nvSpPr>
        <p:spPr>
          <a:xfrm>
            <a:off x="4043437" y="275170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事象族</a:t>
            </a:r>
            <a:endParaRPr kumimoji="1" lang="ja-JP" altLang="en-US"/>
          </a:p>
        </p:txBody>
      </p:sp>
      <p:sp>
        <p:nvSpPr>
          <p:cNvPr id="30" name="円/楕円 29"/>
          <p:cNvSpPr/>
          <p:nvPr/>
        </p:nvSpPr>
        <p:spPr>
          <a:xfrm>
            <a:off x="4966770" y="1389716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/>
          <p:cNvSpPr/>
          <p:nvPr/>
        </p:nvSpPr>
        <p:spPr>
          <a:xfrm>
            <a:off x="436082" y="1389716"/>
            <a:ext cx="3272009" cy="870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円弧 32"/>
          <p:cNvSpPr/>
          <p:nvPr/>
        </p:nvSpPr>
        <p:spPr>
          <a:xfrm>
            <a:off x="2001702" y="949041"/>
            <a:ext cx="4601072" cy="1751682"/>
          </a:xfrm>
          <a:prstGeom prst="arc">
            <a:avLst>
              <a:gd name="adj1" fmla="val 11171590"/>
              <a:gd name="adj2" fmla="val 21291507"/>
            </a:avLst>
          </a:prstGeom>
          <a:ln w="476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テキスト ボックス 43"/>
              <p:cNvSpPr txBox="1"/>
              <p:nvPr/>
            </p:nvSpPr>
            <p:spPr>
              <a:xfrm>
                <a:off x="1899956" y="1492608"/>
                <a:ext cx="3442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44" name="テキスト ボックス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956" y="1492608"/>
                <a:ext cx="344260" cy="49244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テキスト ボックス 45"/>
              <p:cNvSpPr txBox="1"/>
              <p:nvPr/>
            </p:nvSpPr>
            <p:spPr>
              <a:xfrm>
                <a:off x="6372046" y="1476015"/>
                <a:ext cx="35003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46" name="テキスト ボックス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046" y="1476015"/>
                <a:ext cx="350032" cy="49244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正方形/長方形 47"/>
              <p:cNvSpPr/>
              <p:nvPr/>
            </p:nvSpPr>
            <p:spPr>
              <a:xfrm>
                <a:off x="3315069" y="240833"/>
                <a:ext cx="2223750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000" i="1" smtClean="0">
                          <a:latin typeface="Cambria Math" charset="0"/>
                        </a:rPr>
                        <m:t>𝑓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:</m:t>
                      </m:r>
                      <m:r>
                        <a:rPr lang="en-US" altLang="ja-JP" sz="4000" b="0" i="1" smtClean="0">
                          <a:latin typeface="Cambria Math" charset="0"/>
                        </a:rPr>
                        <m:t>𝑋</m:t>
                      </m:r>
                      <m:r>
                        <a:rPr lang="is-IS" altLang="ja-JP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→</m:t>
                      </m:r>
                      <m:r>
                        <a:rPr lang="en-US" altLang="ja-JP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𝑌</m:t>
                      </m:r>
                    </m:oMath>
                  </m:oMathPara>
                </a14:m>
                <a:endParaRPr lang="ja-JP" altLang="en-US" sz="4000" dirty="0"/>
              </a:p>
            </p:txBody>
          </p:sp>
        </mc:Choice>
        <mc:Fallback>
          <p:sp>
            <p:nvSpPr>
              <p:cNvPr id="48" name="正方形/長方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069" y="240833"/>
                <a:ext cx="2223750" cy="707886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テキスト ボックス 48"/>
              <p:cNvSpPr txBox="1"/>
              <p:nvPr/>
            </p:nvSpPr>
            <p:spPr>
              <a:xfrm>
                <a:off x="1069268" y="702498"/>
                <a:ext cx="109523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charset="0"/>
                      </a:rPr>
                      <m:t>𝑋</m:t>
                    </m:r>
                  </m:oMath>
                </a14:m>
                <a:r>
                  <a:rPr kumimoji="1" lang="ja-JP" altLang="en-US" sz="3200" dirty="0" smtClean="0"/>
                  <a:t>空間</a:t>
                </a:r>
                <a:endParaRPr kumimoji="1" lang="ja-JP" altLang="en-US" sz="3200" dirty="0"/>
              </a:p>
            </p:txBody>
          </p:sp>
        </mc:Choice>
        <mc:Fallback>
          <p:sp>
            <p:nvSpPr>
              <p:cNvPr id="49" name="テキスト ボックス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268" y="702498"/>
                <a:ext cx="1095236" cy="492443"/>
              </a:xfrm>
              <a:prstGeom prst="rect">
                <a:avLst/>
              </a:prstGeom>
              <a:blipFill rotWithShape="0">
                <a:blip r:embed="rId12"/>
                <a:stretch>
                  <a:fillRect l="-556" t="-24691" r="-22222" b="-493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テキスト ボックス 49"/>
              <p:cNvSpPr txBox="1"/>
              <p:nvPr/>
            </p:nvSpPr>
            <p:spPr>
              <a:xfrm>
                <a:off x="6602774" y="702498"/>
                <a:ext cx="107760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charset="0"/>
                      </a:rPr>
                      <m:t>𝑌</m:t>
                    </m:r>
                  </m:oMath>
                </a14:m>
                <a:r>
                  <a:rPr kumimoji="1" lang="ja-JP" altLang="en-US" sz="3200" dirty="0" smtClean="0"/>
                  <a:t>空間</a:t>
                </a:r>
                <a:endParaRPr kumimoji="1" lang="ja-JP" altLang="en-US" sz="3200" dirty="0"/>
              </a:p>
            </p:txBody>
          </p:sp>
        </mc:Choice>
        <mc:Fallback>
          <p:sp>
            <p:nvSpPr>
              <p:cNvPr id="50" name="テキスト ボックス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2774" y="702498"/>
                <a:ext cx="1077603" cy="492443"/>
              </a:xfrm>
              <a:prstGeom prst="rect">
                <a:avLst/>
              </a:prstGeom>
              <a:blipFill rotWithShape="0">
                <a:blip r:embed="rId13"/>
                <a:stretch>
                  <a:fillRect t="-24691" r="-22599" b="-493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テキスト ボックス 50"/>
          <p:cNvSpPr txBox="1"/>
          <p:nvPr/>
        </p:nvSpPr>
        <p:spPr>
          <a:xfrm>
            <a:off x="3880937" y="948719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写像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92826382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源ノ角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源ノ角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E9DE6B2E-6560-C348-9328-133F4D0C900F}" vid="{74D7BC39-C1C7-FD4E-A5B4-878E93B206C2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User</Template>
  <TotalTime>1233</TotalTime>
  <Words>2568</Words>
  <Application>Microsoft Macintosh PowerPoint</Application>
  <PresentationFormat>画面に合わせる (4:3)</PresentationFormat>
  <Paragraphs>524</Paragraphs>
  <Slides>47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47</vt:i4>
      </vt:variant>
    </vt:vector>
  </HeadingPairs>
  <TitlesOfParts>
    <vt:vector size="53" baseType="lpstr">
      <vt:lpstr>Cambria Math</vt:lpstr>
      <vt:lpstr>Mangal</vt:lpstr>
      <vt:lpstr>Yu Gothic</vt:lpstr>
      <vt:lpstr>源ノ角ゴシック</vt:lpstr>
      <vt:lpstr>Arial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km</dc:creator>
  <cp:lastModifiedBy>MIMURA Koki</cp:lastModifiedBy>
  <cp:revision>70</cp:revision>
  <dcterms:created xsi:type="dcterms:W3CDTF">2019-06-27T00:46:36Z</dcterms:created>
  <dcterms:modified xsi:type="dcterms:W3CDTF">2019-06-28T00:36:34Z</dcterms:modified>
</cp:coreProperties>
</file>