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4" r:id="rId4"/>
    <p:sldId id="265" r:id="rId5"/>
    <p:sldId id="261" r:id="rId6"/>
    <p:sldId id="262" r:id="rId7"/>
    <p:sldId id="263" r:id="rId8"/>
    <p:sldId id="271" r:id="rId9"/>
    <p:sldId id="272" r:id="rId10"/>
    <p:sldId id="268" r:id="rId11"/>
    <p:sldId id="269" r:id="rId12"/>
    <p:sldId id="270" r:id="rId13"/>
    <p:sldId id="267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31"/>
  </p:normalViewPr>
  <p:slideViewPr>
    <p:cSldViewPr snapToGrid="0" snapToObjects="1">
      <p:cViewPr>
        <p:scale>
          <a:sx n="58" d="100"/>
          <a:sy n="58" d="100"/>
        </p:scale>
        <p:origin x="135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DED1-12BA-4B4F-9A9F-82F41F9530E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67DA8-5EF7-4B49-A085-42D95E9A93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99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jpeg"/><Relationship Id="rId12" Type="http://schemas.openxmlformats.org/officeDocument/2006/relationships/image" Target="../media/image14.jpeg"/><Relationship Id="rId13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png"/><Relationship Id="rId9" Type="http://schemas.openxmlformats.org/officeDocument/2006/relationships/image" Target="../media/image11.tiff"/><Relationship Id="rId10" Type="http://schemas.openxmlformats.org/officeDocument/2006/relationships/image" Target="../media/image12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jpeg"/><Relationship Id="rId12" Type="http://schemas.openxmlformats.org/officeDocument/2006/relationships/image" Target="../media/image14.jpeg"/><Relationship Id="rId13" Type="http://schemas.openxmlformats.org/officeDocument/2006/relationships/image" Target="../media/image15.jpeg"/><Relationship Id="rId14" Type="http://schemas.openxmlformats.org/officeDocument/2006/relationships/image" Target="../media/image16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png"/><Relationship Id="rId9" Type="http://schemas.openxmlformats.org/officeDocument/2006/relationships/image" Target="../media/image11.tiff"/><Relationship Id="rId10" Type="http://schemas.openxmlformats.org/officeDocument/2006/relationships/image" Target="../media/image1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" r="10291"/>
          <a:stretch/>
        </p:blipFill>
        <p:spPr>
          <a:xfrm>
            <a:off x="653767" y="420402"/>
            <a:ext cx="8005491" cy="30587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69441" y="420402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#80</a:t>
            </a:r>
            <a:endParaRPr kumimoji="1" lang="ja-JP" altLang="en-US" sz="7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66268" y="34791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2019.07.27</a:t>
            </a:r>
            <a:endParaRPr kumimoji="1" lang="ja-JP" altLang="en-US" sz="3600" dirty="0"/>
          </a:p>
        </p:txBody>
      </p:sp>
      <p:pic>
        <p:nvPicPr>
          <p:cNvPr id="7" name="Picture 2" descr="クレスコ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96" y="4125527"/>
            <a:ext cx="4368404" cy="15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tps://www.r-consortium.org/wp-content/uploads/sites/13/2016/09/RConsortium_Horizontal_Pant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41" y="4398712"/>
            <a:ext cx="4049119" cy="9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682083" y="689324"/>
            <a:ext cx="10515600" cy="760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今日のメニュー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2016" y="1761894"/>
            <a:ext cx="774282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初心者セッション　２題</a:t>
            </a:r>
            <a:endParaRPr lang="en-US" altLang="ja-JP" sz="4800" dirty="0" smtClean="0"/>
          </a:p>
          <a:p>
            <a:pPr>
              <a:spcBef>
                <a:spcPts val="4200"/>
              </a:spcBef>
            </a:pPr>
            <a:r>
              <a:rPr kumimoji="1" lang="ja-JP" altLang="en-US" sz="4800" dirty="0" smtClean="0"/>
              <a:t>　</a:t>
            </a:r>
            <a:r>
              <a:rPr kumimoji="1" lang="en-US" altLang="ja-JP" sz="4800" dirty="0" smtClean="0"/>
              <a:t> </a:t>
            </a:r>
            <a:r>
              <a:rPr kumimoji="1" lang="ja-JP" altLang="en-US" sz="4800" dirty="0" smtClean="0"/>
              <a:t>　</a:t>
            </a:r>
            <a:r>
              <a:rPr kumimoji="1" lang="en-US" altLang="ja-JP" sz="4800" dirty="0" smtClean="0"/>
              <a:t> </a:t>
            </a:r>
            <a:r>
              <a:rPr lang="en-US" altLang="ja-JP" sz="4800" dirty="0" smtClean="0"/>
              <a:t>R</a:t>
            </a:r>
            <a:r>
              <a:rPr lang="ja-JP" altLang="en-US" sz="4800" dirty="0" smtClean="0"/>
              <a:t>基礎</a:t>
            </a:r>
            <a:r>
              <a:rPr lang="ja-JP" altLang="en-US" sz="4800" dirty="0"/>
              <a:t>データ読み込み</a:t>
            </a:r>
            <a:endParaRPr lang="en-US" altLang="ja-JP" sz="4800" dirty="0"/>
          </a:p>
          <a:p>
            <a:pPr>
              <a:spcBef>
                <a:spcPts val="3000"/>
              </a:spcBef>
            </a:pPr>
            <a:r>
              <a:rPr lang="en-US" altLang="ja-JP" sz="4800" dirty="0" smtClean="0"/>
              <a:t>  </a:t>
            </a:r>
            <a:r>
              <a:rPr lang="ja-JP" altLang="en-US" sz="4800" dirty="0"/>
              <a:t>　</a:t>
            </a:r>
            <a:r>
              <a:rPr lang="en-US" altLang="ja-JP" sz="4800" dirty="0" smtClean="0"/>
              <a:t>    Data 〜handling</a:t>
            </a:r>
            <a:endParaRPr kumimoji="1" lang="ja-JP" altLang="en-US" sz="4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7" y="2725422"/>
            <a:ext cx="1191323" cy="119132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16" y="4039288"/>
            <a:ext cx="1191323" cy="11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9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682083" y="689324"/>
            <a:ext cx="10515600" cy="760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今日のメニュー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2083" y="1672684"/>
            <a:ext cx="849944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応用セッション　２題</a:t>
            </a:r>
            <a:endParaRPr lang="en-US" altLang="ja-JP" sz="4800" dirty="0" smtClean="0"/>
          </a:p>
          <a:p>
            <a:pPr>
              <a:spcBef>
                <a:spcPts val="4200"/>
              </a:spcBef>
            </a:pPr>
            <a:r>
              <a:rPr kumimoji="1" lang="ja-JP" altLang="en-US" sz="4800" dirty="0" smtClean="0"/>
              <a:t>　</a:t>
            </a:r>
            <a:r>
              <a:rPr kumimoji="1" lang="en-US" altLang="ja-JP" sz="4800" dirty="0" smtClean="0"/>
              <a:t> </a:t>
            </a:r>
            <a:r>
              <a:rPr kumimoji="1" lang="ja-JP" altLang="en-US" sz="4800" dirty="0" smtClean="0"/>
              <a:t>　</a:t>
            </a:r>
            <a:r>
              <a:rPr lang="ja-JP" altLang="en-US" sz="4000" dirty="0"/>
              <a:t>計量経済学と機械学習の</a:t>
            </a:r>
            <a:r>
              <a:rPr lang="ja-JP" altLang="en-US" sz="4000" dirty="0" smtClean="0"/>
              <a:t>関係</a:t>
            </a:r>
            <a:endParaRPr lang="en-US" altLang="ja-JP" sz="4000" dirty="0" smtClean="0"/>
          </a:p>
          <a:p>
            <a:pPr>
              <a:spcBef>
                <a:spcPts val="4200"/>
              </a:spcBef>
            </a:pPr>
            <a:r>
              <a:rPr lang="ja-JP" altLang="en-US" sz="4800" dirty="0"/>
              <a:t>　</a:t>
            </a:r>
            <a:r>
              <a:rPr lang="en-US" altLang="ja-JP" sz="4800" dirty="0" smtClean="0"/>
              <a:t>     R interface to Python</a:t>
            </a:r>
          </a:p>
          <a:p>
            <a:pPr>
              <a:spcBef>
                <a:spcPts val="4200"/>
              </a:spcBef>
            </a:pPr>
            <a:r>
              <a:rPr lang="en-US" altLang="ja-JP" sz="4800" dirty="0" smtClean="0"/>
              <a:t>         </a:t>
            </a:r>
            <a:r>
              <a:rPr lang="ja-JP" altLang="en-US" sz="4000" dirty="0" smtClean="0">
                <a:solidFill>
                  <a:schemeClr val="bg1">
                    <a:lumMod val="65000"/>
                  </a:schemeClr>
                </a:solidFill>
              </a:rPr>
              <a:t>二項</a:t>
            </a:r>
            <a:r>
              <a:rPr lang="ja-JP" altLang="en-US" sz="4000" dirty="0">
                <a:solidFill>
                  <a:schemeClr val="bg1">
                    <a:lumMod val="65000"/>
                  </a:schemeClr>
                </a:solidFill>
              </a:rPr>
              <a:t>分布が生まれるまで</a:t>
            </a:r>
            <a:endParaRPr kumimoji="1" lang="ja-JP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951806" y="2765954"/>
            <a:ext cx="1005928" cy="2229790"/>
            <a:chOff x="0" y="2832861"/>
            <a:chExt cx="2314575" cy="51306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648889"/>
              <a:ext cx="2314575" cy="2314572"/>
            </a:xfrm>
            <a:prstGeom prst="rect">
              <a:avLst/>
            </a:prstGeom>
          </p:spPr>
        </p:pic>
        <p:pic>
          <p:nvPicPr>
            <p:cNvPr id="2050" name="Picture 2" descr="ttps://pbs.twimg.com/profile_images/721212406387441665/iYFVpJFf_400x4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32861"/>
              <a:ext cx="2314575" cy="231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テキスト ボックス 12"/>
          <p:cNvSpPr txBox="1"/>
          <p:nvPr/>
        </p:nvSpPr>
        <p:spPr>
          <a:xfrm>
            <a:off x="-4958340" y="11387031"/>
            <a:ext cx="48773" cy="97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14" name="Picture 6" descr="ttps://pbs.twimg.com/profile_images/1049991126000660482/IjnuDedI_400x400.jpg"/>
          <p:cNvPicPr>
            <a:picLocks noChangeAspect="1" noChangeArrowheads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06" y="5276161"/>
            <a:ext cx="1005928" cy="10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7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12956" y="2948597"/>
            <a:ext cx="88763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@wkwk_soprano 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R</a:t>
            </a:r>
            <a:r>
              <a:rPr lang="ja-JP" altLang="en-US" sz="3200" dirty="0"/>
              <a:t>でグラフつくるの</a:t>
            </a:r>
            <a:r>
              <a:rPr lang="ja-JP" altLang="en-US" sz="3200" dirty="0" smtClean="0"/>
              <a:t>！</a:t>
            </a:r>
            <a:endParaRPr lang="en-US" altLang="ja-JP" sz="3200" dirty="0" smtClean="0"/>
          </a:p>
          <a:p>
            <a:pPr>
              <a:spcBef>
                <a:spcPts val="1200"/>
              </a:spcBef>
            </a:pPr>
            <a:r>
              <a:rPr lang="ja-JP" altLang="en-US" sz="3200" dirty="0" smtClean="0"/>
              <a:t>@</a:t>
            </a:r>
            <a:r>
              <a:rPr lang="ja-JP" altLang="en-US" sz="3200" dirty="0"/>
              <a:t>airspace_nobo 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Python</a:t>
            </a:r>
            <a:r>
              <a:rPr lang="ja-JP" altLang="en-US" sz="3200" dirty="0"/>
              <a:t>からもRを</a:t>
            </a:r>
            <a:r>
              <a:rPr lang="ja-JP" altLang="en-US" sz="3200" dirty="0" smtClean="0"/>
              <a:t>使いたい</a:t>
            </a:r>
            <a:endParaRPr lang="en-US" altLang="ja-JP" sz="3200" dirty="0" smtClean="0"/>
          </a:p>
          <a:p>
            <a:pPr>
              <a:spcBef>
                <a:spcPts val="1200"/>
              </a:spcBef>
            </a:pPr>
            <a:r>
              <a:rPr lang="ja-JP" altLang="en-US" sz="3200" dirty="0" smtClean="0"/>
              <a:t>@</a:t>
            </a:r>
            <a:r>
              <a:rPr lang="ja-JP" altLang="en-US" sz="3200" dirty="0"/>
              <a:t>gepuro 	</a:t>
            </a:r>
            <a:r>
              <a:rPr lang="en-US" altLang="ja-JP" sz="3200" dirty="0" smtClean="0"/>
              <a:t>             </a:t>
            </a:r>
            <a:r>
              <a:rPr lang="ja-JP" altLang="en-US" sz="3200" dirty="0" smtClean="0"/>
              <a:t>未定 </a:t>
            </a:r>
            <a:endParaRPr lang="en-US" altLang="ja-JP" sz="3200" dirty="0" smtClean="0"/>
          </a:p>
          <a:p>
            <a:pPr>
              <a:spcBef>
                <a:spcPts val="1200"/>
              </a:spcBef>
            </a:pPr>
            <a:r>
              <a:rPr lang="ja-JP" altLang="en-US" sz="3200" dirty="0" smtClean="0"/>
              <a:t>kodachan </a:t>
            </a:r>
            <a:r>
              <a:rPr lang="ja-JP" altLang="en-US" sz="3200" dirty="0"/>
              <a:t>	</a:t>
            </a:r>
            <a:r>
              <a:rPr lang="en-US" altLang="ja-JP" sz="3200" dirty="0" smtClean="0"/>
              <a:t>     </a:t>
            </a:r>
            <a:r>
              <a:rPr lang="ja-JP" altLang="en-US" sz="3200" dirty="0" smtClean="0"/>
              <a:t>R</a:t>
            </a:r>
            <a:r>
              <a:rPr lang="ja-JP" altLang="en-US" sz="3200" dirty="0"/>
              <a:t>とボクと、時々、</a:t>
            </a:r>
            <a:r>
              <a:rPr lang="ja-JP" altLang="en-US" sz="3200" dirty="0" smtClean="0"/>
              <a:t>プロキシ</a:t>
            </a:r>
            <a:endParaRPr lang="en-US" altLang="ja-JP" sz="3200" dirty="0" smtClean="0"/>
          </a:p>
          <a:p>
            <a:pPr>
              <a:spcBef>
                <a:spcPts val="1200"/>
              </a:spcBef>
            </a:pPr>
            <a:r>
              <a:rPr lang="ja-JP" altLang="en-US" sz="3200" dirty="0" smtClean="0"/>
              <a:t>k871 </a:t>
            </a:r>
            <a:r>
              <a:rPr lang="ja-JP" altLang="en-US" sz="3200" dirty="0"/>
              <a:t>	</a:t>
            </a:r>
            <a:r>
              <a:rPr lang="en-US" altLang="ja-JP" sz="3200" dirty="0" smtClean="0"/>
              <a:t>             </a:t>
            </a:r>
            <a:r>
              <a:rPr lang="ja-JP" altLang="en-US" sz="3200" dirty="0" smtClean="0"/>
              <a:t>R </a:t>
            </a:r>
            <a:r>
              <a:rPr lang="ja-JP" altLang="en-US" sz="3200" dirty="0"/>
              <a:t>in a JTM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82083" y="689324"/>
            <a:ext cx="10515600" cy="760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今日のメニュー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2083" y="1672684"/>
            <a:ext cx="2433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LT</a:t>
            </a:r>
            <a:r>
              <a:rPr kumimoji="1" lang="ja-JP" altLang="en-US" sz="4800" dirty="0" smtClean="0"/>
              <a:t>　</a:t>
            </a:r>
            <a:r>
              <a:rPr kumimoji="1" lang="en-US" altLang="ja-JP" sz="4800" dirty="0" smtClean="0"/>
              <a:t>5</a:t>
            </a:r>
            <a:r>
              <a:rPr kumimoji="1" lang="ja-JP" altLang="en-US" sz="4800" dirty="0" smtClean="0"/>
              <a:t>題</a:t>
            </a:r>
            <a:endParaRPr kumimoji="1" lang="ja-JP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0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682083" y="68932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もう一度、大事なこと</a:t>
            </a: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6550" y="1508222"/>
            <a:ext cx="6750566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この場にいる</a:t>
            </a:r>
            <a:r>
              <a:rPr kumimoji="1" lang="ja-JP" altLang="en-US" sz="8000" dirty="0" smtClean="0"/>
              <a:t>全員</a:t>
            </a:r>
            <a:r>
              <a:rPr kumimoji="1" lang="ja-JP" altLang="en-US" sz="4400" dirty="0" smtClean="0"/>
              <a:t>が、</a:t>
            </a:r>
            <a:endParaRPr kumimoji="1" lang="en-US" altLang="ja-JP" sz="4400" dirty="0" smtClean="0"/>
          </a:p>
          <a:p>
            <a:pPr>
              <a:spcBef>
                <a:spcPts val="1200"/>
              </a:spcBef>
            </a:pPr>
            <a:r>
              <a:rPr kumimoji="1" lang="en-US" altLang="ja-JP" sz="8800" dirty="0" smtClean="0"/>
              <a:t>Enjoy!</a:t>
            </a:r>
            <a:r>
              <a:rPr kumimoji="1" lang="ja-JP" altLang="en-US" sz="4400" dirty="0" smtClean="0"/>
              <a:t>できる</a:t>
            </a:r>
            <a:endParaRPr kumimoji="1" lang="en-US" altLang="ja-JP" sz="4400" dirty="0" smtClean="0"/>
          </a:p>
          <a:p>
            <a:pPr>
              <a:spcBef>
                <a:spcPts val="3000"/>
              </a:spcBef>
            </a:pPr>
            <a:r>
              <a:rPr kumimoji="1" lang="ja-JP" altLang="en-US" sz="4400" dirty="0" smtClean="0"/>
              <a:t>空間にしましょう。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25791" y="58665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ヨロシク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872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123653" y="2122009"/>
            <a:ext cx="8041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r>
              <a:rPr kumimoji="1" lang="en-US" altLang="ja-JP" sz="4000" dirty="0" smtClean="0"/>
              <a:t>R</a:t>
            </a:r>
            <a:r>
              <a:rPr kumimoji="1" lang="ja-JP" altLang="en-US" sz="4000" dirty="0" smtClean="0"/>
              <a:t>言語の地域コミュニティ</a:t>
            </a:r>
            <a:endParaRPr kumimoji="1" lang="en-US" altLang="ja-JP" sz="4000" dirty="0" smtClean="0"/>
          </a:p>
          <a:p>
            <a:pPr>
              <a:spcBef>
                <a:spcPts val="1200"/>
              </a:spcBef>
            </a:pPr>
            <a:r>
              <a:rPr lang="ja-JP" altLang="en-US" sz="4000" dirty="0" smtClean="0"/>
              <a:t>・だいたい月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回開催</a:t>
            </a:r>
            <a:endParaRPr kumimoji="1" lang="en-US" altLang="ja-JP" sz="4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 flipH="1">
            <a:off x="123653" y="4873818"/>
            <a:ext cx="869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r>
              <a:rPr kumimoji="1" lang="en-US" altLang="ja-JP" sz="4000" dirty="0" smtClean="0"/>
              <a:t>R</a:t>
            </a:r>
            <a:r>
              <a:rPr lang="ja-JP" altLang="en-US" sz="4000" dirty="0" smtClean="0"/>
              <a:t>言語に関する知識の共有と集積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653" y="390432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【</a:t>
            </a:r>
            <a:r>
              <a:rPr kumimoji="1" lang="ja-JP" altLang="en-US" sz="4400" dirty="0" smtClean="0"/>
              <a:t>目的</a:t>
            </a:r>
            <a:r>
              <a:rPr kumimoji="1" lang="en-US" altLang="ja-JP" sz="4400" dirty="0" smtClean="0"/>
              <a:t>】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 flipH="1">
            <a:off x="123653" y="5861265"/>
            <a:ext cx="869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r>
              <a:rPr kumimoji="1" lang="en-US" altLang="ja-JP" sz="4000" dirty="0" smtClean="0"/>
              <a:t>R</a:t>
            </a:r>
            <a:r>
              <a:rPr lang="ja-JP" altLang="en-US" sz="4000" dirty="0" smtClean="0"/>
              <a:t>言語に関する交流機会の創出</a:t>
            </a:r>
            <a:endParaRPr kumimoji="1" lang="ja-JP" altLang="en-US" sz="4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" r="10291"/>
          <a:stretch/>
        </p:blipFill>
        <p:spPr>
          <a:xfrm>
            <a:off x="343247" y="118953"/>
            <a:ext cx="4444200" cy="16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7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ttps://cdn.aprico-media.com/production/imgs/images/000/027/864/original.png?1551750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5" y="1671843"/>
            <a:ext cx="803162" cy="8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図形グループ 46"/>
          <p:cNvGrpSpPr/>
          <p:nvPr/>
        </p:nvGrpSpPr>
        <p:grpSpPr>
          <a:xfrm>
            <a:off x="201379" y="2570990"/>
            <a:ext cx="8942594" cy="3787927"/>
            <a:chOff x="227946" y="1478174"/>
            <a:chExt cx="8942594" cy="3787927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697527" y="1484660"/>
              <a:ext cx="1805552" cy="1804078"/>
              <a:chOff x="4277090" y="1830439"/>
              <a:chExt cx="2142076" cy="2140326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017" y="1830439"/>
                <a:ext cx="1738671" cy="1738671"/>
              </a:xfrm>
              <a:prstGeom prst="rect">
                <a:avLst/>
              </a:prstGeom>
            </p:spPr>
          </p:pic>
          <p:sp>
            <p:nvSpPr>
              <p:cNvPr id="4" name="テキスト ボックス 3"/>
              <p:cNvSpPr txBox="1"/>
              <p:nvPr/>
            </p:nvSpPr>
            <p:spPr>
              <a:xfrm>
                <a:off x="4277090" y="3569110"/>
                <a:ext cx="2142076" cy="40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latin typeface="+mj-ea"/>
                    <a:ea typeface="+mj-ea"/>
                  </a:rPr>
                  <a:t>kotatyamtema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5" name="図形グループ 4"/>
            <p:cNvGrpSpPr/>
            <p:nvPr/>
          </p:nvGrpSpPr>
          <p:grpSpPr>
            <a:xfrm>
              <a:off x="5715940" y="1480602"/>
              <a:ext cx="1469581" cy="1745976"/>
              <a:chOff x="6466341" y="1825625"/>
              <a:chExt cx="1743485" cy="2071396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6341" y="1825625"/>
                <a:ext cx="1737852" cy="1737852"/>
              </a:xfrm>
              <a:prstGeom prst="rect">
                <a:avLst/>
              </a:prstGeom>
            </p:spPr>
          </p:pic>
          <p:sp>
            <p:nvSpPr>
              <p:cNvPr id="7" name="テキスト ボックス 6"/>
              <p:cNvSpPr txBox="1"/>
              <p:nvPr/>
            </p:nvSpPr>
            <p:spPr>
              <a:xfrm>
                <a:off x="6466341" y="3558467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@y__</a:t>
                </a:r>
                <a:r>
                  <a:rPr kumimoji="1"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mattu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図形グループ 7"/>
            <p:cNvGrpSpPr/>
            <p:nvPr/>
          </p:nvGrpSpPr>
          <p:grpSpPr>
            <a:xfrm>
              <a:off x="227946" y="1480602"/>
              <a:ext cx="1474329" cy="1745976"/>
              <a:chOff x="2697689" y="1825625"/>
              <a:chExt cx="1749118" cy="2071396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3322" y="1825625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0" name="テキスト ボックス 9"/>
              <p:cNvSpPr txBox="1"/>
              <p:nvPr/>
            </p:nvSpPr>
            <p:spPr>
              <a:xfrm>
                <a:off x="2697689" y="3558467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@aad34210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>
              <a:off x="3652351" y="1484660"/>
              <a:ext cx="1731662" cy="1778302"/>
              <a:chOff x="527272" y="4104157"/>
              <a:chExt cx="2054413" cy="2109746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200" y="4104157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527272" y="5812248"/>
                <a:ext cx="2034393" cy="40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latin typeface="+mj-ea"/>
                    <a:ea typeface="+mj-ea"/>
                  </a:rPr>
                  <a:t>kuboci_ukyo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4" name="図形グループ 13"/>
            <p:cNvGrpSpPr/>
            <p:nvPr/>
          </p:nvGrpSpPr>
          <p:grpSpPr>
            <a:xfrm>
              <a:off x="227946" y="3481855"/>
              <a:ext cx="1474329" cy="1751057"/>
              <a:chOff x="2692056" y="4104157"/>
              <a:chExt cx="1749118" cy="2077423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689" y="4104157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6" name="テキスト ボックス 15"/>
              <p:cNvSpPr txBox="1"/>
              <p:nvPr/>
            </p:nvSpPr>
            <p:spPr>
              <a:xfrm>
                <a:off x="2692056" y="5843026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@florets1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7" name="図形グループ 16"/>
            <p:cNvGrpSpPr/>
            <p:nvPr/>
          </p:nvGrpSpPr>
          <p:grpSpPr>
            <a:xfrm>
              <a:off x="5689997" y="3481855"/>
              <a:ext cx="1495524" cy="1715333"/>
              <a:chOff x="6460707" y="4104157"/>
              <a:chExt cx="1774263" cy="2035041"/>
            </a:xfrm>
          </p:grpSpPr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6101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19" name="テキスト ボックス 18"/>
              <p:cNvSpPr txBox="1"/>
              <p:nvPr/>
            </p:nvSpPr>
            <p:spPr>
              <a:xfrm>
                <a:off x="6460707" y="5800644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koriakane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0" name="図形グループ 19"/>
            <p:cNvGrpSpPr/>
            <p:nvPr/>
          </p:nvGrpSpPr>
          <p:grpSpPr>
            <a:xfrm>
              <a:off x="1874870" y="3481854"/>
              <a:ext cx="1628210" cy="1784245"/>
              <a:chOff x="4395010" y="4104157"/>
              <a:chExt cx="1931680" cy="2116798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7819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22" name="テキスト ボックス 21"/>
              <p:cNvSpPr txBox="1"/>
              <p:nvPr/>
            </p:nvSpPr>
            <p:spPr>
              <a:xfrm>
                <a:off x="4395010" y="5812823"/>
                <a:ext cx="1931680" cy="40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@kilometer00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3" name="図形グループ 22"/>
            <p:cNvGrpSpPr/>
            <p:nvPr/>
          </p:nvGrpSpPr>
          <p:grpSpPr>
            <a:xfrm>
              <a:off x="7516744" y="3481855"/>
              <a:ext cx="1469581" cy="1716671"/>
              <a:chOff x="8404383" y="4104157"/>
              <a:chExt cx="1743485" cy="2036629"/>
            </a:xfrm>
          </p:grpSpPr>
          <p:pic>
            <p:nvPicPr>
              <p:cNvPr id="24" name="図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04383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8404383" y="5802232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@</a:t>
                </a:r>
                <a:r>
                  <a:rPr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kyyonko</a:t>
                </a:r>
                <a:endParaRPr lang="en-US" altLang="ja-JP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6" name="図形グループ 45"/>
            <p:cNvGrpSpPr/>
            <p:nvPr/>
          </p:nvGrpSpPr>
          <p:grpSpPr>
            <a:xfrm>
              <a:off x="7369032" y="1478174"/>
              <a:ext cx="1801508" cy="1801696"/>
              <a:chOff x="7369032" y="1478174"/>
              <a:chExt cx="1801508" cy="1801696"/>
            </a:xfrm>
          </p:grpSpPr>
          <p:sp>
            <p:nvSpPr>
              <p:cNvPr id="28" name="テキスト ボックス 27"/>
              <p:cNvSpPr txBox="1"/>
              <p:nvPr/>
            </p:nvSpPr>
            <p:spPr>
              <a:xfrm>
                <a:off x="7369032" y="2941316"/>
                <a:ext cx="18015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@</a:t>
                </a:r>
                <a:r>
                  <a:rPr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wonder_zone</a:t>
                </a:r>
                <a:endParaRPr lang="en-US" altLang="ja-JP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050" name="Picture 2" descr="https://pbs.twimg.com/profile_images/1125381392206974976/GF_wT_3P_400x400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578" y="1478174"/>
                <a:ext cx="1463038" cy="1463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図形グループ 44"/>
            <p:cNvGrpSpPr/>
            <p:nvPr/>
          </p:nvGrpSpPr>
          <p:grpSpPr>
            <a:xfrm>
              <a:off x="3742127" y="3579098"/>
              <a:ext cx="1608811" cy="1687003"/>
              <a:chOff x="3742127" y="3579098"/>
              <a:chExt cx="1608811" cy="1687003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3742127" y="4980734"/>
                <a:ext cx="1469581" cy="28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 smtClean="0">
                    <a:latin typeface="+mj-ea"/>
                    <a:ea typeface="+mj-ea"/>
                  </a:rPr>
                  <a:t>soriente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  <p:pic>
            <p:nvPicPr>
              <p:cNvPr id="2052" name="Picture 4" descr="ttps://pbs.twimg.com/profile_images/716038983822680065/5IEsuang_400x400.jp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469" y="3579098"/>
                <a:ext cx="1431469" cy="1431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4" name="テキスト ボックス 43"/>
          <p:cNvSpPr txBox="1"/>
          <p:nvPr/>
        </p:nvSpPr>
        <p:spPr>
          <a:xfrm>
            <a:off x="201379" y="122251"/>
            <a:ext cx="7051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主催</a:t>
            </a:r>
            <a:r>
              <a:rPr kumimoji="1" lang="en-US" altLang="ja-JP" sz="4800" dirty="0" smtClean="0"/>
              <a:t>: </a:t>
            </a:r>
            <a:r>
              <a:rPr kumimoji="1" lang="en-US" altLang="ja-JP" sz="4800" dirty="0" err="1" smtClean="0"/>
              <a:t>Tokyo.R</a:t>
            </a:r>
            <a:r>
              <a:rPr kumimoji="1" lang="ja-JP" altLang="en-US" sz="4800" dirty="0" smtClean="0"/>
              <a:t>運営チーム</a:t>
            </a:r>
            <a:endParaRPr kumimoji="1" lang="en-US" altLang="ja-JP" sz="4400" dirty="0" smtClean="0"/>
          </a:p>
        </p:txBody>
      </p:sp>
      <p:pic>
        <p:nvPicPr>
          <p:cNvPr id="2062" name="Picture 14" descr="ttps://dohack.jp/wp-content/uploads/2018/07/e87144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5" y="958754"/>
            <a:ext cx="774771" cy="7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/>
          <p:cNvSpPr/>
          <p:nvPr/>
        </p:nvSpPr>
        <p:spPr>
          <a:xfrm>
            <a:off x="1508140" y="965792"/>
            <a:ext cx="73540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 @</a:t>
            </a:r>
            <a:r>
              <a:rPr lang="en-US" altLang="ja-JP" sz="3600" dirty="0" err="1"/>
              <a:t>TokyoRCommunity</a:t>
            </a:r>
            <a:endParaRPr lang="en-US" altLang="ja-JP" sz="3600" dirty="0"/>
          </a:p>
          <a:p>
            <a:pPr>
              <a:spcBef>
                <a:spcPts val="1200"/>
              </a:spcBef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tokyor2017@gmail.com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66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ttps://cdn.aprico-media.com/production/imgs/images/000/027/864/original.png?1551750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5" y="1671843"/>
            <a:ext cx="803162" cy="8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図形グループ 46"/>
          <p:cNvGrpSpPr/>
          <p:nvPr/>
        </p:nvGrpSpPr>
        <p:grpSpPr>
          <a:xfrm>
            <a:off x="201379" y="2570990"/>
            <a:ext cx="8942594" cy="3787927"/>
            <a:chOff x="227946" y="1478174"/>
            <a:chExt cx="8942594" cy="3787927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697527" y="1484660"/>
              <a:ext cx="1805552" cy="1804078"/>
              <a:chOff x="4277090" y="1830439"/>
              <a:chExt cx="2142076" cy="2140326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017" y="1830439"/>
                <a:ext cx="1738671" cy="1738671"/>
              </a:xfrm>
              <a:prstGeom prst="rect">
                <a:avLst/>
              </a:prstGeom>
            </p:spPr>
          </p:pic>
          <p:sp>
            <p:nvSpPr>
              <p:cNvPr id="4" name="テキスト ボックス 3"/>
              <p:cNvSpPr txBox="1"/>
              <p:nvPr/>
            </p:nvSpPr>
            <p:spPr>
              <a:xfrm>
                <a:off x="4277090" y="3569110"/>
                <a:ext cx="2142076" cy="40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latin typeface="+mj-ea"/>
                    <a:ea typeface="+mj-ea"/>
                  </a:rPr>
                  <a:t>kotatyamtema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5" name="図形グループ 4"/>
            <p:cNvGrpSpPr/>
            <p:nvPr/>
          </p:nvGrpSpPr>
          <p:grpSpPr>
            <a:xfrm>
              <a:off x="5715940" y="1480602"/>
              <a:ext cx="1469581" cy="1745976"/>
              <a:chOff x="6466341" y="1825625"/>
              <a:chExt cx="1743485" cy="2071396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6341" y="1825625"/>
                <a:ext cx="1737852" cy="1737852"/>
              </a:xfrm>
              <a:prstGeom prst="rect">
                <a:avLst/>
              </a:prstGeom>
            </p:spPr>
          </p:pic>
          <p:sp>
            <p:nvSpPr>
              <p:cNvPr id="7" name="テキスト ボックス 6"/>
              <p:cNvSpPr txBox="1"/>
              <p:nvPr/>
            </p:nvSpPr>
            <p:spPr>
              <a:xfrm>
                <a:off x="6466341" y="3558467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@y__</a:t>
                </a:r>
                <a:r>
                  <a:rPr kumimoji="1"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mattu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図形グループ 7"/>
            <p:cNvGrpSpPr/>
            <p:nvPr/>
          </p:nvGrpSpPr>
          <p:grpSpPr>
            <a:xfrm>
              <a:off x="227946" y="1480602"/>
              <a:ext cx="1474329" cy="1745976"/>
              <a:chOff x="2697689" y="1825625"/>
              <a:chExt cx="1749118" cy="2071396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3322" y="1825625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0" name="テキスト ボックス 9"/>
              <p:cNvSpPr txBox="1"/>
              <p:nvPr/>
            </p:nvSpPr>
            <p:spPr>
              <a:xfrm>
                <a:off x="2697689" y="3558467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@aad34210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>
              <a:off x="3652351" y="1484660"/>
              <a:ext cx="1731662" cy="1778302"/>
              <a:chOff x="527272" y="4104157"/>
              <a:chExt cx="2054413" cy="2109746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200" y="4104157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527272" y="5812248"/>
                <a:ext cx="2034393" cy="40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latin typeface="+mj-ea"/>
                    <a:ea typeface="+mj-ea"/>
                  </a:rPr>
                  <a:t>kuboci_ukyo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4" name="図形グループ 13"/>
            <p:cNvGrpSpPr/>
            <p:nvPr/>
          </p:nvGrpSpPr>
          <p:grpSpPr>
            <a:xfrm>
              <a:off x="227946" y="3481855"/>
              <a:ext cx="1474329" cy="1751057"/>
              <a:chOff x="2692056" y="4104157"/>
              <a:chExt cx="1749118" cy="2077423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689" y="4104157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6" name="テキスト ボックス 15"/>
              <p:cNvSpPr txBox="1"/>
              <p:nvPr/>
            </p:nvSpPr>
            <p:spPr>
              <a:xfrm>
                <a:off x="2692056" y="5843026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@florets1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7" name="図形グループ 16"/>
            <p:cNvGrpSpPr/>
            <p:nvPr/>
          </p:nvGrpSpPr>
          <p:grpSpPr>
            <a:xfrm>
              <a:off x="5689997" y="3481855"/>
              <a:ext cx="1495524" cy="1715333"/>
              <a:chOff x="6460707" y="4104157"/>
              <a:chExt cx="1774263" cy="2035041"/>
            </a:xfrm>
          </p:grpSpPr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6101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19" name="テキスト ボックス 18"/>
              <p:cNvSpPr txBox="1"/>
              <p:nvPr/>
            </p:nvSpPr>
            <p:spPr>
              <a:xfrm>
                <a:off x="6460707" y="5800644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koriakane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0" name="図形グループ 19"/>
            <p:cNvGrpSpPr/>
            <p:nvPr/>
          </p:nvGrpSpPr>
          <p:grpSpPr>
            <a:xfrm>
              <a:off x="1874870" y="3481854"/>
              <a:ext cx="1628210" cy="1784245"/>
              <a:chOff x="4395010" y="4104157"/>
              <a:chExt cx="1931680" cy="2116798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7819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22" name="テキスト ボックス 21"/>
              <p:cNvSpPr txBox="1"/>
              <p:nvPr/>
            </p:nvSpPr>
            <p:spPr>
              <a:xfrm>
                <a:off x="4395010" y="5812823"/>
                <a:ext cx="1931680" cy="40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@kilometer00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3" name="図形グループ 22"/>
            <p:cNvGrpSpPr/>
            <p:nvPr/>
          </p:nvGrpSpPr>
          <p:grpSpPr>
            <a:xfrm>
              <a:off x="7516744" y="3481855"/>
              <a:ext cx="1469581" cy="1716671"/>
              <a:chOff x="8404383" y="4104157"/>
              <a:chExt cx="1743485" cy="2036629"/>
            </a:xfrm>
          </p:grpSpPr>
          <p:pic>
            <p:nvPicPr>
              <p:cNvPr id="24" name="図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04383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8404383" y="5802232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@</a:t>
                </a:r>
                <a:r>
                  <a:rPr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kyyonko</a:t>
                </a:r>
                <a:endParaRPr lang="en-US" altLang="ja-JP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6" name="図形グループ 45"/>
            <p:cNvGrpSpPr/>
            <p:nvPr/>
          </p:nvGrpSpPr>
          <p:grpSpPr>
            <a:xfrm>
              <a:off x="7369032" y="1478174"/>
              <a:ext cx="1801508" cy="1801696"/>
              <a:chOff x="7369032" y="1478174"/>
              <a:chExt cx="1801508" cy="1801696"/>
            </a:xfrm>
          </p:grpSpPr>
          <p:sp>
            <p:nvSpPr>
              <p:cNvPr id="28" name="テキスト ボックス 27"/>
              <p:cNvSpPr txBox="1"/>
              <p:nvPr/>
            </p:nvSpPr>
            <p:spPr>
              <a:xfrm>
                <a:off x="7369032" y="2941316"/>
                <a:ext cx="18015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@</a:t>
                </a:r>
                <a:r>
                  <a:rPr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wonder_zone</a:t>
                </a:r>
                <a:endParaRPr lang="en-US" altLang="ja-JP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050" name="Picture 2" descr="https://pbs.twimg.com/profile_images/1125381392206974976/GF_wT_3P_400x400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578" y="1478174"/>
                <a:ext cx="1463038" cy="1463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図形グループ 44"/>
            <p:cNvGrpSpPr/>
            <p:nvPr/>
          </p:nvGrpSpPr>
          <p:grpSpPr>
            <a:xfrm>
              <a:off x="3742127" y="3579098"/>
              <a:ext cx="1608811" cy="1687003"/>
              <a:chOff x="3742127" y="3579098"/>
              <a:chExt cx="1608811" cy="1687003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3742127" y="4980734"/>
                <a:ext cx="1469581" cy="28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 smtClean="0">
                    <a:latin typeface="+mj-ea"/>
                    <a:ea typeface="+mj-ea"/>
                  </a:rPr>
                  <a:t>soriente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  <p:pic>
            <p:nvPicPr>
              <p:cNvPr id="2052" name="Picture 4" descr="ttps://pbs.twimg.com/profile_images/716038983822680065/5IEsuang_400x400.jp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469" y="3579098"/>
                <a:ext cx="1431469" cy="1431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62" name="Picture 14" descr="ttps://dohack.jp/wp-content/uploads/2018/07/e87144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5" y="958754"/>
            <a:ext cx="774771" cy="7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/>
          <p:cNvSpPr/>
          <p:nvPr/>
        </p:nvSpPr>
        <p:spPr>
          <a:xfrm>
            <a:off x="1508140" y="965792"/>
            <a:ext cx="73540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 @</a:t>
            </a:r>
            <a:r>
              <a:rPr lang="en-US" altLang="ja-JP" sz="3600" dirty="0" err="1"/>
              <a:t>TokyoRCommunity</a:t>
            </a:r>
            <a:endParaRPr lang="en-US" altLang="ja-JP" sz="3600" dirty="0"/>
          </a:p>
          <a:p>
            <a:pPr>
              <a:spcBef>
                <a:spcPts val="1200"/>
              </a:spcBef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tokyor2017@gmail.com</a:t>
            </a:r>
            <a:endParaRPr lang="ja-JP" altLang="en-US" sz="3600" dirty="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xmlns="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3027084" flipH="1">
            <a:off x="2257825" y="5745707"/>
            <a:ext cx="1362061" cy="717479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201379" y="122251"/>
            <a:ext cx="7051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主催</a:t>
            </a:r>
            <a:r>
              <a:rPr kumimoji="1" lang="en-US" altLang="ja-JP" sz="4800" dirty="0" smtClean="0"/>
              <a:t>: </a:t>
            </a:r>
            <a:r>
              <a:rPr kumimoji="1" lang="en-US" altLang="ja-JP" sz="4800" dirty="0" err="1" smtClean="0"/>
              <a:t>Tokyo.R</a:t>
            </a:r>
            <a:r>
              <a:rPr kumimoji="1" lang="ja-JP" altLang="en-US" sz="4800" dirty="0" smtClean="0"/>
              <a:t>運営チーム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02770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1379" y="12225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/>
              <a:t>構成</a:t>
            </a:r>
            <a:endParaRPr kumimoji="1" lang="en-US" altLang="ja-JP" sz="44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12170" y="1245763"/>
            <a:ext cx="2229587" cy="12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初心者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セッション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12170" y="2791432"/>
            <a:ext cx="2229587" cy="12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応用</a:t>
            </a:r>
            <a:endParaRPr lang="en-US" altLang="ja-JP" sz="3200" dirty="0"/>
          </a:p>
          <a:p>
            <a:pPr algn="ctr"/>
            <a:r>
              <a:rPr kumimoji="1" lang="ja-JP" altLang="en-US" sz="3200" dirty="0"/>
              <a:t>セッション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12170" y="4337101"/>
            <a:ext cx="2229587" cy="12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+mj-ea"/>
                <a:ea typeface="+mj-ea"/>
              </a:rPr>
              <a:t>LT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61361" y="1245763"/>
            <a:ext cx="6593431" cy="12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ja-JP" sz="2800" dirty="0">
                <a:latin typeface="+mj-ea"/>
                <a:ea typeface="+mj-ea"/>
              </a:rPr>
              <a:t>R</a:t>
            </a:r>
            <a:r>
              <a:rPr kumimoji="1" lang="ja-JP" altLang="en-US" sz="2800" dirty="0">
                <a:latin typeface="+mj-ea"/>
                <a:ea typeface="+mj-ea"/>
              </a:rPr>
              <a:t>初心者向けのコンテンツ</a:t>
            </a:r>
            <a:endParaRPr kumimoji="1" lang="en-US" altLang="ja-JP" sz="2800" dirty="0">
              <a:latin typeface="+mj-ea"/>
              <a:ea typeface="+mj-ea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ja-JP" sz="2800" dirty="0">
                <a:latin typeface="+mj-ea"/>
                <a:ea typeface="+mj-ea"/>
              </a:rPr>
              <a:t>R/</a:t>
            </a:r>
            <a:r>
              <a:rPr lang="en-US" altLang="ja-JP" sz="2800" dirty="0" err="1">
                <a:latin typeface="+mj-ea"/>
                <a:ea typeface="+mj-ea"/>
              </a:rPr>
              <a:t>Rstudio</a:t>
            </a:r>
            <a:r>
              <a:rPr lang="ja-JP" altLang="en-US" sz="2800" dirty="0">
                <a:latin typeface="+mj-ea"/>
                <a:ea typeface="+mj-ea"/>
              </a:rPr>
              <a:t>の使い方や、データ整形</a:t>
            </a:r>
            <a:r>
              <a:rPr lang="en-US" altLang="ja-JP" sz="2800" dirty="0">
                <a:latin typeface="+mj-ea"/>
                <a:ea typeface="+mj-ea"/>
              </a:rPr>
              <a:t> </a:t>
            </a:r>
            <a:r>
              <a:rPr lang="ja-JP" altLang="en-US" sz="2800" dirty="0">
                <a:latin typeface="+mj-ea"/>
                <a:ea typeface="+mj-ea"/>
              </a:rPr>
              <a:t>等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61361" y="2791432"/>
            <a:ext cx="6593431" cy="12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ja-JP" altLang="en-US" sz="2800" dirty="0">
                <a:latin typeface="+mj-ea"/>
                <a:ea typeface="+mj-ea"/>
              </a:rPr>
              <a:t>中級・上級者向けコンテンツ</a:t>
            </a:r>
            <a:endParaRPr lang="en-US" altLang="ja-JP" sz="2800" dirty="0">
              <a:latin typeface="+mj-ea"/>
              <a:ea typeface="+mj-ea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ja-JP" altLang="en-US" sz="2800" dirty="0">
                <a:latin typeface="+mj-ea"/>
                <a:ea typeface="+mj-ea"/>
              </a:rPr>
              <a:t>新しいパッケージ</a:t>
            </a:r>
            <a:r>
              <a:rPr kumimoji="1" lang="ja-JP" altLang="en-US" sz="2800" dirty="0" smtClean="0">
                <a:latin typeface="+mj-ea"/>
                <a:ea typeface="+mj-ea"/>
              </a:rPr>
              <a:t>や手法</a:t>
            </a:r>
            <a:r>
              <a:rPr kumimoji="1" lang="ja-JP" altLang="en-US" sz="2800" dirty="0">
                <a:latin typeface="+mj-ea"/>
                <a:ea typeface="+mj-ea"/>
              </a:rPr>
              <a:t>の紹介</a:t>
            </a:r>
            <a:r>
              <a:rPr kumimoji="1" lang="en-US" altLang="ja-JP" sz="2800" dirty="0">
                <a:latin typeface="+mj-ea"/>
                <a:ea typeface="+mj-ea"/>
              </a:rPr>
              <a:t> </a:t>
            </a:r>
            <a:r>
              <a:rPr kumimoji="1" lang="ja-JP" altLang="en-US" sz="2800" dirty="0">
                <a:latin typeface="+mj-ea"/>
                <a:ea typeface="+mj-ea"/>
              </a:rPr>
              <a:t>等</a:t>
            </a:r>
            <a:endParaRPr kumimoji="1" lang="en-US" altLang="ja-JP" sz="2800" dirty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461361" y="4337101"/>
            <a:ext cx="6593431" cy="12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en-US" altLang="ja-JP" sz="2800" dirty="0">
                <a:latin typeface="+mj-ea"/>
                <a:ea typeface="+mj-ea"/>
              </a:rPr>
              <a:t>R</a:t>
            </a:r>
            <a:r>
              <a:rPr lang="ja-JP" altLang="en-US" sz="2800" dirty="0">
                <a:latin typeface="+mj-ea"/>
                <a:ea typeface="+mj-ea"/>
              </a:rPr>
              <a:t>や分析に関するネタ</a:t>
            </a:r>
            <a:endParaRPr lang="en-US" altLang="ja-JP" sz="2800" dirty="0">
              <a:latin typeface="+mj-ea"/>
              <a:ea typeface="+mj-ea"/>
            </a:endParaRPr>
          </a:p>
          <a:p>
            <a:pPr marL="342900" indent="-342900">
              <a:buFont typeface="Arial" charset="0"/>
              <a:buChar char="•"/>
            </a:pPr>
            <a:r>
              <a:rPr lang="ja-JP" altLang="en-US" sz="2800" dirty="0">
                <a:latin typeface="+mj-ea"/>
                <a:ea typeface="+mj-ea"/>
              </a:rPr>
              <a:t>自分の話したいことを話す</a:t>
            </a:r>
            <a:endParaRPr lang="en-US" altLang="ja-JP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685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306551" y="10461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smtClean="0"/>
              <a:t>懇親会もあります</a:t>
            </a:r>
            <a:endParaRPr lang="ja-JP" altLang="en-US" b="1" dirty="0"/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1306551" y="25066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latin typeface="+mj-ea"/>
                <a:ea typeface="+mj-ea"/>
              </a:rPr>
              <a:t>1</a:t>
            </a:r>
            <a:r>
              <a:rPr lang="ja-JP" altLang="en-US" sz="3600" dirty="0" smtClean="0">
                <a:latin typeface="+mj-ea"/>
                <a:ea typeface="+mj-ea"/>
              </a:rPr>
              <a:t>次会：会場で立食パーティ</a:t>
            </a:r>
            <a:endParaRPr lang="en-US" altLang="ja-JP" sz="3600" dirty="0" smtClean="0">
              <a:latin typeface="+mj-ea"/>
              <a:ea typeface="+mj-ea"/>
            </a:endParaRPr>
          </a:p>
          <a:p>
            <a:pPr lvl="1">
              <a:spcBef>
                <a:spcPts val="1100"/>
              </a:spcBef>
            </a:pPr>
            <a:r>
              <a:rPr lang="ja-JP" altLang="en-US" sz="2800" dirty="0" smtClean="0">
                <a:latin typeface="+mj-ea"/>
                <a:ea typeface="+mj-ea"/>
              </a:rPr>
              <a:t>発表者</a:t>
            </a:r>
            <a:r>
              <a:rPr lang="en-US" altLang="ja-JP" sz="2800" dirty="0" smtClean="0">
                <a:latin typeface="+mj-ea"/>
                <a:ea typeface="+mj-ea"/>
              </a:rPr>
              <a:t>(LT</a:t>
            </a:r>
            <a:r>
              <a:rPr lang="ja-JP" altLang="en-US" sz="2800" dirty="0" smtClean="0">
                <a:latin typeface="+mj-ea"/>
                <a:ea typeface="+mj-ea"/>
              </a:rPr>
              <a:t>除く</a:t>
            </a:r>
            <a:r>
              <a:rPr lang="en-US" altLang="ja-JP" sz="2800" dirty="0" smtClean="0">
                <a:latin typeface="+mj-ea"/>
                <a:ea typeface="+mj-ea"/>
              </a:rPr>
              <a:t>)</a:t>
            </a:r>
            <a:r>
              <a:rPr lang="ja-JP" altLang="en-US" sz="2800" dirty="0" smtClean="0">
                <a:latin typeface="+mj-ea"/>
                <a:ea typeface="+mj-ea"/>
              </a:rPr>
              <a:t>：無料</a:t>
            </a:r>
            <a:endParaRPr lang="en-US" altLang="ja-JP" sz="2800" dirty="0" smtClean="0">
              <a:latin typeface="+mj-ea"/>
              <a:ea typeface="+mj-ea"/>
            </a:endParaRPr>
          </a:p>
          <a:p>
            <a:endParaRPr lang="en-US" altLang="ja-JP" dirty="0" smtClean="0">
              <a:latin typeface="+mj-ea"/>
              <a:ea typeface="+mj-ea"/>
            </a:endParaRPr>
          </a:p>
          <a:p>
            <a:r>
              <a:rPr lang="en-US" altLang="ja-JP" sz="3600" dirty="0" smtClean="0">
                <a:latin typeface="+mj-ea"/>
                <a:ea typeface="+mj-ea"/>
              </a:rPr>
              <a:t>2</a:t>
            </a:r>
            <a:r>
              <a:rPr lang="ja-JP" altLang="en-US" sz="3600" dirty="0" smtClean="0">
                <a:latin typeface="+mj-ea"/>
                <a:ea typeface="+mj-ea"/>
              </a:rPr>
              <a:t>次会：近くの居酒屋とか</a:t>
            </a:r>
            <a:endParaRPr lang="ja-JP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0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682083" y="689324"/>
            <a:ext cx="10515600" cy="760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大事</a:t>
            </a:r>
            <a:r>
              <a:rPr lang="ja-JP" altLang="en-US" b="1" smtClean="0"/>
              <a:t>なこと</a:t>
            </a: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2083" y="2014886"/>
            <a:ext cx="85459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 </a:t>
            </a:r>
            <a:r>
              <a:rPr kumimoji="1" lang="ja-JP" altLang="en-US" sz="3600" dirty="0" smtClean="0"/>
              <a:t>アンチハラスメントポリシー</a:t>
            </a:r>
            <a:endParaRPr kumimoji="1" lang="en-US" altLang="ja-JP" sz="3600" dirty="0" smtClean="0"/>
          </a:p>
          <a:p>
            <a:r>
              <a:rPr lang="en-US" altLang="ja-JP" sz="3600" dirty="0"/>
              <a:t> </a:t>
            </a:r>
            <a:r>
              <a:rPr lang="ja-JP" altLang="en-US" sz="3600" dirty="0" smtClean="0"/>
              <a:t>→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connpass</a:t>
            </a:r>
            <a:r>
              <a:rPr lang="ja-JP" altLang="en-US" sz="3600" dirty="0" smtClean="0"/>
              <a:t>に書いてあります。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>      (</a:t>
            </a:r>
            <a:r>
              <a:rPr lang="ja-JP" altLang="en-US" sz="3600" dirty="0" smtClean="0"/>
              <a:t>読みましたよね！？</a:t>
            </a:r>
            <a:r>
              <a:rPr lang="en-US" altLang="ja-JP" sz="3600" dirty="0" smtClean="0"/>
              <a:t>)</a:t>
            </a:r>
          </a:p>
          <a:p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R community code of conduct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dirty="0" smtClean="0"/>
              <a:t>   </a:t>
            </a:r>
            <a:r>
              <a:rPr lang="ja-JP" altLang="en-US" sz="3600" dirty="0" smtClean="0"/>
              <a:t>についても、よろしくお願いします。</a:t>
            </a:r>
            <a:r>
              <a:rPr kumimoji="1" lang="ja-JP" altLang="en-US" sz="3600" dirty="0" smtClean="0"/>
              <a:t> 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429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682083" y="689324"/>
            <a:ext cx="10515600" cy="760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次回！！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9411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682083" y="689324"/>
            <a:ext cx="10515600" cy="760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次回！！</a:t>
            </a:r>
            <a:endParaRPr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0449" y="1538875"/>
            <a:ext cx="3884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8</a:t>
            </a:r>
            <a:r>
              <a:rPr lang="ja-JP" altLang="en-US" sz="4400" dirty="0" smtClean="0"/>
              <a:t>月はお休み。</a:t>
            </a:r>
            <a:endParaRPr kumimoji="1"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0449" y="2225810"/>
            <a:ext cx="7411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/>
              <a:t>次回は</a:t>
            </a:r>
            <a:r>
              <a:rPr lang="en-US" altLang="ja-JP" sz="8000" b="1" dirty="0" smtClean="0"/>
              <a:t>9</a:t>
            </a:r>
            <a:r>
              <a:rPr lang="ja-JP" altLang="en-US" sz="8000" b="1" dirty="0" smtClean="0"/>
              <a:t>月</a:t>
            </a:r>
            <a:r>
              <a:rPr lang="en-US" altLang="ja-JP" sz="8000" b="1" dirty="0" smtClean="0"/>
              <a:t>28</a:t>
            </a:r>
            <a:r>
              <a:rPr lang="ja-JP" altLang="en-US" sz="8000" b="1" dirty="0" smtClean="0"/>
              <a:t>日</a:t>
            </a:r>
            <a:r>
              <a:rPr lang="ja-JP" altLang="en-US" sz="5400" dirty="0" smtClean="0"/>
              <a:t>！！</a:t>
            </a:r>
            <a:endParaRPr kumimoji="1" lang="ja-JP" altLang="en-US" sz="5400" dirty="0"/>
          </a:p>
        </p:txBody>
      </p:sp>
      <p:sp>
        <p:nvSpPr>
          <p:cNvPr id="5" name="爆発 2 4"/>
          <p:cNvSpPr/>
          <p:nvPr/>
        </p:nvSpPr>
        <p:spPr>
          <a:xfrm rot="460072">
            <a:off x="-85437" y="3231738"/>
            <a:ext cx="8965581" cy="3568390"/>
          </a:xfrm>
          <a:prstGeom prst="irregularSeal2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15816" y="4415768"/>
            <a:ext cx="4544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b="1" dirty="0" smtClean="0">
                <a:solidFill>
                  <a:schemeClr val="bg1"/>
                </a:solidFill>
              </a:rPr>
              <a:t>Shiny</a:t>
            </a:r>
            <a:r>
              <a:rPr lang="ja-JP" altLang="en-US" sz="7200" b="1" dirty="0" smtClean="0">
                <a:solidFill>
                  <a:schemeClr val="bg1"/>
                </a:solidFill>
              </a:rPr>
              <a:t>特集</a:t>
            </a:r>
            <a:endParaRPr kumimoji="1" lang="ja-JP" alt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51010" y="62116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乞うご期待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76800601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9DE6B2E-6560-C348-9328-133F4D0C900F}" vid="{74D7BC39-C1C7-FD4E-A5B4-878E93B206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</Template>
  <TotalTime>525</TotalTime>
  <Words>253</Words>
  <Application>Microsoft Macintosh PowerPoint</Application>
  <PresentationFormat>画面に合わせる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Yu Gothic</vt:lpstr>
      <vt:lpstr>源ノ角ゴシック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MIMURA Koki</cp:lastModifiedBy>
  <cp:revision>9</cp:revision>
  <dcterms:created xsi:type="dcterms:W3CDTF">2019-07-26T07:38:44Z</dcterms:created>
  <dcterms:modified xsi:type="dcterms:W3CDTF">2019-07-26T22:20:05Z</dcterms:modified>
</cp:coreProperties>
</file>