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321" r:id="rId19"/>
    <p:sldId id="260" r:id="rId20"/>
    <p:sldId id="264" r:id="rId21"/>
    <p:sldId id="262" r:id="rId22"/>
    <p:sldId id="261" r:id="rId23"/>
    <p:sldId id="263" r:id="rId24"/>
    <p:sldId id="320" r:id="rId25"/>
    <p:sldId id="265" r:id="rId26"/>
    <p:sldId id="266" r:id="rId27"/>
    <p:sldId id="267" r:id="rId28"/>
    <p:sldId id="268" r:id="rId29"/>
    <p:sldId id="269" r:id="rId30"/>
    <p:sldId id="295" r:id="rId31"/>
    <p:sldId id="294" r:id="rId32"/>
    <p:sldId id="288" r:id="rId33"/>
    <p:sldId id="297" r:id="rId34"/>
    <p:sldId id="270" r:id="rId35"/>
    <p:sldId id="298" r:id="rId36"/>
    <p:sldId id="299" r:id="rId37"/>
    <p:sldId id="300" r:id="rId38"/>
    <p:sldId id="301" r:id="rId39"/>
    <p:sldId id="304" r:id="rId40"/>
    <p:sldId id="307" r:id="rId41"/>
    <p:sldId id="302" r:id="rId42"/>
    <p:sldId id="303" r:id="rId43"/>
    <p:sldId id="308" r:id="rId44"/>
    <p:sldId id="306" r:id="rId45"/>
    <p:sldId id="310" r:id="rId46"/>
    <p:sldId id="311" r:id="rId47"/>
    <p:sldId id="312" r:id="rId48"/>
    <p:sldId id="309" r:id="rId49"/>
    <p:sldId id="313" r:id="rId50"/>
    <p:sldId id="317" r:id="rId51"/>
    <p:sldId id="319" r:id="rId52"/>
    <p:sldId id="318" r:id="rId53"/>
    <p:sldId id="322" r:id="rId54"/>
    <p:sldId id="323" r:id="rId55"/>
    <p:sldId id="314" r:id="rId56"/>
    <p:sldId id="324" r:id="rId57"/>
    <p:sldId id="325" r:id="rId58"/>
    <p:sldId id="327" r:id="rId59"/>
    <p:sldId id="326" r:id="rId60"/>
    <p:sldId id="328" r:id="rId61"/>
    <p:sldId id="315" r:id="rId62"/>
    <p:sldId id="329" r:id="rId63"/>
    <p:sldId id="331" r:id="rId64"/>
    <p:sldId id="332" r:id="rId65"/>
    <p:sldId id="333" r:id="rId66"/>
    <p:sldId id="316" r:id="rId67"/>
    <p:sldId id="334" r:id="rId68"/>
    <p:sldId id="335" r:id="rId69"/>
    <p:sldId id="336" r:id="rId70"/>
    <p:sldId id="337" r:id="rId71"/>
    <p:sldId id="341" r:id="rId72"/>
    <p:sldId id="338" r:id="rId73"/>
    <p:sldId id="339" r:id="rId74"/>
    <p:sldId id="340" r:id="rId75"/>
    <p:sldId id="290" r:id="rId76"/>
    <p:sldId id="293" r:id="rId77"/>
    <p:sldId id="291" r:id="rId78"/>
    <p:sldId id="292" r:id="rId7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7"/>
    <p:restoredTop sz="94625"/>
  </p:normalViewPr>
  <p:slideViewPr>
    <p:cSldViewPr snapToGrid="0" snapToObjects="1">
      <p:cViewPr>
        <p:scale>
          <a:sx n="100" d="100"/>
          <a:sy n="100" d="100"/>
        </p:scale>
        <p:origin x="52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E5C1-93DA-4B42-A076-AE19FF2508D1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0A2E3-64E3-5C41-9F46-5C06755FB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50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0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0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8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75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00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0A2E3-64E3-5C41-9F46-5C06755FB70B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8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6.png"/><Relationship Id="rId6" Type="http://schemas.microsoft.com/office/2007/relationships/hdphoto" Target="../media/hdphoto4.wdp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229785" y="4947762"/>
            <a:ext cx="6970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Integrated Development Environment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10EED25E-F2CB-7E48-B7E4-D5FE0A9E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46" y="1166540"/>
            <a:ext cx="4748394" cy="38295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2C6C7700-C6A2-A846-84CE-A8EB284D7787}"/>
              </a:ext>
            </a:extLst>
          </p:cNvPr>
          <p:cNvSpPr txBox="1"/>
          <p:nvPr/>
        </p:nvSpPr>
        <p:spPr>
          <a:xfrm rot="1811887">
            <a:off x="5407339" y="843374"/>
            <a:ext cx="3185487" cy="646331"/>
          </a:xfrm>
          <a:prstGeom prst="rect">
            <a:avLst/>
          </a:prstGeom>
          <a:solidFill>
            <a:schemeClr val="bg1"/>
          </a:solidFill>
          <a:ln w="47625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uzura_font" panose="02000609000000000000" pitchFamily="49" charset="-128"/>
                <a:ea typeface="uzura_font" panose="02000609000000000000" pitchFamily="49" charset="-128"/>
              </a:rPr>
              <a:t>Recommended!!</a:t>
            </a:r>
            <a:endParaRPr kumimoji="1" lang="ja-JP" altLang="en-US" sz="36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pic>
        <p:nvPicPr>
          <p:cNvPr id="14338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4162953"/>
            <a:ext cx="7572375" cy="1823509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2DCC2292-7B9E-F642-B38C-A2C3CAF64FE9}"/>
              </a:ext>
            </a:extLst>
          </p:cNvPr>
          <p:cNvSpPr txBox="1"/>
          <p:nvPr/>
        </p:nvSpPr>
        <p:spPr>
          <a:xfrm>
            <a:off x="1642558" y="5074707"/>
            <a:ext cx="614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Integrated Development Environment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F36E30FA-FC15-134E-860B-E441A4C80C96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C0B2DF59-DA80-8141-98F5-CBE87DF9C7E1}"/>
              </a:ext>
            </a:extLst>
          </p:cNvPr>
          <p:cNvSpPr/>
          <p:nvPr/>
        </p:nvSpPr>
        <p:spPr>
          <a:xfrm>
            <a:off x="2174520" y="38062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https://www.rstudio.com/</a:t>
            </a: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5DD9F9A3-6681-7541-8E17-C85BAFD7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0" y="1096966"/>
            <a:ext cx="4918296" cy="3912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40" y="358574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8A14A505-B5AE-9348-915D-FC436826C8EB}"/>
              </a:ext>
            </a:extLst>
          </p:cNvPr>
          <p:cNvSpPr txBox="1"/>
          <p:nvPr/>
        </p:nvSpPr>
        <p:spPr>
          <a:xfrm>
            <a:off x="189617" y="302659"/>
            <a:ext cx="848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File &gt; New Project… &gt; New Directory &gt; New Project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218E6387-2F20-D748-A4A1-DFC45B19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2" y="892040"/>
            <a:ext cx="7660105" cy="54632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="" xmlns:a16="http://schemas.microsoft.com/office/drawing/2014/main" id="{F8C03AD2-896B-8544-8F19-67222B1D79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1905506"/>
            <a:ext cx="1362061" cy="7174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1C976D18-0E4A-D141-9255-4B0872E6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2832954"/>
            <a:ext cx="1362061" cy="7174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5BBD5490-EEA4-1443-B151-AC0D7AA8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6099044" y="5311524"/>
            <a:ext cx="1362061" cy="71747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9CD7616C-6CFA-524E-8DB6-2A8C3BD9376D}"/>
              </a:ext>
            </a:extLst>
          </p:cNvPr>
          <p:cNvSpPr txBox="1"/>
          <p:nvPr/>
        </p:nvSpPr>
        <p:spPr>
          <a:xfrm>
            <a:off x="2200272" y="2413082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rgbClr val="0432FF"/>
                </a:solidFill>
              </a:rPr>
              <a:t>hogehoge</a:t>
            </a:r>
            <a:endParaRPr kumimoji="1" lang="ja-JP" altLang="en-US" sz="2400" dirty="0">
              <a:solidFill>
                <a:srgbClr val="0432FF"/>
              </a:solidFill>
            </a:endParaRPr>
          </a:p>
        </p:txBody>
      </p:sp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22" y="5338916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466853" y="5483453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="" xmlns:a16="http://schemas.microsoft.com/office/drawing/2014/main" id="{C2627EFC-91A7-5340-AE79-356C5421D02C}"/>
              </a:ext>
            </a:extLst>
          </p:cNvPr>
          <p:cNvCxnSpPr>
            <a:cxnSpLocks/>
          </p:cNvCxnSpPr>
          <p:nvPr/>
        </p:nvCxnSpPr>
        <p:spPr>
          <a:xfrm flipH="1">
            <a:off x="1466853" y="631474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3052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466853" y="2012812"/>
            <a:ext cx="0" cy="4652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7C5E4152-EC0B-D049-8CFB-A88AA307AB02}"/>
              </a:ext>
            </a:extLst>
          </p:cNvPr>
          <p:cNvCxnSpPr>
            <a:cxnSpLocks/>
          </p:cNvCxnSpPr>
          <p:nvPr/>
        </p:nvCxnSpPr>
        <p:spPr>
          <a:xfrm flipH="1">
            <a:off x="585788" y="185954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4DBF1FC8-5819-3642-8F05-D7245EC6779A}"/>
              </a:ext>
            </a:extLst>
          </p:cNvPr>
          <p:cNvCxnSpPr>
            <a:cxnSpLocks/>
          </p:cNvCxnSpPr>
          <p:nvPr/>
        </p:nvCxnSpPr>
        <p:spPr>
          <a:xfrm flipH="1">
            <a:off x="1466853" y="3326399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466853" y="4439157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" y="1004888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2054374" y="1688664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endParaRPr kumimoji="1" lang="ja-JP" altLang="en-US" sz="2800" dirty="0">
              <a:solidFill>
                <a:srgbClr val="0432FF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pic>
        <p:nvPicPr>
          <p:cNvPr id="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5" y="3845232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BD9FF63-36C7-C341-8C6D-686F0354F629}"/>
              </a:ext>
            </a:extLst>
          </p:cNvPr>
          <p:cNvSpPr txBox="1"/>
          <p:nvPr/>
        </p:nvSpPr>
        <p:spPr>
          <a:xfrm>
            <a:off x="2988888" y="300478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0432FF"/>
                </a:solidFill>
              </a:rPr>
              <a:t>hogehoge</a:t>
            </a:r>
            <a:r>
              <a:rPr kumimoji="1" lang="en-US" altLang="ja-JP" sz="2800" dirty="0" err="1"/>
              <a:t>.Rproj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6B3D859C-C1F4-8E4E-9911-54E87446E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6" b="8410"/>
          <a:stretch/>
        </p:blipFill>
        <p:spPr>
          <a:xfrm>
            <a:off x="1735308" y="2736415"/>
            <a:ext cx="1253580" cy="105995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637864" y="4396443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Rproj</a:t>
            </a:r>
            <a:r>
              <a:rPr lang="en-US" altLang="ja-JP" sz="2000" dirty="0" err="1"/>
              <a:t>.user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13057576-0F54-E044-A59F-D1866C4A8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9494753" flipH="1">
            <a:off x="3785739" y="1417376"/>
            <a:ext cx="1362061" cy="71747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26F79BD7-C9A9-6844-A9C0-9C9D92F49038}"/>
              </a:ext>
            </a:extLst>
          </p:cNvPr>
          <p:cNvSpPr txBox="1"/>
          <p:nvPr/>
        </p:nvSpPr>
        <p:spPr>
          <a:xfrm>
            <a:off x="4367990" y="549706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dirty="0"/>
              <a:t>Project Root Directory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DD083F19-91EE-4B4A-82B7-E0DBD246C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08889" flipH="1">
            <a:off x="4700366" y="2293820"/>
            <a:ext cx="1362061" cy="717479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1223618D-5BB5-974B-907D-E8765FFF7E95}"/>
              </a:ext>
            </a:extLst>
          </p:cNvPr>
          <p:cNvSpPr txBox="1"/>
          <p:nvPr/>
        </p:nvSpPr>
        <p:spPr>
          <a:xfrm>
            <a:off x="5812444" y="1739681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Double click!!</a:t>
            </a:r>
            <a:endParaRPr kumimoji="1" lang="ja-JP" altLang="en-US" sz="3600" dirty="0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747" y="4796553"/>
            <a:ext cx="834630" cy="9727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="" xmlns:a16="http://schemas.microsoft.com/office/drawing/2014/main" id="{240DE289-3672-A941-94EF-239841CC4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234" y="5735422"/>
            <a:ext cx="834630" cy="97273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637864" y="528339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RData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04A00143-0D21-5C4D-A406-F411B861B24A}"/>
              </a:ext>
            </a:extLst>
          </p:cNvPr>
          <p:cNvSpPr txBox="1"/>
          <p:nvPr/>
        </p:nvSpPr>
        <p:spPr>
          <a:xfrm>
            <a:off x="2637863" y="6265307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.</a:t>
            </a:r>
            <a:r>
              <a:rPr kumimoji="1" lang="en-US" altLang="ja-JP" sz="2000" dirty="0" err="1"/>
              <a:t>Rhistory</a:t>
            </a:r>
            <a:endParaRPr kumimoji="1" lang="ja-JP" altLang="en-US" sz="2000" dirty="0"/>
          </a:p>
        </p:txBody>
      </p:sp>
      <p:sp>
        <p:nvSpPr>
          <p:cNvPr id="31" name="右中かっこ 30">
            <a:extLst>
              <a:ext uri="{FF2B5EF4-FFF2-40B4-BE49-F238E27FC236}">
                <a16:creationId xmlns="" xmlns:a16="http://schemas.microsoft.com/office/drawing/2014/main" id="{6917634B-477E-0E43-8D31-430B3C6DCCD5}"/>
              </a:ext>
            </a:extLst>
          </p:cNvPr>
          <p:cNvSpPr/>
          <p:nvPr/>
        </p:nvSpPr>
        <p:spPr>
          <a:xfrm>
            <a:off x="4279948" y="4439157"/>
            <a:ext cx="381353" cy="2126248"/>
          </a:xfrm>
          <a:prstGeom prst="rightBrace">
            <a:avLst>
              <a:gd name="adj1" fmla="val 4404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C78AD2B9-ACC4-824A-AB6E-3697DE94A2AF}"/>
              </a:ext>
            </a:extLst>
          </p:cNvPr>
          <p:cNvSpPr txBox="1"/>
          <p:nvPr/>
        </p:nvSpPr>
        <p:spPr>
          <a:xfrm>
            <a:off x="5086135" y="4849656"/>
            <a:ext cx="3980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Auto saved </a:t>
            </a:r>
          </a:p>
          <a:p>
            <a:r>
              <a:rPr lang="en-US" altLang="ja-JP" sz="3600" dirty="0"/>
              <a:t>project information</a:t>
            </a:r>
            <a:endParaRPr kumimoji="1" lang="ja-JP" altLang="en-US" sz="36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EB100B48-C25C-B146-9E43-F02FDFCA1D16}"/>
              </a:ext>
            </a:extLst>
          </p:cNvPr>
          <p:cNvCxnSpPr>
            <a:cxnSpLocks/>
          </p:cNvCxnSpPr>
          <p:nvPr/>
        </p:nvCxnSpPr>
        <p:spPr>
          <a:xfrm>
            <a:off x="7376465" y="2386012"/>
            <a:ext cx="0" cy="921220"/>
          </a:xfrm>
          <a:prstGeom prst="straightConnector1">
            <a:avLst/>
          </a:prstGeom>
          <a:ln w="539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EA8BAE6A-70F8-064A-9B78-AD7E06707342}"/>
              </a:ext>
            </a:extLst>
          </p:cNvPr>
          <p:cNvSpPr txBox="1"/>
          <p:nvPr/>
        </p:nvSpPr>
        <p:spPr>
          <a:xfrm>
            <a:off x="5812444" y="332450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Open project</a:t>
            </a:r>
            <a:endParaRPr kumimoji="1" lang="ja-JP" altLang="en-US" sz="3600" dirty="0"/>
          </a:p>
        </p:txBody>
      </p:sp>
      <p:sp>
        <p:nvSpPr>
          <p:cNvPr id="5" name="爆発 2 4">
            <a:extLst>
              <a:ext uri="{FF2B5EF4-FFF2-40B4-BE49-F238E27FC236}">
                <a16:creationId xmlns="" xmlns:a16="http://schemas.microsoft.com/office/drawing/2014/main" id="{44E0A357-779B-A545-83C4-6ABB179799EE}"/>
              </a:ext>
            </a:extLst>
          </p:cNvPr>
          <p:cNvSpPr/>
          <p:nvPr/>
        </p:nvSpPr>
        <p:spPr>
          <a:xfrm>
            <a:off x="1203482" y="1069460"/>
            <a:ext cx="1507594" cy="873608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3E890D37-D2E4-4F4D-8EAB-2347BC3E1DCC}"/>
              </a:ext>
            </a:extLst>
          </p:cNvPr>
          <p:cNvSpPr txBox="1"/>
          <p:nvPr/>
        </p:nvSpPr>
        <p:spPr>
          <a:xfrm>
            <a:off x="1521803" y="1310129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New!!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FCC9E67F-69AD-0346-B1F0-781E1109499C}"/>
              </a:ext>
            </a:extLst>
          </p:cNvPr>
          <p:cNvCxnSpPr>
            <a:cxnSpLocks/>
          </p:cNvCxnSpPr>
          <p:nvPr/>
        </p:nvCxnSpPr>
        <p:spPr>
          <a:xfrm>
            <a:off x="585788" y="1004888"/>
            <a:ext cx="0" cy="5853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CE3183DC-9FD6-8B48-96EA-AC511E2D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12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3E027A6-B97D-AF4D-B50B-863EB251FAE0}"/>
              </a:ext>
            </a:extLst>
          </p:cNvPr>
          <p:cNvSpPr txBox="1"/>
          <p:nvPr/>
        </p:nvSpPr>
        <p:spPr>
          <a:xfrm>
            <a:off x="1345365" y="56911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~/Documents/R</a:t>
            </a:r>
            <a:endParaRPr kumimoji="1" lang="ja-JP" altLang="en-US" sz="24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="" xmlns:a16="http://schemas.microsoft.com/office/drawing/2014/main" id="{0DE6BB6A-ACAF-7946-9F45-F776001CD793}"/>
              </a:ext>
            </a:extLst>
          </p:cNvPr>
          <p:cNvGrpSpPr/>
          <p:nvPr/>
        </p:nvGrpSpPr>
        <p:grpSpPr>
          <a:xfrm>
            <a:off x="595093" y="1160848"/>
            <a:ext cx="2515985" cy="1760857"/>
            <a:chOff x="440490" y="4588122"/>
            <a:chExt cx="3565745" cy="2495550"/>
          </a:xfrm>
        </p:grpSpPr>
        <p:cxnSp>
          <p:nvCxnSpPr>
            <p:cNvPr id="36" name="直線コネクタ 35">
              <a:extLst>
                <a:ext uri="{FF2B5EF4-FFF2-40B4-BE49-F238E27FC236}">
                  <a16:creationId xmlns="" xmlns:a16="http://schemas.microsoft.com/office/drawing/2014/main" id="{0696BD33-3FC5-E24C-8362-CB7E3A013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4B0B752C-05E6-A342-826F-A1FACACD3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テキスト ボックス 37">
              <a:extLst>
                <a:ext uri="{FF2B5EF4-FFF2-40B4-BE49-F238E27FC236}">
                  <a16:creationId xmlns="" xmlns:a16="http://schemas.microsoft.com/office/drawing/2014/main" id="{A01C6042-8D8C-EB41-AC74-2576674ED6A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project1</a:t>
              </a:r>
              <a:endParaRPr kumimoji="1" lang="ja-JP" altLang="en-US" sz="2800" dirty="0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="" xmlns:a16="http://schemas.microsoft.com/office/drawing/2014/main" id="{0A3337DC-5CF6-9444-82AF-0B6A6DE399D8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="" xmlns:a16="http://schemas.microsoft.com/office/drawing/2014/main" id="{3E81B1B2-873E-344B-972D-F0A2C3F08F01}"/>
              </a:ext>
            </a:extLst>
          </p:cNvPr>
          <p:cNvGrpSpPr/>
          <p:nvPr/>
        </p:nvGrpSpPr>
        <p:grpSpPr>
          <a:xfrm>
            <a:off x="575863" y="3905317"/>
            <a:ext cx="2515985" cy="1760857"/>
            <a:chOff x="440490" y="4588122"/>
            <a:chExt cx="3565745" cy="249555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="" xmlns:a16="http://schemas.microsoft.com/office/drawing/2014/main" id="{0FB4EBD4-94E3-F649-AD8B-4F18955A5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CA87B94E-2733-514A-8019-F32A1085E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テキスト ボックス 43">
              <a:extLst>
                <a:ext uri="{FF2B5EF4-FFF2-40B4-BE49-F238E27FC236}">
                  <a16:creationId xmlns="" xmlns:a16="http://schemas.microsoft.com/office/drawing/2014/main" id="{8B804C3C-0070-BF49-844F-18114EDEB1BA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project2</a:t>
              </a:r>
              <a:endParaRPr kumimoji="1" lang="ja-JP" altLang="en-US" sz="2800" dirty="0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="" xmlns:a16="http://schemas.microsoft.com/office/drawing/2014/main" id="{8160BE73-662E-AA47-BA59-0B7D1DFECE71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="" xmlns:a16="http://schemas.microsoft.com/office/drawing/2014/main" id="{DB6C90E1-E829-434C-AC86-DAE9A32A062E}"/>
              </a:ext>
            </a:extLst>
          </p:cNvPr>
          <p:cNvCxnSpPr>
            <a:cxnSpLocks/>
          </p:cNvCxnSpPr>
          <p:nvPr/>
        </p:nvCxnSpPr>
        <p:spPr>
          <a:xfrm>
            <a:off x="4310051" y="0"/>
            <a:ext cx="0" cy="5538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="" xmlns:a16="http://schemas.microsoft.com/office/drawing/2014/main" id="{77110865-6AA6-504F-92DB-994886171B38}"/>
              </a:ext>
            </a:extLst>
          </p:cNvPr>
          <p:cNvGrpSpPr/>
          <p:nvPr/>
        </p:nvGrpSpPr>
        <p:grpSpPr>
          <a:xfrm>
            <a:off x="4319977" y="164889"/>
            <a:ext cx="2515985" cy="1760857"/>
            <a:chOff x="440490" y="4588122"/>
            <a:chExt cx="3565745" cy="249555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="" xmlns:a16="http://schemas.microsoft.com/office/drawing/2014/main" id="{C625C7E5-444C-014E-B0B4-7D5EF36F4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13641751-87AA-4642-B28C-4F034CE1C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テキスト ボックス 50">
              <a:extLst>
                <a:ext uri="{FF2B5EF4-FFF2-40B4-BE49-F238E27FC236}">
                  <a16:creationId xmlns="" xmlns:a16="http://schemas.microsoft.com/office/drawing/2014/main" id="{454285CC-CC36-3240-BA42-1A18B8CA7F03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project3</a:t>
              </a:r>
              <a:endParaRPr kumimoji="1" lang="ja-JP" altLang="en-US" sz="2800" dirty="0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="" xmlns:a16="http://schemas.microsoft.com/office/drawing/2014/main" id="{AD923557-9F39-B744-83FA-F051020C7B8F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D97069F-2E1C-C64B-B3CE-16AA8E413FB1}"/>
              </a:ext>
            </a:extLst>
          </p:cNvPr>
          <p:cNvGrpSpPr/>
          <p:nvPr/>
        </p:nvGrpSpPr>
        <p:grpSpPr>
          <a:xfrm>
            <a:off x="4332894" y="3109312"/>
            <a:ext cx="2515985" cy="1760857"/>
            <a:chOff x="440490" y="4588122"/>
            <a:chExt cx="3565745" cy="2495550"/>
          </a:xfrm>
        </p:grpSpPr>
        <p:cxnSp>
          <p:nvCxnSpPr>
            <p:cNvPr id="56" name="直線コネクタ 55">
              <a:extLst>
                <a:ext uri="{FF2B5EF4-FFF2-40B4-BE49-F238E27FC236}">
                  <a16:creationId xmlns="" xmlns:a16="http://schemas.microsoft.com/office/drawing/2014/main" id="{603FB5C9-9EC0-3842-A25F-61A56999D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90" y="5442783"/>
              <a:ext cx="585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2" descr="「フォルダ　アイコン」の画像検索結果">
              <a:extLst>
                <a:ext uri="{FF2B5EF4-FFF2-40B4-BE49-F238E27FC236}">
                  <a16:creationId xmlns="" xmlns:a16="http://schemas.microsoft.com/office/drawing/2014/main" id="{E385D198-EA96-D844-9282-BC6BFCBB9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33" y="4588122"/>
              <a:ext cx="1490663" cy="1490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="" xmlns:a16="http://schemas.microsoft.com/office/drawing/2014/main" id="{FFFBD0DF-8B7D-9A4C-AF71-85605AE8461E}"/>
                </a:ext>
              </a:extLst>
            </p:cNvPr>
            <p:cNvSpPr txBox="1"/>
            <p:nvPr/>
          </p:nvSpPr>
          <p:spPr>
            <a:xfrm>
              <a:off x="1929324" y="5062583"/>
              <a:ext cx="2076911" cy="741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project4</a:t>
              </a:r>
              <a:endParaRPr kumimoji="1" lang="ja-JP" altLang="en-US" sz="2800" dirty="0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="" xmlns:a16="http://schemas.microsoft.com/office/drawing/2014/main" id="{FC217A4E-C003-654E-AB4E-A66EBB1D7A59}"/>
                </a:ext>
              </a:extLst>
            </p:cNvPr>
            <p:cNvSpPr/>
            <p:nvPr/>
          </p:nvSpPr>
          <p:spPr>
            <a:xfrm>
              <a:off x="1183440" y="5740647"/>
              <a:ext cx="1171575" cy="1343025"/>
            </a:xfrm>
            <a:custGeom>
              <a:avLst/>
              <a:gdLst>
                <a:gd name="connsiteX0" fmla="*/ 0 w 1171575"/>
                <a:gd name="connsiteY0" fmla="*/ 0 h 1343025"/>
                <a:gd name="connsiteX1" fmla="*/ 0 w 1171575"/>
                <a:gd name="connsiteY1" fmla="*/ 1343025 h 1343025"/>
                <a:gd name="connsiteX2" fmla="*/ 1171575 w 1171575"/>
                <a:gd name="connsiteY2" fmla="*/ 1343025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575" h="1343025">
                  <a:moveTo>
                    <a:pt x="0" y="0"/>
                  </a:moveTo>
                  <a:lnTo>
                    <a:pt x="0" y="1343025"/>
                  </a:lnTo>
                  <a:lnTo>
                    <a:pt x="1171575" y="134302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="" xmlns:a16="http://schemas.microsoft.com/office/drawing/2014/main" id="{22A467F4-6F54-B440-9B85-F480CF44B6A4}"/>
              </a:ext>
            </a:extLst>
          </p:cNvPr>
          <p:cNvCxnSpPr>
            <a:cxnSpLocks/>
          </p:cNvCxnSpPr>
          <p:nvPr/>
        </p:nvCxnSpPr>
        <p:spPr>
          <a:xfrm>
            <a:off x="4310051" y="5624515"/>
            <a:ext cx="0" cy="10604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="" xmlns:a16="http://schemas.microsoft.com/office/drawing/2014/main" id="{4CE13E3E-765B-494E-BE31-D1240C27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12" y="2049232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図 61">
            <a:extLst>
              <a:ext uri="{FF2B5EF4-FFF2-40B4-BE49-F238E27FC236}">
                <a16:creationId xmlns="" xmlns:a16="http://schemas.microsoft.com/office/drawing/2014/main" id="{D518ADF1-0182-4F48-A5C0-AE7FEF22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2" y="4797076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図 63">
            <a:extLst>
              <a:ext uri="{FF2B5EF4-FFF2-40B4-BE49-F238E27FC236}">
                <a16:creationId xmlns="" xmlns:a16="http://schemas.microsoft.com/office/drawing/2014/main" id="{5D8C69DE-C6EF-3646-8141-2A952188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53" y="402022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図 64">
            <a:extLst>
              <a:ext uri="{FF2B5EF4-FFF2-40B4-BE49-F238E27FC236}">
                <a16:creationId xmlns="" xmlns:a16="http://schemas.microsoft.com/office/drawing/2014/main" id="{BDE8CB87-D1DA-424F-9543-5775A69F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36" y="1067667"/>
            <a:ext cx="1968186" cy="1565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130" y="5579911"/>
            <a:ext cx="1016368" cy="10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python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511300"/>
            <a:ext cx="6096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52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角丸四角形 56"/>
          <p:cNvSpPr/>
          <p:nvPr/>
        </p:nvSpPr>
        <p:spPr>
          <a:xfrm>
            <a:off x="4586340" y="2834099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20709" y="2840116"/>
            <a:ext cx="3701204" cy="3279311"/>
          </a:xfrm>
          <a:prstGeom prst="roundRect">
            <a:avLst>
              <a:gd name="adj" fmla="val 112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558496" y="753458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280862" y="747169"/>
            <a:ext cx="3701204" cy="199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" y="5991998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43819" y="748677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&lt;-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37252" y="1443686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084" y="50692"/>
            <a:ext cx="6879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Variable assignment &amp; </a:t>
            </a:r>
            <a:r>
              <a:rPr lang="en-US" altLang="ja-JP" sz="3600" b="1" dirty="0" smtClean="0"/>
              <a:t>naming</a:t>
            </a:r>
            <a:endParaRPr kumimoji="1" lang="ja-JP" altLang="en-US" sz="3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82512" y="2816605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82512" y="3475347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77089" y="5451573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88462" y="290523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88462" y="363911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88462" y="559455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9538" y="4792831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88462" y="498377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43819" y="1422734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 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-&gt;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var_1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13124" y="3444905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_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89078" y="277084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1var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0773" y="283599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96104" y="4793019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mtClean="0">
                <a:latin typeface="DFPGyoSho-Lt" charset="-128"/>
                <a:ea typeface="DFPGyoSho-Lt" charset="-128"/>
                <a:cs typeface="DFPGyoSho-Lt" charset="-128"/>
              </a:rPr>
              <a:t>var.1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0773" y="3536053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0773" y="493617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83656" y="546707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list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6496" y="563623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86486" y="2096791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var_1</a:t>
            </a:r>
            <a:r>
              <a:rPr kumimoji="1" lang="en-US" altLang="ja-JP" sz="36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6496" y="225903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40FF"/>
                </a:solidFill>
              </a:rPr>
              <a:t>▼</a:t>
            </a:r>
            <a:r>
              <a:rPr kumimoji="1" lang="en-US" altLang="ja-JP" sz="2400" dirty="0" smtClean="0">
                <a:solidFill>
                  <a:srgbClr val="FF40FF"/>
                </a:solidFill>
              </a:rPr>
              <a:t> </a:t>
            </a:r>
            <a:endParaRPr kumimoji="1" lang="ja-JP" altLang="en-US" sz="2400" dirty="0">
              <a:solidFill>
                <a:srgbClr val="FF40FF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20773" y="155897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0773" y="858911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88462" y="153070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65408" y="4118962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&lt;- 1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773" y="423611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40FF"/>
                </a:solidFill>
              </a:rPr>
              <a:t>○</a:t>
            </a:r>
            <a:r>
              <a:rPr kumimoji="1" lang="en-US" altLang="ja-JP" sz="3200" dirty="0" smtClean="0">
                <a:solidFill>
                  <a:srgbClr val="FF40FF"/>
                </a:solidFill>
              </a:rPr>
              <a:t>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58842" y="4134089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kumimoji="1" lang="en-US" altLang="ja-JP" sz="3600" b="1" dirty="0" err="1" smtClean="0">
                <a:latin typeface="DFPGyoSho-Lt" charset="-128"/>
                <a:ea typeface="DFPGyoSho-Lt" charset="-128"/>
                <a:cs typeface="DFPGyoSho-Lt" charset="-128"/>
              </a:rPr>
              <a:t>var</a:t>
            </a:r>
            <a:r>
              <a:rPr kumimoji="1" lang="en-US" altLang="ja-JP" sz="3600" b="1" dirty="0" smtClean="0">
                <a:latin typeface="DFPGyoSho-Lt" charset="-128"/>
                <a:ea typeface="DFPGyoSho-Lt" charset="-128"/>
                <a:cs typeface="DFPGyoSho-Lt" charset="-128"/>
              </a:rPr>
              <a:t> = 1</a:t>
            </a:r>
            <a:endParaRPr kumimoji="1" lang="ja-JP" altLang="en-US" sz="36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88462" y="424989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40FF"/>
                </a:solidFill>
              </a:rPr>
              <a:t>×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81820" y="2539388"/>
            <a:ext cx="6686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/>
              <a:t>R Interface to Python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8136"/>
            <a:ext cx="1610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Tokyo.R</a:t>
            </a:r>
            <a:r>
              <a:rPr kumimoji="1" lang="en-US" altLang="ja-JP" sz="2000" dirty="0" smtClean="0"/>
              <a:t> </a:t>
            </a:r>
            <a:r>
              <a:rPr lang="en-US" altLang="ja-JP" sz="2000" dirty="0"/>
              <a:t>#80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882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2019.07.27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678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4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280861" y="893592"/>
            <a:ext cx="394961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4411198" y="890931"/>
            <a:ext cx="4703305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85779" y="2964631"/>
            <a:ext cx="3949615" cy="973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416940" y="2533679"/>
            <a:ext cx="4697563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4411198" y="4168477"/>
            <a:ext cx="4703306" cy="1229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318612" y="793214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56" y="6169108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61084" y="50692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 Use packages</a:t>
            </a:r>
            <a:endParaRPr kumimoji="1" lang="ja-JP" altLang="en-US" sz="3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06748" y="2480778"/>
            <a:ext cx="367600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as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np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6748" y="4179211"/>
            <a:ext cx="482696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from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import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</a:p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array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6748" y="841338"/>
            <a:ext cx="336021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imort</a:t>
            </a:r>
            <a:r>
              <a:rPr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en-US" altLang="ja-JP" sz="3200" b="1" dirty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3200" b="1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r>
              <a:rPr kumimoji="1"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.array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([1:3])</a:t>
            </a:r>
            <a:endParaRPr kumimoji="1" lang="ja-JP" altLang="en-US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1062" y="904241"/>
            <a:ext cx="363112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kumimoji="1"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b="1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1062" y="3131901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200" b="1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reticulate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en-US" altLang="ja-JP" sz="3200" b="1" dirty="0" err="1" smtClean="0">
                <a:latin typeface="DFPGyoSho-Lt" charset="-128"/>
                <a:ea typeface="DFPGyoSho-Lt" charset="-128"/>
                <a:cs typeface="DFPGyoSho-Lt" charset="-128"/>
              </a:rPr>
              <a:t>py_str</a:t>
            </a:r>
            <a:r>
              <a:rPr lang="en-US" altLang="ja-JP" sz="3200" b="1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  <a:endParaRPr lang="en-US" altLang="ja-JP" sz="3200" b="1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88816" y="23923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15361" y="208804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07288" y="3717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280862" y="747170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80862" y="2801499"/>
            <a:ext cx="3701204" cy="163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01582" y="4706699"/>
            <a:ext cx="4641478" cy="8091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5078827" y="772281"/>
            <a:ext cx="3902941" cy="12739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078827" y="2784220"/>
            <a:ext cx="3902941" cy="16164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061332" y="4643693"/>
            <a:ext cx="3902941" cy="1149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931548" y="293478"/>
            <a:ext cx="0" cy="63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56006" y="816525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38022" y="772281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084" y="5069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Loop</a:t>
            </a:r>
            <a:endParaRPr kumimoji="1" lang="ja-JP" altLang="en-US" sz="3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6" y="2831038"/>
            <a:ext cx="2763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1:10)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7864" y="4816012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1:10)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38022" y="4645298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for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in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06327" y="3085376"/>
            <a:ext cx="3424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for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in range(10)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i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+ 1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87298" y="2729489"/>
            <a:ext cx="3939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× INDENT ERROR 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020280" y="5833431"/>
            <a:ext cx="1123720" cy="10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4" y="5971142"/>
            <a:ext cx="1034163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4436407" y="3902863"/>
            <a:ext cx="4707593" cy="1924322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9816" y="790376"/>
            <a:ext cx="4190661" cy="2395276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494858" y="790376"/>
            <a:ext cx="4649142" cy="1990924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/>
          <p:cNvCxnSpPr/>
          <p:nvPr/>
        </p:nvCxnSpPr>
        <p:spPr>
          <a:xfrm>
            <a:off x="4362667" y="612210"/>
            <a:ext cx="0" cy="275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1084" y="5069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Function definition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068" y="979592"/>
            <a:ext cx="42338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function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{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return(...)</a:t>
            </a:r>
          </a:p>
          <a:p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kumimoji="1" lang="en-US" altLang="ja-JP" sz="3200" dirty="0" smtClean="0">
              <a:solidFill>
                <a:srgbClr val="FF40FF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3476" y="983119"/>
            <a:ext cx="27093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def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f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(val1, ...)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:</a:t>
            </a:r>
          </a:p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....</a:t>
            </a:r>
          </a:p>
          <a:p>
            <a:r>
              <a:rPr kumimoji="1"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kumimoji="1" lang="en-US" altLang="ja-JP" sz="32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return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(...)</a:t>
            </a:r>
          </a:p>
          <a:p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327900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&amp; Export csv</a:t>
            </a:r>
            <a:endParaRPr kumimoji="1" lang="ja-JP" altLang="en-US" sz="3600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4318423" y="3902863"/>
            <a:ext cx="0" cy="295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8530" y="3985440"/>
            <a:ext cx="4181948" cy="1841745"/>
          </a:xfrm>
          <a:prstGeom prst="roundRect">
            <a:avLst>
              <a:gd name="adj" fmla="val 92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29" y="4255262"/>
            <a:ext cx="42899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write.csv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, 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6407" y="4015394"/>
            <a:ext cx="493596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kumimoji="1"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pd.</a:t>
            </a:r>
            <a:r>
              <a:rPr kumimoji="1"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read_csv</a:t>
            </a:r>
            <a:r>
              <a:rPr kumimoji="1"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.</a:t>
            </a:r>
            <a:r>
              <a:rPr lang="en-US" altLang="ja-JP" sz="32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to_csv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(&lt;path&gt;)</a:t>
            </a:r>
            <a:endParaRPr kumimoji="1"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933476" y="1117600"/>
            <a:ext cx="0" cy="1663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263676" y="1521952"/>
            <a:ext cx="0" cy="12593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587303" y="2742145"/>
            <a:ext cx="455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rgbClr val="FF40FF"/>
                </a:solidFill>
              </a:rPr>
              <a:t>CHECK YOUR INDENT</a:t>
            </a:r>
            <a:endParaRPr kumimoji="1" lang="ja-JP" altLang="en-US" sz="32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/>
          <p:cNvCxnSpPr/>
          <p:nvPr/>
        </p:nvCxnSpPr>
        <p:spPr>
          <a:xfrm flipH="1">
            <a:off x="2124882" y="3737744"/>
            <a:ext cx="4834718" cy="0"/>
          </a:xfrm>
          <a:prstGeom prst="straightConnector1">
            <a:avLst/>
          </a:prstGeom>
          <a:ln w="857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921682" y="1191562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sp>
        <p:nvSpPr>
          <p:cNvPr id="3" name="正方形/長方形 2"/>
          <p:cNvSpPr/>
          <p:nvPr/>
        </p:nvSpPr>
        <p:spPr>
          <a:xfrm>
            <a:off x="1137814" y="6334780"/>
            <a:ext cx="6680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8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8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800" dirty="0" smtClean="0">
                <a:solidFill>
                  <a:schemeClr val="accent1"/>
                </a:solidFill>
              </a:rPr>
              <a:t>reticulate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188823" y="2978951"/>
            <a:ext cx="1664449" cy="15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" y="3054782"/>
            <a:ext cx="1531798" cy="11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3110545" y="3369444"/>
            <a:ext cx="3089365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1" y="2596159"/>
            <a:ext cx="2938874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6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sourcing </a:t>
            </a:r>
            <a:r>
              <a:rPr lang="en-US" altLang="ja-JP" sz="3000" dirty="0"/>
              <a:t>Python scripts,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importing </a:t>
            </a:r>
            <a:r>
              <a:rPr lang="en-US" altLang="ja-JP" sz="3000" dirty="0"/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23476" y="1825743"/>
            <a:ext cx="59378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4800" b="1" dirty="0" smtClean="0"/>
              <a:t>Environment setup</a:t>
            </a:r>
          </a:p>
          <a:p>
            <a:pPr algn="r"/>
            <a:r>
              <a:rPr lang="en-US" altLang="ja-JP" sz="4800" b="1" dirty="0" smtClean="0"/>
              <a:t>for Python</a:t>
            </a:r>
            <a:endParaRPr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98853" y="3680800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ja-JP" sz="2800" dirty="0" smtClean="0"/>
              <a:t>(</a:t>
            </a:r>
            <a:r>
              <a:rPr lang="hr-HR" altLang="ja-JP" sz="2800" dirty="0" err="1" smtClean="0"/>
              <a:t>in</a:t>
            </a:r>
            <a:r>
              <a:rPr lang="hr-HR" altLang="ja-JP" sz="2800" dirty="0" smtClean="0"/>
              <a:t> </a:t>
            </a:r>
            <a:r>
              <a:rPr lang="hr-HR" altLang="ja-JP" sz="2800" dirty="0" err="1" smtClean="0"/>
              <a:t>macOS</a:t>
            </a:r>
            <a:r>
              <a:rPr lang="hr-HR" altLang="ja-JP" sz="2800" dirty="0" smtClean="0"/>
              <a:t> </a:t>
            </a:r>
            <a:r>
              <a:rPr lang="hr-HR" altLang="ja-JP" sz="2800" dirty="0"/>
              <a:t>Mojave </a:t>
            </a:r>
            <a:r>
              <a:rPr lang="hr-HR" altLang="ja-JP" sz="2800" dirty="0" smtClean="0"/>
              <a:t>10.14.3)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6" y="1165122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586367" y="456554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705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150433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97128" y="49047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Sandbox</a:t>
            </a:r>
            <a:endParaRPr kumimoji="1" lang="ja-JP" altLang="en-US" sz="36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 rot="19413839"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2433686">
            <a:off x="3392586" y="439735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834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43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2" descr="場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" y="3343930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083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83732" y="1797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7DC197CB-DEA5-D048-9035-D9D2874634D5}"/>
              </a:ext>
            </a:extLst>
          </p:cNvPr>
          <p:cNvSpPr txBox="1"/>
          <p:nvPr/>
        </p:nvSpPr>
        <p:spPr>
          <a:xfrm>
            <a:off x="3513240" y="35608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54B8F6D2-EB9A-ED41-9E04-BB32AB62C6E4}"/>
              </a:ext>
            </a:extLst>
          </p:cNvPr>
          <p:cNvSpPr txBox="1"/>
          <p:nvPr/>
        </p:nvSpPr>
        <p:spPr>
          <a:xfrm>
            <a:off x="1882486" y="51960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ぱそこん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一昔前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02544" y="2624094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pic>
        <p:nvPicPr>
          <p:cNvPr id="11268" name="Picture 4" descr="ttp://cdn.buzz-plus.com/wp-content/uploads/2014/07/041c8e89b678b46731ac2144bc87c2e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0"/>
            <a:ext cx="4403954" cy="371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tp://www.sandart-j.com/images/gallery/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46" y="3901059"/>
            <a:ext cx="4403955" cy="295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740046" y="6581001"/>
            <a:ext cx="3019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http://www.sandart-j.com/work/work3.html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046" y="344255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http://buzz-plus.com/2014/07/25/suna/</a:t>
            </a:r>
          </a:p>
        </p:txBody>
      </p:sp>
      <p:sp>
        <p:nvSpPr>
          <p:cNvPr id="2" name="右矢印 1"/>
          <p:cNvSpPr/>
          <p:nvPr/>
        </p:nvSpPr>
        <p:spPr>
          <a:xfrm>
            <a:off x="3325062" y="980948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392169" y="4766069"/>
            <a:ext cx="1184786" cy="116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8407" y="6101235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Sandbox </a:t>
            </a:r>
            <a:r>
              <a:rPr kumimoji="1" lang="en-US" altLang="ja-JP" sz="4800" dirty="0" smtClean="0"/>
              <a:t>B</a:t>
            </a:r>
            <a:endParaRPr kumimoji="1" lang="ja-JP" altLang="en-US" sz="4800" dirty="0"/>
          </a:p>
        </p:txBody>
      </p:sp>
      <p:pic>
        <p:nvPicPr>
          <p:cNvPr id="13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54666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場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9" y="3540093"/>
            <a:ext cx="3224586" cy="2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上下矢印 2"/>
          <p:cNvSpPr/>
          <p:nvPr/>
        </p:nvSpPr>
        <p:spPr>
          <a:xfrm>
            <a:off x="344189" y="2231073"/>
            <a:ext cx="3984562" cy="3175000"/>
          </a:xfrm>
          <a:prstGeom prst="upDownArrow">
            <a:avLst>
              <a:gd name="adj1" fmla="val 75364"/>
              <a:gd name="adj2" fmla="val 254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7464" y="2845166"/>
            <a:ext cx="30380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 smtClean="0">
                <a:solidFill>
                  <a:schemeClr val="bg1"/>
                </a:solidFill>
              </a:rPr>
              <a:t>Isolated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kumimoji="1" lang="en-US" altLang="ja-JP" sz="4000" dirty="0" smtClean="0">
                <a:solidFill>
                  <a:schemeClr val="bg1"/>
                </a:solidFill>
              </a:rPr>
              <a:t>Independent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図形グループ 32"/>
          <p:cNvGrpSpPr/>
          <p:nvPr/>
        </p:nvGrpSpPr>
        <p:grpSpPr>
          <a:xfrm>
            <a:off x="210300" y="2099188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3213312" y="2099188"/>
            <a:ext cx="2811665" cy="2066412"/>
            <a:chOff x="313025" y="1010834"/>
            <a:chExt cx="4163213" cy="3059722"/>
          </a:xfrm>
        </p:grpSpPr>
        <p:sp>
          <p:nvSpPr>
            <p:cNvPr id="35" name="円/楕円 34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37" name="図形グループ 36"/>
          <p:cNvGrpSpPr/>
          <p:nvPr/>
        </p:nvGrpSpPr>
        <p:grpSpPr>
          <a:xfrm>
            <a:off x="6206657" y="2099188"/>
            <a:ext cx="2811665" cy="2066412"/>
            <a:chOff x="313025" y="1010834"/>
            <a:chExt cx="4163213" cy="3059722"/>
          </a:xfrm>
        </p:grpSpPr>
        <p:sp>
          <p:nvSpPr>
            <p:cNvPr id="38" name="円/楕円 37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5396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3" name="図形グループ 42"/>
          <p:cNvGrpSpPr/>
          <p:nvPr/>
        </p:nvGrpSpPr>
        <p:grpSpPr>
          <a:xfrm>
            <a:off x="3190714" y="4539613"/>
            <a:ext cx="2811665" cy="2066412"/>
            <a:chOff x="313025" y="1010834"/>
            <a:chExt cx="4163213" cy="3059722"/>
          </a:xfrm>
        </p:grpSpPr>
        <p:sp>
          <p:nvSpPr>
            <p:cNvPr id="44" name="円/楕円 4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6" name="図形グループ 45"/>
          <p:cNvGrpSpPr/>
          <p:nvPr/>
        </p:nvGrpSpPr>
        <p:grpSpPr>
          <a:xfrm>
            <a:off x="6184059" y="4539613"/>
            <a:ext cx="2811665" cy="2066412"/>
            <a:chOff x="313025" y="1010834"/>
            <a:chExt cx="4163213" cy="3059722"/>
          </a:xfrm>
        </p:grpSpPr>
        <p:sp>
          <p:nvSpPr>
            <p:cNvPr id="47" name="円/楕円 46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" name="テキスト ボックス 1"/>
          <p:cNvSpPr txBox="1"/>
          <p:nvPr/>
        </p:nvSpPr>
        <p:spPr>
          <a:xfrm>
            <a:off x="1326689" y="7067025"/>
            <a:ext cx="6478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 sandbox is a type of software testing environment that enables the isolated execution of software or programs for independent evaluation, monitoring or testing. 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7702" y="8126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</a:t>
            </a:r>
            <a:r>
              <a:rPr kumimoji="1" lang="en-US" altLang="ja-JP" sz="3600" smtClean="0"/>
              <a:t>Independent virtual environment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secure and reproducibility</a:t>
            </a:r>
            <a:endParaRPr kumimoji="1" lang="ja-JP" altLang="en-US" sz="3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170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1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="" xmlns:a16="http://schemas.microsoft.com/office/drawing/2014/main" id="{B7BC8B3E-F38B-0441-968A-13439C2F767B}"/>
              </a:ext>
            </a:extLst>
          </p:cNvPr>
          <p:cNvSpPr/>
          <p:nvPr/>
        </p:nvSpPr>
        <p:spPr>
          <a:xfrm>
            <a:off x="928687" y="3200400"/>
            <a:ext cx="7572375" cy="2628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RStudio</a:t>
            </a:r>
            <a:endParaRPr kumimoji="1" lang="ja-JP" altLang="en-US" sz="4000" dirty="0"/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2BDB9D9A-3E4F-314C-BDA7-6B3C7E75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88" y="1439394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BFC9AC72-09D1-394C-B00C-72F7C867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8" y="1812300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="" xmlns:a16="http://schemas.microsoft.com/office/drawing/2014/main" id="{69CB32C9-39D8-314D-B601-8B2614E4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88" y="2185206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="" xmlns:a16="http://schemas.microsoft.com/office/drawing/2014/main" id="{700E3C3B-1A90-904E-96B5-18C9C04D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38" y="2558112"/>
            <a:ext cx="3099464" cy="24997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C2AE29FF-7D00-594A-B69A-1D37E4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33" y="2931020"/>
            <a:ext cx="3127396" cy="24878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89" y="3200400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D321DD32-E47D-BD42-9FCC-7461118E6830}"/>
              </a:ext>
            </a:extLst>
          </p:cNvPr>
          <p:cNvSpPr txBox="1"/>
          <p:nvPr/>
        </p:nvSpPr>
        <p:spPr>
          <a:xfrm>
            <a:off x="6823721" y="567618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Projects</a:t>
            </a:r>
            <a:endParaRPr kumimoji="1" lang="ja-JP" altLang="en-US" sz="3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C654D6C7-ACE6-B849-ACE8-F1A3943A6313}"/>
              </a:ext>
            </a:extLst>
          </p:cNvPr>
          <p:cNvCxnSpPr>
            <a:cxnSpLocks/>
          </p:cNvCxnSpPr>
          <p:nvPr/>
        </p:nvCxnSpPr>
        <p:spPr>
          <a:xfrm flipH="1">
            <a:off x="4784344" y="839644"/>
            <a:ext cx="1732429" cy="5121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E8AF1C56-C3FC-9044-B78A-C0791C30E099}"/>
              </a:ext>
            </a:extLst>
          </p:cNvPr>
          <p:cNvCxnSpPr>
            <a:cxnSpLocks/>
          </p:cNvCxnSpPr>
          <p:nvPr/>
        </p:nvCxnSpPr>
        <p:spPr>
          <a:xfrm flipH="1">
            <a:off x="5268410" y="1088383"/>
            <a:ext cx="1341156" cy="7022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="" xmlns:a16="http://schemas.microsoft.com/office/drawing/2014/main" id="{FB3503F6-C9F8-E34C-B155-F87DDB3E8195}"/>
              </a:ext>
            </a:extLst>
          </p:cNvPr>
          <p:cNvCxnSpPr>
            <a:cxnSpLocks/>
          </p:cNvCxnSpPr>
          <p:nvPr/>
        </p:nvCxnSpPr>
        <p:spPr>
          <a:xfrm flipH="1">
            <a:off x="5878451" y="1228886"/>
            <a:ext cx="1047878" cy="9072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F0FFF401-59AC-CA40-AA80-87A19AC5E28B}"/>
              </a:ext>
            </a:extLst>
          </p:cNvPr>
          <p:cNvCxnSpPr>
            <a:cxnSpLocks/>
          </p:cNvCxnSpPr>
          <p:nvPr/>
        </p:nvCxnSpPr>
        <p:spPr>
          <a:xfrm flipH="1">
            <a:off x="6439570" y="1324785"/>
            <a:ext cx="721340" cy="1156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="" xmlns:a16="http://schemas.microsoft.com/office/drawing/2014/main" id="{027DCC0A-387D-7B43-944C-ADFEBD077695}"/>
              </a:ext>
            </a:extLst>
          </p:cNvPr>
          <p:cNvCxnSpPr>
            <a:cxnSpLocks/>
          </p:cNvCxnSpPr>
          <p:nvPr/>
        </p:nvCxnSpPr>
        <p:spPr>
          <a:xfrm flipH="1">
            <a:off x="6999939" y="1398380"/>
            <a:ext cx="373287" cy="136619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メモ 24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5108259" y="2013495"/>
            <a:ext cx="3840056" cy="473413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157163" y="128588"/>
            <a:ext cx="5027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"Sandboxed</a:t>
            </a:r>
            <a:r>
              <a:rPr lang="en-US" altLang="ja-JP" sz="4000" dirty="0" smtClean="0"/>
              <a:t>" Python </a:t>
            </a:r>
            <a:endParaRPr kumimoji="1" lang="ja-JP" altLang="en-US" sz="4000" dirty="0"/>
          </a:p>
        </p:txBody>
      </p:sp>
      <p:grpSp>
        <p:nvGrpSpPr>
          <p:cNvPr id="33" name="図形グループ 32"/>
          <p:cNvGrpSpPr/>
          <p:nvPr/>
        </p:nvGrpSpPr>
        <p:grpSpPr>
          <a:xfrm>
            <a:off x="1754342" y="2177200"/>
            <a:ext cx="2811665" cy="2066412"/>
            <a:chOff x="313025" y="1010834"/>
            <a:chExt cx="4163213" cy="3059722"/>
          </a:xfrm>
        </p:grpSpPr>
        <p:sp>
          <p:nvSpPr>
            <p:cNvPr id="4" name="円/楕円 3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40" name="図形グループ 39"/>
          <p:cNvGrpSpPr/>
          <p:nvPr/>
        </p:nvGrpSpPr>
        <p:grpSpPr>
          <a:xfrm>
            <a:off x="187702" y="4450713"/>
            <a:ext cx="2811665" cy="2066412"/>
            <a:chOff x="313025" y="1010834"/>
            <a:chExt cx="4163213" cy="3059722"/>
          </a:xfrm>
        </p:grpSpPr>
        <p:sp>
          <p:nvSpPr>
            <p:cNvPr id="41" name="円/楕円 40">
              <a:extLst>
                <a:ext uri="{FF2B5EF4-FFF2-40B4-BE49-F238E27FC236}">
                  <a16:creationId xmlns="" xmlns:a16="http://schemas.microsoft.com/office/drawing/2014/main" id="{B7BC8B3E-F38B-0441-968A-13439C2F767B}"/>
                </a:ext>
              </a:extLst>
            </p:cNvPr>
            <p:cNvSpPr/>
            <p:nvPr/>
          </p:nvSpPr>
          <p:spPr>
            <a:xfrm>
              <a:off x="313025" y="2625214"/>
              <a:ext cx="4163213" cy="1445342"/>
            </a:xfrm>
            <a:prstGeom prst="ellipse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2" y="1010834"/>
              <a:ext cx="3206212" cy="2463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87702" y="787245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Isolated &amp; Independent virtual environment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for security &amp; reproducibility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5216202" y="2095565"/>
            <a:ext cx="3732112" cy="4601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"3.7</a:t>
            </a:r>
            <a:r>
              <a:rPr lang="ja-JP" altLang="en-US" sz="2400" dirty="0" smtClean="0"/>
              <a:t>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/>
              <a:t>cycler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0.10.0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kiwisolver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matplotlib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3.1.1</a:t>
            </a:r>
            <a:endParaRPr lang="en-US" altLang="ja-JP" sz="2400" dirty="0" smtClean="0"/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mr-IN" altLang="ja-JP" sz="2400" dirty="0" err="1" smtClean="0"/>
              <a:t>opencv-python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4.1.0.25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pandas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0.25.0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pyparsing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2.4.0</a:t>
            </a:r>
            <a:endParaRPr lang="en-US" altLang="ja-JP" sz="2400" dirty="0" smtClean="0"/>
          </a:p>
          <a:p>
            <a:r>
              <a:rPr lang="mr-IN" altLang="ja-JP" sz="2400" dirty="0" err="1" smtClean="0"/>
              <a:t>PypeR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1.1.2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280995" y="273050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メモ 27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3541619" y="4595425"/>
            <a:ext cx="2770281" cy="21522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649562" y="4677495"/>
            <a:ext cx="236955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[python]</a:t>
            </a:r>
          </a:p>
          <a:p>
            <a:r>
              <a:rPr lang="ja-JP" altLang="en-US" sz="2400" dirty="0" smtClean="0"/>
              <a:t>version </a:t>
            </a:r>
            <a:r>
              <a:rPr lang="ja-JP" altLang="en-US" sz="2400" dirty="0"/>
              <a:t>= </a:t>
            </a:r>
            <a:r>
              <a:rPr lang="ja-JP" altLang="en-US" sz="2400" dirty="0" smtClean="0"/>
              <a:t>"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.7"</a:t>
            </a:r>
            <a:endParaRPr lang="en-US" altLang="ja-JP" sz="2400" dirty="0" smtClean="0"/>
          </a:p>
          <a:p>
            <a:pPr>
              <a:spcBef>
                <a:spcPts val="600"/>
              </a:spcBef>
            </a:pPr>
            <a:r>
              <a:rPr lang="en-US" altLang="ja-JP" sz="2400" dirty="0" smtClean="0"/>
              <a:t>[packages]</a:t>
            </a:r>
          </a:p>
          <a:p>
            <a:r>
              <a:rPr lang="mr-IN" altLang="ja-JP" sz="2400" dirty="0" err="1" smtClean="0"/>
              <a:t>numpy</a:t>
            </a:r>
            <a:r>
              <a:rPr lang="mr-IN" altLang="ja-JP" sz="2400" dirty="0"/>
              <a:t>==</a:t>
            </a:r>
            <a:r>
              <a:rPr lang="mr-IN" altLang="ja-JP" sz="2400" dirty="0" smtClean="0"/>
              <a:t>1.16.4</a:t>
            </a:r>
            <a:endParaRPr lang="en-US" altLang="ja-JP" sz="2400" dirty="0" smtClean="0"/>
          </a:p>
          <a:p>
            <a:r>
              <a:rPr lang="en-US" altLang="ja-JP" sz="2400" dirty="0" smtClean="0"/>
              <a:t>...</a:t>
            </a:r>
            <a:endParaRPr lang="ja-JP" altLang="en-US" sz="24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2714355" y="5312430"/>
            <a:ext cx="82726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92731" y="4394200"/>
            <a:ext cx="8089900" cy="863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76660" y="4470400"/>
            <a:ext cx="4860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brew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install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631" y="3653929"/>
            <a:ext cx="520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Pipenv</a:t>
            </a:r>
            <a:r>
              <a:rPr lang="en-US" altLang="ja-JP" sz="3600" b="1" dirty="0" smtClean="0"/>
              <a:t> </a:t>
            </a:r>
            <a:r>
              <a:rPr lang="en-US" altLang="ja-JP" sz="2800" dirty="0" smtClean="0"/>
              <a:t>(in </a:t>
            </a:r>
            <a:r>
              <a:rPr lang="en-US" altLang="ja-JP" sz="2800" dirty="0" err="1" smtClean="0"/>
              <a:t>MacOS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876660" y="2654926"/>
            <a:ext cx="5210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https://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www.python.org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/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3631" y="1838455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Python</a:t>
            </a:r>
            <a:endParaRPr kumimoji="1" lang="ja-JP" altLang="en-US" sz="36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2C6C7700-C6A2-A846-84CE-A8EB284D7787}"/>
              </a:ext>
            </a:extLst>
          </p:cNvPr>
          <p:cNvSpPr txBox="1"/>
          <p:nvPr/>
        </p:nvSpPr>
        <p:spPr>
          <a:xfrm rot="1811887">
            <a:off x="5650743" y="2250318"/>
            <a:ext cx="3185487" cy="646331"/>
          </a:xfrm>
          <a:prstGeom prst="rect">
            <a:avLst/>
          </a:prstGeom>
          <a:solidFill>
            <a:schemeClr val="bg1"/>
          </a:solidFill>
          <a:ln w="47625" cmpd="dbl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uzura_font" panose="02000609000000000000" pitchFamily="49" charset="-128"/>
                <a:ea typeface="uzura_font" panose="02000609000000000000" pitchFamily="49" charset="-128"/>
              </a:rPr>
              <a:t>Recommended!!</a:t>
            </a:r>
            <a:endParaRPr kumimoji="1" lang="ja-JP" altLang="en-US" sz="36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5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641931" y="2397680"/>
            <a:ext cx="8089900" cy="1526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1260" y="2461181"/>
            <a:ext cx="4549643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&lt;project root&gt;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--python 3.7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964" y="1598950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Create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2592F34B-A6A0-7F4E-860A-FEADBA337268}"/>
              </a:ext>
            </a:extLst>
          </p:cNvPr>
          <p:cNvCxnSpPr>
            <a:cxnSpLocks/>
          </p:cNvCxnSpPr>
          <p:nvPr/>
        </p:nvCxnSpPr>
        <p:spPr>
          <a:xfrm>
            <a:off x="1151110" y="4609824"/>
            <a:ext cx="0" cy="204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81B28EEC-C548-9C46-B436-7C6E8DA6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6" y="3801955"/>
            <a:ext cx="1161325" cy="11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4DCF6D57-1D68-8D4A-BDB2-CF917B81EB09}"/>
              </a:ext>
            </a:extLst>
          </p:cNvPr>
          <p:cNvSpPr txBox="1"/>
          <p:nvPr/>
        </p:nvSpPr>
        <p:spPr>
          <a:xfrm>
            <a:off x="1586882" y="421707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&lt;project root&gt;</a:t>
            </a:r>
            <a:endParaRPr kumimoji="1" lang="ja-JP" altLang="en-US" sz="28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735EC90E-491F-4F49-8A67-92333F5DCA19}"/>
              </a:ext>
            </a:extLst>
          </p:cNvPr>
          <p:cNvCxnSpPr>
            <a:cxnSpLocks/>
          </p:cNvCxnSpPr>
          <p:nvPr/>
        </p:nvCxnSpPr>
        <p:spPr>
          <a:xfrm flipH="1">
            <a:off x="1169567" y="6276052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73241BDA-7A4B-5847-83A9-7B254167EBB6}"/>
              </a:ext>
            </a:extLst>
          </p:cNvPr>
          <p:cNvCxnSpPr>
            <a:cxnSpLocks/>
          </p:cNvCxnSpPr>
          <p:nvPr/>
        </p:nvCxnSpPr>
        <p:spPr>
          <a:xfrm flipH="1">
            <a:off x="1169567" y="5231756"/>
            <a:ext cx="585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「フォルダ　アイコン」の画像検索結果">
            <a:extLst>
              <a:ext uri="{FF2B5EF4-FFF2-40B4-BE49-F238E27FC236}">
                <a16:creationId xmlns="" xmlns:a16="http://schemas.microsoft.com/office/drawing/2014/main" id="{445CE333-C9FD-CD4C-B16C-A9A53266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19" y="4637831"/>
            <a:ext cx="1173433" cy="11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189A1381-1566-284C-9887-BF7BF12E5433}"/>
              </a:ext>
            </a:extLst>
          </p:cNvPr>
          <p:cNvSpPr txBox="1"/>
          <p:nvPr/>
        </p:nvSpPr>
        <p:spPr>
          <a:xfrm>
            <a:off x="2340578" y="5062042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.</a:t>
            </a:r>
            <a:r>
              <a:rPr kumimoji="1" lang="en-US" altLang="ja-JP" sz="3200" dirty="0" err="1" smtClean="0"/>
              <a:t>venv</a:t>
            </a:r>
            <a:endParaRPr kumimoji="1" lang="ja-JP" altLang="en-US" sz="3200" dirty="0"/>
          </a:p>
        </p:txBody>
      </p:sp>
      <p:pic>
        <p:nvPicPr>
          <p:cNvPr id="38" name="図 37">
            <a:extLst>
              <a:ext uri="{FF2B5EF4-FFF2-40B4-BE49-F238E27FC236}">
                <a16:creationId xmlns="" xmlns:a16="http://schemas.microsoft.com/office/drawing/2014/main" id="{14C9D917-50BA-AD4F-9AFD-71E5A1CD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61" y="5589152"/>
            <a:ext cx="834630" cy="97273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72DF8227-1FC0-6A4A-9277-1AD05026E595}"/>
              </a:ext>
            </a:extLst>
          </p:cNvPr>
          <p:cNvSpPr txBox="1"/>
          <p:nvPr/>
        </p:nvSpPr>
        <p:spPr>
          <a:xfrm>
            <a:off x="2340578" y="59489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/>
              <a:t>Pipfile</a:t>
            </a:r>
            <a:endParaRPr kumimoji="1"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00009" y="5948997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package info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00009" y="5074742"/>
            <a:ext cx="4214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←</a:t>
            </a:r>
            <a:r>
              <a:rPr kumimoji="1" lang="en-US" altLang="ja-JP" sz="3200" dirty="0" smtClean="0"/>
              <a:t> interpreter, </a:t>
            </a:r>
            <a:r>
              <a:rPr kumimoji="1" lang="en-US" altLang="ja-JP" sz="3200" dirty="0" err="1" smtClean="0"/>
              <a:t>env</a:t>
            </a:r>
            <a:r>
              <a:rPr kumimoji="1" lang="en-US" altLang="ja-JP" sz="3200" dirty="0" smtClean="0"/>
              <a:t> info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59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26" name="角丸四角形 25"/>
          <p:cNvSpPr/>
          <p:nvPr/>
        </p:nvSpPr>
        <p:spPr>
          <a:xfrm>
            <a:off x="386964" y="3961029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14723" y="4024530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exit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3836" y="322579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29" name="角丸四角形 28"/>
          <p:cNvSpPr/>
          <p:nvPr/>
        </p:nvSpPr>
        <p:spPr>
          <a:xfrm>
            <a:off x="363836" y="5795803"/>
            <a:ext cx="8367995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4723" y="5859304"/>
            <a:ext cx="2912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rm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5400" y="502247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Delete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32" name="角丸四角形 3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8" name="角丸四角形 17"/>
          <p:cNvSpPr/>
          <p:nvPr/>
        </p:nvSpPr>
        <p:spPr>
          <a:xfrm>
            <a:off x="386964" y="39370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4723" y="4030620"/>
            <a:ext cx="8464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&gt;~=&lt;version&gt; 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964" y="3211140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packages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86964" y="2181780"/>
            <a:ext cx="8344867" cy="8408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14723" y="2252315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6964" y="147195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Activate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sp>
        <p:nvSpPr>
          <p:cNvPr id="15" name="角丸四角形 14"/>
          <p:cNvSpPr/>
          <p:nvPr/>
        </p:nvSpPr>
        <p:spPr>
          <a:xfrm>
            <a:off x="386964" y="5764500"/>
            <a:ext cx="8591936" cy="913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4723" y="5858120"/>
            <a:ext cx="6332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uninstall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pkg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964" y="503864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Uninstall packages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266700" y="698500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For reticulate, 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546100" y="2487567"/>
            <a:ext cx="8067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/>
              <a:t>you </a:t>
            </a:r>
            <a:r>
              <a:rPr lang="en-US" altLang="ja-JP" sz="4800" smtClean="0"/>
              <a:t>need</a:t>
            </a:r>
            <a:r>
              <a:rPr lang="en-US" altLang="ja-JP" sz="4800" dirty="0" smtClean="0"/>
              <a:t> </a:t>
            </a:r>
            <a:r>
              <a:rPr lang="en-US" altLang="ja-JP" sz="6000" dirty="0" err="1" smtClean="0"/>
              <a:t>NumPy</a:t>
            </a:r>
            <a:r>
              <a:rPr lang="en-US" altLang="ja-JP" sz="6000" dirty="0" smtClean="0"/>
              <a:t> </a:t>
            </a:r>
            <a:r>
              <a:rPr lang="en-US" altLang="ja-JP" sz="4800" dirty="0" smtClean="0"/>
              <a:t>package</a:t>
            </a:r>
            <a:endParaRPr kumimoji="1" lang="ja-JP" altLang="en-US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3835400" y="4461300"/>
            <a:ext cx="4968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in your </a:t>
            </a:r>
            <a:r>
              <a:rPr lang="en-US" altLang="ja-JP" sz="4800" dirty="0" err="1" smtClean="0"/>
              <a:t>virtualenv</a:t>
            </a:r>
            <a:r>
              <a:rPr lang="en-US" altLang="ja-JP" sz="4800" dirty="0" smtClean="0"/>
              <a:t>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493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348863" y="4274235"/>
            <a:ext cx="8552181" cy="818465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0479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600196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install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install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76623" y="4331722"/>
            <a:ext cx="622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run pip freeze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78587" y="43317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48863" y="5239436"/>
            <a:ext cx="8552181" cy="133476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6623" y="5296922"/>
            <a:ext cx="6223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&gt;&gt;&gt; import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numpy</a:t>
            </a: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478587" y="5296921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  <a:endParaRPr lang="ja-JP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</a:t>
            </a:r>
            <a:r>
              <a:rPr lang="en-US" altLang="ja-JP" sz="3600" b="1" dirty="0" err="1" smtClean="0"/>
              <a:t>Numpy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708093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38A86EDF-5EF1-B54F-A5B0-CA4720A82B1D}"/>
              </a:ext>
            </a:extLst>
          </p:cNvPr>
          <p:cNvGrpSpPr/>
          <p:nvPr/>
        </p:nvGrpSpPr>
        <p:grpSpPr>
          <a:xfrm>
            <a:off x="1390007" y="1382581"/>
            <a:ext cx="2000849" cy="1252035"/>
            <a:chOff x="2614095" y="743577"/>
            <a:chExt cx="1949441" cy="1219866"/>
          </a:xfrm>
        </p:grpSpPr>
        <p:grpSp>
          <p:nvGrpSpPr>
            <p:cNvPr id="3" name="図形グループ 86">
              <a:extLst>
                <a:ext uri="{FF2B5EF4-FFF2-40B4-BE49-F238E27FC236}">
                  <a16:creationId xmlns="" xmlns:a16="http://schemas.microsoft.com/office/drawing/2014/main" id="{A4344D3E-52FE-AB4E-8424-3177CFC3C8E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" name="直方体 3">
                <a:extLst>
                  <a:ext uri="{FF2B5EF4-FFF2-40B4-BE49-F238E27FC236}">
                    <a16:creationId xmlns="" xmlns:a16="http://schemas.microsoft.com/office/drawing/2014/main" id="{B1B2BD5D-5670-8E40-A42D-2D0B28E6294F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="" xmlns:a16="http://schemas.microsoft.com/office/drawing/2014/main" id="{DFE0DEFF-4660-0A49-AD7E-A73A0276FCD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="" xmlns:a16="http://schemas.microsoft.com/office/drawing/2014/main" id="{E2D2B118-9911-6740-ADC6-A500A70496CC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="" xmlns:a16="http://schemas.microsoft.com/office/drawing/2014/main" id="{9B12C3C6-1687-7648-97BF-C0D72F35D9C5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="" xmlns:a16="http://schemas.microsoft.com/office/drawing/2014/main" id="{46C4B40B-909E-8341-B487-8E2FB7448A4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9" name="図形グループ 92">
              <a:extLst>
                <a:ext uri="{FF2B5EF4-FFF2-40B4-BE49-F238E27FC236}">
                  <a16:creationId xmlns="" xmlns:a16="http://schemas.microsoft.com/office/drawing/2014/main" id="{3DDEBDC2-E278-0B45-888A-26D4628C9F8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10" name="直方体 9">
                <a:extLst>
                  <a:ext uri="{FF2B5EF4-FFF2-40B4-BE49-F238E27FC236}">
                    <a16:creationId xmlns="" xmlns:a16="http://schemas.microsoft.com/office/drawing/2014/main" id="{F713B218-13D9-EA44-B2D6-2F9B337A42AE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1" name="円柱 10">
                <a:extLst>
                  <a:ext uri="{FF2B5EF4-FFF2-40B4-BE49-F238E27FC236}">
                    <a16:creationId xmlns="" xmlns:a16="http://schemas.microsoft.com/office/drawing/2014/main" id="{2C365F15-8F27-DC4A-857C-AE2C9477A411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2" name="直方体 11">
                <a:extLst>
                  <a:ext uri="{FF2B5EF4-FFF2-40B4-BE49-F238E27FC236}">
                    <a16:creationId xmlns="" xmlns:a16="http://schemas.microsoft.com/office/drawing/2014/main" id="{565EC824-48EE-D84A-9FD8-30060806B397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B7D9CA8B-1A24-9D46-9D2E-FA3EB5C8BCC5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3948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7898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6AE6FD3-3C9B-5F43-9C41-7842ED5B4EC9}"/>
              </a:ext>
            </a:extLst>
          </p:cNvPr>
          <p:cNvSpPr txBox="1"/>
          <p:nvPr/>
        </p:nvSpPr>
        <p:spPr>
          <a:xfrm>
            <a:off x="1975084" y="153402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3028733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21439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0FFF0B11-0414-9E45-B44D-8AF0F5D9C506}"/>
              </a:ext>
            </a:extLst>
          </p:cNvPr>
          <p:cNvGrpSpPr/>
          <p:nvPr/>
        </p:nvGrpSpPr>
        <p:grpSpPr>
          <a:xfrm>
            <a:off x="2919515" y="3146292"/>
            <a:ext cx="2000849" cy="1252035"/>
            <a:chOff x="2614095" y="743577"/>
            <a:chExt cx="1949441" cy="1219866"/>
          </a:xfrm>
        </p:grpSpPr>
        <p:grpSp>
          <p:nvGrpSpPr>
            <p:cNvPr id="23" name="図形グループ 86">
              <a:extLst>
                <a:ext uri="{FF2B5EF4-FFF2-40B4-BE49-F238E27FC236}">
                  <a16:creationId xmlns="" xmlns:a16="http://schemas.microsoft.com/office/drawing/2014/main" id="{AD425D8A-8876-8F41-AEAB-A95B6D5F64C6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29" name="直方体 28">
                <a:extLst>
                  <a:ext uri="{FF2B5EF4-FFF2-40B4-BE49-F238E27FC236}">
                    <a16:creationId xmlns="" xmlns:a16="http://schemas.microsoft.com/office/drawing/2014/main" id="{A2EBFF5B-D107-A246-B087-24BFAEEA91EA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800E7630-B373-174D-A799-905215264C06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1549ED7-3032-7A45-9ED2-F840171EB406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9D4039DB-30BE-6A48-BE54-F606FE99B019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="" xmlns:a16="http://schemas.microsoft.com/office/drawing/2014/main" id="{7FA06E49-F5E4-8B49-B03C-2C6F7F4CADBB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24" name="図形グループ 92">
              <a:extLst>
                <a:ext uri="{FF2B5EF4-FFF2-40B4-BE49-F238E27FC236}">
                  <a16:creationId xmlns="" xmlns:a16="http://schemas.microsoft.com/office/drawing/2014/main" id="{7787CAAE-AA07-3F4D-A3C5-4DC18B4F5284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25" name="直方体 24">
                <a:extLst>
                  <a:ext uri="{FF2B5EF4-FFF2-40B4-BE49-F238E27FC236}">
                    <a16:creationId xmlns="" xmlns:a16="http://schemas.microsoft.com/office/drawing/2014/main" id="{9E6BC2AF-1BE1-BA4B-A803-88E93EA9BA09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6" name="円柱 25">
                <a:extLst>
                  <a:ext uri="{FF2B5EF4-FFF2-40B4-BE49-F238E27FC236}">
                    <a16:creationId xmlns="" xmlns:a16="http://schemas.microsoft.com/office/drawing/2014/main" id="{B7DA8ADD-18B8-2640-B9EE-A34142BB042C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7" name="直方体 26">
                <a:extLst>
                  <a:ext uri="{FF2B5EF4-FFF2-40B4-BE49-F238E27FC236}">
                    <a16:creationId xmlns="" xmlns:a16="http://schemas.microsoft.com/office/drawing/2014/main" id="{808D9BC3-72E6-3541-8BD0-FB504FCBAD3D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E271B133-0CE7-4C44-98B7-B93C3E54C39C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5098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5098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724019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35C25EF8-F64F-A043-B21F-BA4A9968DC95}"/>
              </a:ext>
            </a:extLst>
          </p:cNvPr>
          <p:cNvGrpSpPr/>
          <p:nvPr/>
        </p:nvGrpSpPr>
        <p:grpSpPr>
          <a:xfrm>
            <a:off x="1288761" y="4781430"/>
            <a:ext cx="2000849" cy="1252035"/>
            <a:chOff x="2614095" y="743577"/>
            <a:chExt cx="1949441" cy="1219866"/>
          </a:xfrm>
        </p:grpSpPr>
        <p:grpSp>
          <p:nvGrpSpPr>
            <p:cNvPr id="39" name="図形グループ 86">
              <a:extLst>
                <a:ext uri="{FF2B5EF4-FFF2-40B4-BE49-F238E27FC236}">
                  <a16:creationId xmlns="" xmlns:a16="http://schemas.microsoft.com/office/drawing/2014/main" id="{E4848AE3-FE99-D640-88BE-378F20A919F4}"/>
                </a:ext>
              </a:extLst>
            </p:cNvPr>
            <p:cNvGrpSpPr/>
            <p:nvPr/>
          </p:nvGrpSpPr>
          <p:grpSpPr>
            <a:xfrm>
              <a:off x="2614095" y="966458"/>
              <a:ext cx="687905" cy="996985"/>
              <a:chOff x="11972700" y="4570216"/>
              <a:chExt cx="898915" cy="1302803"/>
            </a:xfrm>
          </p:grpSpPr>
          <p:sp>
            <p:nvSpPr>
              <p:cNvPr id="45" name="直方体 44">
                <a:extLst>
                  <a:ext uri="{FF2B5EF4-FFF2-40B4-BE49-F238E27FC236}">
                    <a16:creationId xmlns="" xmlns:a16="http://schemas.microsoft.com/office/drawing/2014/main" id="{C6A92F0B-6A81-BC47-AB12-E3102248CDDB}"/>
                  </a:ext>
                </a:extLst>
              </p:cNvPr>
              <p:cNvSpPr/>
              <p:nvPr/>
            </p:nvSpPr>
            <p:spPr>
              <a:xfrm>
                <a:off x="11972700" y="4570216"/>
                <a:ext cx="898915" cy="1302803"/>
              </a:xfrm>
              <a:prstGeom prst="cube">
                <a:avLst>
                  <a:gd name="adj" fmla="val 3065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2EF3C0D1-0BFD-8E4B-9409-375900DD40B8}"/>
                  </a:ext>
                </a:extLst>
              </p:cNvPr>
              <p:cNvSpPr/>
              <p:nvPr/>
            </p:nvSpPr>
            <p:spPr>
              <a:xfrm>
                <a:off x="12026900" y="4985878"/>
                <a:ext cx="476250" cy="560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="" xmlns:a16="http://schemas.microsoft.com/office/drawing/2014/main" id="{E2F30079-DE37-3A40-AEFF-68D4CFD8C98D}"/>
                  </a:ext>
                </a:extLst>
              </p:cNvPr>
              <p:cNvSpPr/>
              <p:nvPr/>
            </p:nvSpPr>
            <p:spPr>
              <a:xfrm>
                <a:off x="12026900" y="5428693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="" xmlns:a16="http://schemas.microsoft.com/office/drawing/2014/main" id="{31C52277-E0D4-2445-B29A-CE548B66179E}"/>
                  </a:ext>
                </a:extLst>
              </p:cNvPr>
              <p:cNvSpPr/>
              <p:nvPr/>
            </p:nvSpPr>
            <p:spPr>
              <a:xfrm>
                <a:off x="12026900" y="5553082"/>
                <a:ext cx="273050" cy="560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="" xmlns:a16="http://schemas.microsoft.com/office/drawing/2014/main" id="{D22D69A5-87F3-7544-9BE8-046F1AFD72A4}"/>
                  </a:ext>
                </a:extLst>
              </p:cNvPr>
              <p:cNvSpPr/>
              <p:nvPr/>
            </p:nvSpPr>
            <p:spPr>
              <a:xfrm>
                <a:off x="12026900" y="5132467"/>
                <a:ext cx="95250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  <p:grpSp>
          <p:nvGrpSpPr>
            <p:cNvPr id="40" name="図形グループ 92">
              <a:extLst>
                <a:ext uri="{FF2B5EF4-FFF2-40B4-BE49-F238E27FC236}">
                  <a16:creationId xmlns="" xmlns:a16="http://schemas.microsoft.com/office/drawing/2014/main" id="{458DA5B3-BD69-FA4A-BF95-E93FAD271BFB}"/>
                </a:ext>
              </a:extLst>
            </p:cNvPr>
            <p:cNvGrpSpPr/>
            <p:nvPr/>
          </p:nvGrpSpPr>
          <p:grpSpPr>
            <a:xfrm>
              <a:off x="3223142" y="743577"/>
              <a:ext cx="1340394" cy="1209482"/>
              <a:chOff x="8380460" y="2215510"/>
              <a:chExt cx="4416625" cy="4014833"/>
            </a:xfrm>
          </p:grpSpPr>
          <p:sp>
            <p:nvSpPr>
              <p:cNvPr id="41" name="直方体 40">
                <a:extLst>
                  <a:ext uri="{FF2B5EF4-FFF2-40B4-BE49-F238E27FC236}">
                    <a16:creationId xmlns="" xmlns:a16="http://schemas.microsoft.com/office/drawing/2014/main" id="{FB957948-7D8B-154C-A75B-A3CC95B9BC2C}"/>
                  </a:ext>
                </a:extLst>
              </p:cNvPr>
              <p:cNvSpPr/>
              <p:nvPr/>
            </p:nvSpPr>
            <p:spPr>
              <a:xfrm>
                <a:off x="8380460" y="5811609"/>
                <a:ext cx="4416625" cy="418734"/>
              </a:xfrm>
              <a:prstGeom prst="cube">
                <a:avLst>
                  <a:gd name="adj" fmla="val 73444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="" xmlns:a16="http://schemas.microsoft.com/office/drawing/2014/main" id="{7C5E8292-C6DF-2248-A4CE-B8C914FD1B6B}"/>
                  </a:ext>
                </a:extLst>
              </p:cNvPr>
              <p:cNvSpPr/>
              <p:nvPr/>
            </p:nvSpPr>
            <p:spPr>
              <a:xfrm>
                <a:off x="10234876" y="5621223"/>
                <a:ext cx="778572" cy="410539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3" name="直方体 42">
                <a:extLst>
                  <a:ext uri="{FF2B5EF4-FFF2-40B4-BE49-F238E27FC236}">
                    <a16:creationId xmlns="" xmlns:a16="http://schemas.microsoft.com/office/drawing/2014/main" id="{A1CE8A4A-5667-F741-9800-6EAD9D4640B5}"/>
                  </a:ext>
                </a:extLst>
              </p:cNvPr>
              <p:cNvSpPr/>
              <p:nvPr/>
            </p:nvSpPr>
            <p:spPr>
              <a:xfrm>
                <a:off x="8380460" y="2215510"/>
                <a:ext cx="4416625" cy="3513595"/>
              </a:xfrm>
              <a:prstGeom prst="cube">
                <a:avLst>
                  <a:gd name="adj" fmla="val 4855"/>
                </a:avLst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325F3B8F-98CD-1744-91C4-F33F263C977A}"/>
                  </a:ext>
                </a:extLst>
              </p:cNvPr>
              <p:cNvSpPr/>
              <p:nvPr/>
            </p:nvSpPr>
            <p:spPr>
              <a:xfrm>
                <a:off x="8507864" y="2498706"/>
                <a:ext cx="3991950" cy="311373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zura_font" panose="02000609000000000000" pitchFamily="49" charset="-128"/>
                  <a:ea typeface="uzura_font" panose="02000609000000000000" pitchFamily="49" charset="-128"/>
                </a:endParaRPr>
              </a:p>
            </p:txBody>
          </p:sp>
        </p:grpSp>
      </p:grp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96003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946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787C9CD0-FE58-184F-A1AC-4663866ECB67}"/>
              </a:ext>
            </a:extLst>
          </p:cNvPr>
          <p:cNvSpPr txBox="1"/>
          <p:nvPr/>
        </p:nvSpPr>
        <p:spPr>
          <a:xfrm>
            <a:off x="98371" y="704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最近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="" xmlns:a16="http://schemas.microsoft.com/office/drawing/2014/main" id="{C213C109-3018-F249-8785-5F5B6BE461B3}"/>
              </a:ext>
            </a:extLst>
          </p:cNvPr>
          <p:cNvSpPr txBox="1"/>
          <p:nvPr/>
        </p:nvSpPr>
        <p:spPr>
          <a:xfrm>
            <a:off x="3503971" y="330344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27682F81-CCDB-ED42-8EB5-A5710818EE99}"/>
              </a:ext>
            </a:extLst>
          </p:cNvPr>
          <p:cNvSpPr txBox="1"/>
          <p:nvPr/>
        </p:nvSpPr>
        <p:spPr>
          <a:xfrm>
            <a:off x="1867397" y="495117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じんこう</a:t>
            </a:r>
            <a:endParaRPr lang="en-US" altLang="ja-JP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  <a:p>
            <a:r>
              <a:rPr lang="ja-JP" altLang="en-US" sz="2400" dirty="0">
                <a:latin typeface="uzura_font" panose="02000609000000000000" pitchFamily="49" charset="-128"/>
                <a:ea typeface="uzura_font" panose="02000609000000000000" pitchFamily="49" charset="-128"/>
              </a:rPr>
              <a:t>ちのー</a:t>
            </a:r>
            <a:endParaRPr kumimoji="1" lang="ja-JP" altLang="en-US" sz="2400" dirty="0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8632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Pipenv</a:t>
            </a:r>
            <a:endParaRPr lang="en-US" altLang="ja-JP" sz="4000" dirty="0"/>
          </a:p>
          <a:p>
            <a:r>
              <a:rPr kumimoji="1" lang="en-US" altLang="ja-JP" sz="4000" dirty="0" smtClean="0"/>
              <a:t>	</a:t>
            </a:r>
            <a:r>
              <a:rPr kumimoji="1" lang="ja-JP" altLang="en-US" sz="4000" dirty="0" smtClean="0"/>
              <a:t>→</a:t>
            </a:r>
            <a:r>
              <a:rPr kumimoji="1" lang="en-US" altLang="ja-JP" sz="4000" dirty="0" smtClean="0"/>
              <a:t> "Sandboxed</a:t>
            </a:r>
            <a:r>
              <a:rPr lang="en-US" altLang="ja-JP" sz="4000" dirty="0" smtClean="0"/>
              <a:t>" Python manager</a:t>
            </a:r>
            <a:endParaRPr kumimoji="1" lang="ja-JP" altLang="en-US" sz="4000" dirty="0"/>
          </a:p>
        </p:txBody>
      </p:sp>
      <p:sp>
        <p:nvSpPr>
          <p:cNvPr id="12" name="角丸四角形 11"/>
          <p:cNvSpPr/>
          <p:nvPr/>
        </p:nvSpPr>
        <p:spPr>
          <a:xfrm>
            <a:off x="348864" y="2079590"/>
            <a:ext cx="8552181" cy="273371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6623" y="2150125"/>
            <a:ext cx="42659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cd &lt;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shell</a:t>
            </a:r>
          </a:p>
          <a:p>
            <a:pPr>
              <a:spcBef>
                <a:spcPts val="6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$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pipenv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--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venv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3600" dirty="0">
                <a:solidFill>
                  <a:srgbClr val="FF40FF"/>
                </a:solidFill>
              </a:rPr>
              <a:t>&lt;</a:t>
            </a:r>
            <a:r>
              <a:rPr lang="en-US" altLang="ja-JP" sz="3600" dirty="0" err="1">
                <a:solidFill>
                  <a:srgbClr val="FF40FF"/>
                </a:solidFill>
              </a:rPr>
              <a:t>prj</a:t>
            </a:r>
            <a:r>
              <a:rPr lang="en-US" altLang="ja-JP" sz="3600" dirty="0">
                <a:solidFill>
                  <a:srgbClr val="FF40FF"/>
                </a:solidFill>
              </a:rPr>
              <a:t>&gt;</a:t>
            </a:r>
            <a:r>
              <a:rPr lang="ja-JP" altLang="en-US" sz="3600" dirty="0">
                <a:solidFill>
                  <a:srgbClr val="FF40FF"/>
                </a:solidFill>
              </a:rPr>
              <a:t>/.venv</a:t>
            </a:r>
          </a:p>
          <a:p>
            <a:pPr>
              <a:spcBef>
                <a:spcPts val="600"/>
              </a:spcBef>
            </a:pPr>
            <a:endParaRPr lang="ja-JP" altLang="en-US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78587" y="2781067"/>
            <a:ext cx="242245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activate</a:t>
            </a:r>
          </a:p>
          <a:p>
            <a:pPr>
              <a:spcBef>
                <a:spcPts val="600"/>
              </a:spcBef>
            </a:pPr>
            <a:r>
              <a:rPr kumimoji="1" lang="en-US" altLang="ja-JP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# check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63" y="1397991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Address of the </a:t>
            </a:r>
            <a:r>
              <a:rPr lang="en-US" altLang="ja-JP" sz="3600" b="1" dirty="0" err="1" smtClean="0"/>
              <a:t>virtualenv</a:t>
            </a:r>
            <a:r>
              <a:rPr lang="en-US" altLang="ja-JP" sz="3600" b="1" dirty="0" smtClean="0"/>
              <a:t> </a:t>
            </a:r>
            <a:endParaRPr kumimoji="1" lang="ja-JP" altLang="en-US" sz="2800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60716" flipH="1">
            <a:off x="2697998" y="4489827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6600" y="3073400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back to </a:t>
            </a:r>
            <a:endParaRPr kumimoji="1" lang="ja-JP" altLang="en-US" sz="4000" dirty="0"/>
          </a:p>
        </p:txBody>
      </p:sp>
      <p:pic>
        <p:nvPicPr>
          <p:cNvPr id="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54" y="1691820"/>
            <a:ext cx="2520846" cy="19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6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0115" y="3402285"/>
            <a:ext cx="8552181" cy="3026053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5705" y="348415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40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40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Install reticulate from CRAN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115" y="2755954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Attach Python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6639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>
                <a:latin typeface="DFPGyoSho-Lt" charset="-128"/>
                <a:ea typeface="DFPGyoSho-Lt" charset="-128"/>
                <a:cs typeface="DFPGyoSho-Lt" charset="-128"/>
              </a:rPr>
              <a:t>install.packages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(reticulate)</a:t>
            </a:r>
          </a:p>
        </p:txBody>
      </p:sp>
    </p:spTree>
    <p:extLst>
      <p:ext uri="{BB962C8B-B14F-4D97-AF65-F5344CB8AC3E}">
        <p14:creationId xmlns:p14="http://schemas.microsoft.com/office/powerpoint/2010/main" val="1004084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82555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Check your Python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35705" y="1602914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py_config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60115" y="2669714"/>
            <a:ext cx="15375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## python: </a:t>
            </a:r>
            <a:r>
              <a:rPr lang="en-US" altLang="ja-JP" sz="2800" dirty="0" smtClean="0">
                <a:solidFill>
                  <a:srgbClr val="FF40FF"/>
                </a:solidFill>
              </a:rPr>
              <a:t>&lt;</a:t>
            </a:r>
            <a:r>
              <a:rPr lang="en-US" altLang="ja-JP" sz="2800" dirty="0" err="1" smtClean="0">
                <a:solidFill>
                  <a:srgbClr val="FF40FF"/>
                </a:solidFill>
              </a:rPr>
              <a:t>prj</a:t>
            </a:r>
            <a:r>
              <a:rPr lang="en-US" altLang="ja-JP" sz="2800" dirty="0" smtClean="0">
                <a:solidFill>
                  <a:srgbClr val="FF40FF"/>
                </a:solidFill>
              </a:rPr>
              <a:t>&gt;/.</a:t>
            </a:r>
            <a:r>
              <a:rPr lang="en-US" altLang="ja-JP" sz="2800" dirty="0" err="1">
                <a:solidFill>
                  <a:srgbClr val="FF40FF"/>
                </a:solidFill>
              </a:rPr>
              <a:t>venv</a:t>
            </a:r>
            <a:r>
              <a:rPr lang="en-US" altLang="ja-JP" sz="2800" dirty="0">
                <a:solidFill>
                  <a:srgbClr val="FF40FF"/>
                </a:solidFill>
              </a:rPr>
              <a:t>/bin/python </a:t>
            </a:r>
            <a:endParaRPr lang="en-US" altLang="ja-JP" sz="2800" dirty="0" smtClean="0">
              <a:solidFill>
                <a:srgbClr val="FF40FF"/>
              </a:solidFill>
            </a:endParaRP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libpython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Python.framework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pythonhome</a:t>
            </a:r>
            <a:r>
              <a:rPr lang="en-US" altLang="ja-JP" sz="2800" dirty="0"/>
              <a:t>: /</a:t>
            </a:r>
            <a:r>
              <a:rPr lang="en-US" altLang="ja-JP" sz="2800" dirty="0" smtClean="0"/>
              <a:t>Library/Frameworks/</a:t>
            </a:r>
            <a:r>
              <a:rPr lang="en-US" altLang="ja-JP" sz="2800" dirty="0" err="1" smtClean="0"/>
              <a:t>Python.fram</a:t>
            </a:r>
            <a:r>
              <a:rPr lang="en-US" altLang="ja-JP" sz="2800" dirty="0" smtClean="0"/>
              <a:t>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virtualenv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/bin/</a:t>
            </a:r>
            <a:r>
              <a:rPr lang="en-US" altLang="ja-JP" sz="2800" dirty="0" err="1"/>
              <a:t>activate_this.py</a:t>
            </a:r>
            <a:r>
              <a:rPr lang="en-US" altLang="ja-JP" sz="2800" dirty="0"/>
              <a:t>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  <a:r>
              <a:rPr lang="en-US" altLang="ja-JP" sz="2800" dirty="0">
                <a:solidFill>
                  <a:srgbClr val="FF40FF"/>
                </a:solidFill>
              </a:rPr>
              <a:t>version: 3.7.4 </a:t>
            </a:r>
            <a:r>
              <a:rPr lang="en-US" altLang="ja-JP" sz="2800" dirty="0"/>
              <a:t>(v3.7.4:e09359112e, Jul 8 </a:t>
            </a:r>
            <a:r>
              <a:rPr lang="en-US" altLang="ja-JP" sz="2800" dirty="0" smtClean="0"/>
              <a:t>2019...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</a:t>
            </a:r>
            <a:r>
              <a:rPr lang="en-US" altLang="ja-JP" sz="2800" dirty="0"/>
              <a:t>: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prj</a:t>
            </a:r>
            <a:r>
              <a:rPr lang="en-US" altLang="ja-JP" sz="2800" dirty="0" smtClean="0"/>
              <a:t>&gt;/.</a:t>
            </a:r>
            <a:r>
              <a:rPr lang="en-US" altLang="ja-JP" sz="2800" dirty="0" err="1"/>
              <a:t>venv</a:t>
            </a:r>
            <a:r>
              <a:rPr lang="en-US" altLang="ja-JP" sz="2800" dirty="0"/>
              <a:t>/lib/python3.7/site-packages</a:t>
            </a:r>
            <a:r>
              <a:rPr lang="en-US" altLang="ja-JP" sz="2800" dirty="0" smtClean="0"/>
              <a:t>/...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 err="1"/>
              <a:t>numpy_version</a:t>
            </a:r>
            <a:r>
              <a:rPr lang="en-US" altLang="ja-JP" sz="2800" dirty="0"/>
              <a:t>: 1.16.4 </a:t>
            </a:r>
            <a:endParaRPr lang="en-US" altLang="ja-JP" sz="2800" dirty="0" smtClean="0"/>
          </a:p>
          <a:p>
            <a:r>
              <a:rPr lang="en-US" altLang="ja-JP" sz="2800" dirty="0" smtClean="0"/>
              <a:t>## </a:t>
            </a:r>
          </a:p>
          <a:p>
            <a:r>
              <a:rPr lang="en-US" altLang="ja-JP" sz="2800" dirty="0" smtClean="0"/>
              <a:t>## </a:t>
            </a:r>
            <a:r>
              <a:rPr lang="en-US" altLang="ja-JP" sz="2800" dirty="0"/>
              <a:t>NOTE: Python version was forced by </a:t>
            </a:r>
            <a:r>
              <a:rPr lang="en-US" altLang="ja-JP" sz="2800" dirty="0" err="1" smtClean="0"/>
              <a:t>use_python</a:t>
            </a:r>
            <a:r>
              <a:rPr lang="en-US" altLang="ja-JP" sz="2800" dirty="0" smtClean="0"/>
              <a:t>...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45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4132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import(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4" y="2856407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</a:t>
            </a:r>
            <a:r>
              <a:rPr lang="en-US" altLang="ja-JP" sz="3600" b="1" dirty="0" err="1" smtClean="0"/>
              <a:t>pkg</a:t>
            </a:r>
            <a:r>
              <a:rPr lang="en-US" altLang="ja-JP" sz="3600" b="1" dirty="0" smtClean="0"/>
              <a:t> in R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60116" y="3515141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705" y="3646170"/>
            <a:ext cx="28167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os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$listdir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6377" y="4712970"/>
            <a:ext cx="636263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cs typeface="+mj-cs"/>
              </a:rPr>
              <a:t>## </a:t>
            </a:r>
            <a:r>
              <a:rPr lang="ja-JP" altLang="en-US" sz="2800" dirty="0" smtClean="0">
                <a:cs typeface="+mj-cs"/>
              </a:rPr>
              <a:t>[</a:t>
            </a:r>
            <a:r>
              <a:rPr lang="ja-JP" altLang="en-US" sz="2800" dirty="0">
                <a:cs typeface="+mj-cs"/>
              </a:rPr>
              <a:t>1] ".Rhistory"                ".DS_Store</a:t>
            </a:r>
            <a:r>
              <a:rPr lang="ja-JP" altLang="en-US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</a:t>
            </a:r>
            <a:r>
              <a:rPr lang="mr-IN" altLang="ja-JP" sz="2800" dirty="0" smtClean="0">
                <a:cs typeface="+mj-cs"/>
              </a:rPr>
              <a:t>[</a:t>
            </a:r>
            <a:r>
              <a:rPr lang="en-US" altLang="ja-JP" sz="2800" dirty="0" smtClean="0">
                <a:cs typeface="+mj-cs"/>
              </a:rPr>
              <a:t>2</a:t>
            </a:r>
            <a:r>
              <a:rPr lang="mr-IN" altLang="ja-JP" sz="2800" dirty="0" smtClean="0">
                <a:cs typeface="+mj-cs"/>
              </a:rPr>
              <a:t>] </a:t>
            </a:r>
            <a:r>
              <a:rPr lang="mr-IN" altLang="ja-JP" sz="2800" dirty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gitignore</a:t>
            </a:r>
            <a:r>
              <a:rPr lang="mr-IN" altLang="ja-JP" sz="2800" dirty="0">
                <a:cs typeface="+mj-cs"/>
              </a:rPr>
              <a:t>"      </a:t>
            </a:r>
            <a:r>
              <a:rPr lang="en-US" altLang="ja-JP" sz="2800" dirty="0" smtClean="0">
                <a:cs typeface="+mj-cs"/>
              </a:rPr>
              <a:t>   </a:t>
            </a:r>
            <a:r>
              <a:rPr lang="mr-IN" altLang="ja-JP" sz="2800" dirty="0" smtClean="0">
                <a:cs typeface="+mj-cs"/>
              </a:rPr>
              <a:t>".</a:t>
            </a:r>
            <a:r>
              <a:rPr lang="mr-IN" altLang="ja-JP" sz="2800" dirty="0" err="1">
                <a:cs typeface="+mj-cs"/>
              </a:rPr>
              <a:t>RData</a:t>
            </a:r>
            <a:r>
              <a:rPr lang="mr-IN" altLang="ja-JP" sz="2800" dirty="0" smtClean="0">
                <a:cs typeface="+mj-cs"/>
              </a:rPr>
              <a:t>"</a:t>
            </a:r>
            <a:endParaRPr lang="en-US" altLang="ja-JP" sz="2800" dirty="0" smtClean="0">
              <a:cs typeface="+mj-cs"/>
            </a:endParaRPr>
          </a:p>
          <a:p>
            <a:r>
              <a:rPr lang="en-US" altLang="ja-JP" sz="2800" dirty="0" smtClean="0">
                <a:cs typeface="+mj-cs"/>
              </a:rPr>
              <a:t>## ...</a:t>
            </a:r>
            <a:r>
              <a:rPr lang="mr-IN" altLang="ja-JP" sz="2800" dirty="0" smtClean="0">
                <a:cs typeface="+mj-cs"/>
              </a:rPr>
              <a:t> </a:t>
            </a:r>
            <a:r>
              <a:rPr lang="ja-JP" altLang="en-US" sz="2800" dirty="0" smtClean="0">
                <a:cs typeface="+mj-cs"/>
              </a:rPr>
              <a:t> </a:t>
            </a:r>
            <a:endParaRPr lang="ja-JP" alt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3798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6" y="1471885"/>
            <a:ext cx="8552181" cy="1066800"/>
          </a:xfrm>
          <a:prstGeom prst="roundRect">
            <a:avLst>
              <a:gd name="adj" fmla="val 94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1" name="メモ 10">
            <a:extLst>
              <a:ext uri="{FF2B5EF4-FFF2-40B4-BE49-F238E27FC236}">
                <a16:creationId xmlns="" xmlns:a16="http://schemas.microsoft.com/office/drawing/2014/main" id="{9F184A94-46DD-2B4E-A6B6-8360AEBD453E}"/>
              </a:ext>
            </a:extLst>
          </p:cNvPr>
          <p:cNvSpPr/>
          <p:nvPr/>
        </p:nvSpPr>
        <p:spPr>
          <a:xfrm>
            <a:off x="446582" y="2812193"/>
            <a:ext cx="8465715" cy="3679508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6896" y="2560993"/>
            <a:ext cx="15888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sample.py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99589" y="2812192"/>
            <a:ext cx="77851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import pandas as </a:t>
            </a:r>
            <a:r>
              <a:rPr lang="ja-JP" altLang="en-US" sz="3600" dirty="0" smtClean="0"/>
              <a:t>pd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pd_load_csv</a:t>
            </a:r>
            <a:r>
              <a:rPr lang="ja-JP" altLang="en-US" sz="3600" dirty="0"/>
              <a:t>(path)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df = pd.read_csv(path</a:t>
            </a:r>
            <a:r>
              <a:rPr lang="ja-JP" altLang="en-US" sz="3600" dirty="0" smtClean="0"/>
              <a:t>)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  </a:t>
            </a:r>
            <a:endParaRPr lang="en-US" altLang="ja-JP" sz="3600" dirty="0" smtClean="0"/>
          </a:p>
          <a:p>
            <a:pPr>
              <a:spcBef>
                <a:spcPts val="1200"/>
              </a:spcBef>
            </a:pPr>
            <a:r>
              <a:rPr lang="ja-JP" altLang="en-US" sz="3600" dirty="0" smtClean="0"/>
              <a:t>def </a:t>
            </a:r>
            <a:r>
              <a:rPr lang="ja-JP" altLang="en-US" sz="3600" dirty="0">
                <a:solidFill>
                  <a:srgbClr val="FF40FF"/>
                </a:solidFill>
              </a:rPr>
              <a:t>pd_head</a:t>
            </a:r>
            <a:r>
              <a:rPr lang="ja-JP" altLang="en-US" sz="3600" dirty="0"/>
              <a:t>(df, n = 3)</a:t>
            </a:r>
            <a:r>
              <a:rPr lang="ja-JP" altLang="en-US" sz="3600" dirty="0" smtClean="0"/>
              <a:t>:</a:t>
            </a:r>
            <a:endParaRPr lang="en-US" altLang="ja-JP" sz="3600" dirty="0" smtClean="0"/>
          </a:p>
          <a:p>
            <a:r>
              <a:rPr lang="ja-JP" altLang="en-US" sz="3600" dirty="0" smtClean="0"/>
              <a:t>  </a:t>
            </a:r>
            <a:r>
              <a:rPr lang="ja-JP" altLang="en-US" sz="3600" dirty="0"/>
              <a:t>return df.head(n) </a:t>
            </a:r>
          </a:p>
        </p:txBody>
      </p:sp>
      <p:cxnSp>
        <p:nvCxnSpPr>
          <p:cNvPr id="15" name="直線コネクタ 14"/>
          <p:cNvCxnSpPr/>
          <p:nvPr/>
        </p:nvCxnSpPr>
        <p:spPr>
          <a:xfrm>
            <a:off x="799589" y="3000946"/>
            <a:ext cx="0" cy="338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091689" y="4182261"/>
            <a:ext cx="0" cy="98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076396" y="5996400"/>
            <a:ext cx="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0115" y="6442784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&gt; New File &gt; Python script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20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6634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Import </a:t>
            </a:r>
            <a:r>
              <a:rPr lang="en-US" altLang="ja-JP" sz="3600" b="1" dirty="0" smtClean="0"/>
              <a:t>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700544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lang="en-US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hoge.csv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dat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%&gt;% </a:t>
            </a:r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07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76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161002" y="3576805"/>
            <a:ext cx="8894098" cy="3183775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7800" y="651244"/>
            <a:ext cx="8877300" cy="2763871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77800" y="651244"/>
            <a:ext cx="10274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err="1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err="1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7800" y="1353012"/>
            <a:ext cx="896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f_pd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pd_load_csv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f_base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read.csv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f_readr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readr::read_csv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f_fread &lt;- function(path) 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data.table::fread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002" y="3487410"/>
            <a:ext cx="750979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microbenchmark</a:t>
            </a:r>
            <a:r>
              <a:rPr lang="en-US" altLang="ja-JP" sz="3200" dirty="0">
                <a:latin typeface="DFPGyoSho-Lt" charset="-128"/>
                <a:ea typeface="DFPGyoSho-Lt" charset="-128"/>
                <a:cs typeface="DFPGyoSho-Lt" charset="-128"/>
              </a:rPr>
              <a:t>::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microbenchmark(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pd_load_csv 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= f_pd(path),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read.csv = f_base(path),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read_csv = f_readr(path),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   fread = f_fread(path)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-&gt; 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ggplot2::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autoplot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8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53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7800" y="491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</a:t>
            </a:r>
            <a:endParaRPr kumimoji="1" lang="ja-JP" altLang="en-US" sz="2800" dirty="0"/>
          </a:p>
        </p:txBody>
      </p:sp>
      <p:pic>
        <p:nvPicPr>
          <p:cNvPr id="4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27203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/>
              <a:t>Import </a:t>
            </a:r>
            <a:r>
              <a:rPr lang="en-US" altLang="ja-JP" sz="3600" b="1" dirty="0" smtClean="0"/>
              <a:t>Python 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2905" y="4323290"/>
            <a:ext cx="85393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## </a:t>
            </a:r>
            <a:r>
              <a:rPr lang="en-US" altLang="ja-JP" sz="2800" dirty="0" err="1" smtClean="0"/>
              <a:t>y_call_impl</a:t>
            </a:r>
            <a:r>
              <a:rPr lang="en-US" altLang="ja-JP" sz="2800" dirty="0" smtClean="0"/>
              <a:t>(callable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dots$args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dots$keywords</a:t>
            </a:r>
            <a:r>
              <a:rPr lang="en-US" altLang="ja-JP" sz="2800" dirty="0"/>
              <a:t>)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## 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エラー</a:t>
            </a:r>
            <a:r>
              <a:rPr lang="en-US" altLang="ja-JP" sz="2800" dirty="0"/>
              <a:t>: </a:t>
            </a:r>
          </a:p>
          <a:p>
            <a:r>
              <a:rPr lang="en-US" altLang="ja-JP" sz="2800" dirty="0" smtClean="0"/>
              <a:t>##  </a:t>
            </a:r>
            <a:r>
              <a:rPr lang="en-US" altLang="ja-JP" sz="2800" dirty="0" err="1"/>
              <a:t>TypeError</a:t>
            </a:r>
            <a:r>
              <a:rPr lang="en-US" altLang="ja-JP" sz="2800" dirty="0"/>
              <a:t>: cannot do slice indexing on &lt;class </a:t>
            </a:r>
            <a:endParaRPr lang="en-US" altLang="ja-JP" sz="2800" dirty="0" smtClean="0"/>
          </a:p>
          <a:p>
            <a:r>
              <a:rPr lang="en-US" altLang="ja-JP" sz="2800" dirty="0" smtClean="0"/>
              <a:t>## '</a:t>
            </a:r>
            <a:r>
              <a:rPr lang="en-US" altLang="ja-JP" sz="2800" dirty="0" err="1" smtClean="0"/>
              <a:t>pandas.core.indexes.range.RangeIndex</a:t>
            </a:r>
            <a:r>
              <a:rPr lang="en-US" altLang="ja-JP" sz="2800" dirty="0"/>
              <a:t>'&gt; with </a:t>
            </a:r>
            <a:r>
              <a:rPr lang="en-US" altLang="ja-JP" sz="2800" dirty="0" smtClean="0"/>
              <a:t>## these </a:t>
            </a:r>
            <a:r>
              <a:rPr lang="en-US" altLang="ja-JP" sz="2800" dirty="0">
                <a:solidFill>
                  <a:srgbClr val="FF40FF"/>
                </a:solidFill>
              </a:rPr>
              <a:t>indexers [5.0] of &lt;class 'float'&gt; </a:t>
            </a:r>
            <a:endParaRPr lang="ja-JP" altLang="en-US" sz="28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01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5572717" y="4675245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72717" y="2970110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72718" y="1224497"/>
            <a:ext cx="3465113" cy="11109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35183" y="5760038"/>
            <a:ext cx="3941849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35184" y="4661711"/>
            <a:ext cx="5040132" cy="102710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930638" y="2930945"/>
            <a:ext cx="2464607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362897" y="2940278"/>
            <a:ext cx="2508749" cy="116504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62896" y="1245425"/>
            <a:ext cx="5012419" cy="10840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084" y="50692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Variable type (basic)</a:t>
            </a:r>
            <a:endParaRPr kumimoji="1" lang="ja-JP" altLang="en-US" sz="36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264" y="66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Character</a:t>
            </a:r>
            <a:endParaRPr kumimoji="1" lang="ja-JP" altLang="en-US" sz="32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64" y="406107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64" y="2358736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Double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4799" y="65660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String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4166" y="4074936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Integer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3159" y="2477434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Float</a:t>
            </a:r>
            <a:endParaRPr kumimoji="1" lang="ja-JP" altLang="en-US" sz="32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825441" y="4700290"/>
            <a:ext cx="22781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/>
            </a:r>
            <a:b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'int'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08779" y="1194239"/>
            <a:ext cx="2456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str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9866" y="2982184"/>
            <a:ext cx="2690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&gt;&gt;&gt; type(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'float'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endParaRPr kumimoji="1"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4638" y="122449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ja-JP" altLang="en-US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"1"</a:t>
            </a:r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ja-JP" altLang="en-US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"character"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22435" y="2972883"/>
            <a:ext cx="2939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930638" y="2928639"/>
            <a:ext cx="2960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1.0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mr-IN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mr-IN" altLang="ja-JP" sz="3200" dirty="0" err="1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double</a:t>
            </a:r>
            <a:r>
              <a:rPr lang="mr-IN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06549" y="4608556"/>
            <a:ext cx="49661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err="1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as.integer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(1</a:t>
            </a:r>
            <a:r>
              <a:rPr lang="ja-JP" altLang="en-US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 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0806" y="5685774"/>
            <a:ext cx="2703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&gt; </a:t>
            </a:r>
            <a:r>
              <a:rPr lang="ja-JP" altLang="en-US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typeof(</a:t>
            </a:r>
            <a:r>
              <a:rPr lang="en-US" altLang="ja-JP" sz="3200" dirty="0" smtClean="0">
                <a:solidFill>
                  <a:srgbClr val="FFFF00"/>
                </a:solidFill>
                <a:latin typeface="DFPGyoSho-Lt" charset="-128"/>
                <a:ea typeface="DFPGyoSho-Lt" charset="-128"/>
                <a:cs typeface="DFPGyoSho-Lt" charset="-128"/>
              </a:rPr>
              <a:t>1L</a:t>
            </a:r>
            <a:r>
              <a:rPr lang="en-US" altLang="ja-JP" sz="3200" dirty="0" smtClean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ja-JP" altLang="en-US" sz="3200" dirty="0">
              <a:solidFill>
                <a:schemeClr val="bg1">
                  <a:lumMod val="75000"/>
                </a:schemeClr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latin typeface="DFPGyoSho-Lt" charset="-128"/>
                <a:ea typeface="DFPGyoSho-Lt" charset="-128"/>
                <a:cs typeface="DFPGyoSho-Lt" charset="-128"/>
              </a:rPr>
              <a:t>[1] </a:t>
            </a:r>
            <a:r>
              <a:rPr lang="en-US" altLang="ja-JP" sz="3200" dirty="0">
                <a:solidFill>
                  <a:schemeClr val="bg1"/>
                </a:solidFill>
                <a:latin typeface="DFPGyoSho-Lt" charset="-128"/>
                <a:ea typeface="DFPGyoSho-Lt" charset="-128"/>
                <a:cs typeface="DFPGyoSho-Lt" charset="-128"/>
              </a:rPr>
              <a:t>"integer"</a:t>
            </a:r>
            <a:endParaRPr lang="ja-JP" altLang="en-US" sz="3200" dirty="0">
              <a:solidFill>
                <a:schemeClr val="bg1"/>
              </a:solidFill>
              <a:latin typeface="DFPGyoSho-Lt" charset="-128"/>
              <a:ea typeface="DFPGyoSho-Lt" charset="-128"/>
              <a:cs typeface="DFPGyoSho-Lt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5454237" y="686628"/>
            <a:ext cx="0" cy="6064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8436076" y="6212540"/>
            <a:ext cx="707923" cy="6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tps://www.r-project.org/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55" y="6183633"/>
            <a:ext cx="778721" cy="6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26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60115" y="1483324"/>
            <a:ext cx="8552181" cy="4422176"/>
          </a:xfrm>
          <a:prstGeom prst="roundRect">
            <a:avLst>
              <a:gd name="adj" fmla="val 51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R 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115" y="825554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mtClean="0"/>
              <a:t>Import Python </a:t>
            </a:r>
            <a:r>
              <a:rPr lang="en-US" altLang="ja-JP" sz="3600" b="1" dirty="0" smtClean="0"/>
              <a:t>source</a:t>
            </a:r>
            <a:endParaRPr kumimoji="1" lang="ja-JP" altLang="en-US" sz="2800" dirty="0"/>
          </a:p>
        </p:txBody>
      </p:sp>
      <p:pic>
        <p:nvPicPr>
          <p:cNvPr id="5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35705" y="1602914"/>
            <a:ext cx="6338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err="1" smtClean="0">
                <a:latin typeface="DFPGyoSho-Lt" charset="-128"/>
                <a:ea typeface="DFPGyoSho-Lt" charset="-128"/>
                <a:cs typeface="DFPGyoSho-Lt" charset="-128"/>
              </a:rPr>
              <a:t>source_python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sample.py</a:t>
            </a:r>
            <a:r>
              <a:rPr lang="en-US" altLang="ja-JP" sz="40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5705" y="2771314"/>
            <a:ext cx="296427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5705" y="44603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iris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%&gt;%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mr-IN" altLang="ja-JP" sz="40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pd_head</a:t>
            </a:r>
            <a:r>
              <a:rPr lang="mr-IN" altLang="ja-JP" sz="4000" dirty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5L</a:t>
            </a:r>
            <a:r>
              <a:rPr lang="mr-IN" altLang="ja-JP" sz="40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40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7827" y="3386867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type ERROR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67827" y="507392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kumimoji="1" lang="en-US" altLang="ja-JP" sz="4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as integer</a:t>
            </a:r>
            <a:endParaRPr kumimoji="1" lang="ja-JP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91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/>
              <a:t>R Markdown,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altLang="ja-JP" sz="3600" u="sng" dirty="0"/>
              <a:t>Translation between R and Python </a:t>
            </a:r>
            <a:r>
              <a:rPr lang="en-US" altLang="ja-JP" sz="3600" u="sng" dirty="0" smtClean="0"/>
              <a:t>objects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en-US" altLang="ja-JP" sz="3000" dirty="0"/>
              <a:t>(for </a:t>
            </a:r>
            <a:r>
              <a:rPr lang="en-US" altLang="ja-JP" sz="3000" dirty="0" smtClean="0"/>
              <a:t>example, between </a:t>
            </a:r>
            <a:r>
              <a:rPr lang="en-US" altLang="ja-JP" sz="3000" dirty="0"/>
              <a:t>R and Pandas data frames,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 or </a:t>
            </a:r>
            <a:r>
              <a:rPr lang="en-US" altLang="ja-JP" sz="3000" dirty="0"/>
              <a:t>between R matrices and </a:t>
            </a:r>
            <a:r>
              <a:rPr lang="en-US" altLang="ja-JP" sz="3000" dirty="0" err="1"/>
              <a:t>NumPy</a:t>
            </a:r>
            <a:r>
              <a:rPr lang="en-US" altLang="ja-JP" sz="3000" dirty="0"/>
              <a:t> arrays</a:t>
            </a:r>
            <a:r>
              <a:rPr lang="en-US" altLang="ja-JP" sz="3000" dirty="0" smtClean="0"/>
              <a:t>).</a:t>
            </a:r>
            <a:endParaRPr lang="en-US" altLang="ja-JP" sz="30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37814" y="6334780"/>
            <a:ext cx="800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dirty="0" smtClean="0">
                <a:solidFill>
                  <a:schemeClr val="accent1"/>
                </a:solidFill>
              </a:rPr>
              <a:t>URL: </a:t>
            </a:r>
            <a:r>
              <a:rPr lang="ja-JP" altLang="en-US" sz="2400" dirty="0" smtClean="0">
                <a:solidFill>
                  <a:schemeClr val="accent1"/>
                </a:solidFill>
              </a:rPr>
              <a:t>https</a:t>
            </a:r>
            <a:r>
              <a:rPr lang="ja-JP" altLang="en-US" sz="2400" dirty="0">
                <a:solidFill>
                  <a:schemeClr val="accent1"/>
                </a:solidFill>
              </a:rPr>
              <a:t>://github.com/rstudio/</a:t>
            </a:r>
            <a:r>
              <a:rPr lang="ja-JP" altLang="en-US" sz="2400" dirty="0" smtClean="0">
                <a:solidFill>
                  <a:schemeClr val="accent1"/>
                </a:solidFill>
              </a:rPr>
              <a:t>reticulate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372100" y="1828800"/>
            <a:ext cx="2260600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60716" flipH="1">
            <a:off x="7587499" y="2319613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96721"/>
            <a:ext cx="1505317" cy="116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17315" y="1470624"/>
            <a:ext cx="5676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 &gt; New File &gt; R markdown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82555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mtClean="0"/>
              <a:t>Create .</a:t>
            </a:r>
            <a:r>
              <a:rPr lang="en-US" altLang="ja-JP" sz="3600" b="1" dirty="0" err="1" smtClean="0"/>
              <a:t>Rmd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115" y="2088895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</a:t>
            </a:r>
            <a:r>
              <a:rPr lang="en-US" altLang="ja-JP" sz="3600" b="1" dirty="0" err="1" smtClean="0"/>
              <a:t>virturalenv</a:t>
            </a:r>
            <a:r>
              <a:rPr lang="en-US" altLang="ja-JP" sz="3600" b="1" dirty="0" smtClean="0"/>
              <a:t> in R chunk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60115" y="2792053"/>
            <a:ext cx="8552181" cy="3641503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5705" y="2873918"/>
            <a:ext cx="8001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6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92351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855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0115" y="99065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in python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964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Use Python in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855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6" name="三角形 5"/>
          <p:cNvSpPr/>
          <p:nvPr/>
        </p:nvSpPr>
        <p:spPr>
          <a:xfrm rot="5400000">
            <a:off x="8207674" y="189063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777256" y="3340100"/>
            <a:ext cx="1990885" cy="8255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74242" y="346046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preview</a:t>
            </a:r>
            <a:endParaRPr kumimoji="1"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667" y="2590364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07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Shear </a:t>
            </a:r>
            <a:r>
              <a:rPr lang="en-US" altLang="ja-JP" sz="3600" b="1" dirty="0" err="1" smtClean="0"/>
              <a:t>pyobj</a:t>
            </a:r>
            <a:r>
              <a:rPr lang="en-US" altLang="ja-JP" sz="3600" b="1" dirty="0" smtClean="0"/>
              <a:t> between </a:t>
            </a:r>
            <a:r>
              <a:rPr lang="en-US" altLang="ja-JP" sz="3600" b="1" dirty="0" err="1" smtClean="0"/>
              <a:t>pychunks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30678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path = "&lt;path&gt;/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sample.csv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pd.read_csv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(path)</a:t>
            </a:r>
          </a:p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360114" y="4821741"/>
            <a:ext cx="8552181" cy="1693360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5705" y="5000514"/>
            <a:ext cx="22781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17" name="三角形 16"/>
          <p:cNvSpPr/>
          <p:nvPr/>
        </p:nvSpPr>
        <p:spPr>
          <a:xfrm rot="5400000">
            <a:off x="8214033" y="499578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726" y="5438205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7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R object to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6551"/>
            <a:ext cx="8552181" cy="271224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en-US" altLang="ja-JP" sz="36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r.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iris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df.head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(3)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6" name="三角形 5"/>
          <p:cNvSpPr/>
          <p:nvPr/>
        </p:nvSpPr>
        <p:spPr>
          <a:xfrm rot="5400000">
            <a:off x="8207674" y="1890636"/>
            <a:ext cx="601983" cy="518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8910324">
            <a:off x="7091667" y="2590364"/>
            <a:ext cx="1362061" cy="7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フリーフォーム 55">
            <a:extLst>
              <a:ext uri="{FF2B5EF4-FFF2-40B4-BE49-F238E27FC236}">
                <a16:creationId xmlns="" xmlns:a16="http://schemas.microsoft.com/office/drawing/2014/main" id="{25257DBB-0562-D44F-B250-CE1CAFAE4920}"/>
              </a:ext>
            </a:extLst>
          </p:cNvPr>
          <p:cNvSpPr/>
          <p:nvPr/>
        </p:nvSpPr>
        <p:spPr>
          <a:xfrm>
            <a:off x="679780" y="396605"/>
            <a:ext cx="7615920" cy="2289142"/>
          </a:xfrm>
          <a:custGeom>
            <a:avLst/>
            <a:gdLst>
              <a:gd name="connsiteX0" fmla="*/ 794650 w 7615920"/>
              <a:gd name="connsiteY0" fmla="*/ 0 h 2289142"/>
              <a:gd name="connsiteX1" fmla="*/ 7265209 w 7615920"/>
              <a:gd name="connsiteY1" fmla="*/ 0 h 2289142"/>
              <a:gd name="connsiteX2" fmla="*/ 7615920 w 7615920"/>
              <a:gd name="connsiteY2" fmla="*/ 350711 h 2289142"/>
              <a:gd name="connsiteX3" fmla="*/ 7615920 w 7615920"/>
              <a:gd name="connsiteY3" fmla="*/ 1753511 h 2289142"/>
              <a:gd name="connsiteX4" fmla="*/ 7265209 w 7615920"/>
              <a:gd name="connsiteY4" fmla="*/ 2104222 h 2289142"/>
              <a:gd name="connsiteX5" fmla="*/ 794650 w 7615920"/>
              <a:gd name="connsiteY5" fmla="*/ 2104222 h 2289142"/>
              <a:gd name="connsiteX6" fmla="*/ 767280 w 7615920"/>
              <a:gd name="connsiteY6" fmla="*/ 2101463 h 2289142"/>
              <a:gd name="connsiteX7" fmla="*/ 775577 w 7615920"/>
              <a:gd name="connsiteY7" fmla="*/ 2113940 h 2289142"/>
              <a:gd name="connsiteX8" fmla="*/ 0 w 7615920"/>
              <a:gd name="connsiteY8" fmla="*/ 2289142 h 2289142"/>
              <a:gd name="connsiteX9" fmla="*/ 443939 w 7615920"/>
              <a:gd name="connsiteY9" fmla="*/ 1666387 h 2289142"/>
              <a:gd name="connsiteX10" fmla="*/ 443939 w 7615920"/>
              <a:gd name="connsiteY10" fmla="*/ 350711 h 2289142"/>
              <a:gd name="connsiteX11" fmla="*/ 794650 w 7615920"/>
              <a:gd name="connsiteY11" fmla="*/ 0 h 228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15920" h="2289142">
                <a:moveTo>
                  <a:pt x="794650" y="0"/>
                </a:moveTo>
                <a:lnTo>
                  <a:pt x="7265209" y="0"/>
                </a:lnTo>
                <a:cubicBezTo>
                  <a:pt x="7458901" y="0"/>
                  <a:pt x="7615920" y="157019"/>
                  <a:pt x="7615920" y="350711"/>
                </a:cubicBezTo>
                <a:lnTo>
                  <a:pt x="7615920" y="1753511"/>
                </a:lnTo>
                <a:cubicBezTo>
                  <a:pt x="7615920" y="1947203"/>
                  <a:pt x="7458901" y="2104222"/>
                  <a:pt x="7265209" y="2104222"/>
                </a:cubicBezTo>
                <a:lnTo>
                  <a:pt x="794650" y="2104222"/>
                </a:lnTo>
                <a:lnTo>
                  <a:pt x="767280" y="2101463"/>
                </a:lnTo>
                <a:lnTo>
                  <a:pt x="775577" y="2113940"/>
                </a:lnTo>
                <a:lnTo>
                  <a:pt x="0" y="2289142"/>
                </a:lnTo>
                <a:lnTo>
                  <a:pt x="443939" y="1666387"/>
                </a:lnTo>
                <a:lnTo>
                  <a:pt x="443939" y="350711"/>
                </a:lnTo>
                <a:cubicBezTo>
                  <a:pt x="443939" y="157019"/>
                  <a:pt x="600958" y="0"/>
                  <a:pt x="794650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4A2531AE-5CB3-3A4A-AE24-8DECFA748CC2}"/>
              </a:ext>
            </a:extLst>
          </p:cNvPr>
          <p:cNvSpPr txBox="1"/>
          <p:nvPr/>
        </p:nvSpPr>
        <p:spPr>
          <a:xfrm>
            <a:off x="3576592" y="10833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を、始めたいんだけど。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A4A441D3-13E6-4446-83B8-9A301A340062}"/>
              </a:ext>
            </a:extLst>
          </p:cNvPr>
          <p:cNvSpPr txBox="1"/>
          <p:nvPr/>
        </p:nvSpPr>
        <p:spPr>
          <a:xfrm>
            <a:off x="1337292" y="4783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私もそろそろ</a:t>
            </a:r>
          </a:p>
        </p:txBody>
      </p:sp>
      <p:sp>
        <p:nvSpPr>
          <p:cNvPr id="57" name="フリーフォーム 56">
            <a:extLst>
              <a:ext uri="{FF2B5EF4-FFF2-40B4-BE49-F238E27FC236}">
                <a16:creationId xmlns="" xmlns:a16="http://schemas.microsoft.com/office/drawing/2014/main" id="{797E7F09-852F-4E48-976D-7A9266671C00}"/>
              </a:ext>
            </a:extLst>
          </p:cNvPr>
          <p:cNvSpPr/>
          <p:nvPr/>
        </p:nvSpPr>
        <p:spPr>
          <a:xfrm>
            <a:off x="1123720" y="2847869"/>
            <a:ext cx="7692975" cy="1514808"/>
          </a:xfrm>
          <a:custGeom>
            <a:avLst/>
            <a:gdLst>
              <a:gd name="connsiteX0" fmla="*/ 252473 w 7692975"/>
              <a:gd name="connsiteY0" fmla="*/ 0 h 1514808"/>
              <a:gd name="connsiteX1" fmla="*/ 6919508 w 7692975"/>
              <a:gd name="connsiteY1" fmla="*/ 0 h 1514808"/>
              <a:gd name="connsiteX2" fmla="*/ 7171981 w 7692975"/>
              <a:gd name="connsiteY2" fmla="*/ 252473 h 1514808"/>
              <a:gd name="connsiteX3" fmla="*/ 7171981 w 7692975"/>
              <a:gd name="connsiteY3" fmla="*/ 911418 h 1514808"/>
              <a:gd name="connsiteX4" fmla="*/ 7178565 w 7692975"/>
              <a:gd name="connsiteY4" fmla="*/ 899438 h 1514808"/>
              <a:gd name="connsiteX5" fmla="*/ 7692975 w 7692975"/>
              <a:gd name="connsiteY5" fmla="*/ 1505735 h 1514808"/>
              <a:gd name="connsiteX6" fmla="*/ 7108936 w 7692975"/>
              <a:gd name="connsiteY6" fmla="*/ 1424691 h 1514808"/>
              <a:gd name="connsiteX7" fmla="*/ 7098034 w 7692975"/>
              <a:gd name="connsiteY7" fmla="*/ 1440861 h 1514808"/>
              <a:gd name="connsiteX8" fmla="*/ 6919508 w 7692975"/>
              <a:gd name="connsiteY8" fmla="*/ 1514808 h 1514808"/>
              <a:gd name="connsiteX9" fmla="*/ 252473 w 7692975"/>
              <a:gd name="connsiteY9" fmla="*/ 1514808 h 1514808"/>
              <a:gd name="connsiteX10" fmla="*/ 0 w 7692975"/>
              <a:gd name="connsiteY10" fmla="*/ 1262335 h 1514808"/>
              <a:gd name="connsiteX11" fmla="*/ 0 w 7692975"/>
              <a:gd name="connsiteY11" fmla="*/ 252473 h 1514808"/>
              <a:gd name="connsiteX12" fmla="*/ 252473 w 7692975"/>
              <a:gd name="connsiteY12" fmla="*/ 0 h 1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92975" h="1514808">
                <a:moveTo>
                  <a:pt x="252473" y="0"/>
                </a:moveTo>
                <a:lnTo>
                  <a:pt x="6919508" y="0"/>
                </a:lnTo>
                <a:cubicBezTo>
                  <a:pt x="7058945" y="0"/>
                  <a:pt x="7171981" y="113036"/>
                  <a:pt x="7171981" y="252473"/>
                </a:cubicBezTo>
                <a:lnTo>
                  <a:pt x="7171981" y="911418"/>
                </a:lnTo>
                <a:lnTo>
                  <a:pt x="7178565" y="899438"/>
                </a:lnTo>
                <a:lnTo>
                  <a:pt x="7692975" y="1505735"/>
                </a:lnTo>
                <a:lnTo>
                  <a:pt x="7108936" y="1424691"/>
                </a:lnTo>
                <a:lnTo>
                  <a:pt x="7098034" y="1440861"/>
                </a:lnTo>
                <a:cubicBezTo>
                  <a:pt x="7052345" y="1486549"/>
                  <a:pt x="6989227" y="1514808"/>
                  <a:pt x="6919508" y="1514808"/>
                </a:cubicBezTo>
                <a:lnTo>
                  <a:pt x="252473" y="1514808"/>
                </a:lnTo>
                <a:cubicBezTo>
                  <a:pt x="113036" y="1514808"/>
                  <a:pt x="0" y="1401772"/>
                  <a:pt x="0" y="1262335"/>
                </a:cubicBezTo>
                <a:lnTo>
                  <a:pt x="0" y="252473"/>
                </a:lnTo>
                <a:cubicBezTo>
                  <a:pt x="0" y="113036"/>
                  <a:pt x="113036" y="0"/>
                  <a:pt x="252473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F63A6FD7-906C-C044-90EE-74C8F0570FF8}"/>
              </a:ext>
            </a:extLst>
          </p:cNvPr>
          <p:cNvSpPr txBox="1"/>
          <p:nvPr/>
        </p:nvSpPr>
        <p:spPr>
          <a:xfrm>
            <a:off x="3567947" y="18324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できるんでしょ？</a:t>
            </a:r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教えてよ。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9A6EA3E9-B55C-474C-92EA-BA5C2650005B}"/>
              </a:ext>
            </a:extLst>
          </p:cNvPr>
          <p:cNvSpPr txBox="1"/>
          <p:nvPr/>
        </p:nvSpPr>
        <p:spPr>
          <a:xfrm>
            <a:off x="1172866" y="33289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いいけど、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3CD7A3EE-9165-7347-AC4C-2DB5B12F631A}"/>
              </a:ext>
            </a:extLst>
          </p:cNvPr>
          <p:cNvSpPr txBox="1"/>
          <p:nvPr/>
        </p:nvSpPr>
        <p:spPr>
          <a:xfrm>
            <a:off x="4981513" y="33289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で何がしたいの？</a:t>
            </a:r>
          </a:p>
        </p:txBody>
      </p:sp>
      <p:sp>
        <p:nvSpPr>
          <p:cNvPr id="58" name="フリーフォーム 57">
            <a:extLst>
              <a:ext uri="{FF2B5EF4-FFF2-40B4-BE49-F238E27FC236}">
                <a16:creationId xmlns="" xmlns:a16="http://schemas.microsoft.com/office/drawing/2014/main" id="{14F39815-6361-A34B-B5C9-346622ECDDB1}"/>
              </a:ext>
            </a:extLst>
          </p:cNvPr>
          <p:cNvSpPr/>
          <p:nvPr/>
        </p:nvSpPr>
        <p:spPr>
          <a:xfrm>
            <a:off x="694050" y="4653683"/>
            <a:ext cx="7601650" cy="2098874"/>
          </a:xfrm>
          <a:custGeom>
            <a:avLst/>
            <a:gdLst>
              <a:gd name="connsiteX0" fmla="*/ 753912 w 7601650"/>
              <a:gd name="connsiteY0" fmla="*/ 0 h 2098874"/>
              <a:gd name="connsiteX1" fmla="*/ 7277407 w 7601650"/>
              <a:gd name="connsiteY1" fmla="*/ 0 h 2098874"/>
              <a:gd name="connsiteX2" fmla="*/ 7601650 w 7601650"/>
              <a:gd name="connsiteY2" fmla="*/ 324243 h 2098874"/>
              <a:gd name="connsiteX3" fmla="*/ 7601650 w 7601650"/>
              <a:gd name="connsiteY3" fmla="*/ 1621176 h 2098874"/>
              <a:gd name="connsiteX4" fmla="*/ 7277407 w 7601650"/>
              <a:gd name="connsiteY4" fmla="*/ 1945419 h 2098874"/>
              <a:gd name="connsiteX5" fmla="*/ 753912 w 7601650"/>
              <a:gd name="connsiteY5" fmla="*/ 1945419 h 2098874"/>
              <a:gd name="connsiteX6" fmla="*/ 706979 w 7601650"/>
              <a:gd name="connsiteY6" fmla="*/ 1940688 h 2098874"/>
              <a:gd name="connsiteX7" fmla="*/ 0 w 7601650"/>
              <a:gd name="connsiteY7" fmla="*/ 2098874 h 2098874"/>
              <a:gd name="connsiteX8" fmla="*/ 429669 w 7601650"/>
              <a:gd name="connsiteY8" fmla="*/ 1498739 h 2098874"/>
              <a:gd name="connsiteX9" fmla="*/ 429669 w 7601650"/>
              <a:gd name="connsiteY9" fmla="*/ 324243 h 2098874"/>
              <a:gd name="connsiteX10" fmla="*/ 753912 w 7601650"/>
              <a:gd name="connsiteY10" fmla="*/ 0 h 209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01650" h="2098874">
                <a:moveTo>
                  <a:pt x="753912" y="0"/>
                </a:moveTo>
                <a:lnTo>
                  <a:pt x="7277407" y="0"/>
                </a:lnTo>
                <a:cubicBezTo>
                  <a:pt x="7456481" y="0"/>
                  <a:pt x="7601650" y="145169"/>
                  <a:pt x="7601650" y="324243"/>
                </a:cubicBezTo>
                <a:lnTo>
                  <a:pt x="7601650" y="1621176"/>
                </a:lnTo>
                <a:cubicBezTo>
                  <a:pt x="7601650" y="1800250"/>
                  <a:pt x="7456481" y="1945419"/>
                  <a:pt x="7277407" y="1945419"/>
                </a:cubicBezTo>
                <a:lnTo>
                  <a:pt x="753912" y="1945419"/>
                </a:lnTo>
                <a:lnTo>
                  <a:pt x="706979" y="1940688"/>
                </a:lnTo>
                <a:lnTo>
                  <a:pt x="0" y="2098874"/>
                </a:lnTo>
                <a:lnTo>
                  <a:pt x="429669" y="1498739"/>
                </a:lnTo>
                <a:lnTo>
                  <a:pt x="429669" y="324243"/>
                </a:lnTo>
                <a:cubicBezTo>
                  <a:pt x="429669" y="145169"/>
                  <a:pt x="574838" y="0"/>
                  <a:pt x="753912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uzura_font" panose="02000609000000000000" pitchFamily="49" charset="-128"/>
              <a:ea typeface="uzura_font" panose="02000609000000000000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A5808105-7D98-544A-8B8F-6DD629AB0029}"/>
              </a:ext>
            </a:extLst>
          </p:cNvPr>
          <p:cNvSpPr txBox="1"/>
          <p:nvPr/>
        </p:nvSpPr>
        <p:spPr>
          <a:xfrm>
            <a:off x="3378481" y="512566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って何でもできるんでしょ？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CA22BBCD-63AE-F84A-8DDF-2D4F9F3C7BB3}"/>
              </a:ext>
            </a:extLst>
          </p:cNvPr>
          <p:cNvSpPr txBox="1"/>
          <p:nvPr/>
        </p:nvSpPr>
        <p:spPr>
          <a:xfrm>
            <a:off x="1331332" y="602430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zura_font" panose="02000609000000000000" pitchFamily="49" charset="-128"/>
                <a:ea typeface="uzura_font" panose="02000609000000000000" pitchFamily="49" charset="-128"/>
              </a:rPr>
              <a:t>でも、どうしたらいいか分かんないんだ。</a:t>
            </a:r>
          </a:p>
        </p:txBody>
      </p:sp>
      <p:pic>
        <p:nvPicPr>
          <p:cNvPr id="5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80" y="104967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okadajp.org/RWiki/Rlogo.png">
            <a:extLst>
              <a:ext uri="{FF2B5EF4-FFF2-40B4-BE49-F238E27FC236}">
                <a16:creationId xmlns="" xmlns:a16="http://schemas.microsoft.com/office/drawing/2014/main" id="{6EE811FE-F20A-A64C-A156-D7831CA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95" y="2899614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okadajp.org/RWiki/Rlogo.png">
            <a:extLst>
              <a:ext uri="{FF2B5EF4-FFF2-40B4-BE49-F238E27FC236}">
                <a16:creationId xmlns="" xmlns:a16="http://schemas.microsoft.com/office/drawing/2014/main" id="{7899F349-69E4-6548-B255-7DC6CA7A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94" y="4697953"/>
            <a:ext cx="1778901" cy="13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関連画像">
            <a:extLst>
              <a:ext uri="{FF2B5EF4-FFF2-40B4-BE49-F238E27FC236}">
                <a16:creationId xmlns="" xmlns:a16="http://schemas.microsoft.com/office/drawing/2014/main" id="{4304ACDF-5372-0E4A-B229-4662F6B5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9" y="519197"/>
            <a:ext cx="6983895" cy="594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5663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Use Python in </a:t>
            </a:r>
            <a:r>
              <a:rPr lang="en-US" altLang="ja-JP" sz="4800" dirty="0" err="1" smtClean="0"/>
              <a:t>Rmd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115" y="990654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R object to python chunk</a:t>
            </a:r>
            <a:endParaRPr kumimoji="1" lang="ja-JP" altLang="en-US" sz="2800" dirty="0"/>
          </a:p>
        </p:txBody>
      </p:sp>
      <p:pic>
        <p:nvPicPr>
          <p:cNvPr id="10" name="Picture 2" descr="python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9" t="17350" r="35271" b="41829"/>
          <a:stretch/>
        </p:blipFill>
        <p:spPr bwMode="auto">
          <a:xfrm>
            <a:off x="7873333" y="0"/>
            <a:ext cx="1270667" cy="11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360115" y="1657390"/>
            <a:ext cx="8552181" cy="2084600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5705" y="173841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df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en-US" altLang="ja-JP" sz="3600" dirty="0" err="1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r.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iris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115" y="3823016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Import python object to R chunk</a:t>
            </a:r>
            <a:endParaRPr kumimoji="1" lang="ja-JP" altLang="en-US" sz="2800" dirty="0"/>
          </a:p>
        </p:txBody>
      </p:sp>
      <p:sp>
        <p:nvSpPr>
          <p:cNvPr id="14" name="角丸四角形 13"/>
          <p:cNvSpPr/>
          <p:nvPr/>
        </p:nvSpPr>
        <p:spPr>
          <a:xfrm>
            <a:off x="360115" y="4468509"/>
            <a:ext cx="8552181" cy="2237092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5705" y="4550373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en-US" altLang="ja-JP" sz="36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import_main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</a:p>
          <a:p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py$df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082206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68300" y="633320"/>
            <a:ext cx="8686800" cy="6173879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49300" y="734920"/>
            <a:ext cx="12522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```{</a:t>
            </a:r>
            <a:r>
              <a:rPr lang="ja-JP" altLang="en-US" sz="36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python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import pandas as </a:t>
            </a: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pd</a:t>
            </a:r>
            <a:endParaRPr lang="en-US" altLang="ja-JP" sz="3600" dirty="0" smtClean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from time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import </a:t>
            </a:r>
            <a:r>
              <a:rPr lang="ja-JP" altLang="en-US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time</a:t>
            </a:r>
            <a:endParaRPr lang="en-US" altLang="ja-JP" sz="3600" dirty="0" smtClean="0">
              <a:solidFill>
                <a:srgbClr val="0096FF"/>
              </a:solidFill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path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&lt;path&gt;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/sample.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csv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result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= [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]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for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i in range(0, 100)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: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start = </a:t>
            </a:r>
            <a:r>
              <a:rPr lang="ja-JP" altLang="en-US" sz="36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time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df = </a:t>
            </a:r>
            <a:r>
              <a:rPr lang="ja-JP" altLang="en-US" sz="3600" dirty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pd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.read_csv(path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time_i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= time() 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- start</a:t>
            </a:r>
          </a:p>
          <a:p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result =</a:t>
            </a:r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result.append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time_i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`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800" y="4913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test in python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759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27000" y="678651"/>
            <a:ext cx="8928100" cy="6007568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7000" y="900020"/>
            <a:ext cx="125222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```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{</a:t>
            </a:r>
            <a:r>
              <a:rPr lang="en-US" altLang="ja-JP" sz="3600" dirty="0" smtClean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r</a:t>
            </a:r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}</a:t>
            </a:r>
            <a:endParaRPr lang="en-US" altLang="ja-JP" sz="36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&lt;-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import_main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  <a:endParaRPr lang="en-US" altLang="ja-JP" sz="3600" dirty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6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py$result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%&gt;%</a:t>
            </a:r>
            <a:b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data.frame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(expr = "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py_pd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", time = .)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rbind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data.frame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mbm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            mutate(time = time/10^9)) %&gt;%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ggplot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aes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(expr, log10(time)))+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gem_violin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()+</a:t>
            </a:r>
          </a:p>
          <a:p>
            <a:r>
              <a:rPr lang="en-US" altLang="ja-JP" sz="3600" dirty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600" dirty="0" err="1" smtClean="0">
                <a:latin typeface="DFPGyoSho-Lt" charset="-128"/>
                <a:ea typeface="DFPGyoSho-Lt" charset="-128"/>
                <a:cs typeface="DFPGyoSho-Lt" charset="-128"/>
              </a:rPr>
              <a:t>coord_flip</a:t>
            </a:r>
            <a:r>
              <a:rPr lang="en-US" altLang="ja-JP" sz="3600" dirty="0" smtClean="0">
                <a:latin typeface="DFPGyoSho-Lt" charset="-128"/>
                <a:ea typeface="DFPGyoSho-Lt" charset="-128"/>
                <a:cs typeface="DFPGyoSho-Lt" charset="-128"/>
              </a:rPr>
              <a:t>()</a:t>
            </a:r>
          </a:p>
          <a:p>
            <a:r>
              <a:rPr lang="ja-JP" altLang="en-US" sz="3600" dirty="0" smtClean="0">
                <a:latin typeface="DFPGyoSho-Lt" charset="-128"/>
                <a:ea typeface="DFPGyoSho-Lt" charset="-128"/>
                <a:cs typeface="DFPGyoSho-Lt" charset="-128"/>
              </a:rPr>
              <a:t>`</a:t>
            </a:r>
            <a:r>
              <a:rPr lang="ja-JP" altLang="en-US" sz="3600" dirty="0">
                <a:latin typeface="DFPGyoSho-Lt" charset="-128"/>
                <a:ea typeface="DFPGyoSho-Lt" charset="-128"/>
                <a:cs typeface="DFPGyoSho-Lt" charset="-128"/>
              </a:rPr>
              <a:t>``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7800" y="4913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visualization in R chunk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403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4" y="730853"/>
            <a:ext cx="8984536" cy="59896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7800" y="4913"/>
            <a:ext cx="808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Benchmark visualization in R chunk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3600863">
            <a:off x="2907576" y="3921977"/>
            <a:ext cx="1362061" cy="7174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1732" y="4280716"/>
            <a:ext cx="718264" cy="718264"/>
          </a:xfrm>
          <a:prstGeom prst="rect">
            <a:avLst/>
          </a:prstGeom>
        </p:spPr>
      </p:pic>
      <p:pic>
        <p:nvPicPr>
          <p:cNvPr id="11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164" y="3604811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64" y="2538011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64" y="1668637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88" y="730853"/>
            <a:ext cx="673100" cy="5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>
                <a:solidFill>
                  <a:srgbClr val="FF40FF"/>
                </a:solidFill>
              </a:rPr>
              <a:t>R 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48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r>
              <a:rPr lang="en-US" altLang="ja-JP" sz="3000" dirty="0">
                <a:solidFill>
                  <a:srgbClr val="FF40FF"/>
                </a:solidFill>
              </a:rPr>
              <a:t>R 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989082" flipH="1">
            <a:off x="7609884" y="2190198"/>
            <a:ext cx="1362061" cy="7174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137814" y="3213100"/>
            <a:ext cx="7802986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418" name="Picture 2" descr="絵文字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9150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66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7109247D-0F3E-2E41-9EFB-F4861F406A7C}"/>
              </a:ext>
            </a:extLst>
          </p:cNvPr>
          <p:cNvSpPr txBox="1"/>
          <p:nvPr/>
        </p:nvSpPr>
        <p:spPr>
          <a:xfrm>
            <a:off x="0" y="0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Run Python in </a:t>
            </a:r>
            <a:r>
              <a:rPr lang="en-US" altLang="ja-JP" sz="4800" dirty="0" err="1" smtClean="0"/>
              <a:t>Rstudio</a:t>
            </a:r>
            <a:r>
              <a:rPr lang="en-US" altLang="ja-JP" sz="4800" dirty="0" smtClean="0"/>
              <a:t> </a:t>
            </a:r>
            <a:endParaRPr kumimoji="1" lang="ja-JP" altLang="en-US" sz="4000" dirty="0"/>
          </a:p>
        </p:txBody>
      </p:sp>
      <p:pic>
        <p:nvPicPr>
          <p:cNvPr id="5" name="Picture 2" descr="ttps://www.rstudio.com/wp-content/uploads/2019/01/favIcon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9" y="56231"/>
            <a:ext cx="1362021" cy="13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258515" y="1459185"/>
            <a:ext cx="8552181" cy="2451745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34105" y="1541050"/>
            <a:ext cx="8001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library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(reticulate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200" dirty="0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 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&lt;-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&lt;</a:t>
            </a:r>
            <a:r>
              <a:rPr lang="en-US" altLang="ja-JP" sz="3200" dirty="0" err="1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prj</a:t>
            </a:r>
            <a:r>
              <a:rPr lang="en-US" altLang="ja-JP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&gt;</a:t>
            </a:r>
            <a:r>
              <a:rPr lang="ja-JP" altLang="en-US" sz="3200" dirty="0">
                <a:solidFill>
                  <a:srgbClr val="FF40FF"/>
                </a:solidFill>
                <a:latin typeface="DFPGyoSho-Lt" charset="-128"/>
                <a:ea typeface="DFPGyoSho-Lt" charset="-128"/>
                <a:cs typeface="DFPGyoSho-Lt" charset="-128"/>
              </a:rPr>
              <a:t>/.venv/bin/python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"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use_python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(python = </a:t>
            </a:r>
            <a:r>
              <a:rPr lang="en-US" altLang="ja-JP" sz="3200" dirty="0" err="1" smtClean="0">
                <a:solidFill>
                  <a:srgbClr val="0096FF"/>
                </a:solidFill>
                <a:latin typeface="DFPGyoSho-Lt" charset="-128"/>
                <a:ea typeface="DFPGyoSho-Lt" charset="-128"/>
                <a:cs typeface="DFPGyoSho-Lt" charset="-128"/>
              </a:rPr>
              <a:t>pyenv</a:t>
            </a: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, </a:t>
            </a:r>
            <a:b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</a:br>
            <a:r>
              <a:rPr lang="en-US" altLang="ja-JP" sz="3200" dirty="0" smtClean="0">
                <a:latin typeface="DFPGyoSho-Lt" charset="-128"/>
                <a:ea typeface="DFPGyoSho-Lt" charset="-128"/>
                <a:cs typeface="DFPGyoSho-Lt" charset="-128"/>
              </a:rPr>
              <a:t>                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required </a:t>
            </a:r>
            <a:r>
              <a:rPr lang="ja-JP" altLang="en-US" sz="3200" dirty="0">
                <a:latin typeface="DFPGyoSho-Lt" charset="-128"/>
                <a:ea typeface="DFPGyoSho-Lt" charset="-128"/>
                <a:cs typeface="DFPGyoSho-Lt" charset="-128"/>
              </a:rPr>
              <a:t>= TRUE</a:t>
            </a:r>
            <a:r>
              <a:rPr lang="ja-JP" altLang="en-US" sz="3200" dirty="0" smtClean="0">
                <a:latin typeface="DFPGyoSho-Lt" charset="-128"/>
                <a:ea typeface="DFPGyoSho-Lt" charset="-128"/>
                <a:cs typeface="DFPGyoSho-Lt" charset="-128"/>
              </a:rPr>
              <a:t>)</a:t>
            </a:r>
            <a:endParaRPr lang="en-US" altLang="ja-JP" sz="3200" dirty="0" smtClean="0">
              <a:latin typeface="DFPGyoSho-Lt" charset="-128"/>
              <a:ea typeface="DFPGyoSho-Lt" charset="-128"/>
              <a:cs typeface="DFPGyoSho-Lt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8515" y="812854"/>
            <a:ext cx="611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1. Attach Python </a:t>
            </a:r>
            <a:r>
              <a:rPr lang="en-US" altLang="ja-JP" sz="3600" b="1" dirty="0" err="1" smtClean="0"/>
              <a:t>virtualenv</a:t>
            </a:r>
            <a:endParaRPr kumimoji="1" lang="ja-JP" altLang="en-US" sz="2800" dirty="0"/>
          </a:p>
        </p:txBody>
      </p:sp>
      <p:pic>
        <p:nvPicPr>
          <p:cNvPr id="9" name="Picture 2" descr="http://www.okadajp.org/RWiki/Rlogo.png">
            <a:extLst>
              <a:ext uri="{FF2B5EF4-FFF2-40B4-BE49-F238E27FC236}">
                <a16:creationId xmlns="" xmlns:a16="http://schemas.microsoft.com/office/drawing/2014/main" id="{1898E478-DC6F-CA41-90E4-BB7E334F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12" y="2031338"/>
            <a:ext cx="1541243" cy="11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88677" y="4666118"/>
            <a:ext cx="569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 &gt; New File </a:t>
            </a:r>
            <a:r>
              <a:rPr kumimoji="1" lang="en-US" altLang="ja-JP" sz="3200" smtClean="0"/>
              <a:t>&gt; Python </a:t>
            </a:r>
            <a:r>
              <a:rPr kumimoji="1" lang="en-US" altLang="ja-JP" sz="3200" dirty="0" smtClean="0"/>
              <a:t>script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8515" y="398510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2. Create .</a:t>
            </a:r>
            <a:r>
              <a:rPr lang="en-US" altLang="ja-JP" sz="3600" b="1" dirty="0" err="1" smtClean="0"/>
              <a:t>py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8515" y="5250893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3. write in .</a:t>
            </a:r>
            <a:r>
              <a:rPr lang="en-US" altLang="ja-JP" sz="3600" b="1" dirty="0" err="1" smtClean="0"/>
              <a:t>py</a:t>
            </a:r>
            <a:r>
              <a:rPr lang="en-US" altLang="ja-JP" sz="3600" b="1" dirty="0" smtClean="0"/>
              <a:t> file</a:t>
            </a:r>
            <a:endParaRPr kumimoji="1" lang="ja-JP" altLang="en-US" sz="2800" dirty="0"/>
          </a:p>
        </p:txBody>
      </p:sp>
      <p:sp>
        <p:nvSpPr>
          <p:cNvPr id="13" name="角丸四角形 12"/>
          <p:cNvSpPr/>
          <p:nvPr/>
        </p:nvSpPr>
        <p:spPr>
          <a:xfrm>
            <a:off x="258515" y="5861067"/>
            <a:ext cx="8552181" cy="880371"/>
          </a:xfrm>
          <a:prstGeom prst="roundRect">
            <a:avLst>
              <a:gd name="adj" fmla="val 45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34105" y="5870347"/>
            <a:ext cx="1462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 smtClean="0">
                <a:latin typeface="DFPGyoSho-Lt" charset="-128"/>
                <a:ea typeface="DFPGyoSho-Lt" charset="-128"/>
                <a:cs typeface="DFPGyoSho-Lt" charset="-128"/>
              </a:rPr>
              <a:t>a = 1</a:t>
            </a:r>
            <a:endParaRPr lang="ja-JP" altLang="en-US" sz="4400" dirty="0"/>
          </a:p>
        </p:txBody>
      </p:sp>
      <p:pic>
        <p:nvPicPr>
          <p:cNvPr id="16" name="図 15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5333" y="5942120"/>
            <a:ext cx="718264" cy="7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9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tps://images-na.ssl-images-amazon.com/images/I/51gkgp5cUfL._SX42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39" y="1112550"/>
            <a:ext cx="5256584" cy="49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89131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https://www.amazon.co.jp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/dp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/B00Y0UI990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843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0" y="0"/>
            <a:ext cx="9020529" cy="3860800"/>
          </a:xfrm>
          <a:custGeom>
            <a:avLst/>
            <a:gdLst>
              <a:gd name="connsiteX0" fmla="*/ 0 w 9020529"/>
              <a:gd name="connsiteY0" fmla="*/ 0 h 3860800"/>
              <a:gd name="connsiteX1" fmla="*/ 9020529 w 9020529"/>
              <a:gd name="connsiteY1" fmla="*/ 0 h 3860800"/>
              <a:gd name="connsiteX2" fmla="*/ 9020529 w 9020529"/>
              <a:gd name="connsiteY2" fmla="*/ 659464 h 3860800"/>
              <a:gd name="connsiteX3" fmla="*/ 5699656 w 9020529"/>
              <a:gd name="connsiteY3" fmla="*/ 659464 h 3860800"/>
              <a:gd name="connsiteX4" fmla="*/ 5699656 w 9020529"/>
              <a:gd name="connsiteY4" fmla="*/ 774700 h 3860800"/>
              <a:gd name="connsiteX5" fmla="*/ 4102100 w 9020529"/>
              <a:gd name="connsiteY5" fmla="*/ 774700 h 3860800"/>
              <a:gd name="connsiteX6" fmla="*/ 4102100 w 9020529"/>
              <a:gd name="connsiteY6" fmla="*/ 1460500 h 3860800"/>
              <a:gd name="connsiteX7" fmla="*/ 5791200 w 9020529"/>
              <a:gd name="connsiteY7" fmla="*/ 1460500 h 3860800"/>
              <a:gd name="connsiteX8" fmla="*/ 5791200 w 9020529"/>
              <a:gd name="connsiteY8" fmla="*/ 1436690 h 3860800"/>
              <a:gd name="connsiteX9" fmla="*/ 9020529 w 9020529"/>
              <a:gd name="connsiteY9" fmla="*/ 1436690 h 3860800"/>
              <a:gd name="connsiteX10" fmla="*/ 9020529 w 9020529"/>
              <a:gd name="connsiteY10" fmla="*/ 3860800 h 3860800"/>
              <a:gd name="connsiteX11" fmla="*/ 0 w 9020529"/>
              <a:gd name="connsiteY1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38608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774700"/>
                </a:lnTo>
                <a:lnTo>
                  <a:pt x="4102100" y="774700"/>
                </a:lnTo>
                <a:lnTo>
                  <a:pt x="4102100" y="1460500"/>
                </a:lnTo>
                <a:lnTo>
                  <a:pt x="5791200" y="1460500"/>
                </a:lnTo>
                <a:lnTo>
                  <a:pt x="5791200" y="1436690"/>
                </a:lnTo>
                <a:lnTo>
                  <a:pt x="9020529" y="1436690"/>
                </a:lnTo>
                <a:lnTo>
                  <a:pt x="9020529" y="3860800"/>
                </a:lnTo>
                <a:lnTo>
                  <a:pt x="0" y="3860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638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0" y="0"/>
            <a:ext cx="9020529" cy="3860800"/>
          </a:xfrm>
          <a:custGeom>
            <a:avLst/>
            <a:gdLst>
              <a:gd name="connsiteX0" fmla="*/ 0 w 9020529"/>
              <a:gd name="connsiteY0" fmla="*/ 0 h 3860800"/>
              <a:gd name="connsiteX1" fmla="*/ 9020529 w 9020529"/>
              <a:gd name="connsiteY1" fmla="*/ 0 h 3860800"/>
              <a:gd name="connsiteX2" fmla="*/ 9020529 w 9020529"/>
              <a:gd name="connsiteY2" fmla="*/ 659464 h 3860800"/>
              <a:gd name="connsiteX3" fmla="*/ 5699656 w 9020529"/>
              <a:gd name="connsiteY3" fmla="*/ 659464 h 3860800"/>
              <a:gd name="connsiteX4" fmla="*/ 5699656 w 9020529"/>
              <a:gd name="connsiteY4" fmla="*/ 774700 h 3860800"/>
              <a:gd name="connsiteX5" fmla="*/ 4102100 w 9020529"/>
              <a:gd name="connsiteY5" fmla="*/ 774700 h 3860800"/>
              <a:gd name="connsiteX6" fmla="*/ 4102100 w 9020529"/>
              <a:gd name="connsiteY6" fmla="*/ 1460500 h 3860800"/>
              <a:gd name="connsiteX7" fmla="*/ 5791200 w 9020529"/>
              <a:gd name="connsiteY7" fmla="*/ 1460500 h 3860800"/>
              <a:gd name="connsiteX8" fmla="*/ 5791200 w 9020529"/>
              <a:gd name="connsiteY8" fmla="*/ 1436690 h 3860800"/>
              <a:gd name="connsiteX9" fmla="*/ 9020529 w 9020529"/>
              <a:gd name="connsiteY9" fmla="*/ 1436690 h 3860800"/>
              <a:gd name="connsiteX10" fmla="*/ 9020529 w 9020529"/>
              <a:gd name="connsiteY10" fmla="*/ 3860800 h 3860800"/>
              <a:gd name="connsiteX11" fmla="*/ 0 w 9020529"/>
              <a:gd name="connsiteY1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38608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774700"/>
                </a:lnTo>
                <a:lnTo>
                  <a:pt x="4102100" y="774700"/>
                </a:lnTo>
                <a:lnTo>
                  <a:pt x="4102100" y="1460500"/>
                </a:lnTo>
                <a:lnTo>
                  <a:pt x="5791200" y="1460500"/>
                </a:lnTo>
                <a:lnTo>
                  <a:pt x="5791200" y="1436690"/>
                </a:lnTo>
                <a:lnTo>
                  <a:pt x="9020529" y="1436690"/>
                </a:lnTo>
                <a:lnTo>
                  <a:pt x="9020529" y="3860800"/>
                </a:lnTo>
                <a:lnTo>
                  <a:pt x="0" y="3860800"/>
                </a:lnTo>
                <a:close/>
              </a:path>
            </a:pathLst>
          </a:cu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142" b="14794"/>
          <a:stretch/>
        </p:blipFill>
        <p:spPr>
          <a:xfrm>
            <a:off x="42847" y="2806701"/>
            <a:ext cx="910115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54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r="28643" b="69338"/>
          <a:stretch/>
        </p:blipFill>
        <p:spPr>
          <a:xfrm>
            <a:off x="1" y="3505200"/>
            <a:ext cx="9144000" cy="1295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74" b="9715"/>
          <a:stretch/>
        </p:blipFill>
        <p:spPr>
          <a:xfrm>
            <a:off x="25400" y="3954911"/>
            <a:ext cx="9101153" cy="290308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51142" b="71152"/>
          <a:stretch/>
        </p:blipFill>
        <p:spPr>
          <a:xfrm>
            <a:off x="42848" y="2133600"/>
            <a:ext cx="9101153" cy="13716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 b="44737"/>
          <a:stretch/>
        </p:blipFill>
        <p:spPr>
          <a:xfrm>
            <a:off x="0" y="0"/>
            <a:ext cx="9020529" cy="2133600"/>
          </a:xfrm>
          <a:custGeom>
            <a:avLst/>
            <a:gdLst>
              <a:gd name="connsiteX0" fmla="*/ 0 w 9020529"/>
              <a:gd name="connsiteY0" fmla="*/ 0 h 2133600"/>
              <a:gd name="connsiteX1" fmla="*/ 9020529 w 9020529"/>
              <a:gd name="connsiteY1" fmla="*/ 0 h 2133600"/>
              <a:gd name="connsiteX2" fmla="*/ 9020529 w 9020529"/>
              <a:gd name="connsiteY2" fmla="*/ 659464 h 2133600"/>
              <a:gd name="connsiteX3" fmla="*/ 5699656 w 9020529"/>
              <a:gd name="connsiteY3" fmla="*/ 659464 h 2133600"/>
              <a:gd name="connsiteX4" fmla="*/ 5699656 w 9020529"/>
              <a:gd name="connsiteY4" fmla="*/ 673100 h 2133600"/>
              <a:gd name="connsiteX5" fmla="*/ 4140200 w 9020529"/>
              <a:gd name="connsiteY5" fmla="*/ 673100 h 2133600"/>
              <a:gd name="connsiteX6" fmla="*/ 4140200 w 9020529"/>
              <a:gd name="connsiteY6" fmla="*/ 1384300 h 2133600"/>
              <a:gd name="connsiteX7" fmla="*/ 5699656 w 9020529"/>
              <a:gd name="connsiteY7" fmla="*/ 1384300 h 2133600"/>
              <a:gd name="connsiteX8" fmla="*/ 5699656 w 9020529"/>
              <a:gd name="connsiteY8" fmla="*/ 1436690 h 2133600"/>
              <a:gd name="connsiteX9" fmla="*/ 9020529 w 9020529"/>
              <a:gd name="connsiteY9" fmla="*/ 1436690 h 2133600"/>
              <a:gd name="connsiteX10" fmla="*/ 9020529 w 9020529"/>
              <a:gd name="connsiteY10" fmla="*/ 2133600 h 2133600"/>
              <a:gd name="connsiteX11" fmla="*/ 0 w 9020529"/>
              <a:gd name="connsiteY11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20529" h="2133600">
                <a:moveTo>
                  <a:pt x="0" y="0"/>
                </a:moveTo>
                <a:lnTo>
                  <a:pt x="9020529" y="0"/>
                </a:lnTo>
                <a:lnTo>
                  <a:pt x="9020529" y="659464"/>
                </a:lnTo>
                <a:lnTo>
                  <a:pt x="5699656" y="659464"/>
                </a:lnTo>
                <a:lnTo>
                  <a:pt x="5699656" y="673100"/>
                </a:lnTo>
                <a:lnTo>
                  <a:pt x="4140200" y="673100"/>
                </a:lnTo>
                <a:lnTo>
                  <a:pt x="4140200" y="1384300"/>
                </a:lnTo>
                <a:lnTo>
                  <a:pt x="5699656" y="1384300"/>
                </a:lnTo>
                <a:lnTo>
                  <a:pt x="5699656" y="1436690"/>
                </a:lnTo>
                <a:lnTo>
                  <a:pt x="9020529" y="1436690"/>
                </a:lnTo>
                <a:lnTo>
                  <a:pt x="9020529" y="2133600"/>
                </a:lnTo>
                <a:lnTo>
                  <a:pt x="0" y="2133600"/>
                </a:lnTo>
                <a:close/>
              </a:path>
            </a:pathLst>
          </a:custGeom>
        </p:spPr>
      </p:pic>
      <p:sp>
        <p:nvSpPr>
          <p:cNvPr id="13" name="テキスト ボックス 12"/>
          <p:cNvSpPr txBox="1"/>
          <p:nvPr/>
        </p:nvSpPr>
        <p:spPr>
          <a:xfrm flipH="1">
            <a:off x="1290319" y="3473823"/>
            <a:ext cx="250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(escape key)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125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632" y="1324161"/>
            <a:ext cx="96306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3600" u="sng" dirty="0" smtClean="0"/>
              <a:t>Calling </a:t>
            </a:r>
            <a:r>
              <a:rPr lang="en-US" altLang="ja-JP" sz="3600" u="sng" dirty="0"/>
              <a:t>Python from R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in </a:t>
            </a:r>
            <a:r>
              <a:rPr lang="en-US" altLang="ja-JP" sz="3000" dirty="0"/>
              <a:t>a variety of ways </a:t>
            </a:r>
            <a:r>
              <a:rPr lang="en-US" altLang="ja-JP" sz="3000" dirty="0" smtClean="0"/>
              <a:t>including </a:t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R </a:t>
            </a:r>
            <a:r>
              <a:rPr lang="en-US" altLang="ja-JP" sz="3000" dirty="0">
                <a:solidFill>
                  <a:srgbClr val="FF40FF"/>
                </a:solidFill>
              </a:rPr>
              <a:t>Markdown,</a:t>
            </a:r>
            <a:r>
              <a:rPr lang="en-US" altLang="ja-JP" sz="3000" dirty="0"/>
              <a:t>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>
                <a:solidFill>
                  <a:srgbClr val="FF40FF"/>
                </a:solidFill>
              </a:rPr>
              <a:t>sourcing </a:t>
            </a:r>
            <a:r>
              <a:rPr lang="en-US" altLang="ja-JP" sz="3000" dirty="0">
                <a:solidFill>
                  <a:srgbClr val="FF40FF"/>
                </a:solidFill>
              </a:rPr>
              <a:t>Python scripts, </a:t>
            </a:r>
            <a:r>
              <a:rPr lang="en-US" altLang="ja-JP" sz="3000" dirty="0" smtClean="0">
                <a:solidFill>
                  <a:srgbClr val="FF40FF"/>
                </a:solidFill>
              </a:rPr>
              <a:t/>
            </a:r>
            <a:br>
              <a:rPr lang="en-US" altLang="ja-JP" sz="3000" dirty="0" smtClean="0">
                <a:solidFill>
                  <a:srgbClr val="FF40FF"/>
                </a:solidFill>
              </a:rPr>
            </a:br>
            <a:r>
              <a:rPr lang="en-US" altLang="ja-JP" sz="3000" dirty="0" smtClean="0">
                <a:solidFill>
                  <a:srgbClr val="FF40FF"/>
                </a:solidFill>
              </a:rPr>
              <a:t>importing </a:t>
            </a:r>
            <a:r>
              <a:rPr lang="en-US" altLang="ja-JP" sz="3000" dirty="0">
                <a:solidFill>
                  <a:srgbClr val="FF40FF"/>
                </a:solidFill>
              </a:rPr>
              <a:t>Python modules, 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and </a:t>
            </a:r>
            <a:r>
              <a:rPr lang="en-US" altLang="ja-JP" sz="3000" dirty="0"/>
              <a:t>using Python interactively within an R session</a:t>
            </a:r>
            <a:r>
              <a:rPr lang="en-US" altLang="ja-JP" sz="3000" dirty="0" smtClean="0"/>
              <a:t>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6624" y="159175"/>
            <a:ext cx="5565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smtClean="0"/>
              <a:t>reticulate package</a:t>
            </a:r>
            <a:endParaRPr lang="ja-JP" altLang="en-US" sz="4800" dirty="0"/>
          </a:p>
        </p:txBody>
      </p:sp>
      <p:pic>
        <p:nvPicPr>
          <p:cNvPr id="6" name="Picture 2" descr="ttps://raw.githubusercontent.com/rstudio/reticulate/master/images/reticulated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4" y="0"/>
            <a:ext cx="2070486" cy="14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989082" flipH="1">
            <a:off x="7427727" y="2557953"/>
            <a:ext cx="1362061" cy="7174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137815" y="3685944"/>
            <a:ext cx="7802986" cy="60960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492" name="Picture 4" descr="絵文字」の画像検索結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r="24280"/>
          <a:stretch/>
        </p:blipFill>
        <p:spPr bwMode="auto">
          <a:xfrm>
            <a:off x="6565900" y="4426203"/>
            <a:ext cx="2578100" cy="24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06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73400" y="2705100"/>
            <a:ext cx="2717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/>
              <a:t>s</a:t>
            </a:r>
            <a:r>
              <a:rPr kumimoji="1" lang="en-US" altLang="ja-JP" sz="4800" smtClean="0"/>
              <a:t>ummary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5245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529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45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2" descr="http://www.okadajp.org/RWiki/Rlogo.png">
            <a:extLst>
              <a:ext uri="{FF2B5EF4-FFF2-40B4-BE49-F238E27FC236}">
                <a16:creationId xmlns="" xmlns:a16="http://schemas.microsoft.com/office/drawing/2014/main" id="{778D8F7E-1594-7240-BF85-400CB84A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40" y="3005566"/>
            <a:ext cx="2176459" cy="16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660127" y="4991899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143520" y="1697778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871191" y="785759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448569" y="108437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199339" y="5360666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7061915" y="4467742"/>
            <a:ext cx="0" cy="64865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330845" y="3644803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825217" y="3494679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417527" y="2587390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準備 26">
            <a:extLst>
              <a:ext uri="{FF2B5EF4-FFF2-40B4-BE49-F238E27FC236}">
                <a16:creationId xmlns="" xmlns:a16="http://schemas.microsoft.com/office/drawing/2014/main" id="{0BC0AED4-5DEF-1F43-B3F5-33539EF67928}"/>
              </a:ext>
            </a:extLst>
          </p:cNvPr>
          <p:cNvSpPr/>
          <p:nvPr/>
        </p:nvSpPr>
        <p:spPr>
          <a:xfrm rot="16200000">
            <a:off x="3070053" y="2451083"/>
            <a:ext cx="3080034" cy="2795723"/>
          </a:xfrm>
          <a:prstGeom prst="flowChartPreparation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3609659" y="948193"/>
            <a:ext cx="963577" cy="954475"/>
            <a:chOff x="962968" y="1130364"/>
            <a:chExt cx="1563537" cy="1548769"/>
          </a:xfrm>
        </p:grpSpPr>
        <p:grpSp>
          <p:nvGrpSpPr>
            <p:cNvPr id="16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1" name="メモ 20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42" y="913330"/>
            <a:ext cx="1054113" cy="1054113"/>
          </a:xfrm>
          <a:prstGeom prst="rect">
            <a:avLst/>
          </a:prstGeom>
        </p:spPr>
      </p:pic>
      <p:pic>
        <p:nvPicPr>
          <p:cNvPr id="38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2" y="90531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1878643" y="5478292"/>
            <a:ext cx="963577" cy="954475"/>
            <a:chOff x="962968" y="1130364"/>
            <a:chExt cx="1563537" cy="1548769"/>
          </a:xfrm>
        </p:grpSpPr>
        <p:grpSp>
          <p:nvGrpSpPr>
            <p:cNvPr id="40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1" name="メモ 50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7" name="メモ 46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3" name="メモ 42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図 54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26" y="5443429"/>
            <a:ext cx="1054113" cy="1054113"/>
          </a:xfrm>
          <a:prstGeom prst="rect">
            <a:avLst/>
          </a:prstGeom>
        </p:spPr>
      </p:pic>
      <p:pic>
        <p:nvPicPr>
          <p:cNvPr id="56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06" y="5435412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4444" y1="32444" x2="24444" y2="32444"/>
                        <a14:foregroundMark x1="71111" y1="60889" x2="71111" y2="60889"/>
                        <a14:foregroundMark x1="36444" y1="85333" x2="36444" y2="85333"/>
                        <a14:foregroundMark x1="49778" y1="88000" x2="49778" y2="88000"/>
                        <a14:foregroundMark x1="37333" y1="69778" x2="37333" y2="69778"/>
                        <a14:foregroundMark x1="47111" y1="59111" x2="47111" y2="59111"/>
                        <a14:foregroundMark x1="60889" y1="66222" x2="60889" y2="66222"/>
                        <a14:foregroundMark x1="90667" y1="60000" x2="90667" y2="60000"/>
                        <a14:foregroundMark x1="87111" y1="33778" x2="87111" y2="33778"/>
                        <a14:foregroundMark x1="82222" y1="44889" x2="82222" y2="44889"/>
                        <a14:foregroundMark x1="60889" y1="21778" x2="60889" y2="21778"/>
                        <a14:foregroundMark x1="9778" y1="54667" x2="9778" y2="54667"/>
                        <a14:foregroundMark x1="17778" y1="66222" x2="17778" y2="66222"/>
                        <a14:foregroundMark x1="9333" y1="70667" x2="9333" y2="70667"/>
                        <a14:foregroundMark x1="9333" y1="61333" x2="9333" y2="61333"/>
                        <a14:foregroundMark x1="17778" y1="56889" x2="17778" y2="56889"/>
                        <a14:foregroundMark x1="22222" y1="48444" x2="22222" y2="48444"/>
                        <a14:foregroundMark x1="39111" y1="40889" x2="39111" y2="40889"/>
                        <a14:foregroundMark x1="58667" y1="43111" x2="58667" y2="43111"/>
                        <a14:foregroundMark x1="64000" y1="35556" x2="64000" y2="35556"/>
                        <a14:foregroundMark x1="67111" y1="28444" x2="67111" y2="28444"/>
                        <a14:foregroundMark x1="68000" y1="16444" x2="68000" y2="16444"/>
                        <a14:foregroundMark x1="64000" y1="8000" x2="64000" y2="8000"/>
                        <a14:foregroundMark x1="57333" y1="8000" x2="57333" y2="8000"/>
                        <a14:foregroundMark x1="51111" y1="8000" x2="51111" y2="8000"/>
                        <a14:foregroundMark x1="39556" y1="5778" x2="39556" y2="5778"/>
                        <a14:foregroundMark x1="48889" y1="43556" x2="48889" y2="43556"/>
                        <a14:foregroundMark x1="43111" y1="44889" x2="43111" y2="44889"/>
                        <a14:foregroundMark x1="32444" y1="46222" x2="32444" y2="46222"/>
                        <a14:foregroundMark x1="27556" y1="47556" x2="27556" y2="47556"/>
                        <a14:foregroundMark x1="24000" y1="52000" x2="24000" y2="52000"/>
                        <a14:foregroundMark x1="20889" y1="56889" x2="20889" y2="56889"/>
                        <a14:foregroundMark x1="20000" y1="69333" x2="20000" y2="69333"/>
                        <a14:foregroundMark x1="20000" y1="64000" x2="20000" y2="64000"/>
                        <a14:foregroundMark x1="13778" y1="61333" x2="13778" y2="61333"/>
                        <a14:foregroundMark x1="16000" y1="67556" x2="16000" y2="67556"/>
                        <a14:foregroundMark x1="18667" y1="72444" x2="18667" y2="72444"/>
                        <a14:foregroundMark x1="13778" y1="72444" x2="13778" y2="72444"/>
                        <a14:foregroundMark x1="10667" y1="66222" x2="10667" y2="66222"/>
                        <a14:foregroundMark x1="6222" y1="67556" x2="6222" y2="67556"/>
                        <a14:foregroundMark x1="4444" y1="63556" x2="4444" y2="63556"/>
                        <a14:foregroundMark x1="4444" y1="60000" x2="4444" y2="60000"/>
                        <a14:foregroundMark x1="4000" y1="56000" x2="4000" y2="56000"/>
                        <a14:foregroundMark x1="3556" y1="52000" x2="3556" y2="52000"/>
                        <a14:foregroundMark x1="2667" y1="45778" x2="2667" y2="45778"/>
                        <a14:foregroundMark x1="4000" y1="42222" x2="4000" y2="42222"/>
                        <a14:foregroundMark x1="5333" y1="37333" x2="5333" y2="37333"/>
                        <a14:foregroundMark x1="7111" y1="33778" x2="7111" y2="33778"/>
                        <a14:foregroundMark x1="9778" y1="29778" x2="9778" y2="29778"/>
                        <a14:foregroundMark x1="16000" y1="28000" x2="16000" y2="28000"/>
                        <a14:foregroundMark x1="22222" y1="28444" x2="22222" y2="28444"/>
                        <a14:foregroundMark x1="32000" y1="28444" x2="32000" y2="28444"/>
                        <a14:foregroundMark x1="44000" y1="28444" x2="44000" y2="28444"/>
                        <a14:foregroundMark x1="56889" y1="28889" x2="56889" y2="28889"/>
                        <a14:foregroundMark x1="52889" y1="20000" x2="52889" y2="20000"/>
                        <a14:foregroundMark x1="45778" y1="18667" x2="45778" y2="18667"/>
                        <a14:foregroundMark x1="28444" y1="17778" x2="28444" y2="17778"/>
                        <a14:foregroundMark x1="36000" y1="18667" x2="36000" y2="18667"/>
                        <a14:foregroundMark x1="42667" y1="20000" x2="42667" y2="20000"/>
                        <a14:foregroundMark x1="31556" y1="20000" x2="31556" y2="20000"/>
                        <a14:foregroundMark x1="34667" y1="20889" x2="34667" y2="20889"/>
                        <a14:foregroundMark x1="38667" y1="20889" x2="38667" y2="20889"/>
                        <a14:foregroundMark x1="45333" y1="15111" x2="45333" y2="15111"/>
                        <a14:foregroundMark x1="45333" y1="9778" x2="45333" y2="9778"/>
                        <a14:foregroundMark x1="28889" y1="10667" x2="28889" y2="10667"/>
                        <a14:foregroundMark x1="36444" y1="5333" x2="36444" y2="5333"/>
                        <a14:foregroundMark x1="50222" y1="5333" x2="50222" y2="5333"/>
                        <a14:foregroundMark x1="43556" y1="3556" x2="43556" y2="3556"/>
                        <a14:foregroundMark x1="47111" y1="4000" x2="47111" y2="4000"/>
                        <a14:foregroundMark x1="48000" y1="13778" x2="48000" y2="13778"/>
                        <a14:foregroundMark x1="52889" y1="16444" x2="52889" y2="16444"/>
                        <a14:foregroundMark x1="49333" y1="16889" x2="49333" y2="16889"/>
                        <a14:foregroundMark x1="54222" y1="24444" x2="54222" y2="24444"/>
                        <a14:foregroundMark x1="57333" y1="22222" x2="57333" y2="22222"/>
                        <a14:foregroundMark x1="56889" y1="16889" x2="56889" y2="16889"/>
                        <a14:foregroundMark x1="56000" y1="12444" x2="56000" y2="12444"/>
                        <a14:foregroundMark x1="65778" y1="13778" x2="65778" y2="13778"/>
                        <a14:foregroundMark x1="58222" y1="6667" x2="58222" y2="6667"/>
                        <a14:foregroundMark x1="61333" y1="11111" x2="61333" y2="11111"/>
                        <a14:foregroundMark x1="60444" y1="16889" x2="60444" y2="16889"/>
                        <a14:foregroundMark x1="63556" y1="21333" x2="63556" y2="21778"/>
                        <a14:foregroundMark x1="64000" y1="25778" x2="64000" y2="25778"/>
                        <a14:foregroundMark x1="68444" y1="24889" x2="68444" y2="24889"/>
                        <a14:foregroundMark x1="57778" y1="26222" x2="57778" y2="26222"/>
                        <a14:foregroundMark x1="60889" y1="30222" x2="60889" y2="30222"/>
                        <a14:foregroundMark x1="59111" y1="36000" x2="59111" y2="36000"/>
                        <a14:foregroundMark x1="65333" y1="38222" x2="65333" y2="38222"/>
                        <a14:foregroundMark x1="70667" y1="34222" x2="70667" y2="33333"/>
                        <a14:foregroundMark x1="65333" y1="31111" x2="65333" y2="31111"/>
                        <a14:foregroundMark x1="58667" y1="33778" x2="58667" y2="33778"/>
                        <a14:foregroundMark x1="48000" y1="30667" x2="48000" y2="30667"/>
                        <a14:foregroundMark x1="51556" y1="34667" x2="51556" y2="34667"/>
                        <a14:foregroundMark x1="53778" y1="30222" x2="53778" y2="30222"/>
                        <a14:foregroundMark x1="52000" y1="37778" x2="52000" y2="37778"/>
                        <a14:foregroundMark x1="56444" y1="38667" x2="56444" y2="38667"/>
                        <a14:foregroundMark x1="55111" y1="42667" x2="55111" y2="42667"/>
                        <a14:foregroundMark x1="40444" y1="36444" x2="40444" y2="36444"/>
                        <a14:foregroundMark x1="46667" y1="37333" x2="46667" y2="37333"/>
                        <a14:foregroundMark x1="41333" y1="38222" x2="41333" y2="38222"/>
                        <a14:foregroundMark x1="33333" y1="32444" x2="33333" y2="32444"/>
                        <a14:foregroundMark x1="39556" y1="32000" x2="39556" y2="32000"/>
                        <a14:foregroundMark x1="33333" y1="34667" x2="33333" y2="34667"/>
                        <a14:foregroundMark x1="26222" y1="40889" x2="26222" y2="40889"/>
                        <a14:foregroundMark x1="33333" y1="40000" x2="33333" y2="40000"/>
                        <a14:foregroundMark x1="28444" y1="38222" x2="28444" y2="38222"/>
                        <a14:foregroundMark x1="24000" y1="37333" x2="24000" y2="3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6144" y="2882374"/>
            <a:ext cx="1933140" cy="19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54FE48C-6FFB-5D4F-9854-AA038120EF74}"/>
              </a:ext>
            </a:extLst>
          </p:cNvPr>
          <p:cNvCxnSpPr>
            <a:cxnSpLocks/>
          </p:cNvCxnSpPr>
          <p:nvPr/>
        </p:nvCxnSpPr>
        <p:spPr>
          <a:xfrm>
            <a:off x="2224554" y="2521494"/>
            <a:ext cx="0" cy="49767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="" xmlns:a16="http://schemas.microsoft.com/office/drawing/2014/main" id="{DADEFF45-6830-4F48-BC52-FF0E360137F0}"/>
              </a:ext>
            </a:extLst>
          </p:cNvPr>
          <p:cNvCxnSpPr>
            <a:cxnSpLocks/>
          </p:cNvCxnSpPr>
          <p:nvPr/>
        </p:nvCxnSpPr>
        <p:spPr>
          <a:xfrm>
            <a:off x="6791744" y="4757234"/>
            <a:ext cx="0" cy="698114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16A0DF59-5B7F-384E-B8D6-5E3A935BD25F}"/>
              </a:ext>
            </a:extLst>
          </p:cNvPr>
          <p:cNvGrpSpPr/>
          <p:nvPr/>
        </p:nvGrpSpPr>
        <p:grpSpPr>
          <a:xfrm>
            <a:off x="854256" y="1418933"/>
            <a:ext cx="963577" cy="954475"/>
            <a:chOff x="962968" y="1130364"/>
            <a:chExt cx="1563537" cy="1548769"/>
          </a:xfrm>
        </p:grpSpPr>
        <p:grpSp>
          <p:nvGrpSpPr>
            <p:cNvPr id="22" name="グループ化 21">
              <a:extLst>
                <a:ext uri="{FF2B5EF4-FFF2-40B4-BE49-F238E27FC236}">
                  <a16:creationId xmlns="" xmlns:a16="http://schemas.microsoft.com/office/drawing/2014/main" id="{7BB5DE1C-5BD3-D943-9663-048A502280DD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33" name="メモ 32">
                <a:extLst>
                  <a:ext uri="{FF2B5EF4-FFF2-40B4-BE49-F238E27FC236}">
                    <a16:creationId xmlns="" xmlns:a16="http://schemas.microsoft.com/office/drawing/2014/main" id="{ADAED3D5-6AC4-0C42-86CD-E70AB4E81B08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="" xmlns:a16="http://schemas.microsoft.com/office/drawing/2014/main" id="{0CDB3473-FDCB-DD42-851B-D821C09C8E09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A54FF86D-09EF-C647-9FED-E7B3DABCE1E9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="" xmlns:a16="http://schemas.microsoft.com/office/drawing/2014/main" id="{9326924C-F895-1743-B3D4-1C6F1C6E5D9B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グループ化 22">
              <a:extLst>
                <a:ext uri="{FF2B5EF4-FFF2-40B4-BE49-F238E27FC236}">
                  <a16:creationId xmlns="" xmlns:a16="http://schemas.microsoft.com/office/drawing/2014/main" id="{83BE9EAF-7DF7-134D-B604-C0113CDAAE9A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29" name="メモ 28">
                <a:extLst>
                  <a:ext uri="{FF2B5EF4-FFF2-40B4-BE49-F238E27FC236}">
                    <a16:creationId xmlns="" xmlns:a16="http://schemas.microsoft.com/office/drawing/2014/main" id="{A12AB8B6-B86F-6F45-A210-B52B0AEB34F7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="" xmlns:a16="http://schemas.microsoft.com/office/drawing/2014/main" id="{B0C642AC-3786-FE43-927B-AE3F804648CB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="" xmlns:a16="http://schemas.microsoft.com/office/drawing/2014/main" id="{C489AC85-E7CA-1A42-914B-31DFD6823D10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="" xmlns:a16="http://schemas.microsoft.com/office/drawing/2014/main" id="{F4A85133-B346-8B48-A695-BC7C136C433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="" xmlns:a16="http://schemas.microsoft.com/office/drawing/2014/main" id="{30EE081F-192C-214F-A862-A1FB550D90DB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25" name="メモ 24">
                <a:extLst>
                  <a:ext uri="{FF2B5EF4-FFF2-40B4-BE49-F238E27FC236}">
                    <a16:creationId xmlns="" xmlns:a16="http://schemas.microsoft.com/office/drawing/2014/main" id="{9F184A94-46DD-2B4E-A6B6-8360AEBD453E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67F82850-E757-D744-976E-0E4377E0E28D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F6FB0B18-E50D-7B44-98CC-BA4F60FE662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="" xmlns:a16="http://schemas.microsoft.com/office/drawing/2014/main" id="{C6FE50B2-1E83-F847-9E3F-9AED9D8E72E8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0010E031-DD2D-3545-B997-1F04450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9" y="1384070"/>
            <a:ext cx="1054113" cy="1054113"/>
          </a:xfrm>
          <a:prstGeom prst="rect">
            <a:avLst/>
          </a:prstGeom>
        </p:spPr>
      </p:pic>
      <p:sp>
        <p:nvSpPr>
          <p:cNvPr id="41" name="角丸四角形 40">
            <a:extLst>
              <a:ext uri="{FF2B5EF4-FFF2-40B4-BE49-F238E27FC236}">
                <a16:creationId xmlns="" xmlns:a16="http://schemas.microsoft.com/office/drawing/2014/main" id="{71BCCF09-92A3-5643-8832-BA36E68CCD77}"/>
              </a:ext>
            </a:extLst>
          </p:cNvPr>
          <p:cNvSpPr/>
          <p:nvPr/>
        </p:nvSpPr>
        <p:spPr>
          <a:xfrm>
            <a:off x="492848" y="1249288"/>
            <a:ext cx="4224128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="" xmlns:a16="http://schemas.microsoft.com/office/drawing/2014/main" id="{262D3A92-DE61-524C-A828-C52726BC8A2A}"/>
              </a:ext>
            </a:extLst>
          </p:cNvPr>
          <p:cNvGrpSpPr/>
          <p:nvPr/>
        </p:nvGrpSpPr>
        <p:grpSpPr>
          <a:xfrm>
            <a:off x="1523321" y="2768864"/>
            <a:ext cx="5533982" cy="2855725"/>
            <a:chOff x="1383841" y="2581609"/>
            <a:chExt cx="5968659" cy="3080034"/>
          </a:xfrm>
        </p:grpSpPr>
        <p:sp>
          <p:nvSpPr>
            <p:cNvPr id="11" name="L 字 10">
              <a:extLst>
                <a:ext uri="{FF2B5EF4-FFF2-40B4-BE49-F238E27FC236}">
                  <a16:creationId xmlns="" xmlns:a16="http://schemas.microsoft.com/office/drawing/2014/main" id="{237ADF76-EE6B-FA43-B100-4E8E57BC38E5}"/>
                </a:ext>
              </a:extLst>
            </p:cNvPr>
            <p:cNvSpPr/>
            <p:nvPr/>
          </p:nvSpPr>
          <p:spPr>
            <a:xfrm rot="10800000">
              <a:off x="5297159" y="3917484"/>
              <a:ext cx="1991096" cy="862054"/>
            </a:xfrm>
            <a:prstGeom prst="corner">
              <a:avLst>
                <a:gd name="adj1" fmla="val 52778"/>
                <a:gd name="adj2" fmla="val 58333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="" xmlns:a16="http://schemas.microsoft.com/office/drawing/2014/main" id="{C130C986-D82B-B244-A80C-688C66EB7EEE}"/>
                </a:ext>
              </a:extLst>
            </p:cNvPr>
            <p:cNvGrpSpPr/>
            <p:nvPr/>
          </p:nvGrpSpPr>
          <p:grpSpPr>
            <a:xfrm>
              <a:off x="6791531" y="3767360"/>
              <a:ext cx="496724" cy="183577"/>
              <a:chOff x="6735712" y="3223577"/>
              <a:chExt cx="311911" cy="138098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37C4BE98-1F48-C941-B301-EB86564C8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343" y="3223577"/>
                <a:ext cx="0" cy="138098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="" xmlns:a16="http://schemas.microsoft.com/office/drawing/2014/main" id="{BE02FCAF-02F7-E946-AEBC-D9B1C04C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5712" y="3225019"/>
                <a:ext cx="311911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フリーフォーム 14">
              <a:extLst>
                <a:ext uri="{FF2B5EF4-FFF2-40B4-BE49-F238E27FC236}">
                  <a16:creationId xmlns="" xmlns:a16="http://schemas.microsoft.com/office/drawing/2014/main" id="{3F8925FF-33C9-6047-B3ED-5DCCC90ABABC}"/>
                </a:ext>
              </a:extLst>
            </p:cNvPr>
            <p:cNvSpPr/>
            <p:nvPr/>
          </p:nvSpPr>
          <p:spPr>
            <a:xfrm rot="10800000">
              <a:off x="1383841" y="2860071"/>
              <a:ext cx="2377337" cy="1488440"/>
            </a:xfrm>
            <a:custGeom>
              <a:avLst/>
              <a:gdLst>
                <a:gd name="connsiteX0" fmla="*/ 2377337 w 2377337"/>
                <a:gd name="connsiteY0" fmla="*/ 1488440 h 1488440"/>
                <a:gd name="connsiteX1" fmla="*/ 905324 w 2377337"/>
                <a:gd name="connsiteY1" fmla="*/ 1488440 h 1488440"/>
                <a:gd name="connsiteX2" fmla="*/ 1452041 w 2377337"/>
                <a:gd name="connsiteY2" fmla="*/ 883760 h 1488440"/>
                <a:gd name="connsiteX3" fmla="*/ 1452041 w 2377337"/>
                <a:gd name="connsiteY3" fmla="*/ 425513 h 1488440"/>
                <a:gd name="connsiteX4" fmla="*/ 0 w 2377337"/>
                <a:gd name="connsiteY4" fmla="*/ 425513 h 1488440"/>
                <a:gd name="connsiteX5" fmla="*/ 0 w 2377337"/>
                <a:gd name="connsiteY5" fmla="*/ 0 h 1488440"/>
                <a:gd name="connsiteX6" fmla="*/ 1877554 w 2377337"/>
                <a:gd name="connsiteY6" fmla="*/ 0 h 1488440"/>
                <a:gd name="connsiteX7" fmla="*/ 1877554 w 2377337"/>
                <a:gd name="connsiteY7" fmla="*/ 935669 h 148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337" h="1488440">
                  <a:moveTo>
                    <a:pt x="2377337" y="1488440"/>
                  </a:moveTo>
                  <a:lnTo>
                    <a:pt x="905324" y="1488440"/>
                  </a:lnTo>
                  <a:lnTo>
                    <a:pt x="1452041" y="883760"/>
                  </a:lnTo>
                  <a:lnTo>
                    <a:pt x="1452041" y="425513"/>
                  </a:lnTo>
                  <a:lnTo>
                    <a:pt x="0" y="425513"/>
                  </a:lnTo>
                  <a:lnTo>
                    <a:pt x="0" y="0"/>
                  </a:lnTo>
                  <a:lnTo>
                    <a:pt x="1877554" y="0"/>
                  </a:lnTo>
                  <a:lnTo>
                    <a:pt x="1877554" y="9356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ローチャート: 準備 15">
              <a:extLst>
                <a:ext uri="{FF2B5EF4-FFF2-40B4-BE49-F238E27FC236}">
                  <a16:creationId xmlns="" xmlns:a16="http://schemas.microsoft.com/office/drawing/2014/main" id="{8244F490-BE48-894D-BC1B-2E8EB20612FE}"/>
                </a:ext>
              </a:extLst>
            </p:cNvPr>
            <p:cNvSpPr/>
            <p:nvPr/>
          </p:nvSpPr>
          <p:spPr>
            <a:xfrm rot="16200000">
              <a:off x="3036367" y="2723764"/>
              <a:ext cx="3080034" cy="2795723"/>
            </a:xfrm>
            <a:prstGeom prst="flowChartPreparation">
              <a:avLst/>
            </a:prstGeom>
            <a:blipFill>
              <a:blip r:embed="rId3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2" descr="http://www.okadajp.org/RWiki/Rlogo.png">
              <a:extLst>
                <a:ext uri="{FF2B5EF4-FFF2-40B4-BE49-F238E27FC236}">
                  <a16:creationId xmlns="" xmlns:a16="http://schemas.microsoft.com/office/drawing/2014/main" id="{E870F857-BBA0-F84B-9583-4289C617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154" y="3278247"/>
              <a:ext cx="2176459" cy="168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4D13C2A-D029-6644-9E07-4075B727F366}"/>
                </a:ext>
              </a:extLst>
            </p:cNvPr>
            <p:cNvSpPr txBox="1"/>
            <p:nvPr/>
          </p:nvSpPr>
          <p:spPr>
            <a:xfrm>
              <a:off x="6738389" y="3820304"/>
              <a:ext cx="614111" cy="995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?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" descr="「music file icon」の画像検索結果">
            <a:extLst>
              <a:ext uri="{FF2B5EF4-FFF2-40B4-BE49-F238E27FC236}">
                <a16:creationId xmlns="" xmlns:a16="http://schemas.microsoft.com/office/drawing/2014/main" id="{C894A444-03D5-7E49-BD28-70C5BD42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19" y="1376053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グループ化 37">
            <a:extLst>
              <a:ext uri="{FF2B5EF4-FFF2-40B4-BE49-F238E27FC236}">
                <a16:creationId xmlns="" xmlns:a16="http://schemas.microsoft.com/office/drawing/2014/main" id="{9A4B6E2E-2819-F54F-9C4C-D8F027AEDF09}"/>
              </a:ext>
            </a:extLst>
          </p:cNvPr>
          <p:cNvGrpSpPr/>
          <p:nvPr/>
        </p:nvGrpSpPr>
        <p:grpSpPr>
          <a:xfrm>
            <a:off x="5102808" y="5684079"/>
            <a:ext cx="963577" cy="954475"/>
            <a:chOff x="962968" y="1130364"/>
            <a:chExt cx="1563537" cy="1548769"/>
          </a:xfrm>
        </p:grpSpPr>
        <p:grpSp>
          <p:nvGrpSpPr>
            <p:cNvPr id="39" name="グループ化 38">
              <a:extLst>
                <a:ext uri="{FF2B5EF4-FFF2-40B4-BE49-F238E27FC236}">
                  <a16:creationId xmlns="" xmlns:a16="http://schemas.microsoft.com/office/drawing/2014/main" id="{44A5881D-EA61-0F43-8509-CD5DB16FB108}"/>
                </a:ext>
              </a:extLst>
            </p:cNvPr>
            <p:cNvGrpSpPr/>
            <p:nvPr/>
          </p:nvGrpSpPr>
          <p:grpSpPr>
            <a:xfrm>
              <a:off x="1348994" y="1734296"/>
              <a:ext cx="944837" cy="944837"/>
              <a:chOff x="1467059" y="1587640"/>
              <a:chExt cx="1316334" cy="1316334"/>
            </a:xfrm>
          </p:grpSpPr>
          <p:sp>
            <p:nvSpPr>
              <p:cNvPr id="53" name="メモ 52">
                <a:extLst>
                  <a:ext uri="{FF2B5EF4-FFF2-40B4-BE49-F238E27FC236}">
                    <a16:creationId xmlns="" xmlns:a16="http://schemas.microsoft.com/office/drawing/2014/main" id="{F667EC64-485E-0F4C-B2E4-6957507F29AF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="" xmlns:a16="http://schemas.microsoft.com/office/drawing/2014/main" id="{0EAA953E-AF8C-2844-AE0A-AD1410780A85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="" xmlns:a16="http://schemas.microsoft.com/office/drawing/2014/main" id="{2B24F552-3FE6-8B4E-86ED-912EC9C3E4EC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6E031C6D-7653-244A-8958-3F341DB0B719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グループ化 41">
              <a:extLst>
                <a:ext uri="{FF2B5EF4-FFF2-40B4-BE49-F238E27FC236}">
                  <a16:creationId xmlns="" xmlns:a16="http://schemas.microsoft.com/office/drawing/2014/main" id="{68514A44-8C3D-9D40-884A-E495139BACD5}"/>
                </a:ext>
              </a:extLst>
            </p:cNvPr>
            <p:cNvGrpSpPr/>
            <p:nvPr/>
          </p:nvGrpSpPr>
          <p:grpSpPr>
            <a:xfrm>
              <a:off x="1581668" y="1130364"/>
              <a:ext cx="944837" cy="944837"/>
              <a:chOff x="1467059" y="1587640"/>
              <a:chExt cx="1316334" cy="1316334"/>
            </a:xfrm>
          </p:grpSpPr>
          <p:sp>
            <p:nvSpPr>
              <p:cNvPr id="49" name="メモ 48">
                <a:extLst>
                  <a:ext uri="{FF2B5EF4-FFF2-40B4-BE49-F238E27FC236}">
                    <a16:creationId xmlns="" xmlns:a16="http://schemas.microsoft.com/office/drawing/2014/main" id="{AD93DA26-4185-7349-844B-31072F03098A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="" xmlns:a16="http://schemas.microsoft.com/office/drawing/2014/main" id="{0F1C3477-FD8B-F34A-8E14-502677DBF7E3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67A03A00-2EFD-9C4C-BF1C-616677DE4062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54C358B2-13D8-4047-A4E6-07430C97073C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4CC73C3-3C06-1B43-B3F3-EC83E960CAB4}"/>
                </a:ext>
              </a:extLst>
            </p:cNvPr>
            <p:cNvGrpSpPr/>
            <p:nvPr/>
          </p:nvGrpSpPr>
          <p:grpSpPr>
            <a:xfrm>
              <a:off x="962968" y="1393390"/>
              <a:ext cx="944837" cy="944837"/>
              <a:chOff x="1467059" y="1587640"/>
              <a:chExt cx="1316334" cy="1316334"/>
            </a:xfrm>
          </p:grpSpPr>
          <p:sp>
            <p:nvSpPr>
              <p:cNvPr id="45" name="メモ 44">
                <a:extLst>
                  <a:ext uri="{FF2B5EF4-FFF2-40B4-BE49-F238E27FC236}">
                    <a16:creationId xmlns="" xmlns:a16="http://schemas.microsoft.com/office/drawing/2014/main" id="{82DFCF0D-D0C2-A24E-B352-CCDB2A876054}"/>
                  </a:ext>
                </a:extLst>
              </p:cNvPr>
              <p:cNvSpPr/>
              <p:nvPr/>
            </p:nvSpPr>
            <p:spPr>
              <a:xfrm>
                <a:off x="1467059" y="1587640"/>
                <a:ext cx="1316334" cy="1316334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="" xmlns:a16="http://schemas.microsoft.com/office/drawing/2014/main" id="{28BEFC09-F5AB-A94B-9026-B99848CBD86C}"/>
                  </a:ext>
                </a:extLst>
              </p:cNvPr>
              <p:cNvCxnSpPr/>
              <p:nvPr/>
            </p:nvCxnSpPr>
            <p:spPr>
              <a:xfrm>
                <a:off x="1707783" y="1974574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="" xmlns:a16="http://schemas.microsoft.com/office/drawing/2014/main" id="{25ED2AE7-30B6-BC4E-84AD-B915879F1AFB}"/>
                  </a:ext>
                </a:extLst>
              </p:cNvPr>
              <p:cNvCxnSpPr/>
              <p:nvPr/>
            </p:nvCxnSpPr>
            <p:spPr>
              <a:xfrm>
                <a:off x="1707783" y="2278500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="" xmlns:a16="http://schemas.microsoft.com/office/drawing/2014/main" id="{D6073614-B10D-1947-8EAA-6E2DF3E028E2}"/>
                  </a:ext>
                </a:extLst>
              </p:cNvPr>
              <p:cNvCxnSpPr/>
              <p:nvPr/>
            </p:nvCxnSpPr>
            <p:spPr>
              <a:xfrm>
                <a:off x="1707783" y="2582426"/>
                <a:ext cx="8348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" name="図 56">
            <a:extLst>
              <a:ext uri="{FF2B5EF4-FFF2-40B4-BE49-F238E27FC236}">
                <a16:creationId xmlns="" xmlns:a16="http://schemas.microsoft.com/office/drawing/2014/main" id="{A8926FA3-8614-7742-9988-E693BC8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3" y="5649216"/>
            <a:ext cx="1054113" cy="1054113"/>
          </a:xfrm>
          <a:prstGeom prst="rect">
            <a:avLst/>
          </a:prstGeom>
        </p:spPr>
      </p:pic>
      <p:sp>
        <p:nvSpPr>
          <p:cNvPr id="58" name="角丸四角形 57">
            <a:extLst>
              <a:ext uri="{FF2B5EF4-FFF2-40B4-BE49-F238E27FC236}">
                <a16:creationId xmlns="" xmlns:a16="http://schemas.microsoft.com/office/drawing/2014/main" id="{66D94B3B-9657-1A4E-BC9E-942A85A8DF40}"/>
              </a:ext>
            </a:extLst>
          </p:cNvPr>
          <p:cNvSpPr/>
          <p:nvPr/>
        </p:nvSpPr>
        <p:spPr>
          <a:xfrm>
            <a:off x="4839629" y="5514434"/>
            <a:ext cx="4237465" cy="1272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4" descr="「music file icon」の画像検索結果">
            <a:extLst>
              <a:ext uri="{FF2B5EF4-FFF2-40B4-BE49-F238E27FC236}">
                <a16:creationId xmlns="" xmlns:a16="http://schemas.microsoft.com/office/drawing/2014/main" id="{24E3841A-5F4C-6C48-B611-AF0A6F79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83" y="5641199"/>
            <a:ext cx="1097844" cy="10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A2CEB37F-33A8-1A45-B0AF-46E60411994D}"/>
              </a:ext>
            </a:extLst>
          </p:cNvPr>
          <p:cNvSpPr txBox="1"/>
          <p:nvPr/>
        </p:nvSpPr>
        <p:spPr>
          <a:xfrm>
            <a:off x="1931953" y="3041466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</a:rPr>
              <a:t>?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横巻き 29">
            <a:extLst>
              <a:ext uri="{FF2B5EF4-FFF2-40B4-BE49-F238E27FC236}">
                <a16:creationId xmlns="" xmlns:a16="http://schemas.microsoft.com/office/drawing/2014/main" id="{A0BAFC7E-7834-CB4D-A819-47A0E5FB4472}"/>
              </a:ext>
            </a:extLst>
          </p:cNvPr>
          <p:cNvSpPr/>
          <p:nvPr/>
        </p:nvSpPr>
        <p:spPr>
          <a:xfrm>
            <a:off x="5536793" y="5130793"/>
            <a:ext cx="2865863" cy="144542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1F8660C9-2BD4-2A4E-B2DF-00F9627F262C}"/>
              </a:ext>
            </a:extLst>
          </p:cNvPr>
          <p:cNvCxnSpPr>
            <a:cxnSpLocks/>
          </p:cNvCxnSpPr>
          <p:nvPr/>
        </p:nvCxnSpPr>
        <p:spPr>
          <a:xfrm>
            <a:off x="2020186" y="1414650"/>
            <a:ext cx="0" cy="843162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="" xmlns:a16="http://schemas.microsoft.com/office/drawing/2014/main" id="{56DA6960-0822-3249-800A-D16B67075D4C}"/>
              </a:ext>
            </a:extLst>
          </p:cNvPr>
          <p:cNvSpPr/>
          <p:nvPr/>
        </p:nvSpPr>
        <p:spPr>
          <a:xfrm>
            <a:off x="747857" y="331815"/>
            <a:ext cx="2512312" cy="1352853"/>
          </a:xfrm>
          <a:custGeom>
            <a:avLst/>
            <a:gdLst>
              <a:gd name="connsiteX0" fmla="*/ 1973912 w 2512312"/>
              <a:gd name="connsiteY0" fmla="*/ 1012 h 1352853"/>
              <a:gd name="connsiteX1" fmla="*/ 2061790 w 2512312"/>
              <a:gd name="connsiteY1" fmla="*/ 17185 h 1352853"/>
              <a:gd name="connsiteX2" fmla="*/ 2227606 w 2512312"/>
              <a:gd name="connsiteY2" fmla="*/ 170126 h 1352853"/>
              <a:gd name="connsiteX3" fmla="*/ 2228509 w 2512312"/>
              <a:gd name="connsiteY3" fmla="*/ 170399 h 1352853"/>
              <a:gd name="connsiteX4" fmla="*/ 2298623 w 2512312"/>
              <a:gd name="connsiteY4" fmla="*/ 191585 h 1352853"/>
              <a:gd name="connsiteX5" fmla="*/ 2440409 w 2512312"/>
              <a:gd name="connsiteY5" fmla="*/ 318561 h 1352853"/>
              <a:gd name="connsiteX6" fmla="*/ 2430884 w 2512312"/>
              <a:gd name="connsiteY6" fmla="*/ 479516 h 1352853"/>
              <a:gd name="connsiteX7" fmla="*/ 2500463 w 2512312"/>
              <a:gd name="connsiteY7" fmla="*/ 725612 h 1352853"/>
              <a:gd name="connsiteX8" fmla="*/ 2174522 w 2512312"/>
              <a:gd name="connsiteY8" fmla="*/ 941033 h 1352853"/>
              <a:gd name="connsiteX9" fmla="*/ 2057840 w 2512312"/>
              <a:gd name="connsiteY9" fmla="*/ 1125621 h 1352853"/>
              <a:gd name="connsiteX10" fmla="*/ 1660578 w 2512312"/>
              <a:gd name="connsiteY10" fmla="*/ 1147971 h 1352853"/>
              <a:gd name="connsiteX11" fmla="*/ 1376687 w 2512312"/>
              <a:gd name="connsiteY11" fmla="*/ 1344892 h 1352853"/>
              <a:gd name="connsiteX12" fmla="*/ 959271 w 2512312"/>
              <a:gd name="connsiteY12" fmla="*/ 1224692 h 1352853"/>
              <a:gd name="connsiteX13" fmla="*/ 339216 w 2512312"/>
              <a:gd name="connsiteY13" fmla="*/ 1105932 h 1352853"/>
              <a:gd name="connsiteX14" fmla="*/ 66592 w 2512312"/>
              <a:gd name="connsiteY14" fmla="*/ 973775 h 1352853"/>
              <a:gd name="connsiteX15" fmla="*/ 124846 w 2512312"/>
              <a:gd name="connsiteY15" fmla="*/ 795385 h 1352853"/>
              <a:gd name="connsiteX16" fmla="*/ 1834 w 2512312"/>
              <a:gd name="connsiteY16" fmla="*/ 612361 h 1352853"/>
              <a:gd name="connsiteX17" fmla="*/ 226484 w 2512312"/>
              <a:gd name="connsiteY17" fmla="*/ 449685 h 1352853"/>
              <a:gd name="connsiteX18" fmla="*/ 228633 w 2512312"/>
              <a:gd name="connsiteY18" fmla="*/ 445397 h 1352853"/>
              <a:gd name="connsiteX19" fmla="*/ 228633 w 2512312"/>
              <a:gd name="connsiteY19" fmla="*/ 445396 h 1352853"/>
              <a:gd name="connsiteX20" fmla="*/ 328704 w 2512312"/>
              <a:gd name="connsiteY20" fmla="*/ 211789 h 1352853"/>
              <a:gd name="connsiteX21" fmla="*/ 815525 w 2512312"/>
              <a:gd name="connsiteY21" fmla="*/ 158419 h 1352853"/>
              <a:gd name="connsiteX22" fmla="*/ 815618 w 2512312"/>
              <a:gd name="connsiteY22" fmla="*/ 158321 h 1352853"/>
              <a:gd name="connsiteX23" fmla="*/ 858457 w 2512312"/>
              <a:gd name="connsiteY23" fmla="*/ 113079 h 1352853"/>
              <a:gd name="connsiteX24" fmla="*/ 1306352 w 2512312"/>
              <a:gd name="connsiteY24" fmla="*/ 103015 h 1352853"/>
              <a:gd name="connsiteX25" fmla="*/ 1308542 w 2512312"/>
              <a:gd name="connsiteY25" fmla="*/ 100586 h 1352853"/>
              <a:gd name="connsiteX26" fmla="*/ 1340336 w 2512312"/>
              <a:gd name="connsiteY26" fmla="*/ 65317 h 1352853"/>
              <a:gd name="connsiteX27" fmla="*/ 1497608 w 2512312"/>
              <a:gd name="connsiteY27" fmla="*/ 1847 h 1352853"/>
              <a:gd name="connsiteX28" fmla="*/ 1687042 w 2512312"/>
              <a:gd name="connsiteY28" fmla="*/ 38166 h 1352853"/>
              <a:gd name="connsiteX29" fmla="*/ 1732023 w 2512312"/>
              <a:gd name="connsiteY29" fmla="*/ 71204 h 1352853"/>
              <a:gd name="connsiteX30" fmla="*/ 1734803 w 2512312"/>
              <a:gd name="connsiteY30" fmla="*/ 73247 h 1352853"/>
              <a:gd name="connsiteX31" fmla="*/ 1973912 w 2512312"/>
              <a:gd name="connsiteY31" fmla="*/ 1012 h 13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12312" h="1352853">
                <a:moveTo>
                  <a:pt x="1973912" y="1012"/>
                </a:moveTo>
                <a:cubicBezTo>
                  <a:pt x="2003638" y="2858"/>
                  <a:pt x="2033302" y="8185"/>
                  <a:pt x="2061790" y="17185"/>
                </a:cubicBezTo>
                <a:cubicBezTo>
                  <a:pt x="2148618" y="44605"/>
                  <a:pt x="2210879" y="102013"/>
                  <a:pt x="2227606" y="170126"/>
                </a:cubicBezTo>
                <a:lnTo>
                  <a:pt x="2228509" y="170399"/>
                </a:lnTo>
                <a:lnTo>
                  <a:pt x="2298623" y="191585"/>
                </a:lnTo>
                <a:cubicBezTo>
                  <a:pt x="2364964" y="219138"/>
                  <a:pt x="2416015" y="264095"/>
                  <a:pt x="2440409" y="318561"/>
                </a:cubicBezTo>
                <a:cubicBezTo>
                  <a:pt x="2464047" y="371273"/>
                  <a:pt x="2460678" y="428525"/>
                  <a:pt x="2430884" y="479516"/>
                </a:cubicBezTo>
                <a:cubicBezTo>
                  <a:pt x="2504122" y="549445"/>
                  <a:pt x="2529734" y="640095"/>
                  <a:pt x="2500463" y="725612"/>
                </a:cubicBezTo>
                <a:cubicBezTo>
                  <a:pt x="2461549" y="839301"/>
                  <a:pt x="2332730" y="924443"/>
                  <a:pt x="2174522" y="941033"/>
                </a:cubicBezTo>
                <a:cubicBezTo>
                  <a:pt x="2173767" y="1011995"/>
                  <a:pt x="2131194" y="1079294"/>
                  <a:pt x="2057840" y="1125621"/>
                </a:cubicBezTo>
                <a:cubicBezTo>
                  <a:pt x="1946386" y="1196019"/>
                  <a:pt x="1785390" y="1205065"/>
                  <a:pt x="1660578" y="1147971"/>
                </a:cubicBezTo>
                <a:cubicBezTo>
                  <a:pt x="1620213" y="1246040"/>
                  <a:pt x="1512127" y="1321008"/>
                  <a:pt x="1376687" y="1344892"/>
                </a:cubicBezTo>
                <a:cubicBezTo>
                  <a:pt x="1217085" y="1373032"/>
                  <a:pt x="1050513" y="1325077"/>
                  <a:pt x="959271" y="1224692"/>
                </a:cubicBezTo>
                <a:cubicBezTo>
                  <a:pt x="743913" y="1319975"/>
                  <a:pt x="464203" y="1266417"/>
                  <a:pt x="339216" y="1105932"/>
                </a:cubicBezTo>
                <a:cubicBezTo>
                  <a:pt x="216437" y="1116481"/>
                  <a:pt x="101149" y="1060607"/>
                  <a:pt x="66592" y="973775"/>
                </a:cubicBezTo>
                <a:cubicBezTo>
                  <a:pt x="41560" y="910952"/>
                  <a:pt x="63688" y="843152"/>
                  <a:pt x="124846" y="795385"/>
                </a:cubicBezTo>
                <a:cubicBezTo>
                  <a:pt x="38075" y="757916"/>
                  <a:pt x="-10247" y="686015"/>
                  <a:pt x="1834" y="612361"/>
                </a:cubicBezTo>
                <a:cubicBezTo>
                  <a:pt x="16005" y="526124"/>
                  <a:pt x="109281" y="458575"/>
                  <a:pt x="226484" y="449685"/>
                </a:cubicBezTo>
                <a:lnTo>
                  <a:pt x="228633" y="445397"/>
                </a:lnTo>
                <a:lnTo>
                  <a:pt x="228633" y="445396"/>
                </a:lnTo>
                <a:cubicBezTo>
                  <a:pt x="212894" y="360474"/>
                  <a:pt x="249600" y="274832"/>
                  <a:pt x="328704" y="211789"/>
                </a:cubicBezTo>
                <a:cubicBezTo>
                  <a:pt x="453691" y="112218"/>
                  <a:pt x="656329" y="90024"/>
                  <a:pt x="815525" y="158419"/>
                </a:cubicBezTo>
                <a:lnTo>
                  <a:pt x="815618" y="158321"/>
                </a:lnTo>
                <a:lnTo>
                  <a:pt x="858457" y="113079"/>
                </a:lnTo>
                <a:cubicBezTo>
                  <a:pt x="972660" y="19200"/>
                  <a:pt x="1177170" y="9617"/>
                  <a:pt x="1306352" y="103015"/>
                </a:cubicBezTo>
                <a:lnTo>
                  <a:pt x="1308542" y="100586"/>
                </a:lnTo>
                <a:lnTo>
                  <a:pt x="1340336" y="65317"/>
                </a:lnTo>
                <a:cubicBezTo>
                  <a:pt x="1380019" y="31175"/>
                  <a:pt x="1435710" y="8279"/>
                  <a:pt x="1497608" y="1847"/>
                </a:cubicBezTo>
                <a:cubicBezTo>
                  <a:pt x="1565735" y="-5243"/>
                  <a:pt x="1633796" y="8338"/>
                  <a:pt x="1687042" y="38166"/>
                </a:cubicBezTo>
                <a:lnTo>
                  <a:pt x="1732023" y="71204"/>
                </a:lnTo>
                <a:lnTo>
                  <a:pt x="1734803" y="73247"/>
                </a:lnTo>
                <a:cubicBezTo>
                  <a:pt x="1795003" y="21270"/>
                  <a:pt x="1884735" y="-4525"/>
                  <a:pt x="1973912" y="101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EACEEAF8-1A1B-EC48-B0CF-9ECBBA5A1EE9}"/>
              </a:ext>
            </a:extLst>
          </p:cNvPr>
          <p:cNvSpPr txBox="1"/>
          <p:nvPr/>
        </p:nvSpPr>
        <p:spPr>
          <a:xfrm>
            <a:off x="1325235" y="630427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Input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264EF2B2-7ADF-B84C-96CD-65CA8BC6B604}"/>
              </a:ext>
            </a:extLst>
          </p:cNvPr>
          <p:cNvSpPr txBox="1"/>
          <p:nvPr/>
        </p:nvSpPr>
        <p:spPr>
          <a:xfrm>
            <a:off x="6076005" y="5499560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Output</a:t>
            </a:r>
            <a:endParaRPr kumimoji="1"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AD562632-2E89-4E47-A6C8-2C9D2E3EE172}"/>
              </a:ext>
            </a:extLst>
          </p:cNvPr>
          <p:cNvCxnSpPr>
            <a:cxnSpLocks/>
          </p:cNvCxnSpPr>
          <p:nvPr/>
        </p:nvCxnSpPr>
        <p:spPr>
          <a:xfrm>
            <a:off x="6969725" y="4268334"/>
            <a:ext cx="0" cy="921220"/>
          </a:xfrm>
          <a:prstGeom prst="straightConnector1">
            <a:avLst/>
          </a:prstGeom>
          <a:ln w="539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 字 9">
            <a:extLst>
              <a:ext uri="{FF2B5EF4-FFF2-40B4-BE49-F238E27FC236}">
                <a16:creationId xmlns="" xmlns:a16="http://schemas.microsoft.com/office/drawing/2014/main" id="{704DE5F8-12C8-B246-B15F-209C2A2B5604}"/>
              </a:ext>
            </a:extLst>
          </p:cNvPr>
          <p:cNvSpPr/>
          <p:nvPr/>
        </p:nvSpPr>
        <p:spPr>
          <a:xfrm rot="10800000">
            <a:off x="5207511" y="3361675"/>
            <a:ext cx="1991096" cy="862054"/>
          </a:xfrm>
          <a:prstGeom prst="corner">
            <a:avLst>
              <a:gd name="adj1" fmla="val 52778"/>
              <a:gd name="adj2" fmla="val 583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F7878DBE-967D-2A41-9313-ECD6B5D467E6}"/>
              </a:ext>
            </a:extLst>
          </p:cNvPr>
          <p:cNvGrpSpPr/>
          <p:nvPr/>
        </p:nvGrpSpPr>
        <p:grpSpPr>
          <a:xfrm>
            <a:off x="6701883" y="3211551"/>
            <a:ext cx="496724" cy="183577"/>
            <a:chOff x="6735712" y="3223577"/>
            <a:chExt cx="311911" cy="13809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9E9B5BA-EB36-AD43-8BAC-75170CA22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343" y="3223577"/>
              <a:ext cx="0" cy="138098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458D79DC-5857-7448-8297-325C7E4EA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712" y="3225019"/>
              <a:ext cx="311911" cy="0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フリーフォーム 17">
            <a:extLst>
              <a:ext uri="{FF2B5EF4-FFF2-40B4-BE49-F238E27FC236}">
                <a16:creationId xmlns="" xmlns:a16="http://schemas.microsoft.com/office/drawing/2014/main" id="{D96CD9B2-C644-1D42-A3D7-B71E7A1E4D1B}"/>
              </a:ext>
            </a:extLst>
          </p:cNvPr>
          <p:cNvSpPr/>
          <p:nvPr/>
        </p:nvSpPr>
        <p:spPr>
          <a:xfrm rot="10800000">
            <a:off x="1294193" y="2304262"/>
            <a:ext cx="2377337" cy="1488440"/>
          </a:xfrm>
          <a:custGeom>
            <a:avLst/>
            <a:gdLst>
              <a:gd name="connsiteX0" fmla="*/ 2377337 w 2377337"/>
              <a:gd name="connsiteY0" fmla="*/ 1488440 h 1488440"/>
              <a:gd name="connsiteX1" fmla="*/ 905324 w 2377337"/>
              <a:gd name="connsiteY1" fmla="*/ 1488440 h 1488440"/>
              <a:gd name="connsiteX2" fmla="*/ 1452041 w 2377337"/>
              <a:gd name="connsiteY2" fmla="*/ 883760 h 1488440"/>
              <a:gd name="connsiteX3" fmla="*/ 1452041 w 2377337"/>
              <a:gd name="connsiteY3" fmla="*/ 425513 h 1488440"/>
              <a:gd name="connsiteX4" fmla="*/ 0 w 2377337"/>
              <a:gd name="connsiteY4" fmla="*/ 425513 h 1488440"/>
              <a:gd name="connsiteX5" fmla="*/ 0 w 2377337"/>
              <a:gd name="connsiteY5" fmla="*/ 0 h 1488440"/>
              <a:gd name="connsiteX6" fmla="*/ 1877554 w 2377337"/>
              <a:gd name="connsiteY6" fmla="*/ 0 h 1488440"/>
              <a:gd name="connsiteX7" fmla="*/ 1877554 w 2377337"/>
              <a:gd name="connsiteY7" fmla="*/ 935669 h 14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7337" h="1488440">
                <a:moveTo>
                  <a:pt x="2377337" y="1488440"/>
                </a:moveTo>
                <a:lnTo>
                  <a:pt x="905324" y="1488440"/>
                </a:lnTo>
                <a:lnTo>
                  <a:pt x="1452041" y="883760"/>
                </a:lnTo>
                <a:lnTo>
                  <a:pt x="1452041" y="425513"/>
                </a:lnTo>
                <a:lnTo>
                  <a:pt x="0" y="425513"/>
                </a:lnTo>
                <a:lnTo>
                  <a:pt x="0" y="0"/>
                </a:lnTo>
                <a:lnTo>
                  <a:pt x="1877554" y="0"/>
                </a:lnTo>
                <a:lnTo>
                  <a:pt x="1877554" y="9356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準備 3">
            <a:extLst>
              <a:ext uri="{FF2B5EF4-FFF2-40B4-BE49-F238E27FC236}">
                <a16:creationId xmlns="" xmlns:a16="http://schemas.microsoft.com/office/drawing/2014/main" id="{F0561274-0EB3-9B46-ACC0-E29E6F8A2BD3}"/>
              </a:ext>
            </a:extLst>
          </p:cNvPr>
          <p:cNvSpPr/>
          <p:nvPr/>
        </p:nvSpPr>
        <p:spPr>
          <a:xfrm rot="16200000">
            <a:off x="2946719" y="2167955"/>
            <a:ext cx="3080034" cy="2795723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="" xmlns:a16="http://schemas.microsoft.com/office/drawing/2014/main" id="{F639CA1C-5488-6340-A4E3-DAD33F85C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47" b="75581" l="14504" r="82872">
                        <a14:foregroundMark x1="31341" y1="45640" x2="31341" y2="45640"/>
                        <a14:foregroundMark x1="48615" y1="45349" x2="48615" y2="45349"/>
                        <a14:foregroundMark x1="43950" y1="56008" x2="43950" y2="56008"/>
                        <a14:foregroundMark x1="39213" y1="42636" x2="39213" y2="42636"/>
                        <a14:foregroundMark x1="36152" y1="50097" x2="36152" y2="50097"/>
                        <a14:foregroundMark x1="32434" y1="59787" x2="32434" y2="59787"/>
                        <a14:foregroundMark x1="63703" y1="34787" x2="63703" y2="34787"/>
                        <a14:foregroundMark x1="57580" y1="47578" x2="57580" y2="47578"/>
                        <a14:foregroundMark x1="53207" y1="57946" x2="53207" y2="57946"/>
                        <a14:foregroundMark x1="53353" y1="60271" x2="53353" y2="60271"/>
                        <a14:foregroundMark x1="51312" y1="65698" x2="51312" y2="65698"/>
                        <a14:foregroundMark x1="75583" y1="38469" x2="75583" y2="38469"/>
                        <a14:foregroundMark x1="70481" y1="39050" x2="70481" y2="39050"/>
                        <a14:foregroundMark x1="66545" y1="39729" x2="66545" y2="39729"/>
                        <a14:foregroundMark x1="59985" y1="39922" x2="59985" y2="39922"/>
                        <a14:foregroundMark x1="53571" y1="36822" x2="53571" y2="36822"/>
                        <a14:foregroundMark x1="54082" y1="33721" x2="54082" y2="33721"/>
                        <a14:foregroundMark x1="44388" y1="35659" x2="44388" y2="35659"/>
                        <a14:foregroundMark x1="37682" y1="33915" x2="37682" y2="33915"/>
                        <a14:foregroundMark x1="34257" y1="35078" x2="34257" y2="35078"/>
                        <a14:foregroundMark x1="30175" y1="37694" x2="30175" y2="37694"/>
                        <a14:foregroundMark x1="23761" y1="42054" x2="23761" y2="42054"/>
                        <a14:foregroundMark x1="20554" y1="42733" x2="20554" y2="42733"/>
                        <a14:foregroundMark x1="20335" y1="50581" x2="20335" y2="50581"/>
                        <a14:foregroundMark x1="19534" y1="61822" x2="19534" y2="61822"/>
                        <a14:foregroundMark x1="28499" y1="64050" x2="28499" y2="64050"/>
                        <a14:foregroundMark x1="36662" y1="67636" x2="36662" y2="67636"/>
                        <a14:foregroundMark x1="40160" y1="67829" x2="40160" y2="67829"/>
                        <a14:foregroundMark x1="38120" y1="61628" x2="38120" y2="61628"/>
                        <a14:foregroundMark x1="37974" y1="56686" x2="37974" y2="56686"/>
                        <a14:foregroundMark x1="36079" y1="55911" x2="36079" y2="55911"/>
                        <a14:foregroundMark x1="31924" y1="57364" x2="31924" y2="57364"/>
                        <a14:foregroundMark x1="27332" y1="57074" x2="27332" y2="57074"/>
                        <a14:foregroundMark x1="24125" y1="54651" x2="23761" y2="53488"/>
                        <a14:foregroundMark x1="23907" y1="49612" x2="23907" y2="49612"/>
                        <a14:foregroundMark x1="24636" y1="48547" x2="24636" y2="48547"/>
                        <a14:foregroundMark x1="26603" y1="48256" x2="26603" y2="48256"/>
                        <a14:foregroundMark x1="47959" y1="65891" x2="47959" y2="65891"/>
                        <a14:foregroundMark x1="45627" y1="65019" x2="45627" y2="65019"/>
                        <a14:foregroundMark x1="41910" y1="62888" x2="41910" y2="62888"/>
                      </a14:backgroundRemoval>
                    </a14:imgEffect>
                  </a14:imgLayer>
                </a14:imgProps>
              </a:ext>
            </a:extLst>
          </a:blip>
          <a:srcRect l="12377" t="24731" r="18129" b="26602"/>
          <a:stretch/>
        </p:blipFill>
        <p:spPr>
          <a:xfrm rot="17842259" flipH="1">
            <a:off x="5013982" y="1291844"/>
            <a:ext cx="1362061" cy="717479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B539072-FC6A-5C47-A438-F7A82BAB5A0B}"/>
              </a:ext>
            </a:extLst>
          </p:cNvPr>
          <p:cNvSpPr txBox="1"/>
          <p:nvPr/>
        </p:nvSpPr>
        <p:spPr>
          <a:xfrm>
            <a:off x="4280514" y="41534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Do NOT start from here</a:t>
            </a:r>
            <a:endParaRPr kumimoji="1" lang="ja-JP" altLang="en-US" sz="3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="" xmlns:a16="http://schemas.microsoft.com/office/drawing/2014/main" id="{399CD69B-27F9-FF42-A898-274AAB999DFD}"/>
              </a:ext>
            </a:extLst>
          </p:cNvPr>
          <p:cNvSpPr txBox="1"/>
          <p:nvPr/>
        </p:nvSpPr>
        <p:spPr>
          <a:xfrm>
            <a:off x="107576" y="458059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Whatever</a:t>
            </a:r>
            <a:endParaRPr kumimoji="1" lang="ja-JP" altLang="en-US" sz="3600" dirty="0"/>
          </a:p>
        </p:txBody>
      </p:sp>
      <p:pic>
        <p:nvPicPr>
          <p:cNvPr id="38" name="Picture 2" descr="http://www.okadajp.org/RWiki/Rlogo.png">
            <a:extLst>
              <a:ext uri="{FF2B5EF4-FFF2-40B4-BE49-F238E27FC236}">
                <a16:creationId xmlns="" xmlns:a16="http://schemas.microsoft.com/office/drawing/2014/main" id="{38F96898-81C5-7A44-98DF-043DE303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0" y="5493571"/>
            <a:ext cx="907036" cy="7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F47DDE37-A27C-BB49-891A-04DD4BB3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9" y="5463506"/>
            <a:ext cx="763082" cy="763082"/>
          </a:xfrm>
          <a:prstGeom prst="rect">
            <a:avLst/>
          </a:prstGeom>
        </p:spPr>
      </p:pic>
      <p:pic>
        <p:nvPicPr>
          <p:cNvPr id="6150" name="Picture 6" descr="「C++ icon」の画像検索結果">
            <a:extLst>
              <a:ext uri="{FF2B5EF4-FFF2-40B4-BE49-F238E27FC236}">
                <a16:creationId xmlns="" xmlns:a16="http://schemas.microsoft.com/office/drawing/2014/main" id="{189CE1D5-D100-C045-A725-CE8A52A6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7" y="5364322"/>
            <a:ext cx="961450" cy="9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「java icon」の画像検索結果">
            <a:extLst>
              <a:ext uri="{FF2B5EF4-FFF2-40B4-BE49-F238E27FC236}">
                <a16:creationId xmlns="" xmlns:a16="http://schemas.microsoft.com/office/drawing/2014/main" id="{3F558A97-9A3E-AA4E-8C07-672C11DF0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2949051" y="5375996"/>
            <a:ext cx="721759" cy="9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3845BC24-FCD2-974D-8F07-96F1F10490BC}"/>
              </a:ext>
            </a:extLst>
          </p:cNvPr>
          <p:cNvSpPr/>
          <p:nvPr/>
        </p:nvSpPr>
        <p:spPr>
          <a:xfrm>
            <a:off x="133814" y="4223729"/>
            <a:ext cx="4191304" cy="995042"/>
          </a:xfrm>
          <a:custGeom>
            <a:avLst/>
            <a:gdLst>
              <a:gd name="connsiteX0" fmla="*/ 0 w 4393580"/>
              <a:gd name="connsiteY0" fmla="*/ 1115122 h 1115122"/>
              <a:gd name="connsiteX1" fmla="*/ 3445727 w 4393580"/>
              <a:gd name="connsiteY1" fmla="*/ 1115122 h 1115122"/>
              <a:gd name="connsiteX2" fmla="*/ 4393580 w 4393580"/>
              <a:gd name="connsiteY2" fmla="*/ 0 h 11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3580" h="1115122">
                <a:moveTo>
                  <a:pt x="0" y="1115122"/>
                </a:moveTo>
                <a:lnTo>
                  <a:pt x="3445727" y="1115122"/>
                </a:lnTo>
                <a:lnTo>
                  <a:pt x="439358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F1FD1AAE-8FA6-E048-A565-978A2EFBD292}"/>
              </a:ext>
            </a:extLst>
          </p:cNvPr>
          <p:cNvSpPr txBox="1"/>
          <p:nvPr/>
        </p:nvSpPr>
        <p:spPr>
          <a:xfrm>
            <a:off x="4554951" y="5845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6160" name="Picture 16" descr="「matlab icon」の画像検索結果">
            <a:extLst>
              <a:ext uri="{FF2B5EF4-FFF2-40B4-BE49-F238E27FC236}">
                <a16:creationId xmlns="" xmlns:a16="http://schemas.microsoft.com/office/drawing/2014/main" id="{EEFC2080-906B-1E48-A56C-8D9C1D5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2" y="5493571"/>
            <a:ext cx="887499" cy="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関連画像">
            <a:extLst>
              <a:ext uri="{FF2B5EF4-FFF2-40B4-BE49-F238E27FC236}">
                <a16:creationId xmlns="" xmlns:a16="http://schemas.microsoft.com/office/drawing/2014/main" id="{91385FBE-C57D-1B4C-84B2-B41FC2A8E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9052" b="15975"/>
          <a:stretch/>
        </p:blipFill>
        <p:spPr bwMode="auto">
          <a:xfrm>
            <a:off x="3220821" y="2340118"/>
            <a:ext cx="2542397" cy="2397200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円/楕円 25">
            <a:extLst>
              <a:ext uri="{FF2B5EF4-FFF2-40B4-BE49-F238E27FC236}">
                <a16:creationId xmlns="" xmlns:a16="http://schemas.microsoft.com/office/drawing/2014/main" id="{F40EEFFF-136D-4045-AA08-F16D2068AA74}"/>
              </a:ext>
            </a:extLst>
          </p:cNvPr>
          <p:cNvSpPr/>
          <p:nvPr/>
        </p:nvSpPr>
        <p:spPr>
          <a:xfrm>
            <a:off x="7370956" y="4268334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1</a:t>
            </a:r>
            <a:endParaRPr kumimoji="1" lang="ja-JP" altLang="en-US" dirty="0"/>
          </a:p>
        </p:txBody>
      </p:sp>
      <p:sp>
        <p:nvSpPr>
          <p:cNvPr id="27" name="円/楕円 26">
            <a:extLst>
              <a:ext uri="{FF2B5EF4-FFF2-40B4-BE49-F238E27FC236}">
                <a16:creationId xmlns="" xmlns:a16="http://schemas.microsoft.com/office/drawing/2014/main" id="{40965FE1-A143-7349-ADC6-29F01EF29ED1}"/>
              </a:ext>
            </a:extLst>
          </p:cNvPr>
          <p:cNvSpPr/>
          <p:nvPr/>
        </p:nvSpPr>
        <p:spPr>
          <a:xfrm>
            <a:off x="2680216" y="459879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2</a:t>
            </a:r>
            <a:endParaRPr kumimoji="1" lang="ja-JP" altLang="en-US" dirty="0"/>
          </a:p>
        </p:txBody>
      </p:sp>
      <p:sp>
        <p:nvSpPr>
          <p:cNvPr id="28" name="円/楕円 27">
            <a:extLst>
              <a:ext uri="{FF2B5EF4-FFF2-40B4-BE49-F238E27FC236}">
                <a16:creationId xmlns="" xmlns:a16="http://schemas.microsoft.com/office/drawing/2014/main" id="{D21692D9-F016-954C-886A-8F1AD22C7691}"/>
              </a:ext>
            </a:extLst>
          </p:cNvPr>
          <p:cNvSpPr/>
          <p:nvPr/>
        </p:nvSpPr>
        <p:spPr>
          <a:xfrm>
            <a:off x="5025586" y="2364107"/>
            <a:ext cx="1271239" cy="1271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1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600</TotalTime>
  <Words>2023</Words>
  <Application>Microsoft Macintosh PowerPoint</Application>
  <PresentationFormat>画面に合わせる (4:3)</PresentationFormat>
  <Paragraphs>509</Paragraphs>
  <Slides>78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78</vt:i4>
      </vt:variant>
    </vt:vector>
  </HeadingPairs>
  <TitlesOfParts>
    <vt:vector size="85" baseType="lpstr">
      <vt:lpstr>DFPGyoSho-Lt</vt:lpstr>
      <vt:lpstr>Mangal</vt:lpstr>
      <vt:lpstr>uzura_font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km</cp:lastModifiedBy>
  <cp:revision>72</cp:revision>
  <dcterms:created xsi:type="dcterms:W3CDTF">2019-07-25T00:26:14Z</dcterms:created>
  <dcterms:modified xsi:type="dcterms:W3CDTF">2019-07-25T10:27:09Z</dcterms:modified>
</cp:coreProperties>
</file>