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image" Target="../media/image-10-9.png"/><Relationship Id="rId10" Type="http://schemas.openxmlformats.org/officeDocument/2006/relationships/image" Target="../media/image-10-10.png"/><Relationship Id="rId11" Type="http://schemas.openxmlformats.org/officeDocument/2006/relationships/image" Target="../media/image-10-11.png"/><Relationship Id="rId12" Type="http://schemas.openxmlformats.org/officeDocument/2006/relationships/image" Target="../media/image-10-12.png"/><Relationship Id="rId13" Type="http://schemas.openxmlformats.org/officeDocument/2006/relationships/image" Target="../media/image-10-13.png"/><Relationship Id="rId14" Type="http://schemas.openxmlformats.org/officeDocument/2006/relationships/image" Target="../media/image-10-14.png"/><Relationship Id="rId15" Type="http://schemas.openxmlformats.org/officeDocument/2006/relationships/image" Target="../media/image-10-15.png"/><Relationship Id="rId16" Type="http://schemas.openxmlformats.org/officeDocument/2006/relationships/image" Target="../media/image-10-16.png"/><Relationship Id="rId17" Type="http://schemas.openxmlformats.org/officeDocument/2006/relationships/image" Target="../media/image-10-17.png"/><Relationship Id="rId18" Type="http://schemas.openxmlformats.org/officeDocument/2006/relationships/image" Target="../media/image-10-18.png"/><Relationship Id="rId19" Type="http://schemas.openxmlformats.org/officeDocument/2006/relationships/image" Target="../media/image-10-19.png"/><Relationship Id="rId20" Type="http://schemas.openxmlformats.org/officeDocument/2006/relationships/image" Target="../media/image-10-20.png"/><Relationship Id="rId21" Type="http://schemas.openxmlformats.org/officeDocument/2006/relationships/image" Target="../media/image-10-21.png"/><Relationship Id="rId22" Type="http://schemas.openxmlformats.org/officeDocument/2006/relationships/image" Target="../media/image-10-22.png"/><Relationship Id="rId23" Type="http://schemas.openxmlformats.org/officeDocument/2006/relationships/image" Target="../media/image-10-23.png"/><Relationship Id="rId24" Type="http://schemas.openxmlformats.org/officeDocument/2006/relationships/image" Target="../media/image-10-24.png"/><Relationship Id="rId25" Type="http://schemas.openxmlformats.org/officeDocument/2006/relationships/image" Target="../media/image-10-25.png"/><Relationship Id="rId26" Type="http://schemas.openxmlformats.org/officeDocument/2006/relationships/image" Target="../media/image-10-26.png"/><Relationship Id="rId27" Type="http://schemas.openxmlformats.org/officeDocument/2006/relationships/image" Target="../media/image-10-27.png"/><Relationship Id="rId28" Type="http://schemas.openxmlformats.org/officeDocument/2006/relationships/image" Target="../media/image-10-28.png"/><Relationship Id="rId29" Type="http://schemas.openxmlformats.org/officeDocument/2006/relationships/slideLayout" Target="../slideLayouts/slideLayout1.xml"/><Relationship Id="rId30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image" Target="../media/image-11-6.png"/><Relationship Id="rId7" Type="http://schemas.openxmlformats.org/officeDocument/2006/relationships/image" Target="../media/image-11-7.png"/><Relationship Id="rId8" Type="http://schemas.openxmlformats.org/officeDocument/2006/relationships/image" Target="../media/image-11-8.png"/><Relationship Id="rId9" Type="http://schemas.openxmlformats.org/officeDocument/2006/relationships/image" Target="../media/image-11-9.png"/><Relationship Id="rId10" Type="http://schemas.openxmlformats.org/officeDocument/2006/relationships/image" Target="../media/image-11-10.png"/><Relationship Id="rId11" Type="http://schemas.openxmlformats.org/officeDocument/2006/relationships/image" Target="../media/image-11-11.png"/><Relationship Id="rId12" Type="http://schemas.openxmlformats.org/officeDocument/2006/relationships/image" Target="../media/image-11-12.png"/><Relationship Id="rId13" Type="http://schemas.openxmlformats.org/officeDocument/2006/relationships/image" Target="../media/image-11-13.png"/><Relationship Id="rId14" Type="http://schemas.openxmlformats.org/officeDocument/2006/relationships/image" Target="../media/image-11-14.png"/><Relationship Id="rId15" Type="http://schemas.openxmlformats.org/officeDocument/2006/relationships/image" Target="../media/image-11-15.png"/><Relationship Id="rId16" Type="http://schemas.openxmlformats.org/officeDocument/2006/relationships/slideLayout" Target="../slideLayouts/slideLayout1.xml"/><Relationship Id="rId17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image" Target="../media/image-3-11.png"/><Relationship Id="rId12" Type="http://schemas.openxmlformats.org/officeDocument/2006/relationships/image" Target="../media/image-3-12.png"/><Relationship Id="rId13" Type="http://schemas.openxmlformats.org/officeDocument/2006/relationships/image" Target="../media/image-3-13.png"/><Relationship Id="rId14" Type="http://schemas.openxmlformats.org/officeDocument/2006/relationships/image" Target="../media/image-3-14.png"/><Relationship Id="rId15" Type="http://schemas.openxmlformats.org/officeDocument/2006/relationships/image" Target="../media/image-3-15.png"/><Relationship Id="rId16" Type="http://schemas.openxmlformats.org/officeDocument/2006/relationships/image" Target="../media/image-3-16.png"/><Relationship Id="rId17" Type="http://schemas.openxmlformats.org/officeDocument/2006/relationships/image" Target="../media/image-3-17.png"/><Relationship Id="rId18" Type="http://schemas.openxmlformats.org/officeDocument/2006/relationships/image" Target="../media/image-3-18.png"/><Relationship Id="rId19" Type="http://schemas.openxmlformats.org/officeDocument/2006/relationships/image" Target="../media/image-3-19.png"/><Relationship Id="rId20" Type="http://schemas.openxmlformats.org/officeDocument/2006/relationships/image" Target="../media/image-3-20.png"/><Relationship Id="rId21" Type="http://schemas.openxmlformats.org/officeDocument/2006/relationships/image" Target="../media/image-3-21.png"/><Relationship Id="rId22" Type="http://schemas.openxmlformats.org/officeDocument/2006/relationships/slideLayout" Target="../slideLayouts/slideLayout1.xml"/><Relationship Id="rId2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jpeg"/><Relationship Id="rId12" Type="http://schemas.openxmlformats.org/officeDocument/2006/relationships/image" Target="../media/image-4-12.png"/><Relationship Id="rId13" Type="http://schemas.openxmlformats.org/officeDocument/2006/relationships/image" Target="../media/image-4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image" Target="../media/image-5-11.png"/><Relationship Id="rId12" Type="http://schemas.openxmlformats.org/officeDocument/2006/relationships/image" Target="../media/image-5-12.png"/><Relationship Id="rId13" Type="http://schemas.openxmlformats.org/officeDocument/2006/relationships/image" Target="../media/image-5-13.png"/><Relationship Id="rId14" Type="http://schemas.openxmlformats.org/officeDocument/2006/relationships/image" Target="../media/image-5-14.png"/><Relationship Id="rId15" Type="http://schemas.openxmlformats.org/officeDocument/2006/relationships/image" Target="../media/image-5-15.png"/><Relationship Id="rId16" Type="http://schemas.openxmlformats.org/officeDocument/2006/relationships/image" Target="../media/image-5-16.png"/><Relationship Id="rId17" Type="http://schemas.openxmlformats.org/officeDocument/2006/relationships/image" Target="../media/image-5-17.png"/><Relationship Id="rId18" Type="http://schemas.openxmlformats.org/officeDocument/2006/relationships/image" Target="../media/image-5-18.png"/><Relationship Id="rId19" Type="http://schemas.openxmlformats.org/officeDocument/2006/relationships/image" Target="../media/image-5-19.png"/><Relationship Id="rId20" Type="http://schemas.openxmlformats.org/officeDocument/2006/relationships/image" Target="../media/image-5-20.png"/><Relationship Id="rId21" Type="http://schemas.openxmlformats.org/officeDocument/2006/relationships/image" Target="../media/image-5-21.png"/><Relationship Id="rId22" Type="http://schemas.openxmlformats.org/officeDocument/2006/relationships/image" Target="../media/image-5-22.png"/><Relationship Id="rId23" Type="http://schemas.openxmlformats.org/officeDocument/2006/relationships/image" Target="../media/image-5-23.png"/><Relationship Id="rId24" Type="http://schemas.openxmlformats.org/officeDocument/2006/relationships/image" Target="../media/image-5-24.png"/><Relationship Id="rId25" Type="http://schemas.openxmlformats.org/officeDocument/2006/relationships/image" Target="../media/image-5-25.png"/><Relationship Id="rId26" Type="http://schemas.openxmlformats.org/officeDocument/2006/relationships/image" Target="../media/image-5-26.png"/><Relationship Id="rId27" Type="http://schemas.openxmlformats.org/officeDocument/2006/relationships/image" Target="../media/image-5-27.png"/><Relationship Id="rId28" Type="http://schemas.openxmlformats.org/officeDocument/2006/relationships/image" Target="../media/image-5-28.png"/><Relationship Id="rId29" Type="http://schemas.openxmlformats.org/officeDocument/2006/relationships/image" Target="../media/image-5-29.png"/><Relationship Id="rId30" Type="http://schemas.openxmlformats.org/officeDocument/2006/relationships/slideLayout" Target="../slideLayouts/slideLayout1.xml"/><Relationship Id="rId31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image" Target="../media/image-6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image" Target="../media/image-7-11.png"/><Relationship Id="rId12" Type="http://schemas.openxmlformats.org/officeDocument/2006/relationships/image" Target="../media/image-7-12.png"/><Relationship Id="rId13" Type="http://schemas.openxmlformats.org/officeDocument/2006/relationships/image" Target="../media/image-7-13.png"/><Relationship Id="rId14" Type="http://schemas.openxmlformats.org/officeDocument/2006/relationships/image" Target="../media/image-7-14.png"/><Relationship Id="rId15" Type="http://schemas.openxmlformats.org/officeDocument/2006/relationships/image" Target="../media/image-7-15.png"/><Relationship Id="rId16" Type="http://schemas.openxmlformats.org/officeDocument/2006/relationships/image" Target="../media/image-7-16.png"/><Relationship Id="rId17" Type="http://schemas.openxmlformats.org/officeDocument/2006/relationships/image" Target="../media/image-7-17.png"/><Relationship Id="rId18" Type="http://schemas.openxmlformats.org/officeDocument/2006/relationships/image" Target="../media/image-7-18.png"/><Relationship Id="rId19" Type="http://schemas.openxmlformats.org/officeDocument/2006/relationships/image" Target="../media/image-7-19.png"/><Relationship Id="rId20" Type="http://schemas.openxmlformats.org/officeDocument/2006/relationships/slideLayout" Target="../slideLayouts/slideLayout1.xml"/><Relationship Id="rId21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image" Target="../media/image-8-12.png"/><Relationship Id="rId13" Type="http://schemas.openxmlformats.org/officeDocument/2006/relationships/image" Target="../media/image-8-13.png"/><Relationship Id="rId14" Type="http://schemas.openxmlformats.org/officeDocument/2006/relationships/image" Target="../media/image-8-14.png"/><Relationship Id="rId15" Type="http://schemas.openxmlformats.org/officeDocument/2006/relationships/image" Target="../media/image-8-15.png"/><Relationship Id="rId16" Type="http://schemas.openxmlformats.org/officeDocument/2006/relationships/image" Target="../media/image-8-16.png"/><Relationship Id="rId17" Type="http://schemas.openxmlformats.org/officeDocument/2006/relationships/image" Target="../media/image-8-17.png"/><Relationship Id="rId18" Type="http://schemas.openxmlformats.org/officeDocument/2006/relationships/image" Target="../media/image-8-18.png"/><Relationship Id="rId19" Type="http://schemas.openxmlformats.org/officeDocument/2006/relationships/image" Target="../media/image-8-19.png"/><Relationship Id="rId20" Type="http://schemas.openxmlformats.org/officeDocument/2006/relationships/slideLayout" Target="../slideLayouts/slideLayout1.xml"/><Relationship Id="rId21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image" Target="../media/image-9-11.png"/><Relationship Id="rId12" Type="http://schemas.openxmlformats.org/officeDocument/2006/relationships/image" Target="../media/image-9-12.png"/><Relationship Id="rId13" Type="http://schemas.openxmlformats.org/officeDocument/2006/relationships/image" Target="../media/image-9-13.png"/><Relationship Id="rId14" Type="http://schemas.openxmlformats.org/officeDocument/2006/relationships/image" Target="../media/image-9-14.png"/><Relationship Id="rId15" Type="http://schemas.openxmlformats.org/officeDocument/2006/relationships/image" Target="../media/image-9-15.png"/><Relationship Id="rId16" Type="http://schemas.openxmlformats.org/officeDocument/2006/relationships/image" Target="../media/image-9-16.png"/><Relationship Id="rId17" Type="http://schemas.openxmlformats.org/officeDocument/2006/relationships/image" Target="../media/image-9-17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95600" cy="28956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4572000"/>
            <a:ext cx="2286000" cy="30480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9800"/>
            <a:ext cx="2057400" cy="24384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914525"/>
            <a:ext cx="457200" cy="4572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914525"/>
            <a:ext cx="457200" cy="4572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800" y="4257675"/>
            <a:ext cx="914400" cy="381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553200"/>
            <a:ext cx="12192000" cy="304800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3267075" y="2695575"/>
            <a:ext cx="565785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4500"/>
              </a:lnSpc>
              <a:buNone/>
            </a:pPr>
            <a:r>
              <a:rPr lang="en-US" sz="3840" b="1" spc="-90" kern="0" dirty="0">
                <a:solidFill>
                  <a:srgbClr val="2E8B5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AUTOPRESENT</a:t>
            </a:r>
            <a:endParaRPr lang="en-US" sz="3840" dirty="0"/>
          </a:p>
        </p:txBody>
      </p:sp>
      <p:sp>
        <p:nvSpPr>
          <p:cNvPr id="11" name="Text 1"/>
          <p:cNvSpPr/>
          <p:nvPr/>
        </p:nvSpPr>
        <p:spPr>
          <a:xfrm>
            <a:off x="3267075" y="3495675"/>
            <a:ext cx="565785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AI驱动的演示文稿制作革新</a:t>
            </a:r>
            <a:endParaRPr lang="en-US" sz="2426" dirty="0"/>
          </a:p>
        </p:txBody>
      </p:sp>
      <p:sp>
        <p:nvSpPr>
          <p:cNvPr id="12" name="Text 2"/>
          <p:cNvSpPr/>
          <p:nvPr/>
        </p:nvSpPr>
        <p:spPr>
          <a:xfrm>
            <a:off x="3267075" y="4676775"/>
            <a:ext cx="56578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38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人工智能技术赋能，让演示文稿制作更高效、更专业、更简单</a:t>
            </a:r>
            <a:endParaRPr lang="en-US" sz="1380" dirty="0"/>
          </a:p>
        </p:txBody>
      </p:sp>
      <p:sp>
        <p:nvSpPr>
          <p:cNvPr id="13" name="Text 3"/>
          <p:cNvSpPr/>
          <p:nvPr/>
        </p:nvSpPr>
        <p:spPr>
          <a:xfrm>
            <a:off x="10849124" y="6172200"/>
            <a:ext cx="97424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6B728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2025-09-25</a:t>
            </a:r>
            <a:endParaRPr lang="en-US" sz="11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4000"/>
            <a:ext cx="3708350" cy="32766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524000"/>
            <a:ext cx="3708350" cy="10668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676400"/>
            <a:ext cx="762000" cy="7620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0" y="1866900"/>
            <a:ext cx="342900" cy="3810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" y="2819400"/>
            <a:ext cx="152400" cy="1524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00" y="3162300"/>
            <a:ext cx="152400" cy="15240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0" y="3505200"/>
            <a:ext cx="152400" cy="1524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300" y="3848100"/>
            <a:ext cx="3327350" cy="53340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41750" y="1524000"/>
            <a:ext cx="3708350" cy="3276600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41750" y="1524000"/>
            <a:ext cx="3708350" cy="106680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94150" y="1676400"/>
            <a:ext cx="762000" cy="76200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60838" y="1866900"/>
            <a:ext cx="428625" cy="38100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32250" y="2819400"/>
            <a:ext cx="152400" cy="152400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2250" y="3390900"/>
            <a:ext cx="152400" cy="152400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32250" y="3733800"/>
            <a:ext cx="152400" cy="152400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32250" y="4076700"/>
            <a:ext cx="3327350" cy="533400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78701" y="1524000"/>
            <a:ext cx="3708499" cy="3276600"/>
          </a:xfrm>
          <a:prstGeom prst="rect">
            <a:avLst/>
          </a:prstGeom>
        </p:spPr>
      </p:pic>
      <p:pic>
        <p:nvPicPr>
          <p:cNvPr id="21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78701" y="1524000"/>
            <a:ext cx="3708499" cy="1066800"/>
          </a:xfrm>
          <a:prstGeom prst="rect">
            <a:avLst/>
          </a:prstGeom>
        </p:spPr>
      </p:pic>
      <p:pic>
        <p:nvPicPr>
          <p:cNvPr id="22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31101" y="1676400"/>
            <a:ext cx="762000" cy="762000"/>
          </a:xfrm>
          <a:prstGeom prst="rect">
            <a:avLst/>
          </a:prstGeom>
        </p:spPr>
      </p:pic>
      <p:pic>
        <p:nvPicPr>
          <p:cNvPr id="23" name="Image 21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7788" y="1866900"/>
            <a:ext cx="428625" cy="381000"/>
          </a:xfrm>
          <a:prstGeom prst="rect">
            <a:avLst/>
          </a:prstGeom>
        </p:spPr>
      </p:pic>
      <p:pic>
        <p:nvPicPr>
          <p:cNvPr id="24" name="Image 22" descr="preencod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69201" y="2819400"/>
            <a:ext cx="152400" cy="152400"/>
          </a:xfrm>
          <a:prstGeom prst="rect">
            <a:avLst/>
          </a:prstGeom>
        </p:spPr>
      </p:pic>
      <p:pic>
        <p:nvPicPr>
          <p:cNvPr id="25" name="Image 23" descr="preencod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69201" y="3162300"/>
            <a:ext cx="152400" cy="152400"/>
          </a:xfrm>
          <a:prstGeom prst="rect">
            <a:avLst/>
          </a:prstGeom>
        </p:spPr>
      </p:pic>
      <p:pic>
        <p:nvPicPr>
          <p:cNvPr id="26" name="Image 24" descr="preencod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69201" y="3505200"/>
            <a:ext cx="152400" cy="152400"/>
          </a:xfrm>
          <a:prstGeom prst="rect">
            <a:avLst/>
          </a:prstGeom>
        </p:spPr>
      </p:pic>
      <p:pic>
        <p:nvPicPr>
          <p:cNvPr id="27" name="Image 25" descr="preencod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69201" y="3848100"/>
            <a:ext cx="3327499" cy="533400"/>
          </a:xfrm>
          <a:prstGeom prst="rect">
            <a:avLst/>
          </a:prstGeom>
        </p:spPr>
      </p:pic>
      <p:pic>
        <p:nvPicPr>
          <p:cNvPr id="28" name="Image 26" descr="preencode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04800" y="5029200"/>
            <a:ext cx="11582400" cy="533400"/>
          </a:xfrm>
          <a:prstGeom prst="rect">
            <a:avLst/>
          </a:prstGeom>
        </p:spPr>
      </p:pic>
      <p:pic>
        <p:nvPicPr>
          <p:cNvPr id="29" name="Image 27" descr="preencode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0" y="6515100"/>
            <a:ext cx="12192000" cy="342900"/>
          </a:xfrm>
          <a:prstGeom prst="rect">
            <a:avLst/>
          </a:prstGeom>
        </p:spPr>
      </p:pic>
      <p:sp>
        <p:nvSpPr>
          <p:cNvPr id="30" name="Text 0"/>
          <p:cNvSpPr/>
          <p:nvPr/>
        </p:nvSpPr>
        <p:spPr>
          <a:xfrm>
            <a:off x="381000" y="190500"/>
            <a:ext cx="125730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市场与培训应用示例</a:t>
            </a:r>
            <a:endParaRPr lang="en-US" sz="2040" dirty="0"/>
          </a:p>
        </p:txBody>
      </p:sp>
      <p:sp>
        <p:nvSpPr>
          <p:cNvPr id="31" name="Text 1"/>
          <p:cNvSpPr/>
          <p:nvPr/>
        </p:nvSpPr>
        <p:spPr>
          <a:xfrm>
            <a:off x="304800" y="1028700"/>
            <a:ext cx="1274064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26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AUTOPRESENT在市场分析、产品介绍和培训材料制作中的应用价值，能够帮助各领域专业人员更高效、更专业地呈现信息。</a:t>
            </a:r>
            <a:endParaRPr lang="en-US" sz="1260" dirty="0"/>
          </a:p>
        </p:txBody>
      </p:sp>
      <p:sp>
        <p:nvSpPr>
          <p:cNvPr id="32" name="Text 2"/>
          <p:cNvSpPr/>
          <p:nvPr/>
        </p:nvSpPr>
        <p:spPr>
          <a:xfrm>
            <a:off x="1371600" y="1924050"/>
            <a:ext cx="12573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市场分析应用</a:t>
            </a:r>
            <a:endParaRPr lang="en-US" sz="1380" dirty="0"/>
          </a:p>
        </p:txBody>
      </p:sp>
      <p:sp>
        <p:nvSpPr>
          <p:cNvPr id="33" name="Text 3"/>
          <p:cNvSpPr/>
          <p:nvPr/>
        </p:nvSpPr>
        <p:spPr>
          <a:xfrm>
            <a:off x="723900" y="2781300"/>
            <a:ext cx="31851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将市场数据、趋势分析和竞争策略自动整合</a:t>
            </a:r>
            <a:endParaRPr lang="en-US" sz="1120" dirty="0"/>
          </a:p>
        </p:txBody>
      </p:sp>
      <p:sp>
        <p:nvSpPr>
          <p:cNvPr id="34" name="Text 4"/>
          <p:cNvSpPr/>
          <p:nvPr/>
        </p:nvSpPr>
        <p:spPr>
          <a:xfrm>
            <a:off x="723900" y="3124200"/>
            <a:ext cx="23469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生成具有视觉冲击力的演示文稿</a:t>
            </a:r>
            <a:endParaRPr lang="en-US" sz="1120" dirty="0"/>
          </a:p>
        </p:txBody>
      </p:sp>
      <p:sp>
        <p:nvSpPr>
          <p:cNvPr id="35" name="Text 5"/>
          <p:cNvSpPr/>
          <p:nvPr/>
        </p:nvSpPr>
        <p:spPr>
          <a:xfrm>
            <a:off x="723900" y="3467100"/>
            <a:ext cx="23469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辅助决策制定，提升市场竞争力</a:t>
            </a:r>
            <a:endParaRPr lang="en-US" sz="1120" dirty="0"/>
          </a:p>
        </p:txBody>
      </p:sp>
      <p:sp>
        <p:nvSpPr>
          <p:cNvPr id="36" name="Text 6"/>
          <p:cNvSpPr/>
          <p:nvPr/>
        </p:nvSpPr>
        <p:spPr>
          <a:xfrm>
            <a:off x="495300" y="4000500"/>
            <a:ext cx="332735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i="1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"AUTOPRESENT能够将复杂市场数据转化为直观的视觉呈现，使决策者能够快速把握市场脉搏。"</a:t>
            </a:r>
            <a:endParaRPr lang="en-US" sz="980" dirty="0"/>
          </a:p>
        </p:txBody>
      </p:sp>
      <p:sp>
        <p:nvSpPr>
          <p:cNvPr id="37" name="Text 7"/>
          <p:cNvSpPr/>
          <p:nvPr/>
        </p:nvSpPr>
        <p:spPr>
          <a:xfrm>
            <a:off x="5308550" y="1924050"/>
            <a:ext cx="12573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产品介绍应用</a:t>
            </a:r>
            <a:endParaRPr lang="en-US" sz="1380" dirty="0"/>
          </a:p>
        </p:txBody>
      </p:sp>
      <p:sp>
        <p:nvSpPr>
          <p:cNvPr id="38" name="Text 8"/>
          <p:cNvSpPr/>
          <p:nvPr/>
        </p:nvSpPr>
        <p:spPr>
          <a:xfrm>
            <a:off x="4660850" y="2781300"/>
            <a:ext cx="30987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高效制作产品功能、优势和应用场景的演示文稿</a:t>
            </a:r>
            <a:endParaRPr lang="en-US" sz="1120" dirty="0"/>
          </a:p>
        </p:txBody>
      </p:sp>
      <p:sp>
        <p:nvSpPr>
          <p:cNvPr id="39" name="Text 9"/>
          <p:cNvSpPr/>
          <p:nvPr/>
        </p:nvSpPr>
        <p:spPr>
          <a:xfrm>
            <a:off x="4660850" y="3352800"/>
            <a:ext cx="18440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用于销售演示或内部培训</a:t>
            </a:r>
            <a:endParaRPr lang="en-US" sz="1120" dirty="0"/>
          </a:p>
        </p:txBody>
      </p:sp>
      <p:sp>
        <p:nvSpPr>
          <p:cNvPr id="40" name="Text 10"/>
          <p:cNvSpPr/>
          <p:nvPr/>
        </p:nvSpPr>
        <p:spPr>
          <a:xfrm>
            <a:off x="4660850" y="3695700"/>
            <a:ext cx="28498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突出产品差异化特点，提升销售转化率</a:t>
            </a:r>
            <a:endParaRPr lang="en-US" sz="1120" dirty="0"/>
          </a:p>
        </p:txBody>
      </p:sp>
      <p:sp>
        <p:nvSpPr>
          <p:cNvPr id="41" name="Text 11"/>
          <p:cNvSpPr/>
          <p:nvPr/>
        </p:nvSpPr>
        <p:spPr>
          <a:xfrm>
            <a:off x="4432250" y="4229100"/>
            <a:ext cx="332735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i="1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"AUTOPRESENT让产品介绍变得简单高效，自动化的演示文稿使产品推广更加专业有力。"</a:t>
            </a:r>
            <a:endParaRPr lang="en-US" sz="980" dirty="0"/>
          </a:p>
        </p:txBody>
      </p:sp>
      <p:sp>
        <p:nvSpPr>
          <p:cNvPr id="42" name="Text 12"/>
          <p:cNvSpPr/>
          <p:nvPr/>
        </p:nvSpPr>
        <p:spPr>
          <a:xfrm>
            <a:off x="9245501" y="1924050"/>
            <a:ext cx="12573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培训材料应用</a:t>
            </a:r>
            <a:endParaRPr lang="en-US" sz="1380" dirty="0"/>
          </a:p>
        </p:txBody>
      </p:sp>
      <p:sp>
        <p:nvSpPr>
          <p:cNvPr id="43" name="Text 13"/>
          <p:cNvSpPr/>
          <p:nvPr/>
        </p:nvSpPr>
        <p:spPr>
          <a:xfrm>
            <a:off x="8597801" y="2781300"/>
            <a:ext cx="18440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将复杂的培训内容模块化</a:t>
            </a:r>
            <a:endParaRPr lang="en-US" sz="1120" dirty="0"/>
          </a:p>
        </p:txBody>
      </p:sp>
      <p:sp>
        <p:nvSpPr>
          <p:cNvPr id="44" name="Text 14"/>
          <p:cNvSpPr/>
          <p:nvPr/>
        </p:nvSpPr>
        <p:spPr>
          <a:xfrm>
            <a:off x="8597801" y="3124200"/>
            <a:ext cx="28498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自动生成易于理解和记忆的培训幻灯片</a:t>
            </a:r>
            <a:endParaRPr lang="en-US" sz="1120" dirty="0"/>
          </a:p>
        </p:txBody>
      </p:sp>
      <p:sp>
        <p:nvSpPr>
          <p:cNvPr id="45" name="Text 15"/>
          <p:cNvSpPr/>
          <p:nvPr/>
        </p:nvSpPr>
        <p:spPr>
          <a:xfrm>
            <a:off x="8597801" y="3467100"/>
            <a:ext cx="18440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提升培训效果和学习效率</a:t>
            </a:r>
            <a:endParaRPr lang="en-US" sz="1120" dirty="0"/>
          </a:p>
        </p:txBody>
      </p:sp>
      <p:sp>
        <p:nvSpPr>
          <p:cNvPr id="46" name="Text 16"/>
          <p:cNvSpPr/>
          <p:nvPr/>
        </p:nvSpPr>
        <p:spPr>
          <a:xfrm>
            <a:off x="8369201" y="4000500"/>
            <a:ext cx="332749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i="1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"AUTOPRESENT让培训内容创建变得轻松高效，使复杂的培训材料更加生动易懂。"</a:t>
            </a:r>
            <a:endParaRPr lang="en-US" sz="980" dirty="0"/>
          </a:p>
        </p:txBody>
      </p:sp>
      <p:sp>
        <p:nvSpPr>
          <p:cNvPr id="47" name="Text 17"/>
          <p:cNvSpPr/>
          <p:nvPr/>
        </p:nvSpPr>
        <p:spPr>
          <a:xfrm>
            <a:off x="457200" y="5181600"/>
            <a:ext cx="12405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AUTOPRESENT通过智能内容解析、自动化幻灯片生成和视觉设计美化等功能，为市场、产品和培训领域提供专业高效的演示文稿解决方案。</a:t>
            </a:r>
            <a:endParaRPr lang="en-US" sz="1120" dirty="0"/>
          </a:p>
        </p:txBody>
      </p:sp>
      <p:sp>
        <p:nvSpPr>
          <p:cNvPr id="48" name="Text 18"/>
          <p:cNvSpPr/>
          <p:nvPr/>
        </p:nvSpPr>
        <p:spPr>
          <a:xfrm>
            <a:off x="381000" y="6591300"/>
            <a:ext cx="290701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AUTOPRESENT: AI驱动的演示文稿制作革新</a:t>
            </a:r>
            <a:endParaRPr lang="en-US" sz="98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28700"/>
            <a:ext cx="219075" cy="3429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286000"/>
            <a:ext cx="3708350" cy="16383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286000"/>
            <a:ext cx="3708350" cy="6477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438400"/>
            <a:ext cx="285750" cy="3429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750" y="2286000"/>
            <a:ext cx="3708350" cy="16383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1750" y="2286000"/>
            <a:ext cx="3708350" cy="64770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4150" y="2438400"/>
            <a:ext cx="285750" cy="3429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8701" y="2286000"/>
            <a:ext cx="3708499" cy="163830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8701" y="2286000"/>
            <a:ext cx="3708499" cy="647700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1101" y="2438400"/>
            <a:ext cx="361950" cy="34290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800" y="4152900"/>
            <a:ext cx="11582400" cy="133350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3400" y="4419600"/>
            <a:ext cx="285750" cy="34290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515100"/>
            <a:ext cx="12192000" cy="342900"/>
          </a:xfrm>
          <a:prstGeom prst="rect">
            <a:avLst/>
          </a:prstGeom>
        </p:spPr>
      </p:pic>
      <p:sp>
        <p:nvSpPr>
          <p:cNvPr id="17" name="Text 0"/>
          <p:cNvSpPr/>
          <p:nvPr/>
        </p:nvSpPr>
        <p:spPr>
          <a:xfrm>
            <a:off x="381000" y="190500"/>
            <a:ext cx="125730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AUTOPRESENT未来展望</a:t>
            </a:r>
            <a:endParaRPr lang="en-US" sz="2040" dirty="0"/>
          </a:p>
        </p:txBody>
      </p:sp>
      <p:sp>
        <p:nvSpPr>
          <p:cNvPr id="18" name="Text 1"/>
          <p:cNvSpPr/>
          <p:nvPr/>
        </p:nvSpPr>
        <p:spPr>
          <a:xfrm>
            <a:off x="638175" y="1047750"/>
            <a:ext cx="150876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革新价值总结</a:t>
            </a:r>
            <a:endParaRPr lang="en-US" sz="1646" dirty="0"/>
          </a:p>
        </p:txBody>
      </p:sp>
      <p:sp>
        <p:nvSpPr>
          <p:cNvPr id="19" name="Text 2"/>
          <p:cNvSpPr/>
          <p:nvPr/>
        </p:nvSpPr>
        <p:spPr>
          <a:xfrm>
            <a:off x="685800" y="1524000"/>
            <a:ext cx="112014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26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作为一款强大的AI效率工具，通过智能内容解析、自动化幻灯片生成和视觉设计美化等核心功能，彻底革新了传统演示文稿的制作流程。它不仅极大地简化了制作过程，将用户从繁琐的排版和设计工作中解放出来，更使得用户能够将宝贵的精力集中于内容的构思与深化。</a:t>
            </a:r>
            <a:endParaRPr lang="en-US" sz="1260" dirty="0"/>
          </a:p>
        </p:txBody>
      </p:sp>
      <p:sp>
        <p:nvSpPr>
          <p:cNvPr id="20" name="Text 3"/>
          <p:cNvSpPr/>
          <p:nvPr/>
        </p:nvSpPr>
        <p:spPr>
          <a:xfrm>
            <a:off x="857250" y="2476500"/>
            <a:ext cx="14668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办公自动化潜力</a:t>
            </a:r>
            <a:endParaRPr lang="en-US" sz="1380" dirty="0"/>
          </a:p>
        </p:txBody>
      </p:sp>
      <p:sp>
        <p:nvSpPr>
          <p:cNvPr id="21" name="Text 4"/>
          <p:cNvSpPr/>
          <p:nvPr/>
        </p:nvSpPr>
        <p:spPr>
          <a:xfrm>
            <a:off x="457200" y="3086100"/>
            <a:ext cx="34035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AUTOPRESENT在办公自动化领域展现出巨大的潜力，有望成为企业和个人提升沟通效率、优化信息呈现的关键工具。</a:t>
            </a:r>
            <a:endParaRPr lang="en-US" sz="1120" dirty="0"/>
          </a:p>
        </p:txBody>
      </p:sp>
      <p:sp>
        <p:nvSpPr>
          <p:cNvPr id="22" name="Text 5"/>
          <p:cNvSpPr/>
          <p:nvPr/>
        </p:nvSpPr>
        <p:spPr>
          <a:xfrm>
            <a:off x="4794200" y="2476500"/>
            <a:ext cx="14668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AI技术持续优化</a:t>
            </a:r>
            <a:endParaRPr lang="en-US" sz="1380" dirty="0"/>
          </a:p>
        </p:txBody>
      </p:sp>
      <p:sp>
        <p:nvSpPr>
          <p:cNvPr id="23" name="Text 6"/>
          <p:cNvSpPr/>
          <p:nvPr/>
        </p:nvSpPr>
        <p:spPr>
          <a:xfrm>
            <a:off x="4394150" y="3086100"/>
            <a:ext cx="34035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通过持续优化的自然语言处理和机器学习技术，AUTOPRESENT将不断提升内容解析和设计美化的能力，为用户提供更加专业化的演示文稿。</a:t>
            </a:r>
            <a:endParaRPr lang="en-US" sz="1120" dirty="0"/>
          </a:p>
        </p:txBody>
      </p:sp>
      <p:sp>
        <p:nvSpPr>
          <p:cNvPr id="24" name="Text 7"/>
          <p:cNvSpPr/>
          <p:nvPr/>
        </p:nvSpPr>
        <p:spPr>
          <a:xfrm>
            <a:off x="8807351" y="2476500"/>
            <a:ext cx="12573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用户体验优化</a:t>
            </a:r>
            <a:endParaRPr lang="en-US" sz="1380" dirty="0"/>
          </a:p>
        </p:txBody>
      </p:sp>
      <p:sp>
        <p:nvSpPr>
          <p:cNvPr id="25" name="Text 8"/>
          <p:cNvSpPr/>
          <p:nvPr/>
        </p:nvSpPr>
        <p:spPr>
          <a:xfrm>
            <a:off x="8331101" y="3086100"/>
            <a:ext cx="3403699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未来版本将更加注重用户交互体验，提供更加个性化的设计方案和更直观的操作界面，使演示文稿制作变得前所未有的简单。</a:t>
            </a:r>
            <a:endParaRPr lang="en-US" sz="1120" dirty="0"/>
          </a:p>
        </p:txBody>
      </p:sp>
      <p:sp>
        <p:nvSpPr>
          <p:cNvPr id="26" name="Text 9"/>
          <p:cNvSpPr/>
          <p:nvPr/>
        </p:nvSpPr>
        <p:spPr>
          <a:xfrm>
            <a:off x="971550" y="4381500"/>
            <a:ext cx="1175575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未来愿景</a:t>
            </a:r>
            <a:endParaRPr lang="en-US" sz="1380" dirty="0"/>
          </a:p>
        </p:txBody>
      </p:sp>
      <p:sp>
        <p:nvSpPr>
          <p:cNvPr id="27" name="Text 10"/>
          <p:cNvSpPr/>
          <p:nvPr/>
        </p:nvSpPr>
        <p:spPr>
          <a:xfrm>
            <a:off x="971550" y="4724400"/>
            <a:ext cx="1068705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26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AUTOPRESENT的愿景是成为全球范围内最受欢迎的演示文稿创建工具，让每一个人都能轻松创建出专业、高效、富有吸引力的演示文稿，无需担心技术细节和设计难题。</a:t>
            </a:r>
            <a:endParaRPr lang="en-US" sz="1260" dirty="0"/>
          </a:p>
        </p:txBody>
      </p:sp>
      <p:sp>
        <p:nvSpPr>
          <p:cNvPr id="28" name="Text 11"/>
          <p:cNvSpPr/>
          <p:nvPr/>
        </p:nvSpPr>
        <p:spPr>
          <a:xfrm>
            <a:off x="381000" y="6591300"/>
            <a:ext cx="290701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AUTOPRESENT: AI驱动的演示文稿制作革新</a:t>
            </a:r>
            <a:endParaRPr lang="en-US" sz="98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43100"/>
            <a:ext cx="3606701" cy="192405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750" y="2171700"/>
            <a:ext cx="457200" cy="4572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501" y="1943100"/>
            <a:ext cx="3606850" cy="192405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401" y="2171700"/>
            <a:ext cx="342900" cy="4572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4150" y="1943100"/>
            <a:ext cx="3606701" cy="192405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8901" y="2171700"/>
            <a:ext cx="457200" cy="45720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" y="4248150"/>
            <a:ext cx="11430000" cy="5334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6515100"/>
            <a:ext cx="12192000" cy="342900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381000" y="190500"/>
            <a:ext cx="125730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传统演示文稿制作的挑战</a:t>
            </a:r>
            <a:endParaRPr lang="en-US" sz="2040" dirty="0"/>
          </a:p>
        </p:txBody>
      </p:sp>
      <p:sp>
        <p:nvSpPr>
          <p:cNvPr id="13" name="Text 1"/>
          <p:cNvSpPr/>
          <p:nvPr/>
        </p:nvSpPr>
        <p:spPr>
          <a:xfrm>
            <a:off x="381000" y="1104900"/>
            <a:ext cx="114300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传统演示文稿的制作过程往往耗时费力，每一步都需要投入大量时间和精力。这种手动操作不仅效率低下，还可能因缺乏专业设计知识而影响演示文稿的最终质量。</a:t>
            </a:r>
            <a:endParaRPr lang="en-US" sz="1380" dirty="0"/>
          </a:p>
        </p:txBody>
      </p:sp>
      <p:sp>
        <p:nvSpPr>
          <p:cNvPr id="14" name="Text 2"/>
          <p:cNvSpPr/>
          <p:nvPr/>
        </p:nvSpPr>
        <p:spPr>
          <a:xfrm>
            <a:off x="452125" y="2800350"/>
            <a:ext cx="3464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耗时费力</a:t>
            </a:r>
            <a:endParaRPr lang="en-US" sz="1380" dirty="0"/>
          </a:p>
        </p:txBody>
      </p:sp>
      <p:sp>
        <p:nvSpPr>
          <p:cNvPr id="15" name="Text 3"/>
          <p:cNvSpPr/>
          <p:nvPr/>
        </p:nvSpPr>
        <p:spPr>
          <a:xfrm>
            <a:off x="609600" y="3181350"/>
            <a:ext cx="314950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从内容构思、信息整理到幻灯片设计和排版，每一步都需要投入大量时间和精力。</a:t>
            </a:r>
            <a:endParaRPr lang="en-US" sz="1120" dirty="0"/>
          </a:p>
        </p:txBody>
      </p:sp>
      <p:sp>
        <p:nvSpPr>
          <p:cNvPr id="16" name="Text 4"/>
          <p:cNvSpPr/>
          <p:nvPr/>
        </p:nvSpPr>
        <p:spPr>
          <a:xfrm>
            <a:off x="4363618" y="2800350"/>
            <a:ext cx="346461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效率低下</a:t>
            </a:r>
            <a:endParaRPr lang="en-US" sz="1380" dirty="0"/>
          </a:p>
        </p:txBody>
      </p:sp>
      <p:sp>
        <p:nvSpPr>
          <p:cNvPr id="17" name="Text 5"/>
          <p:cNvSpPr/>
          <p:nvPr/>
        </p:nvSpPr>
        <p:spPr>
          <a:xfrm>
            <a:off x="4521101" y="3181350"/>
            <a:ext cx="31496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手动操作流程繁琐，步骤之间缺乏连贯性，整体工作效率低下。</a:t>
            </a:r>
            <a:endParaRPr lang="en-US" sz="1120" dirty="0"/>
          </a:p>
        </p:txBody>
      </p:sp>
      <p:sp>
        <p:nvSpPr>
          <p:cNvPr id="18" name="Text 6"/>
          <p:cNvSpPr/>
          <p:nvPr/>
        </p:nvSpPr>
        <p:spPr>
          <a:xfrm>
            <a:off x="8275275" y="2800350"/>
            <a:ext cx="3464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设计专业知识缺乏</a:t>
            </a:r>
            <a:endParaRPr lang="en-US" sz="1380" dirty="0"/>
          </a:p>
        </p:txBody>
      </p:sp>
      <p:sp>
        <p:nvSpPr>
          <p:cNvPr id="19" name="Text 7"/>
          <p:cNvSpPr/>
          <p:nvPr/>
        </p:nvSpPr>
        <p:spPr>
          <a:xfrm>
            <a:off x="8432750" y="3181350"/>
            <a:ext cx="314950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缺乏专业设计知识往往导致排版混乱，视觉效果不佳，影响演示文稿的专业性。</a:t>
            </a:r>
            <a:endParaRPr lang="en-US" sz="1120" dirty="0"/>
          </a:p>
        </p:txBody>
      </p:sp>
      <p:sp>
        <p:nvSpPr>
          <p:cNvPr id="20" name="Text 8"/>
          <p:cNvSpPr/>
          <p:nvPr/>
        </p:nvSpPr>
        <p:spPr>
          <a:xfrm>
            <a:off x="533400" y="4400550"/>
            <a:ext cx="122377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i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"正是在这样的背景下，AUTOPRESENT应运而生，它作为一种基于人工智能的自动化解决方案，旨在彻底革新演示文稿的创建流程。"</a:t>
            </a:r>
            <a:endParaRPr lang="en-US" sz="1120" dirty="0"/>
          </a:p>
        </p:txBody>
      </p:sp>
      <p:sp>
        <p:nvSpPr>
          <p:cNvPr id="21" name="Text 9"/>
          <p:cNvSpPr/>
          <p:nvPr/>
        </p:nvSpPr>
        <p:spPr>
          <a:xfrm>
            <a:off x="381000" y="6591300"/>
            <a:ext cx="290701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AUTOPRESENT: AI驱动的演示文稿制作革新</a:t>
            </a:r>
            <a:endParaRPr lang="en-US" sz="98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80772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600200"/>
            <a:ext cx="8572500" cy="11811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1843088"/>
            <a:ext cx="647700" cy="695325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0" y="1995487"/>
            <a:ext cx="342900" cy="3810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3086100"/>
            <a:ext cx="3657600" cy="1685925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1212" y="3276600"/>
            <a:ext cx="257175" cy="3810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7200" y="3086100"/>
            <a:ext cx="3657600" cy="1685925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7413" y="3276600"/>
            <a:ext cx="257175" cy="3810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3400" y="3086100"/>
            <a:ext cx="3657600" cy="1685925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10750" y="3276600"/>
            <a:ext cx="342900" cy="381000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000" y="5076825"/>
            <a:ext cx="2857500" cy="95250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0213" y="5229225"/>
            <a:ext cx="219075" cy="34290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38500" y="5076825"/>
            <a:ext cx="2857500" cy="95250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86275" y="5229225"/>
            <a:ext cx="361950" cy="342900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96000" y="5076825"/>
            <a:ext cx="2857500" cy="952500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81875" y="5229225"/>
            <a:ext cx="285750" cy="342900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53500" y="5076825"/>
            <a:ext cx="2857500" cy="952500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20325" y="5229225"/>
            <a:ext cx="323850" cy="342900"/>
          </a:xfrm>
          <a:prstGeom prst="rect">
            <a:avLst/>
          </a:prstGeom>
        </p:spPr>
      </p:pic>
      <p:pic>
        <p:nvPicPr>
          <p:cNvPr id="21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1000" y="6257925"/>
            <a:ext cx="11430000" cy="1066800"/>
          </a:xfrm>
          <a:prstGeom prst="rect">
            <a:avLst/>
          </a:prstGeom>
        </p:spPr>
      </p:pic>
      <p:pic>
        <p:nvPicPr>
          <p:cNvPr id="22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3400" y="6410325"/>
            <a:ext cx="171450" cy="304800"/>
          </a:xfrm>
          <a:prstGeom prst="rect">
            <a:avLst/>
          </a:prstGeom>
        </p:spPr>
      </p:pic>
      <p:sp>
        <p:nvSpPr>
          <p:cNvPr id="23" name="Text 0"/>
          <p:cNvSpPr/>
          <p:nvPr/>
        </p:nvSpPr>
        <p:spPr>
          <a:xfrm>
            <a:off x="381000" y="190500"/>
            <a:ext cx="125730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AUTOPRESENT核心功能一：智能内容解析</a:t>
            </a:r>
            <a:endParaRPr lang="en-US" sz="2040" dirty="0"/>
          </a:p>
        </p:txBody>
      </p:sp>
      <p:sp>
        <p:nvSpPr>
          <p:cNvPr id="24" name="Text 1"/>
          <p:cNvSpPr/>
          <p:nvPr/>
        </p:nvSpPr>
        <p:spPr>
          <a:xfrm>
            <a:off x="381000" y="1104900"/>
            <a:ext cx="125730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AUTOPRESENT通过先进的自然语言处理（NLP）和机器学习技术，能够智能地解析多种输入源，提取关键信息并识别逻辑结构。</a:t>
            </a:r>
            <a:endParaRPr lang="en-US" sz="1380" dirty="0"/>
          </a:p>
        </p:txBody>
      </p:sp>
      <p:sp>
        <p:nvSpPr>
          <p:cNvPr id="25" name="Text 2"/>
          <p:cNvSpPr/>
          <p:nvPr/>
        </p:nvSpPr>
        <p:spPr>
          <a:xfrm>
            <a:off x="2876550" y="1790700"/>
            <a:ext cx="80467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核心技术</a:t>
            </a:r>
            <a:endParaRPr lang="en-US" sz="1380" dirty="0"/>
          </a:p>
        </p:txBody>
      </p:sp>
      <p:sp>
        <p:nvSpPr>
          <p:cNvPr id="26" name="Text 3"/>
          <p:cNvSpPr/>
          <p:nvPr/>
        </p:nvSpPr>
        <p:spPr>
          <a:xfrm>
            <a:off x="2876550" y="2133600"/>
            <a:ext cx="7315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运用先进的自然语言处理（NLP）和机器学习算法，深度理解用户输入的各种内容，为后续的幻灯片生成奠定基础。</a:t>
            </a:r>
            <a:endParaRPr lang="en-US" sz="1120" dirty="0"/>
          </a:p>
        </p:txBody>
      </p:sp>
      <p:sp>
        <p:nvSpPr>
          <p:cNvPr id="27" name="Text 4"/>
          <p:cNvSpPr/>
          <p:nvPr/>
        </p:nvSpPr>
        <p:spPr>
          <a:xfrm>
            <a:off x="407670" y="3781425"/>
            <a:ext cx="360426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PDF文档</a:t>
            </a:r>
            <a:endParaRPr lang="en-US" sz="1260" dirty="0"/>
          </a:p>
        </p:txBody>
      </p:sp>
      <p:sp>
        <p:nvSpPr>
          <p:cNvPr id="28" name="Text 5"/>
          <p:cNvSpPr/>
          <p:nvPr/>
        </p:nvSpPr>
        <p:spPr>
          <a:xfrm>
            <a:off x="571500" y="4124325"/>
            <a:ext cx="3276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能从多章节、图表和详细描述的PDF报告中自动识别主题、重点和数据支撑。</a:t>
            </a:r>
            <a:endParaRPr lang="en-US" sz="1120" dirty="0"/>
          </a:p>
        </p:txBody>
      </p:sp>
      <p:sp>
        <p:nvSpPr>
          <p:cNvPr id="29" name="Text 6"/>
          <p:cNvSpPr/>
          <p:nvPr/>
        </p:nvSpPr>
        <p:spPr>
          <a:xfrm>
            <a:off x="4293870" y="3781425"/>
            <a:ext cx="360426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文本摘要</a:t>
            </a:r>
            <a:endParaRPr lang="en-US" sz="1260" dirty="0"/>
          </a:p>
        </p:txBody>
      </p:sp>
      <p:sp>
        <p:nvSpPr>
          <p:cNvPr id="30" name="Text 7"/>
          <p:cNvSpPr/>
          <p:nvPr/>
        </p:nvSpPr>
        <p:spPr>
          <a:xfrm>
            <a:off x="4457700" y="4124325"/>
            <a:ext cx="3276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可解析简洁的文本摘要，提取关键观点并识别其中的逻辑结构。</a:t>
            </a:r>
            <a:endParaRPr lang="en-US" sz="1120" dirty="0"/>
          </a:p>
        </p:txBody>
      </p:sp>
      <p:sp>
        <p:nvSpPr>
          <p:cNvPr id="31" name="Text 8"/>
          <p:cNvSpPr/>
          <p:nvPr/>
        </p:nvSpPr>
        <p:spPr>
          <a:xfrm>
            <a:off x="8180070" y="3781425"/>
            <a:ext cx="360426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网页链接</a:t>
            </a:r>
            <a:endParaRPr lang="en-US" sz="1260" dirty="0"/>
          </a:p>
        </p:txBody>
      </p:sp>
      <p:sp>
        <p:nvSpPr>
          <p:cNvPr id="32" name="Text 9"/>
          <p:cNvSpPr/>
          <p:nvPr/>
        </p:nvSpPr>
        <p:spPr>
          <a:xfrm>
            <a:off x="8343900" y="4124325"/>
            <a:ext cx="3276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能够从动态网页中提取信息，智能识别网页内容中的核心观点。</a:t>
            </a:r>
            <a:endParaRPr lang="en-US" sz="1120" dirty="0"/>
          </a:p>
        </p:txBody>
      </p:sp>
      <p:sp>
        <p:nvSpPr>
          <p:cNvPr id="33" name="Text 10"/>
          <p:cNvSpPr/>
          <p:nvPr/>
        </p:nvSpPr>
        <p:spPr>
          <a:xfrm>
            <a:off x="405765" y="5648325"/>
            <a:ext cx="280797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输入内容</a:t>
            </a:r>
            <a:endParaRPr lang="en-US" sz="1120" dirty="0"/>
          </a:p>
        </p:txBody>
      </p:sp>
      <p:sp>
        <p:nvSpPr>
          <p:cNvPr id="34" name="Text 11"/>
          <p:cNvSpPr/>
          <p:nvPr/>
        </p:nvSpPr>
        <p:spPr>
          <a:xfrm>
            <a:off x="3263265" y="5648325"/>
            <a:ext cx="280797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智能分析</a:t>
            </a:r>
            <a:endParaRPr lang="en-US" sz="1120" dirty="0"/>
          </a:p>
        </p:txBody>
      </p:sp>
      <p:sp>
        <p:nvSpPr>
          <p:cNvPr id="35" name="Text 12"/>
          <p:cNvSpPr/>
          <p:nvPr/>
        </p:nvSpPr>
        <p:spPr>
          <a:xfrm>
            <a:off x="6120765" y="5648325"/>
            <a:ext cx="280797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提取关键信息</a:t>
            </a:r>
            <a:endParaRPr lang="en-US" sz="1120" dirty="0"/>
          </a:p>
        </p:txBody>
      </p:sp>
      <p:sp>
        <p:nvSpPr>
          <p:cNvPr id="36" name="Text 13"/>
          <p:cNvSpPr/>
          <p:nvPr/>
        </p:nvSpPr>
        <p:spPr>
          <a:xfrm>
            <a:off x="8978265" y="5648325"/>
            <a:ext cx="280797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识别逻辑结构</a:t>
            </a:r>
            <a:endParaRPr lang="en-US" sz="1120" dirty="0"/>
          </a:p>
        </p:txBody>
      </p:sp>
      <p:sp>
        <p:nvSpPr>
          <p:cNvPr id="37" name="Text 14"/>
          <p:cNvSpPr/>
          <p:nvPr/>
        </p:nvSpPr>
        <p:spPr>
          <a:xfrm>
            <a:off x="857250" y="6410325"/>
            <a:ext cx="118814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应用实例</a:t>
            </a:r>
            <a:endParaRPr lang="en-US" sz="1260" dirty="0"/>
          </a:p>
        </p:txBody>
      </p:sp>
      <p:sp>
        <p:nvSpPr>
          <p:cNvPr id="38" name="Text 15"/>
          <p:cNvSpPr/>
          <p:nvPr/>
        </p:nvSpPr>
        <p:spPr>
          <a:xfrm>
            <a:off x="857250" y="6715125"/>
            <a:ext cx="108013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用户上传一份包含多章节、图表和详细描述的PDF报告后，AUTOPRESENT能够自动识别报告的主题、各章节的重点以及数据支撑，为后续的幻灯片生成奠定基础。</a:t>
            </a:r>
            <a:endParaRPr lang="en-US" sz="1120" dirty="0"/>
          </a:p>
        </p:txBody>
      </p:sp>
      <p:sp>
        <p:nvSpPr>
          <p:cNvPr id="39" name="Text 16"/>
          <p:cNvSpPr/>
          <p:nvPr/>
        </p:nvSpPr>
        <p:spPr>
          <a:xfrm>
            <a:off x="381000" y="7810500"/>
            <a:ext cx="290701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AUTOPRESENT: AI驱动的演示文稿制作革新</a:t>
            </a:r>
            <a:endParaRPr lang="en-US" sz="9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90700"/>
            <a:ext cx="5562600" cy="7620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81200"/>
            <a:ext cx="200025" cy="3048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743200"/>
            <a:ext cx="5562600" cy="7620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933700"/>
            <a:ext cx="228600" cy="3048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3695700"/>
            <a:ext cx="5562600" cy="7620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886200"/>
            <a:ext cx="228600" cy="30480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4686300"/>
            <a:ext cx="5562600" cy="7620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4857750"/>
            <a:ext cx="114300" cy="15240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4600" y="2181225"/>
            <a:ext cx="5562600" cy="2114550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4600" y="3952875"/>
            <a:ext cx="5562600" cy="34290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515100"/>
            <a:ext cx="12192000" cy="342900"/>
          </a:xfrm>
          <a:prstGeom prst="rect">
            <a:avLst/>
          </a:prstGeom>
        </p:spPr>
      </p:pic>
      <p:sp>
        <p:nvSpPr>
          <p:cNvPr id="15" name="Text 0"/>
          <p:cNvSpPr/>
          <p:nvPr/>
        </p:nvSpPr>
        <p:spPr>
          <a:xfrm>
            <a:off x="381000" y="190500"/>
            <a:ext cx="125730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AUTOPRESENT核心功能二：自动化幻灯片生成</a:t>
            </a:r>
            <a:endParaRPr lang="en-US" sz="2040" dirty="0"/>
          </a:p>
        </p:txBody>
      </p:sp>
      <p:sp>
        <p:nvSpPr>
          <p:cNvPr id="16" name="Text 1"/>
          <p:cNvSpPr/>
          <p:nvPr/>
        </p:nvSpPr>
        <p:spPr>
          <a:xfrm>
            <a:off x="304800" y="1028700"/>
            <a:ext cx="55626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26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在完成内容解析后，AUTOPRESENT将结构化信息转化为具体的幻灯片页面，实现从原始内容到精美幻灯片的智能转换。</a:t>
            </a:r>
            <a:endParaRPr lang="en-US" sz="1260" dirty="0"/>
          </a:p>
        </p:txBody>
      </p:sp>
      <p:sp>
        <p:nvSpPr>
          <p:cNvPr id="17" name="Text 2"/>
          <p:cNvSpPr/>
          <p:nvPr/>
        </p:nvSpPr>
        <p:spPr>
          <a:xfrm>
            <a:off x="809625" y="1943100"/>
            <a:ext cx="4861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自动生成幻灯片标题</a:t>
            </a:r>
            <a:endParaRPr lang="en-US" sz="1120" dirty="0"/>
          </a:p>
        </p:txBody>
      </p:sp>
      <p:sp>
        <p:nvSpPr>
          <p:cNvPr id="18" name="Text 3"/>
          <p:cNvSpPr/>
          <p:nvPr/>
        </p:nvSpPr>
        <p:spPr>
          <a:xfrm>
            <a:off x="809625" y="2171700"/>
            <a:ext cx="4861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系统根据内容智能生成合适的标题，突出每页幻灯片的核心主题。</a:t>
            </a:r>
            <a:endParaRPr lang="en-US" sz="1120" dirty="0"/>
          </a:p>
        </p:txBody>
      </p:sp>
      <p:sp>
        <p:nvSpPr>
          <p:cNvPr id="19" name="Text 4"/>
          <p:cNvSpPr/>
          <p:nvPr/>
        </p:nvSpPr>
        <p:spPr>
          <a:xfrm>
            <a:off x="838200" y="2895600"/>
            <a:ext cx="4861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提炼关键要点</a:t>
            </a:r>
            <a:endParaRPr lang="en-US" sz="1120" dirty="0"/>
          </a:p>
        </p:txBody>
      </p:sp>
      <p:sp>
        <p:nvSpPr>
          <p:cNvPr id="20" name="Text 5"/>
          <p:cNvSpPr/>
          <p:nvPr/>
        </p:nvSpPr>
        <p:spPr>
          <a:xfrm>
            <a:off x="838200" y="3124200"/>
            <a:ext cx="4861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从长篇内容中提取核心信息，将数千字的报告浓缩为精炼的要点。</a:t>
            </a:r>
            <a:endParaRPr lang="en-US" sz="1120" dirty="0"/>
          </a:p>
        </p:txBody>
      </p:sp>
      <p:sp>
        <p:nvSpPr>
          <p:cNvPr id="21" name="Text 6"/>
          <p:cNvSpPr/>
          <p:nvPr/>
        </p:nvSpPr>
        <p:spPr>
          <a:xfrm>
            <a:off x="838200" y="3848100"/>
            <a:ext cx="4526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智能内容布局</a:t>
            </a:r>
            <a:endParaRPr lang="en-US" sz="1120" dirty="0"/>
          </a:p>
        </p:txBody>
      </p:sp>
      <p:sp>
        <p:nvSpPr>
          <p:cNvPr id="22" name="Text 7"/>
          <p:cNvSpPr/>
          <p:nvPr/>
        </p:nvSpPr>
        <p:spPr>
          <a:xfrm>
            <a:off x="838200" y="4076700"/>
            <a:ext cx="4526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根据内容类型自动优化布局，确保信息有效传达，视觉平衡。</a:t>
            </a:r>
            <a:endParaRPr lang="en-US" sz="1120" dirty="0"/>
          </a:p>
        </p:txBody>
      </p:sp>
      <p:sp>
        <p:nvSpPr>
          <p:cNvPr id="23" name="Text 8"/>
          <p:cNvSpPr/>
          <p:nvPr/>
        </p:nvSpPr>
        <p:spPr>
          <a:xfrm>
            <a:off x="690116" y="4838700"/>
            <a:ext cx="52578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示例：</a:t>
            </a:r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一篇长达数千字的市场分析报告，可被浓缩并转化为5-10页的专业演示文稿，每页包含清晰标题和精炼要点。</a:t>
            </a:r>
            <a:endParaRPr lang="en-US" sz="1120" dirty="0"/>
          </a:p>
        </p:txBody>
      </p:sp>
      <p:sp>
        <p:nvSpPr>
          <p:cNvPr id="24" name="Text 9"/>
          <p:cNvSpPr/>
          <p:nvPr/>
        </p:nvSpPr>
        <p:spPr>
          <a:xfrm>
            <a:off x="6130290" y="4029075"/>
            <a:ext cx="59512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AUTOPRESENT自动生成幻灯片示例</a:t>
            </a:r>
            <a:endParaRPr lang="en-US" sz="980" dirty="0"/>
          </a:p>
        </p:txBody>
      </p:sp>
      <p:sp>
        <p:nvSpPr>
          <p:cNvPr id="25" name="Text 10"/>
          <p:cNvSpPr/>
          <p:nvPr/>
        </p:nvSpPr>
        <p:spPr>
          <a:xfrm>
            <a:off x="381000" y="6591300"/>
            <a:ext cx="290701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AUTOPRESENT: AI驱动的演示文稿制作革新</a:t>
            </a:r>
            <a:endParaRPr lang="en-US" sz="9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48665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43100"/>
            <a:ext cx="5562600" cy="230505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943100"/>
            <a:ext cx="5562600" cy="10668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095500"/>
            <a:ext cx="762000" cy="7620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" y="2286000"/>
            <a:ext cx="342900" cy="3810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3771900"/>
            <a:ext cx="685800" cy="2286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3500" y="3771900"/>
            <a:ext cx="685800" cy="22860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5500" y="3771900"/>
            <a:ext cx="685800" cy="2286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400" y="1943100"/>
            <a:ext cx="5562600" cy="230505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8400" y="1943100"/>
            <a:ext cx="5562600" cy="1066800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0800" y="2095500"/>
            <a:ext cx="762000" cy="76200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10350" y="2286000"/>
            <a:ext cx="342900" cy="38100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86525" y="3771900"/>
            <a:ext cx="285750" cy="28575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67525" y="3771900"/>
            <a:ext cx="285750" cy="285750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48525" y="3771900"/>
            <a:ext cx="285750" cy="285750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29525" y="3771900"/>
            <a:ext cx="285750" cy="285750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10525" y="3771900"/>
            <a:ext cx="285750" cy="285750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1000" y="4552950"/>
            <a:ext cx="5562600" cy="2209800"/>
          </a:xfrm>
          <a:prstGeom prst="rect">
            <a:avLst/>
          </a:prstGeom>
        </p:spPr>
      </p:pic>
      <p:pic>
        <p:nvPicPr>
          <p:cNvPr id="21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1000" y="4552950"/>
            <a:ext cx="5562600" cy="1066800"/>
          </a:xfrm>
          <a:prstGeom prst="rect">
            <a:avLst/>
          </a:prstGeom>
        </p:spPr>
      </p:pic>
      <p:pic>
        <p:nvPicPr>
          <p:cNvPr id="22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3400" y="4705350"/>
            <a:ext cx="762000" cy="762000"/>
          </a:xfrm>
          <a:prstGeom prst="rect">
            <a:avLst/>
          </a:prstGeom>
        </p:spPr>
      </p:pic>
      <p:pic>
        <p:nvPicPr>
          <p:cNvPr id="23" name="Image 21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62000" y="4895850"/>
            <a:ext cx="304800" cy="381000"/>
          </a:xfrm>
          <a:prstGeom prst="rect">
            <a:avLst/>
          </a:prstGeom>
        </p:spPr>
      </p:pic>
      <p:pic>
        <p:nvPicPr>
          <p:cNvPr id="24" name="Image 22" descr="preencod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248400" y="4552950"/>
            <a:ext cx="5562600" cy="2209800"/>
          </a:xfrm>
          <a:prstGeom prst="rect">
            <a:avLst/>
          </a:prstGeom>
        </p:spPr>
      </p:pic>
      <p:pic>
        <p:nvPicPr>
          <p:cNvPr id="25" name="Image 23" descr="preencod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48400" y="4552950"/>
            <a:ext cx="5562600" cy="1066800"/>
          </a:xfrm>
          <a:prstGeom prst="rect">
            <a:avLst/>
          </a:prstGeom>
        </p:spPr>
      </p:pic>
      <p:pic>
        <p:nvPicPr>
          <p:cNvPr id="26" name="Image 24" descr="preencod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400800" y="4705350"/>
            <a:ext cx="762000" cy="762000"/>
          </a:xfrm>
          <a:prstGeom prst="rect">
            <a:avLst/>
          </a:prstGeom>
        </p:spPr>
      </p:pic>
      <p:pic>
        <p:nvPicPr>
          <p:cNvPr id="27" name="Image 25" descr="preencod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586538" y="4895850"/>
            <a:ext cx="390525" cy="381000"/>
          </a:xfrm>
          <a:prstGeom prst="rect">
            <a:avLst/>
          </a:prstGeom>
        </p:spPr>
      </p:pic>
      <p:pic>
        <p:nvPicPr>
          <p:cNvPr id="28" name="Image 26" descr="preencode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438900" y="6400800"/>
            <a:ext cx="152400" cy="152400"/>
          </a:xfrm>
          <a:prstGeom prst="rect">
            <a:avLst/>
          </a:prstGeom>
        </p:spPr>
      </p:pic>
      <p:pic>
        <p:nvPicPr>
          <p:cNvPr id="29" name="Image 27" descr="preencode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667750" y="6400800"/>
            <a:ext cx="152400" cy="152400"/>
          </a:xfrm>
          <a:prstGeom prst="rect">
            <a:avLst/>
          </a:prstGeom>
        </p:spPr>
      </p:pic>
      <p:pic>
        <p:nvPicPr>
          <p:cNvPr id="30" name="Image 28" descr="preencode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896600" y="6400800"/>
            <a:ext cx="152400" cy="152400"/>
          </a:xfrm>
          <a:prstGeom prst="rect">
            <a:avLst/>
          </a:prstGeom>
        </p:spPr>
      </p:pic>
      <p:sp>
        <p:nvSpPr>
          <p:cNvPr id="31" name="Text 0"/>
          <p:cNvSpPr/>
          <p:nvPr/>
        </p:nvSpPr>
        <p:spPr>
          <a:xfrm>
            <a:off x="381000" y="190500"/>
            <a:ext cx="125730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AUTOPRESENT核心功能三：视觉设计与美化</a:t>
            </a:r>
            <a:endParaRPr lang="en-US" sz="2040" dirty="0"/>
          </a:p>
        </p:txBody>
      </p:sp>
      <p:sp>
        <p:nvSpPr>
          <p:cNvPr id="32" name="Text 1"/>
          <p:cNvSpPr/>
          <p:nvPr/>
        </p:nvSpPr>
        <p:spPr>
          <a:xfrm>
            <a:off x="381000" y="1104900"/>
            <a:ext cx="114300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为了确保生成的演示文稿不仅内容专业，而且视觉吸引力强，AUTOPRESENT提供了一系列强大的视觉设计与美化功能。这些功能旨在帮助用户轻松创建出具有专业水准的演示文稿，即使是非设计专业人士也能得心应手。</a:t>
            </a:r>
            <a:endParaRPr lang="en-US" sz="1380" dirty="0"/>
          </a:p>
        </p:txBody>
      </p:sp>
      <p:sp>
        <p:nvSpPr>
          <p:cNvPr id="33" name="Text 2"/>
          <p:cNvSpPr/>
          <p:nvPr/>
        </p:nvSpPr>
        <p:spPr>
          <a:xfrm>
            <a:off x="1447800" y="2343150"/>
            <a:ext cx="838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预设模板</a:t>
            </a:r>
            <a:endParaRPr lang="en-US" sz="1380" dirty="0"/>
          </a:p>
        </p:txBody>
      </p:sp>
      <p:sp>
        <p:nvSpPr>
          <p:cNvPr id="34" name="Text 3"/>
          <p:cNvSpPr/>
          <p:nvPr/>
        </p:nvSpPr>
        <p:spPr>
          <a:xfrm>
            <a:off x="571500" y="3200400"/>
            <a:ext cx="5181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提供多种行业和风格的专业模板，用户可以根据需求选择，快速统一演示文稿的整体风格。</a:t>
            </a:r>
            <a:endParaRPr lang="en-US" sz="1120" dirty="0"/>
          </a:p>
        </p:txBody>
      </p:sp>
      <p:sp>
        <p:nvSpPr>
          <p:cNvPr id="35" name="Text 4"/>
          <p:cNvSpPr/>
          <p:nvPr/>
        </p:nvSpPr>
        <p:spPr>
          <a:xfrm>
            <a:off x="685800" y="3771900"/>
            <a:ext cx="7543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200"/>
              </a:lnSpc>
              <a:buNone/>
            </a:pPr>
            <a:r>
              <a:rPr lang="en-US" sz="84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行业模板</a:t>
            </a:r>
            <a:endParaRPr lang="en-US" sz="840" dirty="0"/>
          </a:p>
        </p:txBody>
      </p:sp>
      <p:sp>
        <p:nvSpPr>
          <p:cNvPr id="36" name="Text 5"/>
          <p:cNvSpPr/>
          <p:nvPr/>
        </p:nvSpPr>
        <p:spPr>
          <a:xfrm>
            <a:off x="1447800" y="3771900"/>
            <a:ext cx="7543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200"/>
              </a:lnSpc>
              <a:buNone/>
            </a:pPr>
            <a:r>
              <a:rPr lang="en-US" sz="84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风格选择</a:t>
            </a:r>
            <a:endParaRPr lang="en-US" sz="840" dirty="0"/>
          </a:p>
        </p:txBody>
      </p:sp>
      <p:sp>
        <p:nvSpPr>
          <p:cNvPr id="37" name="Text 6"/>
          <p:cNvSpPr/>
          <p:nvPr/>
        </p:nvSpPr>
        <p:spPr>
          <a:xfrm>
            <a:off x="2209800" y="3771900"/>
            <a:ext cx="7543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200"/>
              </a:lnSpc>
              <a:buNone/>
            </a:pPr>
            <a:r>
              <a:rPr lang="en-US" sz="84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快速应用</a:t>
            </a:r>
            <a:endParaRPr lang="en-US" sz="840" dirty="0"/>
          </a:p>
        </p:txBody>
      </p:sp>
      <p:sp>
        <p:nvSpPr>
          <p:cNvPr id="38" name="Text 7"/>
          <p:cNvSpPr/>
          <p:nvPr/>
        </p:nvSpPr>
        <p:spPr>
          <a:xfrm>
            <a:off x="7315200" y="2343150"/>
            <a:ext cx="838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配色方案</a:t>
            </a:r>
            <a:endParaRPr lang="en-US" sz="1380" dirty="0"/>
          </a:p>
        </p:txBody>
      </p:sp>
      <p:sp>
        <p:nvSpPr>
          <p:cNvPr id="39" name="Text 8"/>
          <p:cNvSpPr/>
          <p:nvPr/>
        </p:nvSpPr>
        <p:spPr>
          <a:xfrm>
            <a:off x="6438900" y="3200400"/>
            <a:ext cx="5181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智能推荐或允许用户自定义配色方案，确保色彩搭配和谐，符合品牌或主题要求。</a:t>
            </a:r>
            <a:endParaRPr lang="en-US" sz="1120" dirty="0"/>
          </a:p>
        </p:txBody>
      </p:sp>
      <p:sp>
        <p:nvSpPr>
          <p:cNvPr id="40" name="Text 9"/>
          <p:cNvSpPr/>
          <p:nvPr/>
        </p:nvSpPr>
        <p:spPr>
          <a:xfrm>
            <a:off x="8420100" y="3819525"/>
            <a:ext cx="88011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智能配色示例</a:t>
            </a:r>
            <a:endParaRPr lang="en-US" sz="980" dirty="0"/>
          </a:p>
        </p:txBody>
      </p:sp>
      <p:sp>
        <p:nvSpPr>
          <p:cNvPr id="41" name="Text 10"/>
          <p:cNvSpPr/>
          <p:nvPr/>
        </p:nvSpPr>
        <p:spPr>
          <a:xfrm>
            <a:off x="1447800" y="4953000"/>
            <a:ext cx="838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字体选择</a:t>
            </a:r>
            <a:endParaRPr lang="en-US" sz="1380" dirty="0"/>
          </a:p>
        </p:txBody>
      </p:sp>
      <p:sp>
        <p:nvSpPr>
          <p:cNvPr id="42" name="Text 11"/>
          <p:cNvSpPr/>
          <p:nvPr/>
        </p:nvSpPr>
        <p:spPr>
          <a:xfrm>
            <a:off x="571500" y="5810250"/>
            <a:ext cx="5181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提供多种字体选项，支持用户根据演示文稿的受众和场合选择合适的字体，提升可读性。</a:t>
            </a:r>
            <a:endParaRPr lang="en-US" sz="1120" dirty="0"/>
          </a:p>
        </p:txBody>
      </p:sp>
      <p:sp>
        <p:nvSpPr>
          <p:cNvPr id="43" name="Text 12"/>
          <p:cNvSpPr/>
          <p:nvPr/>
        </p:nvSpPr>
        <p:spPr>
          <a:xfrm>
            <a:off x="571500" y="6381750"/>
            <a:ext cx="5867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6B7280"/>
                </a:solidFill>
                <a:latin typeface="ui-serif" pitchFamily="34" charset="0"/>
                <a:ea typeface="ui-serif" pitchFamily="34" charset="-122"/>
                <a:cs typeface="ui-serif" pitchFamily="34" charset="-120"/>
              </a:rPr>
              <a:t>衬线字体</a:t>
            </a:r>
            <a:endParaRPr lang="en-US" sz="980" dirty="0"/>
          </a:p>
        </p:txBody>
      </p:sp>
      <p:sp>
        <p:nvSpPr>
          <p:cNvPr id="44" name="Text 13"/>
          <p:cNvSpPr/>
          <p:nvPr/>
        </p:nvSpPr>
        <p:spPr>
          <a:xfrm>
            <a:off x="1257300" y="6381750"/>
            <a:ext cx="73342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6B728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无衬线字体</a:t>
            </a:r>
            <a:endParaRPr lang="en-US" sz="980" dirty="0"/>
          </a:p>
        </p:txBody>
      </p:sp>
      <p:sp>
        <p:nvSpPr>
          <p:cNvPr id="45" name="Text 14"/>
          <p:cNvSpPr/>
          <p:nvPr/>
        </p:nvSpPr>
        <p:spPr>
          <a:xfrm>
            <a:off x="2076450" y="6381750"/>
            <a:ext cx="5867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6B728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等宽字体</a:t>
            </a:r>
            <a:endParaRPr lang="en-US" sz="980" dirty="0"/>
          </a:p>
        </p:txBody>
      </p:sp>
      <p:sp>
        <p:nvSpPr>
          <p:cNvPr id="46" name="Text 15"/>
          <p:cNvSpPr/>
          <p:nvPr/>
        </p:nvSpPr>
        <p:spPr>
          <a:xfrm>
            <a:off x="7315200" y="4953000"/>
            <a:ext cx="16764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自动匹配图库图片</a:t>
            </a:r>
            <a:endParaRPr lang="en-US" sz="1380" dirty="0"/>
          </a:p>
        </p:txBody>
      </p:sp>
      <p:sp>
        <p:nvSpPr>
          <p:cNvPr id="47" name="Text 16"/>
          <p:cNvSpPr/>
          <p:nvPr/>
        </p:nvSpPr>
        <p:spPr>
          <a:xfrm>
            <a:off x="6438900" y="5810250"/>
            <a:ext cx="5181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根据幻灯片内容，智能从图库中匹配相关的图片和图标，增强视觉表现力，使演示文稿更具吸引力。</a:t>
            </a:r>
            <a:endParaRPr lang="en-US" sz="1120" dirty="0"/>
          </a:p>
        </p:txBody>
      </p:sp>
      <p:sp>
        <p:nvSpPr>
          <p:cNvPr id="48" name="Text 17"/>
          <p:cNvSpPr/>
          <p:nvPr/>
        </p:nvSpPr>
        <p:spPr>
          <a:xfrm>
            <a:off x="6629400" y="6381750"/>
            <a:ext cx="5867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智能匹配</a:t>
            </a:r>
            <a:endParaRPr lang="en-US" sz="980" dirty="0"/>
          </a:p>
        </p:txBody>
      </p:sp>
      <p:sp>
        <p:nvSpPr>
          <p:cNvPr id="49" name="Text 18"/>
          <p:cNvSpPr/>
          <p:nvPr/>
        </p:nvSpPr>
        <p:spPr>
          <a:xfrm>
            <a:off x="8858250" y="6381750"/>
            <a:ext cx="5867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内容相关</a:t>
            </a:r>
            <a:endParaRPr lang="en-US" sz="980" dirty="0"/>
          </a:p>
        </p:txBody>
      </p:sp>
      <p:sp>
        <p:nvSpPr>
          <p:cNvPr id="50" name="Text 19"/>
          <p:cNvSpPr/>
          <p:nvPr/>
        </p:nvSpPr>
        <p:spPr>
          <a:xfrm>
            <a:off x="11087100" y="6381750"/>
            <a:ext cx="5867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自动优化</a:t>
            </a:r>
            <a:endParaRPr lang="en-US" sz="980" dirty="0"/>
          </a:p>
        </p:txBody>
      </p:sp>
      <p:sp>
        <p:nvSpPr>
          <p:cNvPr id="51" name="Text 20"/>
          <p:cNvSpPr/>
          <p:nvPr/>
        </p:nvSpPr>
        <p:spPr>
          <a:xfrm>
            <a:off x="381000" y="7219950"/>
            <a:ext cx="290701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AUTOPRESENT: AI驱动的演示文稿制作革新</a:t>
            </a:r>
            <a:endParaRPr lang="en-US" sz="98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95600"/>
            <a:ext cx="5486400" cy="11811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305300"/>
            <a:ext cx="2667000" cy="11430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457700"/>
            <a:ext cx="228600" cy="3048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305300"/>
            <a:ext cx="2667000" cy="11430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800" y="4457700"/>
            <a:ext cx="171450" cy="3048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1104900"/>
            <a:ext cx="5486400" cy="434340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6550" y="1752600"/>
            <a:ext cx="4762500" cy="28575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3200" y="4762500"/>
            <a:ext cx="5029200" cy="45720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7642" y="4895850"/>
            <a:ext cx="152400" cy="152400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515100"/>
            <a:ext cx="12192000" cy="342900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381000" y="190500"/>
            <a:ext cx="125730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应用价值一：提升工作效率</a:t>
            </a:r>
            <a:endParaRPr lang="en-US" sz="2040" dirty="0"/>
          </a:p>
        </p:txBody>
      </p:sp>
      <p:sp>
        <p:nvSpPr>
          <p:cNvPr id="15" name="Text 1"/>
          <p:cNvSpPr/>
          <p:nvPr/>
        </p:nvSpPr>
        <p:spPr>
          <a:xfrm>
            <a:off x="381000" y="1104900"/>
            <a:ext cx="5486400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AUTOPRESENT通过自动化演示文稿的创建流程，显著提升了用户的工作效率。传统上，制作一份专业的演示文稿需要耗费大量时间在内容整理、排版设计和视觉美化上。</a:t>
            </a:r>
            <a:endParaRPr lang="en-US" sz="1380" dirty="0"/>
          </a:p>
        </p:txBody>
      </p:sp>
      <p:sp>
        <p:nvSpPr>
          <p:cNvPr id="16" name="Text 2"/>
          <p:cNvSpPr/>
          <p:nvPr/>
        </p:nvSpPr>
        <p:spPr>
          <a:xfrm>
            <a:off x="381000" y="2133600"/>
            <a:ext cx="54864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借助AUTOPRESENT，用户可以将这些繁琐的步骤自动化，从而将更多精力投入到内容的核心构思和完善中。</a:t>
            </a:r>
            <a:endParaRPr lang="en-US" sz="1380" dirty="0"/>
          </a:p>
        </p:txBody>
      </p:sp>
      <p:sp>
        <p:nvSpPr>
          <p:cNvPr id="17" name="Text 3"/>
          <p:cNvSpPr/>
          <p:nvPr/>
        </p:nvSpPr>
        <p:spPr>
          <a:xfrm>
            <a:off x="571500" y="3086100"/>
            <a:ext cx="5105400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在处理紧急报告或需要快速构思演示文稿的场景下，AUTOPRESENT能够将制作时间缩短高达</a:t>
            </a:r>
            <a:pPr indent="0" marL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EF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80%</a:t>
            </a:r>
            <a:pPr indent="0" marL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，极大地加速了工作流程，确保用户能够及时响应业务需求。</a:t>
            </a:r>
            <a:endParaRPr lang="en-US" sz="1260" dirty="0"/>
          </a:p>
        </p:txBody>
      </p:sp>
      <p:sp>
        <p:nvSpPr>
          <p:cNvPr id="18" name="Text 4"/>
          <p:cNvSpPr/>
          <p:nvPr/>
        </p:nvSpPr>
        <p:spPr>
          <a:xfrm>
            <a:off x="876300" y="4476750"/>
            <a:ext cx="94297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自动化流程</a:t>
            </a:r>
            <a:endParaRPr lang="en-US" sz="1260" dirty="0"/>
          </a:p>
        </p:txBody>
      </p:sp>
      <p:sp>
        <p:nvSpPr>
          <p:cNvPr id="19" name="Text 5"/>
          <p:cNvSpPr/>
          <p:nvPr/>
        </p:nvSpPr>
        <p:spPr>
          <a:xfrm>
            <a:off x="533400" y="4838700"/>
            <a:ext cx="2362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将繁琐的排版和设计工作自动化，减少手动操作。</a:t>
            </a:r>
            <a:endParaRPr lang="en-US" sz="1120" dirty="0"/>
          </a:p>
        </p:txBody>
      </p:sp>
      <p:sp>
        <p:nvSpPr>
          <p:cNvPr id="20" name="Text 6"/>
          <p:cNvSpPr/>
          <p:nvPr/>
        </p:nvSpPr>
        <p:spPr>
          <a:xfrm>
            <a:off x="3638550" y="4476750"/>
            <a:ext cx="113157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专注内容创意</a:t>
            </a:r>
            <a:endParaRPr lang="en-US" sz="1260" dirty="0"/>
          </a:p>
        </p:txBody>
      </p:sp>
      <p:sp>
        <p:nvSpPr>
          <p:cNvPr id="21" name="Text 7"/>
          <p:cNvSpPr/>
          <p:nvPr/>
        </p:nvSpPr>
        <p:spPr>
          <a:xfrm>
            <a:off x="3352800" y="4838700"/>
            <a:ext cx="2362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解放用户宝贵精力，专注于内容构思与深化。</a:t>
            </a:r>
            <a:endParaRPr lang="en-US" sz="1120" dirty="0"/>
          </a:p>
        </p:txBody>
      </p:sp>
      <p:sp>
        <p:nvSpPr>
          <p:cNvPr id="22" name="Text 8"/>
          <p:cNvSpPr/>
          <p:nvPr/>
        </p:nvSpPr>
        <p:spPr>
          <a:xfrm>
            <a:off x="6301740" y="1333500"/>
            <a:ext cx="55321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制作时间对比</a:t>
            </a:r>
            <a:endParaRPr lang="en-US" sz="1380" dirty="0"/>
          </a:p>
        </p:txBody>
      </p:sp>
      <p:sp>
        <p:nvSpPr>
          <p:cNvPr id="23" name="Text 9"/>
          <p:cNvSpPr/>
          <p:nvPr/>
        </p:nvSpPr>
        <p:spPr>
          <a:xfrm>
            <a:off x="6427470" y="4876800"/>
            <a:ext cx="52806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使用AUTOPRESENT，演示文稿制作时间缩短高达</a:t>
            </a:r>
            <a:pPr algn="ctr" indent="0" marL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EF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80%</a:t>
            </a:r>
            <a:endParaRPr lang="en-US" sz="1120" dirty="0"/>
          </a:p>
        </p:txBody>
      </p:sp>
      <p:sp>
        <p:nvSpPr>
          <p:cNvPr id="24" name="Text 10"/>
          <p:cNvSpPr/>
          <p:nvPr/>
        </p:nvSpPr>
        <p:spPr>
          <a:xfrm>
            <a:off x="381000" y="6591300"/>
            <a:ext cx="290701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AUTOPRESENT: AI驱动的演示文稿制作革新</a:t>
            </a:r>
            <a:endParaRPr lang="en-US" sz="98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3914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943100"/>
            <a:ext cx="3810000" cy="13335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88" y="2105025"/>
            <a:ext cx="257175" cy="3429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0" y="2600325"/>
            <a:ext cx="2857500" cy="1905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625" y="1943100"/>
            <a:ext cx="3810000" cy="13335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4038" y="2105025"/>
            <a:ext cx="257175" cy="3429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3657600"/>
            <a:ext cx="3657600" cy="125730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3848100"/>
            <a:ext cx="228600" cy="3048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7200" y="3657600"/>
            <a:ext cx="3657600" cy="125730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7700" y="3848100"/>
            <a:ext cx="228600" cy="304800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3400" y="3657600"/>
            <a:ext cx="3657600" cy="125730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3900" y="3848100"/>
            <a:ext cx="200025" cy="30480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1000" y="5143500"/>
            <a:ext cx="3657600" cy="148590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1500" y="5334000"/>
            <a:ext cx="228600" cy="304800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67200" y="5143500"/>
            <a:ext cx="3657600" cy="1485900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57700" y="5334000"/>
            <a:ext cx="228600" cy="304800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53400" y="5143500"/>
            <a:ext cx="3657600" cy="1485900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43900" y="5334000"/>
            <a:ext cx="285750" cy="304800"/>
          </a:xfrm>
          <a:prstGeom prst="rect">
            <a:avLst/>
          </a:prstGeom>
        </p:spPr>
      </p:pic>
      <p:sp>
        <p:nvSpPr>
          <p:cNvPr id="21" name="Text 0"/>
          <p:cNvSpPr/>
          <p:nvPr/>
        </p:nvSpPr>
        <p:spPr>
          <a:xfrm>
            <a:off x="381000" y="190500"/>
            <a:ext cx="125730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应用价值二：保证专业品质</a:t>
            </a:r>
            <a:endParaRPr lang="en-US" sz="2040" dirty="0"/>
          </a:p>
        </p:txBody>
      </p:sp>
      <p:sp>
        <p:nvSpPr>
          <p:cNvPr id="22" name="Text 1"/>
          <p:cNvSpPr/>
          <p:nvPr/>
        </p:nvSpPr>
        <p:spPr>
          <a:xfrm>
            <a:off x="381000" y="1104900"/>
            <a:ext cx="114300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对于非设计专业的普通用户而言，制作一份既内容清晰又视觉专业的演示文稿常常是一项挑战。AUTOPRESENT通过提供标准化的模板、预设的配色方案和字体选择，以及自动匹配相关图库图片的功能，有效解决了这一痛点。</a:t>
            </a:r>
            <a:endParaRPr lang="en-US" sz="1380" dirty="0"/>
          </a:p>
        </p:txBody>
      </p:sp>
      <p:sp>
        <p:nvSpPr>
          <p:cNvPr id="23" name="Text 2"/>
          <p:cNvSpPr/>
          <p:nvPr/>
        </p:nvSpPr>
        <p:spPr>
          <a:xfrm>
            <a:off x="691515" y="2590800"/>
            <a:ext cx="38557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普通演示文稿</a:t>
            </a:r>
            <a:endParaRPr lang="en-US" sz="1260" dirty="0"/>
          </a:p>
        </p:txBody>
      </p:sp>
      <p:sp>
        <p:nvSpPr>
          <p:cNvPr id="24" name="Text 3"/>
          <p:cNvSpPr/>
          <p:nvPr/>
        </p:nvSpPr>
        <p:spPr>
          <a:xfrm>
            <a:off x="691515" y="2933700"/>
            <a:ext cx="38557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排版混乱，缺乏统一风格</a:t>
            </a:r>
            <a:endParaRPr lang="en-US" sz="980" dirty="0"/>
          </a:p>
        </p:txBody>
      </p:sp>
      <p:sp>
        <p:nvSpPr>
          <p:cNvPr id="25" name="Text 4"/>
          <p:cNvSpPr/>
          <p:nvPr/>
        </p:nvSpPr>
        <p:spPr>
          <a:xfrm>
            <a:off x="7644765" y="2590800"/>
            <a:ext cx="38557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15803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AUTOPRESENT专业演示文稿</a:t>
            </a:r>
            <a:endParaRPr lang="en-US" sz="1260" dirty="0"/>
          </a:p>
        </p:txBody>
      </p:sp>
      <p:sp>
        <p:nvSpPr>
          <p:cNvPr id="26" name="Text 5"/>
          <p:cNvSpPr/>
          <p:nvPr/>
        </p:nvSpPr>
        <p:spPr>
          <a:xfrm>
            <a:off x="7644765" y="2933700"/>
            <a:ext cx="38557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15803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视觉统一，布局合理，专业美观</a:t>
            </a:r>
            <a:endParaRPr lang="en-US" sz="980" dirty="0"/>
          </a:p>
        </p:txBody>
      </p:sp>
      <p:sp>
        <p:nvSpPr>
          <p:cNvPr id="27" name="Text 6"/>
          <p:cNvSpPr/>
          <p:nvPr/>
        </p:nvSpPr>
        <p:spPr>
          <a:xfrm>
            <a:off x="914400" y="3867150"/>
            <a:ext cx="94297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标准化模板</a:t>
            </a:r>
            <a:endParaRPr lang="en-US" sz="1260" dirty="0"/>
          </a:p>
        </p:txBody>
      </p:sp>
      <p:sp>
        <p:nvSpPr>
          <p:cNvPr id="28" name="Text 7"/>
          <p:cNvSpPr/>
          <p:nvPr/>
        </p:nvSpPr>
        <p:spPr>
          <a:xfrm>
            <a:off x="571500" y="4267200"/>
            <a:ext cx="3276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提供多种行业和风格的专业模板，用户可以根据需求选择，快速统一演示文稿的整体风格。</a:t>
            </a:r>
            <a:endParaRPr lang="en-US" sz="1120" dirty="0"/>
          </a:p>
        </p:txBody>
      </p:sp>
      <p:sp>
        <p:nvSpPr>
          <p:cNvPr id="29" name="Text 8"/>
          <p:cNvSpPr/>
          <p:nvPr/>
        </p:nvSpPr>
        <p:spPr>
          <a:xfrm>
            <a:off x="4800600" y="3867150"/>
            <a:ext cx="7543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智能配色</a:t>
            </a:r>
            <a:endParaRPr lang="en-US" sz="1260" dirty="0"/>
          </a:p>
        </p:txBody>
      </p:sp>
      <p:sp>
        <p:nvSpPr>
          <p:cNvPr id="30" name="Text 9"/>
          <p:cNvSpPr/>
          <p:nvPr/>
        </p:nvSpPr>
        <p:spPr>
          <a:xfrm>
            <a:off x="4457700" y="4267200"/>
            <a:ext cx="3276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智能推荐或允许用户自定义配色方案，确保色彩搭配和谐，符合品牌或主题要求。</a:t>
            </a:r>
            <a:endParaRPr lang="en-US" sz="1120" dirty="0"/>
          </a:p>
        </p:txBody>
      </p:sp>
      <p:sp>
        <p:nvSpPr>
          <p:cNvPr id="31" name="Text 10"/>
          <p:cNvSpPr/>
          <p:nvPr/>
        </p:nvSpPr>
        <p:spPr>
          <a:xfrm>
            <a:off x="8658225" y="3867150"/>
            <a:ext cx="7543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字体选择</a:t>
            </a:r>
            <a:endParaRPr lang="en-US" sz="1260" dirty="0"/>
          </a:p>
        </p:txBody>
      </p:sp>
      <p:sp>
        <p:nvSpPr>
          <p:cNvPr id="32" name="Text 11"/>
          <p:cNvSpPr/>
          <p:nvPr/>
        </p:nvSpPr>
        <p:spPr>
          <a:xfrm>
            <a:off x="8343900" y="4267200"/>
            <a:ext cx="3276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提供多种字体选项，支持用户根据演示文稿的受众和场合选择合适的字体，提升可读性。</a:t>
            </a:r>
            <a:endParaRPr lang="en-US" sz="1120" dirty="0"/>
          </a:p>
        </p:txBody>
      </p:sp>
      <p:sp>
        <p:nvSpPr>
          <p:cNvPr id="33" name="Text 12"/>
          <p:cNvSpPr/>
          <p:nvPr/>
        </p:nvSpPr>
        <p:spPr>
          <a:xfrm>
            <a:off x="914400" y="5353050"/>
            <a:ext cx="150876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自动匹配图库图片</a:t>
            </a:r>
            <a:endParaRPr lang="en-US" sz="1260" dirty="0"/>
          </a:p>
        </p:txBody>
      </p:sp>
      <p:sp>
        <p:nvSpPr>
          <p:cNvPr id="34" name="Text 13"/>
          <p:cNvSpPr/>
          <p:nvPr/>
        </p:nvSpPr>
        <p:spPr>
          <a:xfrm>
            <a:off x="571500" y="5753100"/>
            <a:ext cx="32766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根据幻灯片内容，智能从图库中匹配相关的图片和图标，增强视觉表现力，使演示文稿更具吸引力。</a:t>
            </a:r>
            <a:endParaRPr lang="en-US" sz="1120" dirty="0"/>
          </a:p>
        </p:txBody>
      </p:sp>
      <p:sp>
        <p:nvSpPr>
          <p:cNvPr id="35" name="Text 14"/>
          <p:cNvSpPr/>
          <p:nvPr/>
        </p:nvSpPr>
        <p:spPr>
          <a:xfrm>
            <a:off x="4800600" y="5353050"/>
            <a:ext cx="113157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避免设计错误</a:t>
            </a:r>
            <a:endParaRPr lang="en-US" sz="1260" dirty="0"/>
          </a:p>
        </p:txBody>
      </p:sp>
      <p:sp>
        <p:nvSpPr>
          <p:cNvPr id="36" name="Text 15"/>
          <p:cNvSpPr/>
          <p:nvPr/>
        </p:nvSpPr>
        <p:spPr>
          <a:xfrm>
            <a:off x="4457700" y="5753100"/>
            <a:ext cx="3276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自动检查并避免常见的排版和设计错误，确保每一页都符合专业设计标准。</a:t>
            </a:r>
            <a:endParaRPr lang="en-US" sz="1120" dirty="0"/>
          </a:p>
        </p:txBody>
      </p:sp>
      <p:sp>
        <p:nvSpPr>
          <p:cNvPr id="37" name="Text 16"/>
          <p:cNvSpPr/>
          <p:nvPr/>
        </p:nvSpPr>
        <p:spPr>
          <a:xfrm>
            <a:off x="8743950" y="5353050"/>
            <a:ext cx="113157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设计新手友好</a:t>
            </a:r>
            <a:endParaRPr lang="en-US" sz="1260" dirty="0"/>
          </a:p>
        </p:txBody>
      </p:sp>
      <p:sp>
        <p:nvSpPr>
          <p:cNvPr id="38" name="Text 17"/>
          <p:cNvSpPr/>
          <p:nvPr/>
        </p:nvSpPr>
        <p:spPr>
          <a:xfrm>
            <a:off x="8343900" y="5753100"/>
            <a:ext cx="3276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即使是设计新手也能轻松创建出逻辑清晰、美观大方的专业级演示文稿。</a:t>
            </a:r>
            <a:endParaRPr lang="en-US" sz="1120" dirty="0"/>
          </a:p>
        </p:txBody>
      </p:sp>
      <p:sp>
        <p:nvSpPr>
          <p:cNvPr id="39" name="Text 18"/>
          <p:cNvSpPr/>
          <p:nvPr/>
        </p:nvSpPr>
        <p:spPr>
          <a:xfrm>
            <a:off x="381000" y="7124700"/>
            <a:ext cx="290701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AUTOPRESENT: AI驱动的演示文稿制作革新</a:t>
            </a:r>
            <a:endParaRPr lang="en-US" sz="9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4000"/>
            <a:ext cx="3708350" cy="17907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714500"/>
            <a:ext cx="571500" cy="5715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" y="1847850"/>
            <a:ext cx="228600" cy="3048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750" y="1524000"/>
            <a:ext cx="3708350" cy="17907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2250" y="1714500"/>
            <a:ext cx="571500" cy="5715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5125" y="1847850"/>
            <a:ext cx="285750" cy="30480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8701" y="1524000"/>
            <a:ext cx="3708499" cy="17907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9201" y="1714500"/>
            <a:ext cx="571500" cy="57150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6363" y="1847850"/>
            <a:ext cx="257175" cy="304800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800" y="3543300"/>
            <a:ext cx="3708350" cy="156210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300" y="3733800"/>
            <a:ext cx="571500" cy="57150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175" y="3867150"/>
            <a:ext cx="285750" cy="30480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41750" y="3543300"/>
            <a:ext cx="7645450" cy="1562100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2250" y="3733800"/>
            <a:ext cx="571500" cy="571500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5125" y="3867150"/>
            <a:ext cx="285750" cy="304800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4800" y="5334000"/>
            <a:ext cx="11582400" cy="533400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6515100"/>
            <a:ext cx="12192000" cy="342900"/>
          </a:xfrm>
          <a:prstGeom prst="rect">
            <a:avLst/>
          </a:prstGeom>
        </p:spPr>
      </p:pic>
      <p:sp>
        <p:nvSpPr>
          <p:cNvPr id="21" name="Text 0"/>
          <p:cNvSpPr/>
          <p:nvPr/>
        </p:nvSpPr>
        <p:spPr>
          <a:xfrm>
            <a:off x="381000" y="190500"/>
            <a:ext cx="125730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典型应用场景</a:t>
            </a:r>
            <a:endParaRPr lang="en-US" sz="2040" dirty="0"/>
          </a:p>
        </p:txBody>
      </p:sp>
      <p:sp>
        <p:nvSpPr>
          <p:cNvPr id="22" name="Text 1"/>
          <p:cNvSpPr/>
          <p:nvPr/>
        </p:nvSpPr>
        <p:spPr>
          <a:xfrm>
            <a:off x="304800" y="1028700"/>
            <a:ext cx="1274064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AUTOPRESENT的强大功能使其适用于多种工作场景，为不同领域的专业人士提供支持：</a:t>
            </a:r>
            <a:endParaRPr lang="en-US" sz="1380" dirty="0"/>
          </a:p>
        </p:txBody>
      </p:sp>
      <p:sp>
        <p:nvSpPr>
          <p:cNvPr id="23" name="Text 2"/>
          <p:cNvSpPr/>
          <p:nvPr/>
        </p:nvSpPr>
        <p:spPr>
          <a:xfrm>
            <a:off x="1219200" y="1866900"/>
            <a:ext cx="10477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商业计划书</a:t>
            </a:r>
            <a:endParaRPr lang="en-US" sz="1380" dirty="0"/>
          </a:p>
        </p:txBody>
      </p:sp>
      <p:sp>
        <p:nvSpPr>
          <p:cNvPr id="24" name="Text 3"/>
          <p:cNvSpPr/>
          <p:nvPr/>
        </p:nvSpPr>
        <p:spPr>
          <a:xfrm>
            <a:off x="495300" y="2438400"/>
            <a:ext cx="33273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快速将复杂的商业构想和市场分析转化为结构清晰、重点突出的演示文稿，便于向投资者或合作伙伴展示。</a:t>
            </a:r>
            <a:endParaRPr lang="en-US" sz="1120" dirty="0"/>
          </a:p>
        </p:txBody>
      </p:sp>
      <p:sp>
        <p:nvSpPr>
          <p:cNvPr id="25" name="Text 4"/>
          <p:cNvSpPr/>
          <p:nvPr/>
        </p:nvSpPr>
        <p:spPr>
          <a:xfrm>
            <a:off x="5156150" y="1866900"/>
            <a:ext cx="838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学术报告</a:t>
            </a:r>
            <a:endParaRPr lang="en-US" sz="1380" dirty="0"/>
          </a:p>
        </p:txBody>
      </p:sp>
      <p:sp>
        <p:nvSpPr>
          <p:cNvPr id="26" name="Text 5"/>
          <p:cNvSpPr/>
          <p:nvPr/>
        </p:nvSpPr>
        <p:spPr>
          <a:xfrm>
            <a:off x="4432250" y="2438400"/>
            <a:ext cx="33273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帮助研究人员将冗长的研究成果和数据提炼成简洁明了的幻灯片，提高报告的吸引力和理解度。</a:t>
            </a:r>
            <a:endParaRPr lang="en-US" sz="1120" dirty="0"/>
          </a:p>
        </p:txBody>
      </p:sp>
      <p:sp>
        <p:nvSpPr>
          <p:cNvPr id="27" name="Text 6"/>
          <p:cNvSpPr/>
          <p:nvPr/>
        </p:nvSpPr>
        <p:spPr>
          <a:xfrm>
            <a:off x="9093101" y="1866900"/>
            <a:ext cx="838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市场分析</a:t>
            </a:r>
            <a:endParaRPr lang="en-US" sz="1380" dirty="0"/>
          </a:p>
        </p:txBody>
      </p:sp>
      <p:sp>
        <p:nvSpPr>
          <p:cNvPr id="28" name="Text 7"/>
          <p:cNvSpPr/>
          <p:nvPr/>
        </p:nvSpPr>
        <p:spPr>
          <a:xfrm>
            <a:off x="8369201" y="2438400"/>
            <a:ext cx="3327499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将市场数据、趋势分析和竞争策略自动整合，生成具有视觉冲击力的演示文稿，辅助决策制定。</a:t>
            </a:r>
            <a:endParaRPr lang="en-US" sz="1120" dirty="0"/>
          </a:p>
        </p:txBody>
      </p:sp>
      <p:sp>
        <p:nvSpPr>
          <p:cNvPr id="29" name="Text 8"/>
          <p:cNvSpPr/>
          <p:nvPr/>
        </p:nvSpPr>
        <p:spPr>
          <a:xfrm>
            <a:off x="1219200" y="3886200"/>
            <a:ext cx="838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产品介绍</a:t>
            </a:r>
            <a:endParaRPr lang="en-US" sz="1380" dirty="0"/>
          </a:p>
        </p:txBody>
      </p:sp>
      <p:sp>
        <p:nvSpPr>
          <p:cNvPr id="30" name="Text 9"/>
          <p:cNvSpPr/>
          <p:nvPr/>
        </p:nvSpPr>
        <p:spPr>
          <a:xfrm>
            <a:off x="495300" y="4457700"/>
            <a:ext cx="33273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高效制作产品功能、优势和应用场景的演示文稿，用于销售演示或内部培训。</a:t>
            </a:r>
            <a:endParaRPr lang="en-US" sz="1120" dirty="0"/>
          </a:p>
        </p:txBody>
      </p:sp>
      <p:sp>
        <p:nvSpPr>
          <p:cNvPr id="31" name="Text 10"/>
          <p:cNvSpPr/>
          <p:nvPr/>
        </p:nvSpPr>
        <p:spPr>
          <a:xfrm>
            <a:off x="5156150" y="3886200"/>
            <a:ext cx="838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培训材料</a:t>
            </a:r>
            <a:endParaRPr lang="en-US" sz="1380" dirty="0"/>
          </a:p>
        </p:txBody>
      </p:sp>
      <p:sp>
        <p:nvSpPr>
          <p:cNvPr id="32" name="Text 11"/>
          <p:cNvSpPr/>
          <p:nvPr/>
        </p:nvSpPr>
        <p:spPr>
          <a:xfrm>
            <a:off x="4432250" y="4457700"/>
            <a:ext cx="799089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将复杂的培训内容模块化，自动生成易于理解和记忆的培训幻灯片，提升培训效果。</a:t>
            </a:r>
            <a:endParaRPr lang="en-US" sz="1120" dirty="0"/>
          </a:p>
        </p:txBody>
      </p:sp>
      <p:sp>
        <p:nvSpPr>
          <p:cNvPr id="33" name="Text 12"/>
          <p:cNvSpPr/>
          <p:nvPr/>
        </p:nvSpPr>
        <p:spPr>
          <a:xfrm>
            <a:off x="457200" y="5486400"/>
            <a:ext cx="12405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AUTOPRESENT能够适应各种专业场景，为不同领域的专业人士提供定制化的演示文稿解决方案。</a:t>
            </a:r>
            <a:endParaRPr lang="en-US" sz="1120" dirty="0"/>
          </a:p>
        </p:txBody>
      </p:sp>
      <p:sp>
        <p:nvSpPr>
          <p:cNvPr id="34" name="Text 13"/>
          <p:cNvSpPr/>
          <p:nvPr/>
        </p:nvSpPr>
        <p:spPr>
          <a:xfrm>
            <a:off x="381000" y="6591300"/>
            <a:ext cx="290701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AUTOPRESENT: AI驱动的演示文稿制作革新</a:t>
            </a:r>
            <a:endParaRPr lang="en-US" sz="98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28700"/>
            <a:ext cx="5638800" cy="3857625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257300"/>
            <a:ext cx="514350" cy="581025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1371600"/>
            <a:ext cx="285750" cy="3429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2638425"/>
            <a:ext cx="152400" cy="1524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2943225"/>
            <a:ext cx="152400" cy="1524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3248025"/>
            <a:ext cx="152400" cy="15240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3667125"/>
            <a:ext cx="5181600" cy="9906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400" y="1028700"/>
            <a:ext cx="5638800" cy="3857625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7000" y="1257300"/>
            <a:ext cx="590550" cy="581025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1300" y="1371600"/>
            <a:ext cx="361950" cy="34290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7000" y="2638425"/>
            <a:ext cx="152400" cy="15240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7000" y="2943225"/>
            <a:ext cx="152400" cy="15240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77000" y="3248025"/>
            <a:ext cx="152400" cy="152400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7000" y="3667125"/>
            <a:ext cx="5181600" cy="990600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6515100"/>
            <a:ext cx="12192000" cy="342900"/>
          </a:xfrm>
          <a:prstGeom prst="rect">
            <a:avLst/>
          </a:prstGeom>
        </p:spPr>
      </p:pic>
      <p:sp>
        <p:nvSpPr>
          <p:cNvPr id="19" name="Text 0"/>
          <p:cNvSpPr/>
          <p:nvPr/>
        </p:nvSpPr>
        <p:spPr>
          <a:xfrm>
            <a:off x="381000" y="190500"/>
            <a:ext cx="125730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商业与学术应用示例</a:t>
            </a:r>
            <a:endParaRPr lang="en-US" sz="2040" dirty="0"/>
          </a:p>
        </p:txBody>
      </p:sp>
      <p:sp>
        <p:nvSpPr>
          <p:cNvPr id="20" name="Text 1"/>
          <p:cNvSpPr/>
          <p:nvPr/>
        </p:nvSpPr>
        <p:spPr>
          <a:xfrm>
            <a:off x="1200150" y="1395413"/>
            <a:ext cx="1257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商业计划书</a:t>
            </a:r>
            <a:endParaRPr lang="en-US" sz="1646" dirty="0"/>
          </a:p>
        </p:txBody>
      </p:sp>
      <p:sp>
        <p:nvSpPr>
          <p:cNvPr id="21" name="Text 2"/>
          <p:cNvSpPr/>
          <p:nvPr/>
        </p:nvSpPr>
        <p:spPr>
          <a:xfrm>
            <a:off x="533400" y="1990725"/>
            <a:ext cx="5181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快速将复杂的商业构想和市场分析转化为结构清晰、重点突出的演示文稿，便于向投资者或合作伙伴展示。</a:t>
            </a:r>
            <a:endParaRPr lang="en-US" sz="1120" dirty="0"/>
          </a:p>
        </p:txBody>
      </p:sp>
      <p:sp>
        <p:nvSpPr>
          <p:cNvPr id="22" name="Text 3"/>
          <p:cNvSpPr/>
          <p:nvPr/>
        </p:nvSpPr>
        <p:spPr>
          <a:xfrm>
            <a:off x="762000" y="2600325"/>
            <a:ext cx="21793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自动提取关键商业概念和数据</a:t>
            </a:r>
            <a:endParaRPr lang="en-US" sz="1120" dirty="0"/>
          </a:p>
        </p:txBody>
      </p:sp>
      <p:sp>
        <p:nvSpPr>
          <p:cNvPr id="23" name="Text 4"/>
          <p:cNvSpPr/>
          <p:nvPr/>
        </p:nvSpPr>
        <p:spPr>
          <a:xfrm>
            <a:off x="762000" y="2905125"/>
            <a:ext cx="21793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智能识别市场机会和竞争策略</a:t>
            </a:r>
            <a:endParaRPr lang="en-US" sz="1120" dirty="0"/>
          </a:p>
        </p:txBody>
      </p:sp>
      <p:sp>
        <p:nvSpPr>
          <p:cNvPr id="24" name="Text 5"/>
          <p:cNvSpPr/>
          <p:nvPr/>
        </p:nvSpPr>
        <p:spPr>
          <a:xfrm>
            <a:off x="762000" y="3209925"/>
            <a:ext cx="20116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自动优化商业演示逻辑结构</a:t>
            </a:r>
            <a:endParaRPr lang="en-US" sz="1120" dirty="0"/>
          </a:p>
        </p:txBody>
      </p:sp>
      <p:sp>
        <p:nvSpPr>
          <p:cNvPr id="25" name="Text 6"/>
          <p:cNvSpPr/>
          <p:nvPr/>
        </p:nvSpPr>
        <p:spPr>
          <a:xfrm>
            <a:off x="685800" y="3819525"/>
            <a:ext cx="5364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应用案例</a:t>
            </a:r>
            <a:endParaRPr lang="en-US" sz="1120" dirty="0"/>
          </a:p>
        </p:txBody>
      </p:sp>
      <p:sp>
        <p:nvSpPr>
          <p:cNvPr id="26" name="Text 7"/>
          <p:cNvSpPr/>
          <p:nvPr/>
        </p:nvSpPr>
        <p:spPr>
          <a:xfrm>
            <a:off x="685800" y="4124325"/>
            <a:ext cx="48768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用户上传了一份包含多章节的商业计划PDF，AUTOPRESENT能自动识别报告的主题、各章节重点及数据支撑，转化为专业演示文稿。</a:t>
            </a:r>
            <a:endParaRPr lang="en-US" sz="980" dirty="0"/>
          </a:p>
        </p:txBody>
      </p:sp>
      <p:sp>
        <p:nvSpPr>
          <p:cNvPr id="27" name="Text 8"/>
          <p:cNvSpPr/>
          <p:nvPr/>
        </p:nvSpPr>
        <p:spPr>
          <a:xfrm>
            <a:off x="7219950" y="1395413"/>
            <a:ext cx="10058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学术报告</a:t>
            </a:r>
            <a:endParaRPr lang="en-US" sz="1646" dirty="0"/>
          </a:p>
        </p:txBody>
      </p:sp>
      <p:sp>
        <p:nvSpPr>
          <p:cNvPr id="28" name="Text 9"/>
          <p:cNvSpPr/>
          <p:nvPr/>
        </p:nvSpPr>
        <p:spPr>
          <a:xfrm>
            <a:off x="6477000" y="1990725"/>
            <a:ext cx="5181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帮助研究人员将冗长的研究成果和数据提炼成简洁明了的幻灯片，提高报告的吸引力和理解度。</a:t>
            </a:r>
            <a:endParaRPr lang="en-US" sz="1120" dirty="0"/>
          </a:p>
        </p:txBody>
      </p:sp>
      <p:sp>
        <p:nvSpPr>
          <p:cNvPr id="29" name="Text 10"/>
          <p:cNvSpPr/>
          <p:nvPr/>
        </p:nvSpPr>
        <p:spPr>
          <a:xfrm>
            <a:off x="6705600" y="2600325"/>
            <a:ext cx="21793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自动解析复杂研究论文和数据</a:t>
            </a:r>
            <a:endParaRPr lang="en-US" sz="1120" dirty="0"/>
          </a:p>
        </p:txBody>
      </p:sp>
      <p:sp>
        <p:nvSpPr>
          <p:cNvPr id="30" name="Text 11"/>
          <p:cNvSpPr/>
          <p:nvPr/>
        </p:nvSpPr>
        <p:spPr>
          <a:xfrm>
            <a:off x="6705600" y="2905125"/>
            <a:ext cx="21793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智能提炼关键研究发现和结论</a:t>
            </a:r>
            <a:endParaRPr lang="en-US" sz="1120" dirty="0"/>
          </a:p>
        </p:txBody>
      </p:sp>
      <p:sp>
        <p:nvSpPr>
          <p:cNvPr id="31" name="Text 12"/>
          <p:cNvSpPr/>
          <p:nvPr/>
        </p:nvSpPr>
        <p:spPr>
          <a:xfrm>
            <a:off x="6705600" y="3209925"/>
            <a:ext cx="20116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自动匹配专业学术报告模板</a:t>
            </a:r>
            <a:endParaRPr lang="en-US" sz="1120" dirty="0"/>
          </a:p>
        </p:txBody>
      </p:sp>
      <p:sp>
        <p:nvSpPr>
          <p:cNvPr id="32" name="Text 13"/>
          <p:cNvSpPr/>
          <p:nvPr/>
        </p:nvSpPr>
        <p:spPr>
          <a:xfrm>
            <a:off x="6629400" y="3819525"/>
            <a:ext cx="5364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应用案例</a:t>
            </a:r>
            <a:endParaRPr lang="en-US" sz="1120" dirty="0"/>
          </a:p>
        </p:txBody>
      </p:sp>
      <p:sp>
        <p:nvSpPr>
          <p:cNvPr id="33" name="Text 14"/>
          <p:cNvSpPr/>
          <p:nvPr/>
        </p:nvSpPr>
        <p:spPr>
          <a:xfrm>
            <a:off x="6629400" y="4124325"/>
            <a:ext cx="48768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研究人员上传了一份包含大量实验数据和图表的学术报告，AUTOPRESENT能自动提取关键研究结果和发现，转化为专业学术演示文稿。</a:t>
            </a:r>
            <a:endParaRPr lang="en-US" sz="980" dirty="0"/>
          </a:p>
        </p:txBody>
      </p:sp>
      <p:sp>
        <p:nvSpPr>
          <p:cNvPr id="34" name="Text 15"/>
          <p:cNvSpPr/>
          <p:nvPr/>
        </p:nvSpPr>
        <p:spPr>
          <a:xfrm>
            <a:off x="381000" y="6591300"/>
            <a:ext cx="290701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indent="0" marL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AUTOPRESENT: AI驱动的演示文稿制作革新</a:t>
            </a:r>
            <a:endParaRPr lang="en-US" sz="98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2025-09-25T05:25:39Z</dcterms:created>
  <dcterms:modified xsi:type="dcterms:W3CDTF">2025-09-25T05:25:39Z</dcterms:modified>
</cp:coreProperties>
</file>