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57" r:id="rId25"/>
  </p:sldIdLst>
  <p:sldSz cx="6858000" cy="9144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200" y="1362"/>
      </p:cViewPr>
      <p:guideLst>
        <p:guide orient="horz" pos="793"/>
        <p:guide orient="horz" pos="249"/>
        <p:guide pos="2160"/>
        <p:guide pos="289"/>
        <p:guide pos="4020"/>
        <p:guide pos="22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694A-9211-44CC-9FF3-8E8D900ABB1A}" type="datetimeFigureOut">
              <a:rPr lang="ko-KR" altLang="en-US" smtClean="0"/>
              <a:pPr/>
              <a:t>2017-08-01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0D85-63C2-4130-9011-BC71217A39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694A-9211-44CC-9FF3-8E8D900ABB1A}" type="datetimeFigureOut">
              <a:rPr lang="ko-KR" altLang="en-US" smtClean="0"/>
              <a:pPr/>
              <a:t>2017-08-01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0D85-63C2-4130-9011-BC71217A39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694A-9211-44CC-9FF3-8E8D900ABB1A}" type="datetimeFigureOut">
              <a:rPr lang="ko-KR" altLang="en-US" smtClean="0"/>
              <a:pPr/>
              <a:t>2017-08-01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0D85-63C2-4130-9011-BC71217A39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694A-9211-44CC-9FF3-8E8D900ABB1A}" type="datetimeFigureOut">
              <a:rPr lang="ko-KR" altLang="en-US" smtClean="0"/>
              <a:pPr/>
              <a:t>2017-08-01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0D85-63C2-4130-9011-BC71217A39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694A-9211-44CC-9FF3-8E8D900ABB1A}" type="datetimeFigureOut">
              <a:rPr lang="ko-KR" altLang="en-US" smtClean="0"/>
              <a:pPr/>
              <a:t>2017-08-01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0D85-63C2-4130-9011-BC71217A39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694A-9211-44CC-9FF3-8E8D900ABB1A}" type="datetimeFigureOut">
              <a:rPr lang="ko-KR" altLang="en-US" smtClean="0"/>
              <a:pPr/>
              <a:t>2017-08-01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0D85-63C2-4130-9011-BC71217A39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694A-9211-44CC-9FF3-8E8D900ABB1A}" type="datetimeFigureOut">
              <a:rPr lang="ko-KR" altLang="en-US" smtClean="0"/>
              <a:pPr/>
              <a:t>2017-08-01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0D85-63C2-4130-9011-BC71217A39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694A-9211-44CC-9FF3-8E8D900ABB1A}" type="datetimeFigureOut">
              <a:rPr lang="ko-KR" altLang="en-US" smtClean="0"/>
              <a:pPr/>
              <a:t>2017-08-01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0D85-63C2-4130-9011-BC71217A39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694A-9211-44CC-9FF3-8E8D900ABB1A}" type="datetimeFigureOut">
              <a:rPr lang="ko-KR" altLang="en-US" smtClean="0"/>
              <a:pPr/>
              <a:t>2017-08-01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0D85-63C2-4130-9011-BC71217A39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694A-9211-44CC-9FF3-8E8D900ABB1A}" type="datetimeFigureOut">
              <a:rPr lang="ko-KR" altLang="en-US" smtClean="0"/>
              <a:pPr/>
              <a:t>2017-08-01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0D85-63C2-4130-9011-BC71217A39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694A-9211-44CC-9FF3-8E8D900ABB1A}" type="datetimeFigureOut">
              <a:rPr lang="ko-KR" altLang="en-US" smtClean="0"/>
              <a:pPr/>
              <a:t>2017-08-01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0D85-63C2-4130-9011-BC71217A39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E694A-9211-44CC-9FF3-8E8D900ABB1A}" type="datetimeFigureOut">
              <a:rPr lang="ko-KR" altLang="en-US" smtClean="0"/>
              <a:pPr/>
              <a:t>2017-08-01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60D85-63C2-4130-9011-BC71217A39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빗면 1"/>
          <p:cNvSpPr/>
          <p:nvPr/>
        </p:nvSpPr>
        <p:spPr>
          <a:xfrm>
            <a:off x="458390" y="395536"/>
            <a:ext cx="3132011" cy="648072"/>
          </a:xfrm>
          <a:prstGeom prst="bevel">
            <a:avLst/>
          </a:prstGeom>
          <a:gradFill flip="none" rotWithShape="1">
            <a:gsLst>
              <a:gs pos="0">
                <a:srgbClr val="660033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sunrise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Swift : Functions, Closures</a:t>
            </a:r>
            <a:endParaRPr lang="ko-KR" altLang="en-US" sz="1400" b="1" dirty="0" smtClean="0">
              <a:solidFill>
                <a:srgbClr val="00FFCC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23065" y="395536"/>
            <a:ext cx="2376147" cy="576064"/>
          </a:xfrm>
          <a:prstGeom prst="rect">
            <a:avLst/>
          </a:prstGeom>
          <a:effectLst>
            <a:innerShdw blurRad="63500" dist="63500" dir="2700000">
              <a:prstClr val="black">
                <a:alpha val="8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Functions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788" y="1258888"/>
            <a:ext cx="5922962" cy="327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8788" y="5076056"/>
            <a:ext cx="5130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함수 </a:t>
            </a:r>
            <a:endParaRPr lang="en-US" altLang="ko-KR" sz="1050" b="1" dirty="0" smtClean="0"/>
          </a:p>
          <a:p>
            <a:endParaRPr lang="en-US" altLang="ko-KR" sz="1050" b="1" dirty="0" smtClean="0"/>
          </a:p>
          <a:p>
            <a:r>
              <a:rPr lang="ko-KR" altLang="en-US" sz="1050" dirty="0" smtClean="0"/>
              <a:t>함수는 </a:t>
            </a:r>
            <a:r>
              <a:rPr lang="ko-KR" altLang="en-US" sz="1050" dirty="0" smtClean="0"/>
              <a:t>특정 작업을 수행하는 코드가 포함 된 자체 덩어리입니다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함수의 기능을 식별하는 방식으로 함수의 이름을 지정한 다음 이름을 사용하여 필요할 때 함수를 호출하여 해당 작업을 수행합니다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Swift</a:t>
            </a:r>
            <a:r>
              <a:rPr lang="ko-KR" altLang="en-US" sz="1050" dirty="0" smtClean="0"/>
              <a:t>에서 모든 함수에는 함수의 매개 변수 유형과 반환 유형이 포함 된 유형이 있습니다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이 유형은 </a:t>
            </a:r>
            <a:r>
              <a:rPr lang="en-US" altLang="ko-KR" sz="1050" dirty="0" smtClean="0"/>
              <a:t>Swift</a:t>
            </a:r>
            <a:r>
              <a:rPr lang="ko-KR" altLang="en-US" sz="1050" dirty="0" smtClean="0"/>
              <a:t>에서 다른 유형과 마찬가지로 사용할 수 있으므로 다른 함수에 매개 변수로 함수를 전달하고 함수에서 함수를 쉽게 반환 할 수 있습니다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중첩 된 함수 범위 내에서 유용한 기능을 캡슐화하기 위해 함수를 다른 함수 내에 작성할 수도 있습니다</a:t>
            </a:r>
            <a:r>
              <a:rPr lang="en-US" altLang="ko-KR" sz="1050" dirty="0" smtClean="0"/>
              <a:t>.</a:t>
            </a:r>
            <a:endParaRPr lang="en-US" altLang="ko-KR" sz="105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빗면 1"/>
          <p:cNvSpPr/>
          <p:nvPr/>
        </p:nvSpPr>
        <p:spPr>
          <a:xfrm>
            <a:off x="458788" y="395288"/>
            <a:ext cx="3132011" cy="648072"/>
          </a:xfrm>
          <a:prstGeom prst="bevel">
            <a:avLst/>
          </a:prstGeom>
          <a:gradFill flip="none" rotWithShape="1">
            <a:gsLst>
              <a:gs pos="0">
                <a:srgbClr val="660033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sunrise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Functions, Closures</a:t>
            </a:r>
            <a:endParaRPr lang="ko-KR" altLang="en-US" sz="1400" b="1" dirty="0" smtClean="0">
              <a:solidFill>
                <a:srgbClr val="00FFCC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5065" y="395536"/>
            <a:ext cx="2394148" cy="648072"/>
          </a:xfrm>
          <a:prstGeom prst="rect">
            <a:avLst/>
          </a:prstGeom>
          <a:effectLst>
            <a:innerShdw blurRad="63500" dist="63500" dir="2700000">
              <a:prstClr val="black">
                <a:alpha val="8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Function Types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0648" y="5796136"/>
            <a:ext cx="63367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함수 유형</a:t>
            </a:r>
          </a:p>
          <a:p>
            <a:endParaRPr lang="ko-KR" altLang="en-US" sz="1050" b="1" dirty="0" smtClean="0"/>
          </a:p>
          <a:p>
            <a:r>
              <a:rPr lang="ko-KR" altLang="en-US" sz="1050" dirty="0" smtClean="0"/>
              <a:t>모든 함수에는 함수의 매개 변수 유형과 반환 유형으로 구성된 특정 함수 유형이 있습니다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다음은 그 예입니다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이 예제는 </a:t>
            </a:r>
            <a:r>
              <a:rPr lang="en-US" altLang="ko-KR" sz="1050" dirty="0" err="1" smtClean="0"/>
              <a:t>addInts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및 </a:t>
            </a:r>
            <a:r>
              <a:rPr lang="en-US" altLang="ko-KR" sz="1050" dirty="0" err="1" smtClean="0"/>
              <a:t>multiplyInts</a:t>
            </a:r>
            <a:r>
              <a:rPr lang="ko-KR" altLang="en-US" sz="1050" dirty="0" smtClean="0"/>
              <a:t>라는 두 가지 간단한 수학 함수를 정의합니다</a:t>
            </a:r>
            <a:r>
              <a:rPr lang="en-US" altLang="ko-KR" sz="1050" dirty="0" smtClean="0"/>
              <a:t>.</a:t>
            </a:r>
            <a:r>
              <a:rPr lang="ko-KR" altLang="en-US" sz="1050" dirty="0" smtClean="0"/>
              <a:t>이 함수는 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값을 반환하는 두 개의 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값을 사용합니다</a:t>
            </a:r>
            <a:r>
              <a:rPr lang="en-US" altLang="ko-KR" sz="1050" dirty="0" smtClean="0"/>
              <a:t>.</a:t>
            </a:r>
          </a:p>
          <a:p>
            <a:r>
              <a:rPr lang="ko-KR" altLang="en-US" sz="1050" dirty="0" smtClean="0"/>
              <a:t>이 두 함수의 경우 유형은 </a:t>
            </a:r>
            <a:r>
              <a:rPr lang="en-US" altLang="ko-KR" sz="1050" dirty="0" smtClean="0"/>
              <a:t>(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) -&gt; </a:t>
            </a:r>
            <a:r>
              <a:rPr lang="en-US" altLang="ko-KR" sz="1050" dirty="0" err="1" smtClean="0"/>
              <a:t>Int</a:t>
            </a:r>
            <a:r>
              <a:rPr lang="ko-KR" altLang="en-US" sz="1050" dirty="0" smtClean="0"/>
              <a:t>입니다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이것은 다음과 같이 해석 될 </a:t>
            </a:r>
            <a:r>
              <a:rPr lang="ko-KR" altLang="en-US" sz="1050" dirty="0" err="1" smtClean="0"/>
              <a:t>수있다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"</a:t>
            </a:r>
            <a:r>
              <a:rPr lang="ko-KR" altLang="en-US" sz="1050" dirty="0" smtClean="0"/>
              <a:t>두 가지 매개 변수 </a:t>
            </a:r>
            <a:r>
              <a:rPr lang="en-US" altLang="ko-KR" sz="1050" dirty="0" smtClean="0"/>
              <a:t>(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유형 모두이며 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유형의 값을 반환하는 함수 유형</a:t>
            </a:r>
            <a:r>
              <a:rPr lang="en-US" altLang="ko-KR" sz="1050" dirty="0" smtClean="0"/>
              <a:t>)."</a:t>
            </a:r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다른 예가 있습니다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이 함수는 매개 변수 나 반환 값이없는 함수를 보여줍니다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이 함수의 타입은 </a:t>
            </a:r>
            <a:r>
              <a:rPr lang="en-US" altLang="ko-KR" sz="1050" dirty="0" smtClean="0"/>
              <a:t>() -&gt; Void</a:t>
            </a:r>
            <a:r>
              <a:rPr lang="ko-KR" altLang="en-US" sz="1050" dirty="0" smtClean="0"/>
              <a:t>입니다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이것은 </a:t>
            </a:r>
            <a:r>
              <a:rPr lang="en-US" altLang="ko-KR" sz="1050" dirty="0" smtClean="0"/>
              <a:t>"</a:t>
            </a:r>
            <a:r>
              <a:rPr lang="ko-KR" altLang="en-US" sz="1050" dirty="0" smtClean="0"/>
              <a:t>매개 </a:t>
            </a:r>
            <a:r>
              <a:rPr lang="ko-KR" altLang="en-US" sz="1050" dirty="0" err="1" smtClean="0"/>
              <a:t>변수가없는</a:t>
            </a:r>
            <a:r>
              <a:rPr lang="ko-KR" altLang="en-US" sz="1050" dirty="0" smtClean="0"/>
              <a:t> 함수이며 </a:t>
            </a:r>
            <a:r>
              <a:rPr lang="en-US" altLang="ko-KR" sz="1050" dirty="0" smtClean="0"/>
              <a:t>Void</a:t>
            </a:r>
            <a:r>
              <a:rPr lang="ko-KR" altLang="en-US" sz="1050" dirty="0" smtClean="0"/>
              <a:t>를 반환합니다</a:t>
            </a:r>
            <a:r>
              <a:rPr lang="en-US" altLang="ko-KR" sz="1050" dirty="0" smtClean="0"/>
              <a:t>"</a:t>
            </a:r>
            <a:r>
              <a:rPr lang="ko-KR" altLang="en-US" sz="1050" dirty="0" smtClean="0"/>
              <a:t>로 변환됩니다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함수 유형을 사용하는 방법을 배우려면 계속을 누릅니다</a:t>
            </a:r>
            <a:r>
              <a:rPr lang="en-US" altLang="ko-KR" sz="1050" dirty="0" smtClean="0"/>
              <a:t>.</a:t>
            </a:r>
            <a:endParaRPr lang="en-US" altLang="ko-KR" sz="105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788" y="1258888"/>
            <a:ext cx="5038725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빗면 1"/>
          <p:cNvSpPr/>
          <p:nvPr/>
        </p:nvSpPr>
        <p:spPr>
          <a:xfrm>
            <a:off x="458788" y="395288"/>
            <a:ext cx="3132011" cy="648072"/>
          </a:xfrm>
          <a:prstGeom prst="bevel">
            <a:avLst/>
          </a:prstGeom>
          <a:gradFill flip="none" rotWithShape="1">
            <a:gsLst>
              <a:gs pos="0">
                <a:srgbClr val="660033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sunrise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Functions, Closures</a:t>
            </a:r>
            <a:endParaRPr lang="ko-KR" altLang="en-US" sz="1400" b="1" dirty="0" smtClean="0">
              <a:solidFill>
                <a:srgbClr val="00FFCC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5065" y="395536"/>
            <a:ext cx="2394148" cy="648072"/>
          </a:xfrm>
          <a:prstGeom prst="rect">
            <a:avLst/>
          </a:prstGeom>
          <a:effectLst>
            <a:innerShdw blurRad="63500" dist="63500" dir="2700000">
              <a:prstClr val="black">
                <a:alpha val="8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Function Types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8788" y="5076056"/>
            <a:ext cx="613856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함수 유형 사용</a:t>
            </a:r>
          </a:p>
          <a:p>
            <a:endParaRPr lang="ko-KR" altLang="en-US" sz="1050" b="1" dirty="0" smtClean="0"/>
          </a:p>
          <a:p>
            <a:r>
              <a:rPr lang="ko-KR" altLang="en-US" sz="1050" dirty="0" smtClean="0"/>
              <a:t>함수 유형은 다른 </a:t>
            </a:r>
            <a:r>
              <a:rPr lang="en-US" altLang="ko-KR" sz="1050" dirty="0" smtClean="0"/>
              <a:t>Swift </a:t>
            </a:r>
            <a:r>
              <a:rPr lang="ko-KR" altLang="en-US" sz="1050" dirty="0" smtClean="0"/>
              <a:t>유형과 동일한 방식으로 사용됩니다</a:t>
            </a:r>
            <a:r>
              <a:rPr lang="en-US" altLang="ko-KR" sz="1050" dirty="0" smtClean="0"/>
              <a:t>.</a:t>
            </a:r>
          </a:p>
          <a:p>
            <a:r>
              <a:rPr lang="ko-KR" altLang="en-US" sz="1050" dirty="0" smtClean="0"/>
              <a:t>예를 들어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상수 또는 변수를 함수 유형으로 정의하십시오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그런 다음 해당 함수에 적절한 함수를 할당합니다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이제 이름이 </a:t>
            </a:r>
            <a:r>
              <a:rPr lang="en-US" altLang="ko-KR" sz="1050" dirty="0" err="1" smtClean="0"/>
              <a:t>mathFunction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인 할당 된 함수를 호출할 수 있습니다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함수 유형이 아닌 경우와 동일한 방식으로 같은 유형의 다른 함수를 동일한 변수에 지정할 수 있습니다</a:t>
            </a:r>
            <a:r>
              <a:rPr lang="en-US" altLang="ko-KR" sz="1050" dirty="0" smtClean="0"/>
              <a:t>.</a:t>
            </a:r>
            <a:endParaRPr lang="en-US" altLang="ko-KR" sz="1050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2" y="1258888"/>
            <a:ext cx="608647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빗면 1"/>
          <p:cNvSpPr/>
          <p:nvPr/>
        </p:nvSpPr>
        <p:spPr>
          <a:xfrm>
            <a:off x="458788" y="395288"/>
            <a:ext cx="3132011" cy="648072"/>
          </a:xfrm>
          <a:prstGeom prst="bevel">
            <a:avLst/>
          </a:prstGeom>
          <a:gradFill flip="none" rotWithShape="1">
            <a:gsLst>
              <a:gs pos="0">
                <a:srgbClr val="660033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sunrise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Functions, Closures</a:t>
            </a:r>
            <a:endParaRPr lang="ko-KR" altLang="en-US" sz="1400" b="1" dirty="0" smtClean="0">
              <a:solidFill>
                <a:srgbClr val="00FFCC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5065" y="395536"/>
            <a:ext cx="2394148" cy="648072"/>
          </a:xfrm>
          <a:prstGeom prst="rect">
            <a:avLst/>
          </a:prstGeom>
          <a:effectLst>
            <a:innerShdw blurRad="63500" dist="63500" dir="2700000">
              <a:prstClr val="black">
                <a:alpha val="8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Function Types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89040" y="1258888"/>
            <a:ext cx="2808311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매개 변수 유형으로 함수 유형</a:t>
            </a:r>
          </a:p>
          <a:p>
            <a:endParaRPr lang="ko-KR" altLang="en-US" sz="1050" b="1" dirty="0" smtClean="0"/>
          </a:p>
          <a:p>
            <a:r>
              <a:rPr lang="en-US" altLang="ko-KR" sz="1050" dirty="0" smtClean="0"/>
              <a:t>(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) -&gt; </a:t>
            </a:r>
            <a:r>
              <a:rPr lang="en-US" altLang="ko-KR" sz="1050" dirty="0" err="1" smtClean="0"/>
              <a:t>Int</a:t>
            </a:r>
            <a:r>
              <a:rPr lang="ko-KR" altLang="en-US" sz="1050" dirty="0" smtClean="0"/>
              <a:t>와 같은 함수 유형은 다른 함수의 매개 변수 유형으로 작동 할 수 있으므로 함수의 호출자가 함수를 호출 할 수 있도록 함수의 구현 측면을 그대로 둘 수 있습니다</a:t>
            </a:r>
            <a:r>
              <a:rPr lang="en-US" altLang="ko-KR" sz="1050" dirty="0" smtClean="0"/>
              <a:t>.</a:t>
            </a:r>
          </a:p>
          <a:p>
            <a:r>
              <a:rPr lang="ko-KR" altLang="en-US" sz="1050" dirty="0" smtClean="0"/>
              <a:t>다음 예제에서는 다른 함수를 매개 변수로 사용하여 구현 </a:t>
            </a:r>
            <a:r>
              <a:rPr lang="ko-KR" altLang="en-US" sz="1050" dirty="0" err="1" smtClean="0"/>
              <a:t>된대로</a:t>
            </a:r>
            <a:r>
              <a:rPr lang="ko-KR" altLang="en-US" sz="1050" dirty="0" smtClean="0"/>
              <a:t> 호출하는 </a:t>
            </a:r>
            <a:r>
              <a:rPr lang="en-US" altLang="ko-KR" sz="1050" dirty="0" err="1" smtClean="0"/>
              <a:t>printResult</a:t>
            </a:r>
            <a:r>
              <a:rPr lang="ko-KR" altLang="en-US" sz="1050" dirty="0" smtClean="0"/>
              <a:t>라는 함수를 정의합니다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호출 된 함수의 구현이 실제로 </a:t>
            </a:r>
            <a:r>
              <a:rPr lang="ko-KR" altLang="en-US" sz="1050" dirty="0" err="1" smtClean="0"/>
              <a:t>무엇을하든</a:t>
            </a:r>
            <a:r>
              <a:rPr lang="ko-KR" altLang="en-US" sz="1050" dirty="0" smtClean="0"/>
              <a:t> 상관 없습니다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함수가 올바른 유형의 것만 중요합니다</a:t>
            </a:r>
            <a:r>
              <a:rPr lang="en-US" altLang="ko-KR" sz="1050" dirty="0" smtClean="0"/>
              <a:t>.</a:t>
            </a:r>
          </a:p>
          <a:p>
            <a:endParaRPr lang="en-US" altLang="ko-KR" sz="1050" b="1" dirty="0" smtClean="0"/>
          </a:p>
          <a:p>
            <a:r>
              <a:rPr lang="ko-KR" altLang="en-US" sz="1050" b="1" dirty="0" smtClean="0"/>
              <a:t>반환 형식으로 함수 형식</a:t>
            </a:r>
          </a:p>
          <a:p>
            <a:endParaRPr lang="ko-KR" altLang="en-US" sz="1050" b="1" dirty="0" smtClean="0"/>
          </a:p>
          <a:p>
            <a:r>
              <a:rPr lang="ko-KR" altLang="en-US" sz="1050" dirty="0" smtClean="0"/>
              <a:t>반환 함수에서 반환 화살표 </a:t>
            </a:r>
            <a:r>
              <a:rPr lang="en-US" altLang="ko-KR" sz="1050" dirty="0" smtClean="0"/>
              <a:t>(-&gt;) </a:t>
            </a:r>
            <a:r>
              <a:rPr lang="ko-KR" altLang="en-US" sz="1050" dirty="0" smtClean="0"/>
              <a:t>바로 뒤에 완전한 함수 유형을 작성하여 함수 유형을 다른 함수의 반환 유형으로 사용할 수 있습니다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위의 예제에서 </a:t>
            </a:r>
            <a:r>
              <a:rPr lang="en-US" altLang="ko-KR" sz="1050" dirty="0" err="1" smtClean="0"/>
              <a:t>chooseFunc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함수는 </a:t>
            </a:r>
            <a:r>
              <a:rPr lang="en-US" altLang="ko-KR" sz="1050" dirty="0" smtClean="0"/>
              <a:t>flag </a:t>
            </a:r>
            <a:r>
              <a:rPr lang="ko-KR" altLang="en-US" sz="1050" dirty="0" smtClean="0"/>
              <a:t>매개 변수의 값에 따라 </a:t>
            </a:r>
            <a:r>
              <a:rPr lang="en-US" altLang="ko-KR" sz="1050" dirty="0" smtClean="0"/>
              <a:t>(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) -&gt; 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유형의 다른 함수를 반환합니다</a:t>
            </a:r>
            <a:r>
              <a:rPr lang="en-US" altLang="ko-KR" sz="1050" dirty="0" smtClean="0"/>
              <a:t>.</a:t>
            </a:r>
            <a:endParaRPr lang="en-US" altLang="ko-KR" sz="1050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788" y="1258888"/>
            <a:ext cx="3362325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빗면 1"/>
          <p:cNvSpPr/>
          <p:nvPr/>
        </p:nvSpPr>
        <p:spPr>
          <a:xfrm>
            <a:off x="458788" y="395288"/>
            <a:ext cx="3132011" cy="648072"/>
          </a:xfrm>
          <a:prstGeom prst="bevel">
            <a:avLst/>
          </a:prstGeom>
          <a:gradFill flip="none" rotWithShape="1">
            <a:gsLst>
              <a:gs pos="0">
                <a:srgbClr val="660033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sunrise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Functions, Closures</a:t>
            </a:r>
            <a:endParaRPr lang="ko-KR" altLang="en-US" sz="1400" b="1" dirty="0" smtClean="0">
              <a:solidFill>
                <a:srgbClr val="00FFCC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5065" y="395536"/>
            <a:ext cx="2394148" cy="648072"/>
          </a:xfrm>
          <a:prstGeom prst="rect">
            <a:avLst/>
          </a:prstGeom>
          <a:effectLst>
            <a:innerShdw blurRad="63500" dist="63500" dir="2700000">
              <a:prstClr val="black">
                <a:alpha val="8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Function Types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8788" y="5076056"/>
            <a:ext cx="6138564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중첩 된 함수</a:t>
            </a:r>
          </a:p>
          <a:p>
            <a:endParaRPr lang="ko-KR" altLang="en-US" sz="1050" b="1" dirty="0" smtClean="0"/>
          </a:p>
          <a:p>
            <a:r>
              <a:rPr lang="ko-KR" altLang="en-US" sz="1050" dirty="0" smtClean="0"/>
              <a:t>또한 다른 함수의 본문 안에 함수를 정의 할 </a:t>
            </a:r>
            <a:r>
              <a:rPr lang="ko-KR" altLang="en-US" sz="1050" dirty="0" err="1" smtClean="0"/>
              <a:t>수있는</a:t>
            </a:r>
            <a:r>
              <a:rPr lang="ko-KR" altLang="en-US" sz="1050" dirty="0" smtClean="0"/>
              <a:t> 옵션이 있습니다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이를 내포 된 함수라고합니다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기본적으로 중첩 된 함수는 외부 세계에 숨겨져 있습니다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그것은 여전히 그것의 둘러싸는 기능에 의해 호출되고 사용될 수 있습니다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둘러싸는 함수는 중첩 된 함수 중 하나를 반환 할 수 있으므로 중첩 된 함수를 다른 범위에서 사용할 수 있습니다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이전 레슨에서 </a:t>
            </a:r>
            <a:r>
              <a:rPr lang="en-US" altLang="ko-KR" sz="1050" dirty="0" err="1" smtClean="0"/>
              <a:t>chooseFunc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함수를 다시 작성하여 중첩 함수를 사용하고 반환 할 수 있습니다</a:t>
            </a:r>
            <a:r>
              <a:rPr lang="en-US" altLang="ko-KR" sz="1050" dirty="0" smtClean="0"/>
              <a:t>.</a:t>
            </a:r>
            <a:endParaRPr lang="en-US" altLang="ko-KR" sz="1050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788" y="1258888"/>
            <a:ext cx="55149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빗면 1"/>
          <p:cNvSpPr/>
          <p:nvPr/>
        </p:nvSpPr>
        <p:spPr>
          <a:xfrm>
            <a:off x="458788" y="395288"/>
            <a:ext cx="3132011" cy="648072"/>
          </a:xfrm>
          <a:prstGeom prst="bevel">
            <a:avLst/>
          </a:prstGeom>
          <a:gradFill flip="none" rotWithShape="1">
            <a:gsLst>
              <a:gs pos="0">
                <a:srgbClr val="660033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sunrise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Functions, Closures</a:t>
            </a:r>
            <a:endParaRPr lang="ko-KR" altLang="en-US" sz="1400" b="1" dirty="0" smtClean="0">
              <a:solidFill>
                <a:srgbClr val="00FFCC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5065" y="395536"/>
            <a:ext cx="2394148" cy="648072"/>
          </a:xfrm>
          <a:prstGeom prst="rect">
            <a:avLst/>
          </a:prstGeom>
          <a:effectLst>
            <a:innerShdw blurRad="63500" dist="63500" dir="2700000">
              <a:prstClr val="black">
                <a:alpha val="8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Function Types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8788" y="4355976"/>
            <a:ext cx="6138564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재귀</a:t>
            </a:r>
          </a:p>
          <a:p>
            <a:endParaRPr lang="ko-KR" altLang="en-US" sz="1050" b="1" dirty="0" smtClean="0"/>
          </a:p>
          <a:p>
            <a:r>
              <a:rPr lang="ko-KR" altLang="en-US" sz="1050" dirty="0" smtClean="0"/>
              <a:t>재귀라는 용어는 함수가 자신을 호출하는 상황을 설명하는 데 사용됩니다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이 함수는 </a:t>
            </a:r>
            <a:r>
              <a:rPr lang="en-US" altLang="ko-KR" sz="1050" dirty="0" smtClean="0"/>
              <a:t>n</a:t>
            </a:r>
            <a:r>
              <a:rPr lang="ko-KR" altLang="en-US" sz="1050" dirty="0" smtClean="0"/>
              <a:t>이 </a:t>
            </a:r>
            <a:r>
              <a:rPr lang="en-US" altLang="ko-KR" sz="1050" dirty="0" smtClean="0"/>
              <a:t>0</a:t>
            </a:r>
            <a:r>
              <a:rPr lang="ko-KR" altLang="en-US" sz="1050" dirty="0" smtClean="0"/>
              <a:t>과 같을 때까지 반복적으로 자신을 호출합니다</a:t>
            </a:r>
            <a:r>
              <a:rPr lang="en-US" altLang="ko-KR" sz="1050" dirty="0" smtClean="0"/>
              <a:t>.</a:t>
            </a:r>
            <a:r>
              <a:rPr lang="ko-KR" altLang="en-US" sz="1050" dirty="0" smtClean="0"/>
              <a:t>이 시점에서 재귀가 끝납니다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항상 재귀를 종료하는 조건을 추가하십시오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그렇지 않으면 재귀가 무한히 계속됩니다</a:t>
            </a:r>
            <a:r>
              <a:rPr lang="en-US" altLang="ko-KR" sz="1050" dirty="0" smtClean="0"/>
              <a:t>.</a:t>
            </a:r>
            <a:endParaRPr lang="en-US" altLang="ko-KR" sz="1050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387" y="1258888"/>
            <a:ext cx="599122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빗면 1"/>
          <p:cNvSpPr/>
          <p:nvPr/>
        </p:nvSpPr>
        <p:spPr>
          <a:xfrm>
            <a:off x="458788" y="395288"/>
            <a:ext cx="3132011" cy="648072"/>
          </a:xfrm>
          <a:prstGeom prst="bevel">
            <a:avLst/>
          </a:prstGeom>
          <a:gradFill flip="none" rotWithShape="1">
            <a:gsLst>
              <a:gs pos="0">
                <a:srgbClr val="660033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sunrise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Functions, Closures</a:t>
            </a:r>
            <a:endParaRPr lang="ko-KR" altLang="en-US" sz="1400" b="1" dirty="0" smtClean="0">
              <a:solidFill>
                <a:srgbClr val="00FFCC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5065" y="395536"/>
            <a:ext cx="2394148" cy="648072"/>
          </a:xfrm>
          <a:prstGeom prst="rect">
            <a:avLst/>
          </a:prstGeom>
          <a:effectLst>
            <a:innerShdw blurRad="63500" dist="63500" dir="2700000">
              <a:prstClr val="black">
                <a:alpha val="8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Closures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4664" y="4211960"/>
            <a:ext cx="61385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Closures</a:t>
            </a:r>
          </a:p>
          <a:p>
            <a:endParaRPr lang="ko-KR" altLang="en-US" sz="1050" b="1" dirty="0" smtClean="0"/>
          </a:p>
          <a:p>
            <a:r>
              <a:rPr lang="en-US" altLang="ko-KR" sz="1050" dirty="0" smtClean="0"/>
              <a:t>Closure</a:t>
            </a:r>
            <a:r>
              <a:rPr lang="ko-KR" altLang="en-US" sz="1050" dirty="0" smtClean="0"/>
              <a:t>는 코드에서 전달되고 사용할 수있는 자체 </a:t>
            </a:r>
            <a:r>
              <a:rPr lang="ko-KR" altLang="en-US" sz="1050" dirty="0" smtClean="0"/>
              <a:t>포함된 </a:t>
            </a:r>
            <a:r>
              <a:rPr lang="ko-KR" altLang="en-US" sz="1050" dirty="0" smtClean="0"/>
              <a:t>기능 블록입니다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전역 함수와 중첩 함수는 실제로 특별한 종류의 </a:t>
            </a:r>
            <a:r>
              <a:rPr lang="ko-KR" altLang="en-US" sz="1050" dirty="0" err="1" smtClean="0"/>
              <a:t>클로저입니다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중첩 된 함수는 더 큰 함수 내에서 자체 포함 된 코드 블록의 이름을 지정하고 정의하는 편리한 방법을 제공합니다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그러나 완전한 선언과 이름을 </a:t>
            </a:r>
            <a:r>
              <a:rPr lang="ko-KR" altLang="en-US" sz="1050" dirty="0" smtClean="0"/>
              <a:t>필요로 하지 </a:t>
            </a:r>
            <a:r>
              <a:rPr lang="ko-KR" altLang="en-US" sz="1050" dirty="0" smtClean="0"/>
              <a:t>않는 함수와 유사한 구조의 짧은 버전을 작성하는 옵션을 갖는 것이 </a:t>
            </a:r>
            <a:r>
              <a:rPr lang="ko-KR" altLang="en-US" sz="1050" dirty="0" smtClean="0"/>
              <a:t>유용할 </a:t>
            </a:r>
            <a:r>
              <a:rPr lang="ko-KR" altLang="en-US" sz="1050" dirty="0" smtClean="0"/>
              <a:t>때도 있습니다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다른 함수를 하나 이상의 인수로 사용하는 함수로 </a:t>
            </a:r>
            <a:r>
              <a:rPr lang="ko-KR" altLang="en-US" sz="1050" dirty="0" smtClean="0"/>
              <a:t>작업할 </a:t>
            </a:r>
            <a:r>
              <a:rPr lang="ko-KR" altLang="en-US" sz="1050" dirty="0" smtClean="0"/>
              <a:t>때 특히 그렇습니다</a:t>
            </a:r>
            <a:r>
              <a:rPr lang="en-US" altLang="ko-KR" sz="1050" dirty="0" smtClean="0"/>
              <a:t>.</a:t>
            </a:r>
            <a:endParaRPr lang="en-US" altLang="ko-KR" sz="1050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2" y="1258888"/>
            <a:ext cx="620077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빗면 1"/>
          <p:cNvSpPr/>
          <p:nvPr/>
        </p:nvSpPr>
        <p:spPr>
          <a:xfrm>
            <a:off x="458788" y="395288"/>
            <a:ext cx="3132011" cy="648072"/>
          </a:xfrm>
          <a:prstGeom prst="bevel">
            <a:avLst/>
          </a:prstGeom>
          <a:gradFill flip="none" rotWithShape="1">
            <a:gsLst>
              <a:gs pos="0">
                <a:srgbClr val="660033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sunrise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Functions, Closures</a:t>
            </a:r>
            <a:endParaRPr lang="ko-KR" altLang="en-US" sz="1400" b="1" dirty="0" smtClean="0">
              <a:solidFill>
                <a:srgbClr val="00FFCC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5065" y="395536"/>
            <a:ext cx="2394148" cy="648072"/>
          </a:xfrm>
          <a:prstGeom prst="rect">
            <a:avLst/>
          </a:prstGeom>
          <a:effectLst>
            <a:innerShdw blurRad="63500" dist="63500" dir="2700000">
              <a:prstClr val="black">
                <a:alpha val="8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Closures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4664" y="5060955"/>
            <a:ext cx="6138564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Closures</a:t>
            </a:r>
          </a:p>
          <a:p>
            <a:endParaRPr lang="ko-KR" altLang="en-US" sz="1050" b="1" dirty="0" smtClean="0"/>
          </a:p>
          <a:p>
            <a:r>
              <a:rPr lang="ko-KR" altLang="en-US" sz="1050" dirty="0" err="1" smtClean="0"/>
              <a:t>클로저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표현식은</a:t>
            </a:r>
            <a:r>
              <a:rPr lang="ko-KR" altLang="en-US" sz="1050" dirty="0" smtClean="0"/>
              <a:t> 간단하고 집중된 구문을 사용하여 </a:t>
            </a:r>
            <a:r>
              <a:rPr lang="ko-KR" altLang="en-US" sz="1050" dirty="0" err="1" smtClean="0"/>
              <a:t>인라인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클로저를</a:t>
            </a:r>
            <a:r>
              <a:rPr lang="ko-KR" altLang="en-US" sz="1050" dirty="0" smtClean="0"/>
              <a:t> 작성하는 방법을 제시합니다</a:t>
            </a:r>
            <a:r>
              <a:rPr lang="en-US" altLang="ko-KR" sz="1050" dirty="0" smtClean="0"/>
              <a:t>. </a:t>
            </a:r>
            <a:r>
              <a:rPr lang="ko-KR" altLang="en-US" sz="1050" dirty="0" err="1" smtClean="0"/>
              <a:t>클로저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표현식은</a:t>
            </a:r>
            <a:r>
              <a:rPr lang="ko-KR" altLang="en-US" sz="1050" dirty="0" smtClean="0"/>
              <a:t> 명확성이나 의도를 잃지 않고 단축 형식으로 </a:t>
            </a:r>
            <a:r>
              <a:rPr lang="ko-KR" altLang="en-US" sz="1050" dirty="0" err="1" smtClean="0"/>
              <a:t>클로저를</a:t>
            </a:r>
            <a:r>
              <a:rPr lang="ko-KR" altLang="en-US" sz="1050" dirty="0" smtClean="0"/>
              <a:t> 작성하는 데 사용할 </a:t>
            </a:r>
            <a:r>
              <a:rPr lang="ko-KR" altLang="en-US" sz="1050" dirty="0" err="1" smtClean="0"/>
              <a:t>수있는</a:t>
            </a:r>
            <a:r>
              <a:rPr lang="ko-KR" altLang="en-US" sz="1050" dirty="0" smtClean="0"/>
              <a:t> 다양한 구문 최적화를 제공합니다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Closure expression</a:t>
            </a:r>
            <a:r>
              <a:rPr lang="ko-KR" altLang="en-US" sz="1050" dirty="0" smtClean="0"/>
              <a:t>은 다음과 같은 일반적인 형식을 취합니다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Closure expression</a:t>
            </a:r>
            <a:r>
              <a:rPr lang="ko-KR" altLang="en-US" sz="1050" dirty="0" smtClean="0"/>
              <a:t>은 상수 매개 변수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변수 매개 변수 및 </a:t>
            </a:r>
            <a:r>
              <a:rPr lang="en-US" altLang="ko-KR" sz="1050" dirty="0" err="1" smtClean="0"/>
              <a:t>inout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매개 변수를 사용할 수 있지만 기본값은 사용할 수 없습니다</a:t>
            </a:r>
            <a:r>
              <a:rPr lang="en-US" altLang="ko-KR" sz="1050" dirty="0" smtClean="0"/>
              <a:t>. </a:t>
            </a:r>
            <a:r>
              <a:rPr lang="en-US" altLang="ko-KR" sz="1050" dirty="0" err="1" smtClean="0"/>
              <a:t>Variadic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매개 변수는 이름을 지정하고 매개 변수 목록의 맨 마지막에 배치되었는지 확인하는 데 사용할 수 있습니다</a:t>
            </a:r>
            <a:r>
              <a:rPr lang="en-US" altLang="ko-KR" sz="1050" dirty="0" smtClean="0"/>
              <a:t>.</a:t>
            </a:r>
            <a:endParaRPr lang="en-US" altLang="ko-KR" sz="1050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2" y="1258888"/>
            <a:ext cx="608647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빗면 1"/>
          <p:cNvSpPr/>
          <p:nvPr/>
        </p:nvSpPr>
        <p:spPr>
          <a:xfrm>
            <a:off x="458788" y="395288"/>
            <a:ext cx="3132011" cy="648072"/>
          </a:xfrm>
          <a:prstGeom prst="bevel">
            <a:avLst/>
          </a:prstGeom>
          <a:gradFill flip="none" rotWithShape="1">
            <a:gsLst>
              <a:gs pos="0">
                <a:srgbClr val="660033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sunrise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Functions, Closures</a:t>
            </a:r>
            <a:endParaRPr lang="ko-KR" altLang="en-US" sz="1400" b="1" dirty="0" smtClean="0">
              <a:solidFill>
                <a:srgbClr val="00FFCC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5065" y="395536"/>
            <a:ext cx="2394148" cy="648072"/>
          </a:xfrm>
          <a:prstGeom prst="rect">
            <a:avLst/>
          </a:prstGeom>
          <a:effectLst>
            <a:innerShdw blurRad="63500" dist="63500" dir="2700000">
              <a:prstClr val="black">
                <a:alpha val="8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Closures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65104" y="1258888"/>
            <a:ext cx="2304256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The Sort </a:t>
            </a:r>
            <a:r>
              <a:rPr lang="en-US" altLang="ko-KR" sz="1050" b="1" dirty="0" smtClean="0"/>
              <a:t>Function</a:t>
            </a:r>
          </a:p>
          <a:p>
            <a:endParaRPr lang="ko-KR" altLang="en-US" sz="1050" b="1" dirty="0" smtClean="0"/>
          </a:p>
          <a:p>
            <a:r>
              <a:rPr lang="en-US" altLang="ko-KR" sz="1050" dirty="0" smtClean="0"/>
              <a:t>Closure</a:t>
            </a:r>
            <a:r>
              <a:rPr lang="ko-KR" altLang="en-US" sz="1050" dirty="0" smtClean="0"/>
              <a:t>가 어떻게 사용되는지 이해하기 위해</a:t>
            </a:r>
            <a:r>
              <a:rPr lang="en-US" altLang="ko-KR" sz="1050" dirty="0" smtClean="0"/>
              <a:t>, Swift</a:t>
            </a:r>
            <a:r>
              <a:rPr lang="ko-KR" altLang="en-US" sz="1050" dirty="0" smtClean="0"/>
              <a:t>의 표준 라이브러리에서 사용할 수있는 </a:t>
            </a:r>
            <a:r>
              <a:rPr lang="en-US" altLang="ko-KR" sz="1050" dirty="0" smtClean="0"/>
              <a:t>sort</a:t>
            </a:r>
            <a:r>
              <a:rPr lang="ko-KR" altLang="en-US" sz="1050" dirty="0" smtClean="0"/>
              <a:t>라는 함수를 살펴 보겠습니다</a:t>
            </a:r>
            <a:r>
              <a:rPr lang="en-US" altLang="ko-KR" sz="1050" dirty="0" smtClean="0"/>
              <a:t>. sort </a:t>
            </a:r>
            <a:r>
              <a:rPr lang="ko-KR" altLang="en-US" sz="1050" dirty="0" smtClean="0"/>
              <a:t>함수는 알려진 유형의 값 배열을 정렬합니다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sort </a:t>
            </a:r>
            <a:r>
              <a:rPr lang="ko-KR" altLang="en-US" sz="1050" dirty="0" err="1" smtClean="0"/>
              <a:t>메소드는</a:t>
            </a:r>
            <a:r>
              <a:rPr lang="ko-KR" altLang="en-US" sz="1050" dirty="0" smtClean="0"/>
              <a:t> 두 개의 인수를 취합니다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- </a:t>
            </a:r>
            <a:r>
              <a:rPr lang="ko-KR" altLang="en-US" sz="1050" dirty="0" smtClean="0"/>
              <a:t>알려진 유형의 값 배열입니다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- </a:t>
            </a:r>
            <a:r>
              <a:rPr lang="ko-KR" altLang="en-US" sz="1050" dirty="0" smtClean="0"/>
              <a:t>배열의 내용과 동일한 유형의 인수 두 개를 취하고 </a:t>
            </a:r>
            <a:r>
              <a:rPr lang="en-US" altLang="ko-KR" sz="1050" dirty="0" err="1" smtClean="0"/>
              <a:t>Bool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값을 반환하여 정렬이 완료된 후 첫 번째 값이 두 번째 값 앞 또는 뒤에 나타날지 여부를 나타내는 </a:t>
            </a:r>
            <a:r>
              <a:rPr lang="ko-KR" altLang="en-US" sz="1050" dirty="0" err="1" smtClean="0"/>
              <a:t>클로저입니다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아래 예제는 </a:t>
            </a:r>
            <a:r>
              <a:rPr lang="en-US" altLang="ko-KR" sz="1050" dirty="0" smtClean="0"/>
              <a:t>String </a:t>
            </a:r>
            <a:r>
              <a:rPr lang="ko-KR" altLang="en-US" sz="1050" dirty="0" smtClean="0"/>
              <a:t>값의 배열 정렬을 보여줍니다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정렬 </a:t>
            </a:r>
            <a:r>
              <a:rPr lang="ko-KR" altLang="en-US" sz="1050" dirty="0" err="1" smtClean="0"/>
              <a:t>클로저는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(String, String) -&gt; </a:t>
            </a:r>
            <a:r>
              <a:rPr lang="en-US" altLang="ko-KR" sz="1050" dirty="0" err="1" smtClean="0"/>
              <a:t>Bool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유형의 </a:t>
            </a:r>
            <a:r>
              <a:rPr lang="ko-KR" altLang="en-US" sz="1050" dirty="0" smtClean="0"/>
              <a:t>함수여야 합니다</a:t>
            </a:r>
            <a:r>
              <a:rPr lang="en-US" altLang="ko-KR" sz="1050" dirty="0" smtClean="0"/>
              <a:t>.</a:t>
            </a:r>
          </a:p>
          <a:p>
            <a:r>
              <a:rPr lang="ko-KR" altLang="en-US" sz="1050" dirty="0" smtClean="0"/>
              <a:t>정렬 종료를 제공하는 한 가지 방법은 올바른 유형의 일반 함수를 </a:t>
            </a:r>
            <a:r>
              <a:rPr lang="ko-KR" altLang="en-US" sz="1050" dirty="0" smtClean="0"/>
              <a:t>작성하고 이를 </a:t>
            </a:r>
            <a:r>
              <a:rPr lang="ko-KR" altLang="en-US" sz="1050" dirty="0" smtClean="0"/>
              <a:t>정렬 </a:t>
            </a:r>
            <a:r>
              <a:rPr lang="ko-KR" altLang="en-US" sz="1050" dirty="0" err="1" smtClean="0"/>
              <a:t>메소드의</a:t>
            </a:r>
            <a:r>
              <a:rPr lang="ko-KR" altLang="en-US" sz="1050" dirty="0" smtClean="0"/>
              <a:t> 매개 변수로 전달하는 것입니다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이 예제에서는 역방향 함수를 기반으로 배열 이름의 문자열을 비교합니다</a:t>
            </a:r>
            <a:r>
              <a:rPr lang="en-US" altLang="ko-KR" sz="1050" dirty="0" smtClean="0"/>
              <a:t>.</a:t>
            </a:r>
          </a:p>
          <a:p>
            <a:r>
              <a:rPr lang="ko-KR" altLang="en-US" sz="1050" dirty="0" smtClean="0"/>
              <a:t>그러나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이것은 하나의 </a:t>
            </a:r>
            <a:r>
              <a:rPr lang="ko-KR" altLang="en-US" sz="1050" dirty="0" err="1" smtClean="0"/>
              <a:t>표현식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(a&gt; b)</a:t>
            </a:r>
            <a:r>
              <a:rPr lang="ko-KR" altLang="en-US" sz="1050" dirty="0" smtClean="0"/>
              <a:t>을 포함하는 함수가 무엇인지 쓸 길이 멀다</a:t>
            </a:r>
            <a:r>
              <a:rPr lang="en-US" altLang="ko-KR" sz="1050" dirty="0" smtClean="0"/>
              <a:t>.</a:t>
            </a:r>
          </a:p>
          <a:p>
            <a:r>
              <a:rPr lang="ko-KR" altLang="en-US" sz="1050" dirty="0" smtClean="0"/>
              <a:t>이 상황에서는 </a:t>
            </a:r>
            <a:r>
              <a:rPr lang="ko-KR" altLang="en-US" sz="1050" dirty="0" err="1" smtClean="0"/>
              <a:t>클로저식</a:t>
            </a:r>
            <a:r>
              <a:rPr lang="ko-KR" altLang="en-US" sz="1050" dirty="0" smtClean="0"/>
              <a:t> </a:t>
            </a:r>
            <a:r>
              <a:rPr lang="ko-KR" altLang="en-US" sz="1050" dirty="0" smtClean="0"/>
              <a:t>구문을 사용하여 정렬 </a:t>
            </a:r>
            <a:r>
              <a:rPr lang="ko-KR" altLang="en-US" sz="1050" dirty="0" err="1" smtClean="0"/>
              <a:t>클로저를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인라인으로</a:t>
            </a:r>
            <a:r>
              <a:rPr lang="ko-KR" altLang="en-US" sz="1050" dirty="0" smtClean="0"/>
              <a:t> 작성하는 것이 좋습니다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ko-KR" altLang="en-US" sz="1050" dirty="0" err="1" smtClean="0"/>
              <a:t>인라인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클로저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표현식의</a:t>
            </a:r>
            <a:r>
              <a:rPr lang="ko-KR" altLang="en-US" sz="1050" dirty="0" smtClean="0"/>
              <a:t> 경우 매개 변수와 반환 유형은 중괄호 안에 작성되지 않고 중괄호 안에 작성됩니다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in </a:t>
            </a:r>
            <a:r>
              <a:rPr lang="ko-KR" altLang="en-US" sz="1050" dirty="0" smtClean="0"/>
              <a:t>키워드는 </a:t>
            </a:r>
            <a:r>
              <a:rPr lang="ko-KR" altLang="en-US" sz="1050" dirty="0" err="1" smtClean="0"/>
              <a:t>클로저의</a:t>
            </a:r>
            <a:r>
              <a:rPr lang="ko-KR" altLang="en-US" sz="1050" dirty="0" smtClean="0"/>
              <a:t> 본문 시작 부분을 소개하는 데 사용되며 </a:t>
            </a:r>
            <a:r>
              <a:rPr lang="ko-KR" altLang="en-US" sz="1050" dirty="0" err="1" smtClean="0"/>
              <a:t>클로저의</a:t>
            </a:r>
            <a:r>
              <a:rPr lang="ko-KR" altLang="en-US" sz="1050" dirty="0" smtClean="0"/>
              <a:t> 매개 변수 및 반환 유형에 대한 정의가 완료되고 </a:t>
            </a:r>
            <a:r>
              <a:rPr lang="ko-KR" altLang="en-US" sz="1050" dirty="0" err="1" smtClean="0"/>
              <a:t>클로저의</a:t>
            </a:r>
            <a:r>
              <a:rPr lang="ko-KR" altLang="en-US" sz="1050" dirty="0" smtClean="0"/>
              <a:t> 본문이 시작될 예정임을 나타냅니다</a:t>
            </a:r>
            <a:r>
              <a:rPr lang="en-US" altLang="ko-KR" sz="1050" dirty="0" smtClean="0"/>
              <a:t>.</a:t>
            </a:r>
            <a:endParaRPr lang="en-US" altLang="ko-KR" sz="1050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789" y="1258889"/>
            <a:ext cx="3940302" cy="460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빗면 1"/>
          <p:cNvSpPr/>
          <p:nvPr/>
        </p:nvSpPr>
        <p:spPr>
          <a:xfrm>
            <a:off x="458788" y="395288"/>
            <a:ext cx="3132011" cy="648072"/>
          </a:xfrm>
          <a:prstGeom prst="bevel">
            <a:avLst/>
          </a:prstGeom>
          <a:gradFill flip="none" rotWithShape="1">
            <a:gsLst>
              <a:gs pos="0">
                <a:srgbClr val="660033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sunrise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Functions, Closures</a:t>
            </a:r>
            <a:endParaRPr lang="ko-KR" altLang="en-US" sz="1400" b="1" dirty="0" smtClean="0">
              <a:solidFill>
                <a:srgbClr val="00FFCC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5065" y="395536"/>
            <a:ext cx="2394148" cy="648072"/>
          </a:xfrm>
          <a:prstGeom prst="rect">
            <a:avLst/>
          </a:prstGeom>
          <a:effectLst>
            <a:innerShdw blurRad="63500" dist="63500" dir="2700000">
              <a:prstClr val="black">
                <a:alpha val="8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Closures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4664" y="5060955"/>
            <a:ext cx="6138564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 smtClean="0"/>
              <a:t>컨텍스트에서</a:t>
            </a:r>
            <a:r>
              <a:rPr lang="ko-KR" altLang="en-US" sz="1050" b="1" dirty="0" smtClean="0"/>
              <a:t> 유형 유추</a:t>
            </a:r>
          </a:p>
          <a:p>
            <a:endParaRPr lang="ko-KR" altLang="en-US" sz="1050" b="1" dirty="0" smtClean="0"/>
          </a:p>
          <a:p>
            <a:r>
              <a:rPr lang="ko-KR" altLang="en-US" sz="1050" dirty="0" smtClean="0"/>
              <a:t>정렬 </a:t>
            </a:r>
            <a:r>
              <a:rPr lang="ko-KR" altLang="en-US" sz="1050" dirty="0" err="1" smtClean="0"/>
              <a:t>클로저는</a:t>
            </a:r>
            <a:r>
              <a:rPr lang="ko-KR" altLang="en-US" sz="1050" dirty="0" smtClean="0"/>
              <a:t> 인수로 함수에 전달되므로 </a:t>
            </a:r>
            <a:r>
              <a:rPr lang="en-US" altLang="ko-KR" sz="1050" dirty="0" smtClean="0"/>
              <a:t>Swift</a:t>
            </a:r>
            <a:r>
              <a:rPr lang="ko-KR" altLang="en-US" sz="1050" dirty="0" smtClean="0"/>
              <a:t>는 매개 변수의 형식과 반환 값의 형식을 정렬 메서드의 두 번째 매개 변수 유형에서 추론 할 수 있습니다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이 매개 변수는 </a:t>
            </a:r>
            <a:r>
              <a:rPr lang="en-US" altLang="ko-KR" sz="1050" dirty="0" smtClean="0"/>
              <a:t>(String, String) -&gt; </a:t>
            </a:r>
            <a:r>
              <a:rPr lang="en-US" altLang="ko-KR" sz="1050" dirty="0" err="1" smtClean="0"/>
              <a:t>Bool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유형의 함수를 </a:t>
            </a:r>
            <a:r>
              <a:rPr lang="ko-KR" altLang="en-US" sz="1050" dirty="0" smtClean="0"/>
              <a:t>필요로 합니다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즉</a:t>
            </a:r>
            <a:r>
              <a:rPr lang="en-US" altLang="ko-KR" sz="1050" dirty="0" smtClean="0"/>
              <a:t>, (String, String) </a:t>
            </a:r>
            <a:r>
              <a:rPr lang="ko-KR" altLang="en-US" sz="1050" dirty="0" smtClean="0"/>
              <a:t>및 </a:t>
            </a:r>
            <a:r>
              <a:rPr lang="en-US" altLang="ko-KR" sz="1050" dirty="0" err="1" smtClean="0"/>
              <a:t>Bool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유형을 </a:t>
            </a:r>
            <a:r>
              <a:rPr lang="ko-KR" altLang="en-US" sz="1050" dirty="0" err="1" smtClean="0"/>
              <a:t>클로저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표현식</a:t>
            </a:r>
            <a:r>
              <a:rPr lang="ko-KR" altLang="en-US" sz="1050" dirty="0" smtClean="0"/>
              <a:t> 정의의 일부로 작성하는 것은 필요하지 않습니다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모든 유형을 유추 할 수 있으므로 매개 변수 이름 주위의 괄호 </a:t>
            </a:r>
            <a:r>
              <a:rPr lang="en-US" altLang="ko-KR" sz="1050" dirty="0" smtClean="0"/>
              <a:t>(-)</a:t>
            </a:r>
            <a:r>
              <a:rPr lang="ko-KR" altLang="en-US" sz="1050" dirty="0" smtClean="0"/>
              <a:t>와 화살표 </a:t>
            </a:r>
            <a:r>
              <a:rPr lang="en-US" altLang="ko-KR" sz="1050" dirty="0" smtClean="0"/>
              <a:t>()</a:t>
            </a:r>
            <a:r>
              <a:rPr lang="ko-KR" altLang="en-US" sz="1050" dirty="0" smtClean="0"/>
              <a:t>는 생략 할 수 있습니다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매개 변수 유형과 반환 유형은 </a:t>
            </a:r>
            <a:r>
              <a:rPr lang="ko-KR" altLang="en-US" sz="1050" dirty="0" err="1" smtClean="0"/>
              <a:t>클로저를</a:t>
            </a:r>
            <a:r>
              <a:rPr lang="ko-KR" altLang="en-US" sz="1050" dirty="0" smtClean="0"/>
              <a:t> 함수에 </a:t>
            </a:r>
            <a:r>
              <a:rPr lang="ko-KR" altLang="en-US" sz="1050" dirty="0" err="1" smtClean="0"/>
              <a:t>인라인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클로저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표현식으로</a:t>
            </a:r>
            <a:r>
              <a:rPr lang="ko-KR" altLang="en-US" sz="1050" dirty="0" smtClean="0"/>
              <a:t> 전달할 때 항상 유추 할 수 있습니다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결과적으로 </a:t>
            </a:r>
            <a:r>
              <a:rPr lang="ko-KR" altLang="en-US" sz="1050" dirty="0" err="1" smtClean="0"/>
              <a:t>클로저가</a:t>
            </a:r>
            <a:r>
              <a:rPr lang="ko-KR" altLang="en-US" sz="1050" dirty="0" smtClean="0"/>
              <a:t> 함수 인수로 사용될 때 </a:t>
            </a:r>
            <a:r>
              <a:rPr lang="ko-KR" altLang="en-US" sz="1050" dirty="0" err="1" smtClean="0"/>
              <a:t>인라인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클로저를</a:t>
            </a:r>
            <a:r>
              <a:rPr lang="ko-KR" altLang="en-US" sz="1050" dirty="0" smtClean="0"/>
              <a:t> 최대한의 형식으로 작성할 필요가 없습니다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유형을 작성하는 옵션은 여전히 있습니다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사실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코드를 읽을 </a:t>
            </a:r>
            <a:r>
              <a:rPr lang="ko-KR" altLang="en-US" sz="1050" dirty="0" err="1" smtClean="0"/>
              <a:t>수있는</a:t>
            </a:r>
            <a:r>
              <a:rPr lang="ko-KR" altLang="en-US" sz="1050" dirty="0" smtClean="0"/>
              <a:t> 다른 사람들에게 모호함을 피할 </a:t>
            </a:r>
            <a:r>
              <a:rPr lang="ko-KR" altLang="en-US" sz="1050" dirty="0" smtClean="0"/>
              <a:t>필요가 있을 </a:t>
            </a:r>
            <a:r>
              <a:rPr lang="ko-KR" altLang="en-US" sz="1050" dirty="0" smtClean="0"/>
              <a:t>때 </a:t>
            </a:r>
            <a:r>
              <a:rPr lang="ko-KR" altLang="en-US" sz="1050" dirty="0" smtClean="0"/>
              <a:t>이렇게 하는 </a:t>
            </a:r>
            <a:r>
              <a:rPr lang="ko-KR" altLang="en-US" sz="1050" dirty="0" smtClean="0"/>
              <a:t>것이 좋습니다</a:t>
            </a:r>
            <a:r>
              <a:rPr lang="en-US" altLang="ko-KR" sz="1050" dirty="0" smtClean="0"/>
              <a:t>.</a:t>
            </a:r>
            <a:endParaRPr lang="en-US" altLang="ko-KR" sz="1050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712" y="1258888"/>
            <a:ext cx="612457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빗면 1"/>
          <p:cNvSpPr/>
          <p:nvPr/>
        </p:nvSpPr>
        <p:spPr>
          <a:xfrm>
            <a:off x="458788" y="395288"/>
            <a:ext cx="3132011" cy="648072"/>
          </a:xfrm>
          <a:prstGeom prst="bevel">
            <a:avLst/>
          </a:prstGeom>
          <a:gradFill flip="none" rotWithShape="1">
            <a:gsLst>
              <a:gs pos="0">
                <a:srgbClr val="660033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sunrise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Functions, Closures</a:t>
            </a:r>
            <a:endParaRPr lang="ko-KR" altLang="en-US" sz="1400" b="1" dirty="0" smtClean="0">
              <a:solidFill>
                <a:srgbClr val="00FFCC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5065" y="395536"/>
            <a:ext cx="2394148" cy="648072"/>
          </a:xfrm>
          <a:prstGeom prst="rect">
            <a:avLst/>
          </a:prstGeom>
          <a:effectLst>
            <a:innerShdw blurRad="63500" dist="63500" dir="2700000">
              <a:prstClr val="black">
                <a:alpha val="8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Closures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8788" y="4283968"/>
            <a:ext cx="613856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 smtClean="0"/>
              <a:t>컨텍스트에서</a:t>
            </a:r>
            <a:r>
              <a:rPr lang="ko-KR" altLang="en-US" sz="1050" b="1" dirty="0" smtClean="0"/>
              <a:t> 유형 유추</a:t>
            </a:r>
          </a:p>
          <a:p>
            <a:endParaRPr lang="ko-KR" altLang="en-US" sz="1050" b="1" dirty="0" smtClean="0"/>
          </a:p>
          <a:p>
            <a:r>
              <a:rPr lang="ko-KR" altLang="en-US" sz="1050" dirty="0" smtClean="0"/>
              <a:t>단일 </a:t>
            </a:r>
            <a:r>
              <a:rPr lang="ko-KR" altLang="en-US" sz="1050" dirty="0" err="1" smtClean="0"/>
              <a:t>표현식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클로저는</a:t>
            </a:r>
            <a:r>
              <a:rPr lang="ko-KR" altLang="en-US" sz="1050" dirty="0" smtClean="0"/>
              <a:t> 이전 예제의 새 버전에서와 같이 선언에서 </a:t>
            </a:r>
            <a:r>
              <a:rPr lang="en-US" altLang="ko-KR" sz="1050" dirty="0" smtClean="0"/>
              <a:t>return </a:t>
            </a:r>
            <a:r>
              <a:rPr lang="ko-KR" altLang="en-US" sz="1050" dirty="0" smtClean="0"/>
              <a:t>키워드를 생략함으로써 단일 </a:t>
            </a:r>
            <a:r>
              <a:rPr lang="ko-KR" altLang="en-US" sz="1050" dirty="0" err="1" smtClean="0"/>
              <a:t>표현식의</a:t>
            </a:r>
            <a:r>
              <a:rPr lang="ko-KR" altLang="en-US" sz="1050" dirty="0" smtClean="0"/>
              <a:t> 결과를 암시 적으로 반환 할 수 있습니다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여기에서 </a:t>
            </a:r>
            <a:r>
              <a:rPr lang="en-US" altLang="ko-KR" sz="1050" dirty="0" smtClean="0"/>
              <a:t>sort </a:t>
            </a:r>
            <a:r>
              <a:rPr lang="ko-KR" altLang="en-US" sz="1050" dirty="0" err="1" smtClean="0"/>
              <a:t>메소드의</a:t>
            </a:r>
            <a:r>
              <a:rPr lang="ko-KR" altLang="en-US" sz="1050" dirty="0" smtClean="0"/>
              <a:t> 두 번째 인수의 함수 유형은 </a:t>
            </a:r>
            <a:r>
              <a:rPr lang="en-US" altLang="ko-KR" sz="1050" dirty="0" err="1" smtClean="0"/>
              <a:t>Bool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값이 </a:t>
            </a:r>
            <a:r>
              <a:rPr lang="ko-KR" altLang="en-US" sz="1050" dirty="0" err="1" smtClean="0"/>
              <a:t>클로저에</a:t>
            </a:r>
            <a:r>
              <a:rPr lang="ko-KR" altLang="en-US" sz="1050" dirty="0" smtClean="0"/>
              <a:t> 의해 </a:t>
            </a:r>
            <a:r>
              <a:rPr lang="ko-KR" altLang="en-US" sz="1050" dirty="0" err="1" smtClean="0"/>
              <a:t>리턴되어야한다는</a:t>
            </a:r>
            <a:r>
              <a:rPr lang="ko-KR" altLang="en-US" sz="1050" dirty="0" smtClean="0"/>
              <a:t> 것을 </a:t>
            </a:r>
            <a:r>
              <a:rPr lang="ko-KR" altLang="en-US" sz="1050" dirty="0" err="1" smtClean="0"/>
              <a:t>분명하게합니다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ko-KR" altLang="en-US" sz="1050" dirty="0" err="1" smtClean="0"/>
              <a:t>클로저의</a:t>
            </a:r>
            <a:r>
              <a:rPr lang="ko-KR" altLang="en-US" sz="1050" dirty="0" smtClean="0"/>
              <a:t> 본문에는 </a:t>
            </a:r>
            <a:r>
              <a:rPr lang="en-US" altLang="ko-KR" sz="1050" dirty="0" err="1" smtClean="0"/>
              <a:t>Bool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값을 반환하는 단일 식 </a:t>
            </a:r>
            <a:r>
              <a:rPr lang="en-US" altLang="ko-KR" sz="1050" dirty="0" smtClean="0"/>
              <a:t>(s1&gt; s2)</a:t>
            </a:r>
            <a:r>
              <a:rPr lang="ko-KR" altLang="en-US" sz="1050" dirty="0" smtClean="0"/>
              <a:t>이 포함되어 있으므로 모호성이 없으며 </a:t>
            </a:r>
            <a:r>
              <a:rPr lang="en-US" altLang="ko-KR" sz="1050" dirty="0" smtClean="0"/>
              <a:t>return </a:t>
            </a:r>
            <a:r>
              <a:rPr lang="ko-KR" altLang="en-US" sz="1050" dirty="0" smtClean="0"/>
              <a:t>키워드는 생략 할 수 있습니다</a:t>
            </a:r>
            <a:r>
              <a:rPr lang="en-US" altLang="ko-KR" sz="1050" dirty="0" smtClean="0"/>
              <a:t>.</a:t>
            </a:r>
            <a:endParaRPr lang="en-US" altLang="ko-KR" sz="1050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7" y="1258888"/>
            <a:ext cx="606742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빗면 1"/>
          <p:cNvSpPr/>
          <p:nvPr/>
        </p:nvSpPr>
        <p:spPr>
          <a:xfrm>
            <a:off x="458390" y="395536"/>
            <a:ext cx="3132011" cy="648072"/>
          </a:xfrm>
          <a:prstGeom prst="bevel">
            <a:avLst/>
          </a:prstGeom>
          <a:gradFill flip="none" rotWithShape="1">
            <a:gsLst>
              <a:gs pos="0">
                <a:srgbClr val="660033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sunrise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Functions, Closures</a:t>
            </a:r>
            <a:endParaRPr lang="ko-KR" altLang="en-US" sz="1400" b="1" dirty="0" smtClean="0">
              <a:solidFill>
                <a:srgbClr val="00FFCC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23065" y="395536"/>
            <a:ext cx="2376147" cy="576064"/>
          </a:xfrm>
          <a:prstGeom prst="rect">
            <a:avLst/>
          </a:prstGeom>
          <a:effectLst>
            <a:innerShdw blurRad="63500" dist="63500" dir="2700000">
              <a:prstClr val="black">
                <a:alpha val="8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Functions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0648" y="6156176"/>
            <a:ext cx="6336704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함수 정의 및 호출</a:t>
            </a:r>
          </a:p>
          <a:p>
            <a:endParaRPr lang="ko-KR" altLang="en-US" sz="1050" b="1" dirty="0" smtClean="0"/>
          </a:p>
          <a:p>
            <a:r>
              <a:rPr lang="ko-KR" altLang="en-US" sz="1050" dirty="0" smtClean="0"/>
              <a:t>함수를 정의 할 때 함수가 입력 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매개 변수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으로 취하는 하나 이상의 명명 된 유형 지정 값 및 </a:t>
            </a:r>
            <a:r>
              <a:rPr lang="en-US" altLang="ko-KR" sz="1050" dirty="0" smtClean="0"/>
              <a:t>/ </a:t>
            </a:r>
            <a:r>
              <a:rPr lang="ko-KR" altLang="en-US" sz="1050" dirty="0" smtClean="0"/>
              <a:t>또는 함수가 출력 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리턴 유형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으로 다시 전달하는 값 유형을 정의 할 수 있습니다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함수를 사용하려면 이름을 사용하여 함수를 호출하고 함수의 매개 변수 유형과 일치하는 입력 값 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인수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을 전달하십시오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인수는 항상 함수의 매개 변수 목록과 동일한 순서로 </a:t>
            </a:r>
            <a:r>
              <a:rPr lang="ko-KR" altLang="en-US" sz="1050" dirty="0" smtClean="0"/>
              <a:t>제공되어야 합니다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아래 예제는 </a:t>
            </a:r>
            <a:r>
              <a:rPr lang="en-US" altLang="ko-KR" sz="1050" dirty="0" smtClean="0"/>
              <a:t>String (</a:t>
            </a:r>
            <a:r>
              <a:rPr lang="en-US" altLang="ko-KR" sz="1050" dirty="0" err="1" smtClean="0"/>
              <a:t>personName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을 매개 변수로 취한 다음 다른 </a:t>
            </a:r>
            <a:r>
              <a:rPr lang="en-US" altLang="ko-KR" sz="1050" dirty="0" smtClean="0"/>
              <a:t>String</a:t>
            </a:r>
            <a:r>
              <a:rPr lang="ko-KR" altLang="en-US" sz="1050" dirty="0" smtClean="0"/>
              <a:t>을 반환하는 </a:t>
            </a:r>
            <a:r>
              <a:rPr lang="en-US" altLang="ko-KR" sz="1050" dirty="0" err="1" smtClean="0"/>
              <a:t>sayHello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함수를 정의합니다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함수 </a:t>
            </a:r>
            <a:r>
              <a:rPr lang="ko-KR" altLang="en-US" sz="1050" dirty="0" smtClean="0"/>
              <a:t>정의는 </a:t>
            </a:r>
            <a:r>
              <a:rPr lang="en-US" altLang="ko-KR" sz="1050" dirty="0" err="1" smtClean="0"/>
              <a:t>func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키워드로 시작합니다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키워드 다음에 함수의 리턴 유형을 나타내는 리턴 화살표 </a:t>
            </a:r>
            <a:r>
              <a:rPr lang="en-US" altLang="ko-KR" sz="1050" dirty="0" smtClean="0"/>
              <a:t>-&gt;</a:t>
            </a:r>
            <a:r>
              <a:rPr lang="ko-KR" altLang="en-US" sz="1050" dirty="0" smtClean="0"/>
              <a:t>가 표시되고 리턴 할 유형의 이름으로 정의가 종료됩니다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return </a:t>
            </a:r>
            <a:r>
              <a:rPr lang="ko-KR" altLang="en-US" sz="1050" dirty="0" smtClean="0"/>
              <a:t>문은 함수가 반환 할 값을 나타냅니다</a:t>
            </a:r>
            <a:r>
              <a:rPr lang="en-US" altLang="ko-KR" sz="1050" dirty="0" smtClean="0"/>
              <a:t>.</a:t>
            </a:r>
          </a:p>
          <a:p>
            <a:r>
              <a:rPr lang="ko-KR" altLang="en-US" sz="1050" dirty="0" smtClean="0"/>
              <a:t>함수가 정의되면 코드의 다른 부분에서 호출 할 수 있습니다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정의 된 함수를 여러 </a:t>
            </a:r>
            <a:r>
              <a:rPr lang="ko-KR" altLang="en-US" sz="1050" dirty="0" smtClean="0"/>
              <a:t>번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호출하고 다른 입력 값을 호출 할 수 있습니다</a:t>
            </a:r>
            <a:r>
              <a:rPr lang="en-US" altLang="ko-KR" sz="1050" dirty="0" smtClean="0"/>
              <a:t>.</a:t>
            </a:r>
            <a:endParaRPr lang="en-US" altLang="ko-KR" sz="105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789" y="1258889"/>
            <a:ext cx="5778524" cy="4972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562" y="1258888"/>
            <a:ext cx="6238875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빗면 2"/>
          <p:cNvSpPr/>
          <p:nvPr/>
        </p:nvSpPr>
        <p:spPr>
          <a:xfrm>
            <a:off x="458788" y="395288"/>
            <a:ext cx="3132011" cy="648072"/>
          </a:xfrm>
          <a:prstGeom prst="bevel">
            <a:avLst/>
          </a:prstGeom>
          <a:gradFill flip="none" rotWithShape="1">
            <a:gsLst>
              <a:gs pos="0">
                <a:srgbClr val="660033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sunrise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Functions, Closures</a:t>
            </a:r>
            <a:endParaRPr lang="ko-KR" altLang="en-US" sz="1400" b="1" dirty="0" smtClean="0">
              <a:solidFill>
                <a:srgbClr val="00FFCC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05065" y="395536"/>
            <a:ext cx="2394148" cy="648072"/>
          </a:xfrm>
          <a:prstGeom prst="rect">
            <a:avLst/>
          </a:prstGeom>
          <a:effectLst>
            <a:innerShdw blurRad="63500" dist="63500" dir="2700000">
              <a:prstClr val="black">
                <a:alpha val="8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Closures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788" y="5868144"/>
            <a:ext cx="613856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 smtClean="0"/>
              <a:t>단축형</a:t>
            </a:r>
            <a:r>
              <a:rPr lang="ko-KR" altLang="en-US" sz="1050" b="1" dirty="0" smtClean="0"/>
              <a:t> 인수 이름</a:t>
            </a:r>
          </a:p>
          <a:p>
            <a:endParaRPr lang="ko-KR" altLang="en-US" sz="1050" b="1" dirty="0" smtClean="0"/>
          </a:p>
          <a:p>
            <a:r>
              <a:rPr lang="en-US" altLang="ko-KR" sz="1050" dirty="0" smtClean="0"/>
              <a:t>Swift</a:t>
            </a:r>
            <a:r>
              <a:rPr lang="ko-KR" altLang="en-US" sz="1050" dirty="0" smtClean="0"/>
              <a:t>는 자동으로 인라인 </a:t>
            </a:r>
            <a:r>
              <a:rPr lang="ko-KR" altLang="en-US" sz="1050" dirty="0" err="1" smtClean="0"/>
              <a:t>클로저에</a:t>
            </a:r>
            <a:r>
              <a:rPr lang="ko-KR" altLang="en-US" sz="1050" dirty="0" smtClean="0"/>
              <a:t> 대한 단축 인수 이름을 제공합니다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이러한 인수 이름은 </a:t>
            </a:r>
            <a:r>
              <a:rPr lang="ko-KR" altLang="en-US" sz="1050" dirty="0" err="1" smtClean="0"/>
              <a:t>클로저의</a:t>
            </a:r>
            <a:r>
              <a:rPr lang="ko-KR" altLang="en-US" sz="1050" dirty="0" smtClean="0"/>
              <a:t> 인수 값을 </a:t>
            </a:r>
            <a:r>
              <a:rPr lang="en-US" altLang="ko-KR" sz="1050" dirty="0" smtClean="0"/>
              <a:t>$ 0, $ 1, $ 2 </a:t>
            </a:r>
            <a:r>
              <a:rPr lang="ko-KR" altLang="en-US" sz="1050" dirty="0" smtClean="0"/>
              <a:t>등으로 나타내는 데 사용할 수 있습니다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ko-KR" altLang="en-US" sz="1050" dirty="0" err="1" smtClean="0"/>
              <a:t>클로저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표현식에서</a:t>
            </a:r>
            <a:r>
              <a:rPr lang="ko-KR" altLang="en-US" sz="1050" dirty="0" smtClean="0"/>
              <a:t> 이러한 </a:t>
            </a:r>
            <a:r>
              <a:rPr lang="ko-KR" altLang="en-US" sz="1050" dirty="0" err="1" smtClean="0"/>
              <a:t>단축형</a:t>
            </a:r>
            <a:r>
              <a:rPr lang="ko-KR" altLang="en-US" sz="1050" dirty="0" smtClean="0"/>
              <a:t> 인수 이름을 사용하는 경우 </a:t>
            </a:r>
            <a:r>
              <a:rPr lang="ko-KR" altLang="en-US" sz="1050" dirty="0" err="1" smtClean="0"/>
              <a:t>클로저의</a:t>
            </a:r>
            <a:r>
              <a:rPr lang="ko-KR" altLang="en-US" sz="1050" dirty="0" smtClean="0"/>
              <a:t> 인수 목록을 해당 정의에서 생략 할 수 있으며 </a:t>
            </a:r>
            <a:r>
              <a:rPr lang="ko-KR" altLang="en-US" sz="1050" dirty="0" err="1" smtClean="0"/>
              <a:t>단축형</a:t>
            </a:r>
            <a:r>
              <a:rPr lang="ko-KR" altLang="en-US" sz="1050" dirty="0" smtClean="0"/>
              <a:t> 인수 이름의 수와 유형이 예상되는 함수 유형에서 추론됩니다</a:t>
            </a:r>
            <a:r>
              <a:rPr lang="en-US" altLang="ko-KR" sz="1050" dirty="0" smtClean="0"/>
              <a:t>. </a:t>
            </a:r>
            <a:r>
              <a:rPr lang="ko-KR" altLang="en-US" sz="1050" dirty="0" err="1" smtClean="0"/>
              <a:t>클로저</a:t>
            </a:r>
            <a:r>
              <a:rPr lang="ko-KR" altLang="en-US" sz="1050" dirty="0" smtClean="0"/>
              <a:t> 표현식이 전적으로 본문으로 구성되어 있으므로 </a:t>
            </a:r>
            <a:r>
              <a:rPr lang="en-US" altLang="ko-KR" sz="1050" dirty="0" smtClean="0"/>
              <a:t>in </a:t>
            </a:r>
            <a:r>
              <a:rPr lang="ko-KR" altLang="en-US" sz="1050" dirty="0" smtClean="0"/>
              <a:t>키워드를 생략 할 수도 있습니다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여기에서 </a:t>
            </a:r>
            <a:r>
              <a:rPr lang="en-US" altLang="ko-KR" sz="1050" dirty="0" smtClean="0"/>
              <a:t>$ 0</a:t>
            </a:r>
            <a:r>
              <a:rPr lang="ko-KR" altLang="en-US" sz="1050" dirty="0" smtClean="0"/>
              <a:t>과 </a:t>
            </a:r>
            <a:r>
              <a:rPr lang="en-US" altLang="ko-KR" sz="1050" dirty="0" smtClean="0"/>
              <a:t>$ 1</a:t>
            </a:r>
            <a:r>
              <a:rPr lang="ko-KR" altLang="en-US" sz="1050" dirty="0" smtClean="0"/>
              <a:t>은 클로저의 첫 번째와 두 번째 문자열 인수를 참조합니다</a:t>
            </a:r>
            <a:r>
              <a:rPr lang="en-US" altLang="ko-KR" sz="1050" dirty="0" smtClean="0"/>
              <a:t>.</a:t>
            </a:r>
          </a:p>
          <a:p>
            <a:endParaRPr lang="en-US" altLang="ko-KR" sz="1050" b="1" dirty="0" smtClean="0"/>
          </a:p>
          <a:p>
            <a:r>
              <a:rPr lang="ko-KR" altLang="en-US" sz="1050" b="1" dirty="0" smtClean="0"/>
              <a:t>연산자 함수</a:t>
            </a:r>
          </a:p>
          <a:p>
            <a:endParaRPr lang="ko-KR" altLang="en-US" sz="1050" b="1" dirty="0" smtClean="0"/>
          </a:p>
          <a:p>
            <a:r>
              <a:rPr lang="ko-KR" altLang="en-US" sz="1050" dirty="0" smtClean="0"/>
              <a:t>실제로 </a:t>
            </a:r>
            <a:r>
              <a:rPr lang="ko-KR" altLang="en-US" sz="1050" dirty="0" err="1" smtClean="0"/>
              <a:t>클로저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표현식을</a:t>
            </a:r>
            <a:r>
              <a:rPr lang="ko-KR" altLang="en-US" sz="1050" dirty="0" smtClean="0"/>
              <a:t> 작성하는 더 짧은 방법이 있습니다</a:t>
            </a:r>
            <a:r>
              <a:rPr lang="en-US" altLang="ko-KR" sz="1050" dirty="0" smtClean="0"/>
              <a:t>. Swift</a:t>
            </a:r>
            <a:r>
              <a:rPr lang="ko-KR" altLang="en-US" sz="1050" dirty="0" smtClean="0"/>
              <a:t>의 </a:t>
            </a:r>
            <a:r>
              <a:rPr lang="en-US" altLang="ko-KR" sz="1050" dirty="0" smtClean="0"/>
              <a:t>String </a:t>
            </a:r>
            <a:r>
              <a:rPr lang="ko-KR" altLang="en-US" sz="1050" dirty="0" smtClean="0"/>
              <a:t>유형은 </a:t>
            </a:r>
            <a:r>
              <a:rPr lang="en-US" altLang="ko-KR" sz="1050" dirty="0" smtClean="0"/>
              <a:t>greater-than </a:t>
            </a:r>
            <a:r>
              <a:rPr lang="ko-KR" altLang="en-US" sz="1050" dirty="0" smtClean="0"/>
              <a:t>연산자 </a:t>
            </a:r>
            <a:r>
              <a:rPr lang="en-US" altLang="ko-KR" sz="1050" dirty="0" smtClean="0"/>
              <a:t>(&gt;)</a:t>
            </a:r>
            <a:r>
              <a:rPr lang="ko-KR" altLang="en-US" sz="1050" dirty="0" smtClean="0"/>
              <a:t>의 문자열 특정 구현을 </a:t>
            </a:r>
            <a:r>
              <a:rPr lang="en-US" altLang="ko-KR" sz="1050" dirty="0" smtClean="0"/>
              <a:t>String </a:t>
            </a:r>
            <a:r>
              <a:rPr lang="ko-KR" altLang="en-US" sz="1050" dirty="0" smtClean="0"/>
              <a:t>유형의 두 매개 </a:t>
            </a:r>
            <a:r>
              <a:rPr lang="ko-KR" altLang="en-US" sz="1050" dirty="0" err="1" smtClean="0"/>
              <a:t>변수가있는</a:t>
            </a:r>
            <a:r>
              <a:rPr lang="ko-KR" altLang="en-US" sz="1050" dirty="0" smtClean="0"/>
              <a:t> 함수로 정의하고 </a:t>
            </a:r>
            <a:r>
              <a:rPr lang="en-US" altLang="ko-KR" sz="1050" dirty="0" err="1" smtClean="0"/>
              <a:t>Bool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유형의 값을 반환합니다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이것은 정렬 </a:t>
            </a:r>
            <a:r>
              <a:rPr lang="ko-KR" altLang="en-US" sz="1050" dirty="0" err="1" smtClean="0"/>
              <a:t>메소드의</a:t>
            </a:r>
            <a:r>
              <a:rPr lang="ko-KR" altLang="en-US" sz="1050" dirty="0" smtClean="0"/>
              <a:t> 두 번째 매개 변수에 필요한 함수 유형과 정확히 일치합니다</a:t>
            </a:r>
            <a:r>
              <a:rPr lang="en-US" altLang="ko-KR" sz="1050" dirty="0" smtClean="0"/>
              <a:t>. greater-than </a:t>
            </a:r>
            <a:r>
              <a:rPr lang="ko-KR" altLang="en-US" sz="1050" dirty="0" smtClean="0"/>
              <a:t>연산자를 전달하면 </a:t>
            </a:r>
            <a:r>
              <a:rPr lang="en-US" altLang="ko-KR" sz="1050" dirty="0" smtClean="0"/>
              <a:t>Swift</a:t>
            </a:r>
            <a:r>
              <a:rPr lang="ko-KR" altLang="en-US" sz="1050" dirty="0" smtClean="0"/>
              <a:t>는 문자열 특정 구현을 사용하려고한다고 추론합니다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err="1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빗면 1"/>
          <p:cNvSpPr/>
          <p:nvPr/>
        </p:nvSpPr>
        <p:spPr>
          <a:xfrm>
            <a:off x="458788" y="395288"/>
            <a:ext cx="3132011" cy="648072"/>
          </a:xfrm>
          <a:prstGeom prst="bevel">
            <a:avLst/>
          </a:prstGeom>
          <a:gradFill flip="none" rotWithShape="1">
            <a:gsLst>
              <a:gs pos="0">
                <a:srgbClr val="660033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sunrise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Functions, Closures</a:t>
            </a:r>
            <a:endParaRPr lang="ko-KR" altLang="en-US" sz="1400" b="1" dirty="0" smtClean="0">
              <a:solidFill>
                <a:srgbClr val="00FFCC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5065" y="395536"/>
            <a:ext cx="2394148" cy="648072"/>
          </a:xfrm>
          <a:prstGeom prst="rect">
            <a:avLst/>
          </a:prstGeom>
          <a:effectLst>
            <a:innerShdw blurRad="63500" dist="63500" dir="2700000">
              <a:prstClr val="black">
                <a:alpha val="8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Tuples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93096" y="1258888"/>
            <a:ext cx="2376264" cy="542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 smtClean="0"/>
              <a:t>튜플</a:t>
            </a:r>
            <a:endParaRPr lang="ko-KR" altLang="en-US" sz="1050" b="1" dirty="0" smtClean="0"/>
          </a:p>
          <a:p>
            <a:endParaRPr lang="ko-KR" altLang="en-US" sz="1050" b="1" dirty="0" smtClean="0"/>
          </a:p>
          <a:p>
            <a:r>
              <a:rPr lang="ko-KR" altLang="en-US" sz="1050" dirty="0" err="1" smtClean="0"/>
              <a:t>튜플은</a:t>
            </a:r>
            <a:r>
              <a:rPr lang="ko-KR" altLang="en-US" sz="1050" dirty="0" smtClean="0"/>
              <a:t> 여러 값을 단일 복합 값으로 그룹화합니다</a:t>
            </a:r>
            <a:r>
              <a:rPr lang="en-US" altLang="ko-KR" sz="1050" dirty="0" smtClean="0"/>
              <a:t>. </a:t>
            </a:r>
            <a:r>
              <a:rPr lang="ko-KR" altLang="en-US" sz="1050" dirty="0" err="1" smtClean="0"/>
              <a:t>튜플</a:t>
            </a:r>
            <a:r>
              <a:rPr lang="ko-KR" altLang="en-US" sz="1050" dirty="0" smtClean="0"/>
              <a:t> 내의 값은 모든 유형이 될 수 있으며 공통 유형을 공유 할 필요가 없습니다</a:t>
            </a:r>
            <a:r>
              <a:rPr lang="en-US" altLang="ko-KR" sz="1050" dirty="0" smtClean="0"/>
              <a:t>.</a:t>
            </a:r>
          </a:p>
          <a:p>
            <a:r>
              <a:rPr lang="ko-KR" altLang="en-US" sz="1050" dirty="0" smtClean="0"/>
              <a:t>위의 </a:t>
            </a:r>
            <a:r>
              <a:rPr lang="ko-KR" altLang="en-US" sz="1050" dirty="0" err="1" smtClean="0"/>
              <a:t>튜플은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(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, String) </a:t>
            </a:r>
            <a:r>
              <a:rPr lang="ko-KR" altLang="en-US" sz="1050" dirty="0" smtClean="0"/>
              <a:t>유형입니다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유형의 순열로부터 </a:t>
            </a:r>
            <a:r>
              <a:rPr lang="ko-KR" altLang="en-US" sz="1050" dirty="0" err="1" smtClean="0"/>
              <a:t>튜플을</a:t>
            </a:r>
            <a:r>
              <a:rPr lang="ko-KR" altLang="en-US" sz="1050" dirty="0" smtClean="0"/>
              <a:t> 생성 할 수 있으며 </a:t>
            </a:r>
            <a:r>
              <a:rPr lang="ko-KR" altLang="en-US" sz="1050" dirty="0" err="1" smtClean="0"/>
              <a:t>원하는만큼</a:t>
            </a:r>
            <a:r>
              <a:rPr lang="ko-KR" altLang="en-US" sz="1050" dirty="0" smtClean="0"/>
              <a:t> 많은 유형을 포함 할 수 있습니다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타입 </a:t>
            </a:r>
            <a:r>
              <a:rPr lang="en-US" altLang="ko-KR" sz="1050" dirty="0" smtClean="0"/>
              <a:t>(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), </a:t>
            </a:r>
            <a:r>
              <a:rPr lang="ko-KR" altLang="en-US" sz="1050" dirty="0" smtClean="0"/>
              <a:t>또는 </a:t>
            </a:r>
            <a:r>
              <a:rPr lang="en-US" altLang="ko-KR" sz="1050" dirty="0" smtClean="0"/>
              <a:t>(String, </a:t>
            </a:r>
            <a:r>
              <a:rPr lang="en-US" altLang="ko-KR" sz="1050" dirty="0" err="1" smtClean="0"/>
              <a:t>Bool</a:t>
            </a:r>
            <a:r>
              <a:rPr lang="en-US" altLang="ko-KR" sz="1050" dirty="0" smtClean="0"/>
              <a:t>) </a:t>
            </a:r>
            <a:r>
              <a:rPr lang="ko-KR" altLang="en-US" sz="1050" dirty="0" smtClean="0"/>
              <a:t>또는 필요한 다른 순열의 </a:t>
            </a:r>
            <a:r>
              <a:rPr lang="ko-KR" altLang="en-US" sz="1050" dirty="0" err="1" smtClean="0"/>
              <a:t>튜플을</a:t>
            </a:r>
            <a:r>
              <a:rPr lang="ko-KR" altLang="en-US" sz="1050" dirty="0" smtClean="0"/>
              <a:t> 갖는 것을 막을 </a:t>
            </a:r>
            <a:r>
              <a:rPr lang="ko-KR" altLang="en-US" sz="1050" dirty="0" err="1" smtClean="0"/>
              <a:t>수있는</a:t>
            </a:r>
            <a:r>
              <a:rPr lang="ko-KR" altLang="en-US" sz="1050" dirty="0" smtClean="0"/>
              <a:t> 방법은 없습니다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ko-KR" altLang="en-US" sz="1050" dirty="0" err="1" smtClean="0"/>
              <a:t>튜플의</a:t>
            </a:r>
            <a:r>
              <a:rPr lang="ko-KR" altLang="en-US" sz="1050" dirty="0" smtClean="0"/>
              <a:t> 내용은 별도의 상수 또는 변수로 나눌 수 있으며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상수 또는 변수와 마찬가지로 액세스 할 수 있습니다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ko-KR" altLang="en-US" sz="1050" dirty="0" err="1" smtClean="0"/>
              <a:t>튜플에서</a:t>
            </a:r>
            <a:r>
              <a:rPr lang="ko-KR" altLang="en-US" sz="1050" dirty="0" smtClean="0"/>
              <a:t> 개별 요소 값에 액세스하는 다른 방법은 </a:t>
            </a:r>
            <a:r>
              <a:rPr lang="en-US" altLang="ko-KR" sz="1050" dirty="0" smtClean="0"/>
              <a:t>0</a:t>
            </a:r>
            <a:r>
              <a:rPr lang="ko-KR" altLang="en-US" sz="1050" dirty="0" smtClean="0"/>
              <a:t>으로 시작하는 인덱스 번호를 사용하는 것입니다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ko-KR" altLang="en-US" sz="1050" dirty="0" err="1" smtClean="0"/>
              <a:t>튜플을</a:t>
            </a:r>
            <a:r>
              <a:rPr lang="ko-KR" altLang="en-US" sz="1050" dirty="0" smtClean="0"/>
              <a:t> 정의 할 때 개별 요소의 이름을 지정할 수 있습니다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그런 다음 요소 이름을 사용하여 해당 요소의 값에 액세스 할 수 있습니다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ko-KR" altLang="en-US" sz="1050" dirty="0" err="1" smtClean="0"/>
              <a:t>튜플은</a:t>
            </a:r>
            <a:r>
              <a:rPr lang="ko-KR" altLang="en-US" sz="1050" dirty="0" smtClean="0"/>
              <a:t> 특히 함수의 반환 값으로 유용하며 관련 값의 임시 그룹으로 사용됩니다</a:t>
            </a:r>
            <a:r>
              <a:rPr lang="en-US" altLang="ko-KR" sz="1050" dirty="0" smtClean="0"/>
              <a:t>.</a:t>
            </a:r>
            <a:endParaRPr lang="en-US" altLang="ko-KR" sz="1050" dirty="0" err="1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632" y="1258889"/>
            <a:ext cx="4157100" cy="489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빗면 1"/>
          <p:cNvSpPr/>
          <p:nvPr/>
        </p:nvSpPr>
        <p:spPr>
          <a:xfrm>
            <a:off x="458788" y="395288"/>
            <a:ext cx="3132011" cy="648072"/>
          </a:xfrm>
          <a:prstGeom prst="bevel">
            <a:avLst/>
          </a:prstGeom>
          <a:gradFill flip="none" rotWithShape="1">
            <a:gsLst>
              <a:gs pos="0">
                <a:srgbClr val="660033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sunrise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Functions, Closures</a:t>
            </a:r>
            <a:endParaRPr lang="ko-KR" altLang="en-US" sz="1400" b="1" dirty="0" smtClean="0">
              <a:solidFill>
                <a:srgbClr val="00FFCC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5065" y="395536"/>
            <a:ext cx="2394148" cy="648072"/>
          </a:xfrm>
          <a:prstGeom prst="rect">
            <a:avLst/>
          </a:prstGeom>
          <a:effectLst>
            <a:innerShdw blurRad="63500" dist="63500" dir="2700000">
              <a:prstClr val="black">
                <a:alpha val="8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Enumerations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8788" y="5868144"/>
            <a:ext cx="61385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 smtClean="0"/>
              <a:t>열거형</a:t>
            </a:r>
            <a:r>
              <a:rPr lang="en-US" altLang="ko-KR" sz="1050" b="1" dirty="0" smtClean="0"/>
              <a:t>(</a:t>
            </a:r>
            <a:r>
              <a:rPr lang="en-US" altLang="ko-KR" sz="1050" b="1" dirty="0" smtClean="0"/>
              <a:t>Enumerations)</a:t>
            </a:r>
            <a:endParaRPr lang="ko-KR" altLang="en-US" sz="1050" b="1" dirty="0" smtClean="0"/>
          </a:p>
          <a:p>
            <a:endParaRPr lang="ko-KR" altLang="en-US" sz="1050" b="1" dirty="0" smtClean="0"/>
          </a:p>
          <a:p>
            <a:r>
              <a:rPr lang="ko-KR" altLang="en-US" sz="1050" dirty="0" smtClean="0"/>
              <a:t>열거 형은 관련 값 그룹에 대한 공통 유형을 정의합니다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이를 통해 코드 내에서 유형에 관계없이 값으로 작업 할 수 있습니다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err="1" smtClean="0"/>
              <a:t>enum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키워드를 사용하여 열거 형을 도입하고 전체 정의를 중괄호 안에 넣습니다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열거 형의 멤버 값 또는 멤버는 </a:t>
            </a:r>
            <a:r>
              <a:rPr lang="en-US" altLang="ko-KR" sz="1050" dirty="0" smtClean="0"/>
              <a:t>North, South, East </a:t>
            </a:r>
            <a:r>
              <a:rPr lang="ko-KR" altLang="en-US" sz="1050" dirty="0" smtClean="0"/>
              <a:t>및 </a:t>
            </a:r>
            <a:r>
              <a:rPr lang="en-US" altLang="ko-KR" sz="1050" dirty="0" smtClean="0"/>
              <a:t>West</a:t>
            </a:r>
            <a:r>
              <a:rPr lang="ko-KR" altLang="en-US" sz="1050" dirty="0" smtClean="0"/>
              <a:t>와 같이 열거 형 내에 정의 된 값입니다</a:t>
            </a:r>
            <a:r>
              <a:rPr lang="en-US" altLang="ko-KR" sz="1050" dirty="0" smtClean="0"/>
              <a:t>. case </a:t>
            </a:r>
            <a:r>
              <a:rPr lang="ko-KR" altLang="en-US" sz="1050" dirty="0" smtClean="0"/>
              <a:t>키워드는 새 구성원 값 행이 정의 되려고 함을 나타냅니다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C </a:t>
            </a:r>
            <a:r>
              <a:rPr lang="ko-KR" altLang="en-US" sz="1050" dirty="0" smtClean="0"/>
              <a:t>및 </a:t>
            </a:r>
            <a:r>
              <a:rPr lang="en-US" altLang="ko-KR" sz="1050" dirty="0" smtClean="0"/>
              <a:t>Objective-C</a:t>
            </a:r>
            <a:r>
              <a:rPr lang="ko-KR" altLang="en-US" sz="1050" dirty="0" smtClean="0"/>
              <a:t>와 달리 </a:t>
            </a:r>
            <a:r>
              <a:rPr lang="en-US" altLang="ko-KR" sz="1050" dirty="0" smtClean="0"/>
              <a:t>Swift </a:t>
            </a:r>
            <a:r>
              <a:rPr lang="ko-KR" altLang="en-US" sz="1050" dirty="0" smtClean="0"/>
              <a:t>열거 형 멤버는 만들 때 기본 정수 값이 할당되지 않습니다</a:t>
            </a:r>
            <a:r>
              <a:rPr lang="en-US" altLang="ko-KR" sz="1050" dirty="0" smtClean="0"/>
              <a:t>.</a:t>
            </a:r>
          </a:p>
          <a:p>
            <a:r>
              <a:rPr lang="ko-KR" altLang="en-US" sz="1050" dirty="0" smtClean="0"/>
              <a:t>위의 나침반 예제에서는 북쪽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남쪽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동쪽 및 서쪽이 암시 적으로 </a:t>
            </a:r>
            <a:r>
              <a:rPr lang="en-US" altLang="ko-KR" sz="1050" dirty="0" smtClean="0"/>
              <a:t>0, 1, 2 </a:t>
            </a:r>
            <a:r>
              <a:rPr lang="ko-KR" altLang="en-US" sz="1050" dirty="0" smtClean="0"/>
              <a:t>및 </a:t>
            </a:r>
            <a:r>
              <a:rPr lang="en-US" altLang="ko-KR" sz="1050" dirty="0" smtClean="0"/>
              <a:t>3</a:t>
            </a:r>
            <a:r>
              <a:rPr lang="ko-KR" altLang="en-US" sz="1050" dirty="0" smtClean="0"/>
              <a:t>과 같지 않습니다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대신 다른 열거 형 멤버는 명시 적으로 정의 된 유형의 나침반과 함께 자체 권한으로 완전한 값입니다</a:t>
            </a:r>
            <a:r>
              <a:rPr lang="en-US" altLang="ko-KR" sz="1050" dirty="0" smtClean="0"/>
              <a:t>.</a:t>
            </a:r>
            <a:endParaRPr lang="en-US" altLang="ko-KR" sz="1050" dirty="0" err="1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2" y="1258888"/>
            <a:ext cx="608647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빗면 1"/>
          <p:cNvSpPr/>
          <p:nvPr/>
        </p:nvSpPr>
        <p:spPr>
          <a:xfrm>
            <a:off x="458788" y="395288"/>
            <a:ext cx="3132011" cy="648072"/>
          </a:xfrm>
          <a:prstGeom prst="bevel">
            <a:avLst/>
          </a:prstGeom>
          <a:gradFill flip="none" rotWithShape="1">
            <a:gsLst>
              <a:gs pos="0">
                <a:srgbClr val="660033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sunrise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Functions, Closures</a:t>
            </a:r>
            <a:endParaRPr lang="ko-KR" altLang="en-US" sz="1400" b="1" dirty="0" smtClean="0">
              <a:solidFill>
                <a:srgbClr val="00FFCC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5065" y="395536"/>
            <a:ext cx="2394148" cy="648072"/>
          </a:xfrm>
          <a:prstGeom prst="rect">
            <a:avLst/>
          </a:prstGeom>
          <a:effectLst>
            <a:innerShdw blurRad="63500" dist="63500" dir="2700000">
              <a:prstClr val="black">
                <a:alpha val="8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Enumerations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8788" y="5220072"/>
            <a:ext cx="613856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 smtClean="0"/>
              <a:t>열거형</a:t>
            </a:r>
            <a:r>
              <a:rPr lang="en-US" altLang="ko-KR" sz="1050" b="1" dirty="0" smtClean="0"/>
              <a:t>(</a:t>
            </a:r>
            <a:r>
              <a:rPr lang="en-US" altLang="ko-KR" sz="1050" b="1" dirty="0" smtClean="0"/>
              <a:t>Enumerations)</a:t>
            </a:r>
            <a:endParaRPr lang="ko-KR" altLang="en-US" sz="1050" b="1" dirty="0" smtClean="0"/>
          </a:p>
          <a:p>
            <a:endParaRPr lang="ko-KR" altLang="en-US" sz="1050" b="1" dirty="0" smtClean="0"/>
          </a:p>
          <a:p>
            <a:r>
              <a:rPr lang="ko-KR" altLang="en-US" sz="1050" dirty="0" smtClean="0"/>
              <a:t>여러 멤버 값을 쉼표로 구분하여 한 줄에 표시 할 수 있습니다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각 열거 형 정의는 아주 새로운 유형을 지정합니다</a:t>
            </a:r>
            <a:r>
              <a:rPr lang="en-US" altLang="ko-KR" sz="1050" dirty="0" smtClean="0"/>
              <a:t>. </a:t>
            </a:r>
            <a:r>
              <a:rPr lang="ko-KR" altLang="en-US" sz="1050" dirty="0" err="1" smtClean="0"/>
              <a:t>스위프트의</a:t>
            </a:r>
            <a:r>
              <a:rPr lang="ko-KR" altLang="en-US" sz="1050" dirty="0" smtClean="0"/>
              <a:t> 다른 유형과 마찬가지로 이름 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예 </a:t>
            </a:r>
            <a:r>
              <a:rPr lang="en-US" altLang="ko-KR" sz="1050" dirty="0" smtClean="0"/>
              <a:t>: </a:t>
            </a:r>
            <a:r>
              <a:rPr lang="ko-KR" altLang="en-US" sz="1050" dirty="0" smtClean="0"/>
              <a:t>나침반 및 행성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은 대문자로 입력해야합니다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열거 형의 값은 도트 구문을 사용하여 액세스 할 수 있습니다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열거 형을 복수 명칭이 아닌 단수형으로 지정하여 자명 한 것으로 </a:t>
            </a:r>
            <a:r>
              <a:rPr lang="ko-KR" altLang="en-US" sz="1050" dirty="0" smtClean="0"/>
              <a:t>읽게 하십시오</a:t>
            </a:r>
            <a:r>
              <a:rPr lang="en-US" altLang="ko-KR" sz="1050" dirty="0" smtClean="0"/>
              <a:t>.</a:t>
            </a:r>
            <a:endParaRPr lang="en-US" altLang="ko-KR" sz="1050" dirty="0" err="1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788" y="1258888"/>
            <a:ext cx="612457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빗면 3"/>
          <p:cNvSpPr/>
          <p:nvPr/>
        </p:nvSpPr>
        <p:spPr>
          <a:xfrm>
            <a:off x="458390" y="395536"/>
            <a:ext cx="3132011" cy="648072"/>
          </a:xfrm>
          <a:prstGeom prst="bevel">
            <a:avLst/>
          </a:prstGeom>
          <a:gradFill flip="none" rotWithShape="1">
            <a:gsLst>
              <a:gs pos="0">
                <a:srgbClr val="660033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sunrise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Swift : Object Oriented Programming</a:t>
            </a:r>
            <a:endParaRPr lang="ko-KR" altLang="en-US" sz="1400" b="1" dirty="0" smtClean="0">
              <a:solidFill>
                <a:srgbClr val="00FFCC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23065" y="395536"/>
            <a:ext cx="2376147" cy="576064"/>
          </a:xfrm>
          <a:prstGeom prst="rect">
            <a:avLst/>
          </a:prstGeom>
          <a:effectLst>
            <a:innerShdw blurRad="63500" dist="63500" dir="2700000">
              <a:prstClr val="black">
                <a:alpha val="8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Classes vs. Structures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8788" y="5076056"/>
            <a:ext cx="5130452" cy="316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클래스 대 구조</a:t>
            </a:r>
          </a:p>
          <a:p>
            <a:r>
              <a:rPr lang="ko-KR" altLang="en-US" sz="1050" dirty="0" smtClean="0"/>
              <a:t/>
            </a:r>
            <a:br>
              <a:rPr lang="ko-KR" altLang="en-US" sz="1050" dirty="0" smtClean="0"/>
            </a:br>
            <a:r>
              <a:rPr lang="ko-KR" altLang="en-US" sz="1050" dirty="0" smtClean="0"/>
              <a:t>구조체 </a:t>
            </a:r>
            <a:r>
              <a:rPr lang="ko-KR" altLang="en-US" sz="1050" dirty="0" err="1" smtClean="0"/>
              <a:t>인스턴스는</a:t>
            </a:r>
            <a:r>
              <a:rPr lang="ko-KR" altLang="en-US" sz="1050" dirty="0" smtClean="0"/>
              <a:t> 항상 </a:t>
            </a:r>
            <a:r>
              <a:rPr lang="ko-KR" altLang="en-US" sz="1050" b="1" dirty="0" smtClean="0"/>
              <a:t>값</a:t>
            </a:r>
            <a:r>
              <a:rPr lang="ko-KR" altLang="en-US" sz="1050" dirty="0" smtClean="0"/>
              <a:t>에</a:t>
            </a:r>
            <a:r>
              <a:rPr lang="ko-KR" altLang="en-US" sz="1050" dirty="0" smtClean="0"/>
              <a:t> 의해 전달되며 클래스 </a:t>
            </a:r>
            <a:r>
              <a:rPr lang="ko-KR" altLang="en-US" sz="1050" dirty="0" err="1" smtClean="0"/>
              <a:t>인스턴스는</a:t>
            </a:r>
            <a:r>
              <a:rPr lang="ko-KR" altLang="en-US" sz="1050" dirty="0" smtClean="0"/>
              <a:t> 항상 </a:t>
            </a:r>
            <a:r>
              <a:rPr lang="ko-KR" altLang="en-US" sz="1050" b="1" dirty="0" smtClean="0"/>
              <a:t>참조로</a:t>
            </a:r>
            <a:r>
              <a:rPr lang="ko-KR" altLang="en-US" sz="1050" dirty="0" smtClean="0"/>
              <a:t> 전달됩니다 </a:t>
            </a:r>
            <a:r>
              <a:rPr lang="en-US" altLang="ko-KR" sz="1050" dirty="0" smtClean="0"/>
              <a:t>. </a:t>
            </a:r>
            <a:r>
              <a:rPr lang="ko-KR" altLang="en-US" sz="1050" dirty="0" smtClean="0"/>
              <a:t>이것은 그들이 </a:t>
            </a:r>
            <a:r>
              <a:rPr lang="ko-KR" altLang="en-US" sz="1050" dirty="0" smtClean="0"/>
              <a:t>상이한 종류의 작업에 적합함을 </a:t>
            </a:r>
            <a:r>
              <a:rPr lang="ko-KR" altLang="en-US" sz="1050" dirty="0" smtClean="0"/>
              <a:t>의미합니다</a:t>
            </a:r>
            <a:r>
              <a:rPr lang="en-US" altLang="ko-KR" sz="1050" dirty="0" smtClean="0"/>
              <a:t>. </a:t>
            </a:r>
            <a:r>
              <a:rPr lang="ko-KR" altLang="en-US" sz="1050" dirty="0" smtClean="0"/>
              <a:t/>
            </a:r>
            <a:br>
              <a:rPr lang="ko-KR" altLang="en-US" sz="1050" dirty="0" smtClean="0"/>
            </a:br>
            <a:r>
              <a:rPr lang="ko-KR" altLang="en-US" sz="1050" dirty="0" smtClean="0"/>
              <a:t>일반적인 지침으로 다음 조건 중 하나 이상이 적용될 때 클래스 대신 구조를 만드는 것을 </a:t>
            </a:r>
            <a:r>
              <a:rPr lang="ko-KR" altLang="en-US" sz="1050" dirty="0" smtClean="0"/>
              <a:t>고려하십시오</a:t>
            </a:r>
            <a:r>
              <a:rPr lang="ko-KR" altLang="en-US" sz="1050" dirty="0" smtClean="0"/>
              <a:t> </a:t>
            </a:r>
            <a:r>
              <a:rPr lang="en-US" altLang="ko-KR" sz="1050" dirty="0" smtClean="0"/>
              <a:t>. </a:t>
            </a:r>
            <a:endParaRPr lang="en-US" altLang="ko-KR" sz="1050" dirty="0" smtClean="0"/>
          </a:p>
          <a:p>
            <a:r>
              <a:rPr lang="en-US" altLang="ko-KR" sz="1050" dirty="0" smtClean="0"/>
              <a:t>1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구조</a:t>
            </a:r>
            <a:r>
              <a:rPr lang="ko-KR" altLang="en-US" sz="1050" dirty="0" smtClean="0"/>
              <a:t>체</a:t>
            </a:r>
            <a:r>
              <a:rPr lang="ko-KR" altLang="en-US" sz="1050" dirty="0" smtClean="0"/>
              <a:t>의 </a:t>
            </a:r>
            <a:r>
              <a:rPr lang="ko-KR" altLang="en-US" sz="1050" dirty="0" smtClean="0"/>
              <a:t>주요 목적은 몇 가지 비교적 간단한 데이터 값을 캡슐화하는 것입니다</a:t>
            </a:r>
            <a:r>
              <a:rPr lang="en-US" altLang="ko-KR" sz="1050" dirty="0" smtClean="0"/>
              <a:t>. </a:t>
            </a:r>
            <a:r>
              <a:rPr lang="ko-KR" altLang="en-US" sz="1050" dirty="0" smtClean="0"/>
              <a:t/>
            </a:r>
            <a:br>
              <a:rPr lang="ko-KR" altLang="en-US" sz="1050" dirty="0" smtClean="0"/>
            </a:br>
            <a:r>
              <a:rPr lang="en-US" altLang="ko-KR" sz="1050" dirty="0" smtClean="0"/>
              <a:t>2. </a:t>
            </a:r>
            <a:r>
              <a:rPr lang="ko-KR" altLang="en-US" sz="1050" dirty="0" smtClean="0"/>
              <a:t>캡슐화된 </a:t>
            </a:r>
            <a:r>
              <a:rPr lang="ko-KR" altLang="en-US" sz="1050" dirty="0" smtClean="0"/>
              <a:t>값이 해당 </a:t>
            </a:r>
            <a:r>
              <a:rPr lang="ko-KR" altLang="en-US" sz="1050" dirty="0" smtClean="0"/>
              <a:t>구조체의</a:t>
            </a:r>
            <a:r>
              <a:rPr lang="ko-KR" altLang="en-US" sz="1050" dirty="0" smtClean="0"/>
              <a:t> </a:t>
            </a:r>
            <a:r>
              <a:rPr lang="ko-KR" altLang="en-US" sz="1050" dirty="0" err="1" smtClean="0"/>
              <a:t>인스턴스를</a:t>
            </a:r>
            <a:r>
              <a:rPr lang="ko-KR" altLang="en-US" sz="1050" dirty="0" smtClean="0"/>
              <a:t> </a:t>
            </a:r>
            <a:r>
              <a:rPr lang="ko-KR" altLang="en-US" sz="1050" dirty="0" smtClean="0"/>
              <a:t>지정하거나 전달할 때 참조되지 않고 복사된다는 것을 예상하는 것이 </a:t>
            </a:r>
            <a:r>
              <a:rPr lang="ko-KR" altLang="en-US" sz="1050" dirty="0" smtClean="0"/>
              <a:t>합리적입니다</a:t>
            </a:r>
            <a:r>
              <a:rPr lang="en-US" altLang="ko-KR" sz="1050" dirty="0" smtClean="0"/>
              <a:t>. </a:t>
            </a:r>
            <a:r>
              <a:rPr lang="ko-KR" altLang="en-US" sz="1050" dirty="0" smtClean="0"/>
              <a:t/>
            </a:r>
            <a:br>
              <a:rPr lang="ko-KR" altLang="en-US" sz="1050" dirty="0" smtClean="0"/>
            </a:br>
            <a:r>
              <a:rPr lang="en-US" altLang="ko-KR" sz="1050" dirty="0" smtClean="0"/>
              <a:t>3. </a:t>
            </a:r>
            <a:r>
              <a:rPr lang="ko-KR" altLang="en-US" sz="1050" dirty="0" smtClean="0"/>
              <a:t>구조체에 저장된 모든 특성은 그 자체가 값 유형이며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참조되는 것과는 대조적으로 </a:t>
            </a:r>
            <a:r>
              <a:rPr lang="ko-KR" altLang="en-US" sz="1050" dirty="0" smtClean="0"/>
              <a:t>복사될 </a:t>
            </a:r>
            <a:r>
              <a:rPr lang="ko-KR" altLang="en-US" sz="1050" dirty="0" smtClean="0"/>
              <a:t>것으로 예상됩니다</a:t>
            </a:r>
            <a:r>
              <a:rPr lang="en-US" altLang="ko-KR" sz="1050" dirty="0" smtClean="0"/>
              <a:t>. </a:t>
            </a:r>
            <a:r>
              <a:rPr lang="ko-KR" altLang="en-US" sz="1050" dirty="0" smtClean="0"/>
              <a:t/>
            </a:r>
            <a:br>
              <a:rPr lang="ko-KR" altLang="en-US" sz="1050" dirty="0" smtClean="0"/>
            </a:br>
            <a:r>
              <a:rPr lang="en-US" altLang="ko-KR" sz="1050" dirty="0" smtClean="0"/>
              <a:t>4. </a:t>
            </a:r>
            <a:r>
              <a:rPr lang="ko-KR" altLang="en-US" sz="1050" dirty="0" smtClean="0"/>
              <a:t>구조체는 </a:t>
            </a:r>
            <a:r>
              <a:rPr lang="ko-KR" altLang="en-US" sz="1050" dirty="0" smtClean="0"/>
              <a:t>다른 기존 유형의 속성이나 동작을 상속하지 </a:t>
            </a:r>
            <a:r>
              <a:rPr lang="ko-KR" altLang="en-US" sz="1050" dirty="0" smtClean="0"/>
              <a:t>않아도 됩니다</a:t>
            </a:r>
            <a:r>
              <a:rPr lang="en-US" altLang="ko-KR" sz="1050" dirty="0" smtClean="0"/>
              <a:t>. </a:t>
            </a:r>
            <a:r>
              <a:rPr lang="ko-KR" altLang="en-US" sz="1050" dirty="0" smtClean="0"/>
              <a:t/>
            </a:r>
            <a:br>
              <a:rPr lang="ko-KR" altLang="en-US" sz="1050" dirty="0" smtClean="0"/>
            </a:br>
            <a:r>
              <a:rPr lang="ko-KR" altLang="en-US" sz="1050" dirty="0" smtClean="0"/>
              <a:t/>
            </a:r>
            <a:br>
              <a:rPr lang="ko-KR" altLang="en-US" sz="1050" dirty="0" smtClean="0"/>
            </a:br>
            <a:r>
              <a:rPr lang="ko-KR" altLang="en-US" sz="1050" dirty="0" smtClean="0"/>
              <a:t>예를 들어</a:t>
            </a:r>
            <a:r>
              <a:rPr lang="en-US" altLang="ko-KR" sz="1050" dirty="0" smtClean="0"/>
              <a:t>, </a:t>
            </a:r>
            <a:r>
              <a:rPr lang="ko-KR" altLang="en-US" sz="1050" b="1" dirty="0" smtClean="0"/>
              <a:t>기하학적 모양</a:t>
            </a:r>
            <a:r>
              <a:rPr lang="ko-KR" altLang="en-US" sz="1050" dirty="0" smtClean="0"/>
              <a:t> 의 </a:t>
            </a:r>
            <a:r>
              <a:rPr lang="ko-KR" altLang="en-US" sz="1050" b="1" dirty="0" smtClean="0"/>
              <a:t>크기는 </a:t>
            </a:r>
            <a:r>
              <a:rPr lang="en-US" altLang="ko-KR" sz="1050" i="1" dirty="0" smtClean="0"/>
              <a:t>Double</a:t>
            </a:r>
            <a:r>
              <a:rPr lang="ko-KR" altLang="en-US" sz="1050" dirty="0" smtClean="0"/>
              <a:t> 유형 모두 </a:t>
            </a:r>
            <a:r>
              <a:rPr lang="en-US" altLang="ko-KR" sz="1050" i="1" dirty="0" smtClean="0"/>
              <a:t>width</a:t>
            </a:r>
            <a:r>
              <a:rPr lang="ko-KR" altLang="en-US" sz="1050" dirty="0" smtClean="0"/>
              <a:t> 속성과 </a:t>
            </a:r>
            <a:r>
              <a:rPr lang="en-US" altLang="ko-KR" sz="1050" i="1" dirty="0" smtClean="0"/>
              <a:t>height</a:t>
            </a:r>
            <a:r>
              <a:rPr lang="ko-KR" altLang="en-US" sz="1050" dirty="0" smtClean="0"/>
              <a:t> 속성을 </a:t>
            </a:r>
            <a:r>
              <a:rPr lang="ko-KR" altLang="en-US" sz="1050" dirty="0" smtClean="0"/>
              <a:t>캡슐화한 </a:t>
            </a:r>
            <a:r>
              <a:rPr lang="ko-KR" altLang="en-US" sz="1050" dirty="0" smtClean="0"/>
              <a:t>구조로 </a:t>
            </a:r>
            <a:r>
              <a:rPr lang="ko-KR" altLang="en-US" sz="1050" dirty="0" smtClean="0"/>
              <a:t>구조체에 </a:t>
            </a:r>
            <a:r>
              <a:rPr lang="ko-KR" altLang="en-US" sz="1050" dirty="0" smtClean="0"/>
              <a:t>적합한 선택입니다 </a:t>
            </a:r>
            <a:r>
              <a:rPr lang="en-US" altLang="ko-KR" sz="1050" dirty="0" smtClean="0"/>
              <a:t>. </a:t>
            </a:r>
            <a:r>
              <a:rPr lang="ko-KR" altLang="en-US" sz="1050" dirty="0" smtClean="0"/>
              <a:t>다른 모든 경우에는 클래스를 정의하십시오</a:t>
            </a:r>
            <a:r>
              <a:rPr lang="en-US" altLang="ko-KR" sz="1050" dirty="0" smtClean="0"/>
              <a:t>. </a:t>
            </a:r>
            <a:r>
              <a:rPr lang="ko-KR" altLang="en-US" sz="1050" dirty="0" smtClean="0"/>
              <a:t>대부분의 사용자 정의 데이터 구조는 구조가 아닌 클래스로 </a:t>
            </a:r>
            <a:r>
              <a:rPr lang="ko-KR" altLang="en-US" sz="1050" dirty="0" smtClean="0"/>
              <a:t>정의되어야 합니다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Swift</a:t>
            </a:r>
            <a:r>
              <a:rPr lang="ko-KR" altLang="en-US" sz="1050" dirty="0" smtClean="0"/>
              <a:t>의 </a:t>
            </a:r>
            <a:r>
              <a:rPr lang="en-US" altLang="ko-KR" sz="1050" dirty="0" smtClean="0"/>
              <a:t>String, Array </a:t>
            </a:r>
            <a:r>
              <a:rPr lang="ko-KR" altLang="en-US" sz="1050" dirty="0" smtClean="0"/>
              <a:t>및 </a:t>
            </a:r>
            <a:r>
              <a:rPr lang="en-US" altLang="ko-KR" sz="1050" dirty="0" smtClean="0"/>
              <a:t>Dictionary </a:t>
            </a:r>
            <a:r>
              <a:rPr lang="ko-KR" altLang="en-US" sz="1050" dirty="0" smtClean="0"/>
              <a:t>유형은 </a:t>
            </a:r>
            <a:r>
              <a:rPr lang="ko-KR" altLang="en-US" sz="1050" dirty="0" smtClean="0"/>
              <a:t>구조체로 </a:t>
            </a:r>
            <a:r>
              <a:rPr lang="ko-KR" altLang="en-US" sz="1050" dirty="0" smtClean="0"/>
              <a:t>구현됩니다</a:t>
            </a:r>
            <a:r>
              <a:rPr lang="en-US" altLang="ko-KR" sz="1050" dirty="0" smtClean="0"/>
              <a:t>.</a:t>
            </a:r>
            <a:endParaRPr lang="en-US" altLang="ko-KR" sz="1050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788" y="1258888"/>
            <a:ext cx="4842420" cy="36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빗면 1"/>
          <p:cNvSpPr/>
          <p:nvPr/>
        </p:nvSpPr>
        <p:spPr>
          <a:xfrm>
            <a:off x="458788" y="395288"/>
            <a:ext cx="3132011" cy="648072"/>
          </a:xfrm>
          <a:prstGeom prst="bevel">
            <a:avLst/>
          </a:prstGeom>
          <a:gradFill flip="none" rotWithShape="1">
            <a:gsLst>
              <a:gs pos="0">
                <a:srgbClr val="660033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sunrise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Functions, Closures</a:t>
            </a:r>
            <a:endParaRPr lang="ko-KR" altLang="en-US" sz="1400" b="1" dirty="0" smtClean="0">
              <a:solidFill>
                <a:srgbClr val="00FFCC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23065" y="395536"/>
            <a:ext cx="2376147" cy="576064"/>
          </a:xfrm>
          <a:prstGeom prst="rect">
            <a:avLst/>
          </a:prstGeom>
          <a:effectLst>
            <a:innerShdw blurRad="63500" dist="63500" dir="2700000">
              <a:prstClr val="black">
                <a:alpha val="8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Functions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788" y="1258888"/>
            <a:ext cx="511492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60648" y="6156176"/>
            <a:ext cx="6336704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다중 입력 매개 변수</a:t>
            </a:r>
          </a:p>
          <a:p>
            <a:endParaRPr lang="ko-KR" altLang="en-US" sz="1050" b="1" dirty="0" smtClean="0"/>
          </a:p>
          <a:p>
            <a:r>
              <a:rPr lang="ko-KR" altLang="en-US" sz="1050" dirty="0" smtClean="0"/>
              <a:t>여러 입력 매개 변수는 함수의 괄호 안에 쓸 수 있습니다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쉼표를 사용하여 매개 변수를 분리하십시오</a:t>
            </a:r>
            <a:r>
              <a:rPr lang="en-US" altLang="ko-KR" sz="1050" dirty="0" smtClean="0"/>
              <a:t>.</a:t>
            </a:r>
          </a:p>
          <a:p>
            <a:r>
              <a:rPr lang="ko-KR" altLang="en-US" sz="1050" dirty="0" smtClean="0"/>
              <a:t>이 함수는 반 개방 범위에 대한 시작 및 끝 인덱스를 사용하여 범위에 포함 된 요소 수를 계산합니다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둘 이상의 매개 </a:t>
            </a:r>
            <a:r>
              <a:rPr lang="ko-KR" altLang="en-US" sz="1050" dirty="0" err="1" smtClean="0"/>
              <a:t>변수가있는</a:t>
            </a:r>
            <a:r>
              <a:rPr lang="ko-KR" altLang="en-US" sz="1050" dirty="0" smtClean="0"/>
              <a:t> 함수를 호출 할 때 첫 번째 인수 다음의 인수는 해당 매개 변수 이름에 따라 레이블이 지정됩니다</a:t>
            </a:r>
            <a:r>
              <a:rPr lang="en-US" altLang="ko-KR" sz="1050" dirty="0" smtClean="0"/>
              <a:t>.</a:t>
            </a:r>
          </a:p>
          <a:p>
            <a:endParaRPr lang="en-US" altLang="ko-KR" sz="1050" b="1" dirty="0" smtClean="0"/>
          </a:p>
          <a:p>
            <a:r>
              <a:rPr lang="ko-KR" altLang="en-US" sz="1050" b="1" dirty="0" smtClean="0"/>
              <a:t>매개 </a:t>
            </a:r>
            <a:r>
              <a:rPr lang="ko-KR" altLang="en-US" sz="1050" b="1" dirty="0" err="1" smtClean="0"/>
              <a:t>변수없는</a:t>
            </a:r>
            <a:r>
              <a:rPr lang="ko-KR" altLang="en-US" sz="1050" b="1" dirty="0" smtClean="0"/>
              <a:t> 함수</a:t>
            </a:r>
          </a:p>
          <a:p>
            <a:endParaRPr lang="ko-KR" altLang="en-US" sz="1050" b="1" dirty="0" smtClean="0"/>
          </a:p>
          <a:p>
            <a:r>
              <a:rPr lang="ko-KR" altLang="en-US" sz="1050" dirty="0" smtClean="0"/>
              <a:t>함수 내에서 입력 매개 변수를 정의하는 것은 필수 사항이 아닙니다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입력 매개 </a:t>
            </a:r>
            <a:r>
              <a:rPr lang="ko-KR" altLang="en-US" sz="1050" dirty="0" err="1" smtClean="0"/>
              <a:t>변수없이</a:t>
            </a:r>
            <a:r>
              <a:rPr lang="ko-KR" altLang="en-US" sz="1050" dirty="0" smtClean="0"/>
              <a:t> 함수를 가질 수 있습니다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이 함수는 호출 될 때마다 동일한 </a:t>
            </a:r>
            <a:r>
              <a:rPr lang="en-US" altLang="ko-KR" sz="1050" dirty="0" smtClean="0"/>
              <a:t>String </a:t>
            </a:r>
            <a:r>
              <a:rPr lang="ko-KR" altLang="en-US" sz="1050" dirty="0" smtClean="0"/>
              <a:t>메시지를 반환합니다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매개 변수가 없더라도 함수 정의 뒤에 함수 이름 뒤에 괄호가 필요합니다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함수 이름 다음의 괄호는 함수가 호출 될 때 단순히 비어 있습니다</a:t>
            </a:r>
            <a:r>
              <a:rPr lang="en-US" altLang="ko-KR" sz="1050" dirty="0" smtClean="0"/>
              <a:t>.</a:t>
            </a:r>
            <a:endParaRPr lang="en-US" altLang="ko-KR" sz="105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빗면 1"/>
          <p:cNvSpPr/>
          <p:nvPr/>
        </p:nvSpPr>
        <p:spPr>
          <a:xfrm>
            <a:off x="458788" y="395288"/>
            <a:ext cx="3132011" cy="648072"/>
          </a:xfrm>
          <a:prstGeom prst="bevel">
            <a:avLst/>
          </a:prstGeom>
          <a:gradFill flip="none" rotWithShape="1">
            <a:gsLst>
              <a:gs pos="0">
                <a:srgbClr val="660033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sunrise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Functions, Closures</a:t>
            </a:r>
            <a:endParaRPr lang="ko-KR" altLang="en-US" sz="1400" b="1" dirty="0" smtClean="0">
              <a:solidFill>
                <a:srgbClr val="00FFCC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23065" y="395536"/>
            <a:ext cx="2376147" cy="576064"/>
          </a:xfrm>
          <a:prstGeom prst="rect">
            <a:avLst/>
          </a:prstGeom>
          <a:effectLst>
            <a:innerShdw blurRad="63500" dist="63500" dir="2700000">
              <a:prstClr val="black">
                <a:alpha val="8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Functions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0648" y="5148064"/>
            <a:ext cx="633670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 smtClean="0"/>
              <a:t>반환값</a:t>
            </a:r>
            <a:r>
              <a:rPr lang="ko-KR" altLang="en-US" sz="1050" b="1" dirty="0" smtClean="0"/>
              <a:t> 없는 </a:t>
            </a:r>
            <a:r>
              <a:rPr lang="ko-KR" altLang="en-US" sz="1050" b="1" dirty="0" smtClean="0"/>
              <a:t>함수</a:t>
            </a:r>
          </a:p>
          <a:p>
            <a:endParaRPr lang="ko-KR" altLang="en-US" sz="1050" b="1" dirty="0" smtClean="0"/>
          </a:p>
          <a:p>
            <a:r>
              <a:rPr lang="ko-KR" altLang="en-US" sz="1050" dirty="0" smtClean="0"/>
              <a:t>함수를 정의 할 때 반환 유형을 정의하는 것은 필수적이지 않습니다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아래 예제에서 </a:t>
            </a:r>
            <a:r>
              <a:rPr lang="en-US" altLang="ko-KR" sz="1050" dirty="0" err="1" smtClean="0"/>
              <a:t>sayHi</a:t>
            </a:r>
            <a:r>
              <a:rPr lang="en-US" altLang="ko-KR" sz="1050" dirty="0" smtClean="0"/>
              <a:t>() </a:t>
            </a:r>
            <a:r>
              <a:rPr lang="ko-KR" altLang="en-US" sz="1050" dirty="0" smtClean="0"/>
              <a:t>함수는 반환하지 않고 자체 </a:t>
            </a:r>
            <a:r>
              <a:rPr lang="en-US" altLang="ko-KR" sz="1050" dirty="0" smtClean="0"/>
              <a:t>String </a:t>
            </a:r>
            <a:r>
              <a:rPr lang="ko-KR" altLang="en-US" sz="1050" dirty="0" smtClean="0"/>
              <a:t>값을 인쇄합니다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값을 리턴 할 필요가 없으므로 함수의 정의에는 리턴 화살표 </a:t>
            </a:r>
            <a:r>
              <a:rPr lang="en-US" altLang="ko-KR" sz="1050" dirty="0" smtClean="0"/>
              <a:t>(-&gt;) </a:t>
            </a:r>
            <a:r>
              <a:rPr lang="ko-KR" altLang="en-US" sz="1050" dirty="0" smtClean="0"/>
              <a:t>또는 리턴 유형이 포함되지 않습니다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err="1" smtClean="0"/>
              <a:t>sayHi</a:t>
            </a:r>
            <a:r>
              <a:rPr lang="en-US" altLang="ko-KR" sz="1050" dirty="0" smtClean="0"/>
              <a:t>() </a:t>
            </a:r>
            <a:r>
              <a:rPr lang="ko-KR" altLang="en-US" sz="1050" dirty="0" smtClean="0"/>
              <a:t>함수는 정의 된 반환 값이 없더라도 여전히 값을 반환합니다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정의 된 반환 </a:t>
            </a:r>
            <a:r>
              <a:rPr lang="ko-KR" altLang="en-US" sz="1050" dirty="0" smtClean="0"/>
              <a:t>유형이 없는 </a:t>
            </a:r>
            <a:r>
              <a:rPr lang="ko-KR" altLang="en-US" sz="1050" dirty="0" smtClean="0"/>
              <a:t>함수는 </a:t>
            </a:r>
            <a:r>
              <a:rPr lang="en-US" altLang="ko-KR" sz="1050" dirty="0" smtClean="0"/>
              <a:t>Void </a:t>
            </a:r>
            <a:r>
              <a:rPr lang="ko-KR" altLang="en-US" sz="1050" dirty="0" smtClean="0"/>
              <a:t>유형의 특수 값을 반환합니다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반환 값은 무시할 수 있지만 값을 반환한다는 함수는 항상 그렇게 해야 합니다</a:t>
            </a:r>
            <a:r>
              <a:rPr lang="en-US" altLang="ko-KR" sz="1050" dirty="0" smtClean="0"/>
              <a:t>.</a:t>
            </a:r>
            <a:endParaRPr lang="en-US" altLang="ko-KR" sz="105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5" y="1258888"/>
            <a:ext cx="601027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빗면 1"/>
          <p:cNvSpPr/>
          <p:nvPr/>
        </p:nvSpPr>
        <p:spPr>
          <a:xfrm>
            <a:off x="458788" y="395288"/>
            <a:ext cx="3132011" cy="648072"/>
          </a:xfrm>
          <a:prstGeom prst="bevel">
            <a:avLst/>
          </a:prstGeom>
          <a:gradFill flip="none" rotWithShape="1">
            <a:gsLst>
              <a:gs pos="0">
                <a:srgbClr val="660033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sunrise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Functions, Closures</a:t>
            </a:r>
            <a:endParaRPr lang="ko-KR" altLang="en-US" sz="1400" b="1" dirty="0" smtClean="0">
              <a:solidFill>
                <a:srgbClr val="00FFCC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23065" y="395536"/>
            <a:ext cx="2376147" cy="576064"/>
          </a:xfrm>
          <a:prstGeom prst="rect">
            <a:avLst/>
          </a:prstGeom>
          <a:effectLst>
            <a:innerShdw blurRad="63500" dist="63500" dir="2700000">
              <a:prstClr val="black">
                <a:alpha val="8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Functions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0648" y="6536248"/>
            <a:ext cx="6336704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다중 반환 값</a:t>
            </a:r>
          </a:p>
          <a:p>
            <a:endParaRPr lang="ko-KR" altLang="en-US" sz="1050" b="1" dirty="0" smtClean="0"/>
          </a:p>
          <a:p>
            <a:r>
              <a:rPr lang="ko-KR" altLang="en-US" sz="1050" dirty="0" smtClean="0"/>
              <a:t>하나의 복합 반환 값의 일부로 여러 값을 반환하는 함수의 반환 형식으로 </a:t>
            </a:r>
            <a:r>
              <a:rPr lang="ko-KR" altLang="en-US" sz="1050" dirty="0" err="1" smtClean="0"/>
              <a:t>튜플</a:t>
            </a:r>
            <a:r>
              <a:rPr lang="ko-KR" altLang="en-US" sz="1050" dirty="0" smtClean="0"/>
              <a:t> 유형을 사용할 수 있습니다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아래 예제는 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값의 배열에서 가장 작은 숫자와 가장 큰 숫자를 반환하는 함수를 정의합니다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en-US" altLang="ko-KR" sz="1050" dirty="0" err="1" smtClean="0"/>
              <a:t>minMax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함수는 두 개의 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값을 포함하는 </a:t>
            </a:r>
            <a:r>
              <a:rPr lang="ko-KR" altLang="en-US" sz="1050" dirty="0" err="1" smtClean="0"/>
              <a:t>튜플을</a:t>
            </a:r>
            <a:r>
              <a:rPr lang="ko-KR" altLang="en-US" sz="1050" dirty="0" smtClean="0"/>
              <a:t> 반환합니다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값은 함수의 반환 값을 쿼리 할 때 쉽게 액세스 할 수 있도록 </a:t>
            </a:r>
            <a:r>
              <a:rPr lang="en-US" altLang="ko-KR" sz="1050" dirty="0" smtClean="0"/>
              <a:t>min </a:t>
            </a:r>
            <a:r>
              <a:rPr lang="ko-KR" altLang="en-US" sz="1050" dirty="0" smtClean="0"/>
              <a:t>및 </a:t>
            </a:r>
            <a:r>
              <a:rPr lang="en-US" altLang="ko-KR" sz="1050" dirty="0" smtClean="0"/>
              <a:t>max</a:t>
            </a:r>
            <a:r>
              <a:rPr lang="ko-KR" altLang="en-US" sz="1050" dirty="0" smtClean="0"/>
              <a:t>로 표시됩니다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ko-KR" altLang="en-US" sz="1050" dirty="0" err="1" smtClean="0"/>
              <a:t>튜플의</a:t>
            </a:r>
            <a:r>
              <a:rPr lang="ko-KR" altLang="en-US" sz="1050" dirty="0" smtClean="0"/>
              <a:t> 멤버 값은 함수의 반환 유형의 일부로 명명되므로 도트 구문을 사용하여 액세스 할 수 있으므로 최소 및 최대 값을 검색 할 수 있습니다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ko-KR" altLang="en-US" sz="1050" dirty="0" err="1" smtClean="0"/>
              <a:t>튜플이</a:t>
            </a:r>
            <a:r>
              <a:rPr lang="ko-KR" altLang="en-US" sz="1050" dirty="0" smtClean="0"/>
              <a:t> 함수에서 반환 될 때 </a:t>
            </a:r>
            <a:r>
              <a:rPr lang="ko-KR" altLang="en-US" sz="1050" dirty="0" err="1" smtClean="0"/>
              <a:t>튜플의</a:t>
            </a:r>
            <a:r>
              <a:rPr lang="ko-KR" altLang="en-US" sz="1050" dirty="0" smtClean="0"/>
              <a:t> 멤버의 이름을 지정할 필요가 없습니다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이름이 이미 함수의 반환 유형의 일부로 지정 되었기 때문입니다</a:t>
            </a:r>
            <a:r>
              <a:rPr lang="en-US" altLang="ko-KR" sz="1050" dirty="0" smtClean="0"/>
              <a:t>.</a:t>
            </a:r>
            <a:endParaRPr lang="en-US" altLang="ko-KR" sz="105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788" y="1258888"/>
            <a:ext cx="5095875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빗면 1"/>
          <p:cNvSpPr/>
          <p:nvPr/>
        </p:nvSpPr>
        <p:spPr>
          <a:xfrm>
            <a:off x="458788" y="395288"/>
            <a:ext cx="3132011" cy="648072"/>
          </a:xfrm>
          <a:prstGeom prst="bevel">
            <a:avLst/>
          </a:prstGeom>
          <a:gradFill flip="none" rotWithShape="1">
            <a:gsLst>
              <a:gs pos="0">
                <a:srgbClr val="660033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sunrise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Functions, Closures</a:t>
            </a:r>
            <a:endParaRPr lang="ko-KR" altLang="en-US" sz="1400" b="1" dirty="0" smtClean="0">
              <a:solidFill>
                <a:srgbClr val="00FFCC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5065" y="395536"/>
            <a:ext cx="2394148" cy="648072"/>
          </a:xfrm>
          <a:prstGeom prst="rect">
            <a:avLst/>
          </a:prstGeom>
          <a:effectLst>
            <a:innerShdw blurRad="63500" dist="63500" dir="2700000">
              <a:prstClr val="black">
                <a:alpha val="8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Function Parameter Names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0648" y="5943361"/>
            <a:ext cx="633670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외부 매개 변수 이름</a:t>
            </a:r>
          </a:p>
          <a:p>
            <a:endParaRPr lang="ko-KR" altLang="en-US" sz="1050" b="1" dirty="0" smtClean="0"/>
          </a:p>
          <a:p>
            <a:r>
              <a:rPr lang="ko-KR" altLang="en-US" sz="1050" dirty="0" smtClean="0"/>
              <a:t>함수 매개 변수에는 외부 매개 변수 이름과 로컬 매개 변수 이름이 있습니다</a:t>
            </a:r>
            <a:r>
              <a:rPr lang="en-US" altLang="ko-KR" sz="1050" dirty="0" smtClean="0"/>
              <a:t>.</a:t>
            </a:r>
          </a:p>
          <a:p>
            <a:r>
              <a:rPr lang="ko-KR" altLang="en-US" sz="1050" dirty="0" smtClean="0"/>
              <a:t>외부 매개 변수 이름은 함수 호출에 전달되는 인수의 레이블을 지정하는 데 사용되고 함수는 구현 될 때 지역 매개 변수 이름이 사용됩니다</a:t>
            </a:r>
            <a:r>
              <a:rPr lang="en-US" altLang="ko-KR" sz="1050" dirty="0" smtClean="0"/>
              <a:t>.</a:t>
            </a:r>
          </a:p>
          <a:p>
            <a:r>
              <a:rPr lang="ko-KR" altLang="en-US" sz="1050" dirty="0" smtClean="0"/>
              <a:t>기본적으로 첫 번째 매개 변수는 외부 이름을 생략하고 두 번째 및 후속 매개 변수는 로컬 이름을 외부 이름으로 사용합니다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각 매개 변수에는 고유 한 고유 한 로컬 이름을 </a:t>
            </a:r>
            <a:r>
              <a:rPr lang="ko-KR" altLang="en-US" sz="1050" dirty="0" err="1" smtClean="0"/>
              <a:t>지정해야합니다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외부 매개 변수가 공유 될 수 있습니다</a:t>
            </a:r>
            <a:r>
              <a:rPr lang="en-US" altLang="ko-KR" sz="1050" dirty="0" smtClean="0"/>
              <a:t>.</a:t>
            </a:r>
            <a:endParaRPr lang="en-US" altLang="ko-KR" sz="1050" dirty="0" smtClean="0"/>
          </a:p>
          <a:p>
            <a:r>
              <a:rPr lang="ko-KR" altLang="en-US" sz="1050" dirty="0" smtClean="0"/>
              <a:t>외부 매개 변수 이름은 지원하는 로컬 매개 변수 이름 바로 앞에 나타납니다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두 매개 변수 이름은 공백으로 구분됩니다</a:t>
            </a:r>
            <a:r>
              <a:rPr lang="en-US" altLang="ko-KR" sz="1050" dirty="0" smtClean="0"/>
              <a:t>.</a:t>
            </a:r>
            <a:endParaRPr lang="en-US" altLang="ko-KR" sz="1050" dirty="0" smtClean="0"/>
          </a:p>
          <a:p>
            <a:r>
              <a:rPr lang="ko-KR" altLang="en-US" sz="1050" dirty="0" smtClean="0"/>
              <a:t>다음은 </a:t>
            </a:r>
            <a:r>
              <a:rPr lang="en-US" altLang="ko-KR" sz="1050" dirty="0" err="1" smtClean="0"/>
              <a:t>sayHello</a:t>
            </a:r>
            <a:r>
              <a:rPr lang="en-US" altLang="ko-KR" sz="1050" dirty="0" smtClean="0"/>
              <a:t> () </a:t>
            </a:r>
            <a:r>
              <a:rPr lang="ko-KR" altLang="en-US" sz="1050" dirty="0" smtClean="0"/>
              <a:t>함수의 한 버전입니다</a:t>
            </a:r>
            <a:r>
              <a:rPr lang="en-US" altLang="ko-KR" sz="1050" dirty="0" smtClean="0"/>
              <a:t>.</a:t>
            </a:r>
            <a:r>
              <a:rPr lang="ko-KR" altLang="en-US" sz="1050" dirty="0" smtClean="0"/>
              <a:t>이 함수는 두 사람의 이름을 가져 와서 두 사람의 인사말을 반환합니다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to </a:t>
            </a:r>
            <a:r>
              <a:rPr lang="ko-KR" altLang="en-US" sz="1050" dirty="0" smtClean="0"/>
              <a:t>및 </a:t>
            </a:r>
            <a:r>
              <a:rPr lang="en-US" altLang="ko-KR" sz="1050" dirty="0" smtClean="0"/>
              <a:t>and </a:t>
            </a:r>
            <a:r>
              <a:rPr lang="ko-KR" altLang="en-US" sz="1050" dirty="0" smtClean="0"/>
              <a:t>단어는 함수가 호출 될 때 사용되는 외부 매개 변수 이름입니다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외부 매개 변수 이름을 사용하면 </a:t>
            </a:r>
            <a:r>
              <a:rPr lang="ko-KR" altLang="en-US" sz="1050" dirty="0" err="1" smtClean="0"/>
              <a:t>표현식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문장 형 방식으로 함수를 </a:t>
            </a:r>
            <a:r>
              <a:rPr lang="ko-KR" altLang="en-US" sz="1050" dirty="0" smtClean="0"/>
              <a:t>호출할 </a:t>
            </a:r>
            <a:r>
              <a:rPr lang="ko-KR" altLang="en-US" sz="1050" dirty="0" smtClean="0"/>
              <a:t>수 있으며 읽기 쉽고 명확한 함수 본문을 생성 할 수 있습니다</a:t>
            </a:r>
            <a:r>
              <a:rPr lang="en-US" altLang="ko-KR" sz="1050" dirty="0" smtClean="0"/>
              <a:t>.</a:t>
            </a:r>
          </a:p>
          <a:p>
            <a:r>
              <a:rPr lang="ko-KR" altLang="en-US" sz="1050" dirty="0" smtClean="0"/>
              <a:t>주어진 매개 변수에 대해 외부 매개 변수 이름을 제공하면 해당 외부 이름은 함수가 호출 될 때마다 </a:t>
            </a:r>
            <a:r>
              <a:rPr lang="ko-KR" altLang="en-US" sz="1050" dirty="0" smtClean="0"/>
              <a:t>사용해야 합니다</a:t>
            </a:r>
            <a:r>
              <a:rPr lang="en-US" altLang="ko-KR" sz="1050" dirty="0" smtClean="0"/>
              <a:t>.</a:t>
            </a:r>
            <a:endParaRPr lang="en-US" altLang="ko-KR" sz="105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788" y="1115616"/>
            <a:ext cx="5057775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빗면 1"/>
          <p:cNvSpPr/>
          <p:nvPr/>
        </p:nvSpPr>
        <p:spPr>
          <a:xfrm>
            <a:off x="458788" y="395288"/>
            <a:ext cx="3132011" cy="648072"/>
          </a:xfrm>
          <a:prstGeom prst="bevel">
            <a:avLst/>
          </a:prstGeom>
          <a:gradFill flip="none" rotWithShape="1">
            <a:gsLst>
              <a:gs pos="0">
                <a:srgbClr val="660033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sunrise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Functions, Closures</a:t>
            </a:r>
            <a:endParaRPr lang="ko-KR" altLang="en-US" sz="1400" b="1" dirty="0" smtClean="0">
              <a:solidFill>
                <a:srgbClr val="00FFCC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5065" y="395536"/>
            <a:ext cx="2394148" cy="648072"/>
          </a:xfrm>
          <a:prstGeom prst="rect">
            <a:avLst/>
          </a:prstGeom>
          <a:effectLst>
            <a:innerShdw blurRad="63500" dist="63500" dir="2700000">
              <a:prstClr val="black">
                <a:alpha val="8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Function Parameter Names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1573" y="1258888"/>
            <a:ext cx="2817787" cy="607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기본 매개 변수 값</a:t>
            </a:r>
          </a:p>
          <a:p>
            <a:endParaRPr lang="ko-KR" altLang="en-US" sz="1050" b="1" dirty="0" smtClean="0"/>
          </a:p>
          <a:p>
            <a:r>
              <a:rPr lang="ko-KR" altLang="en-US" sz="1050" dirty="0" smtClean="0"/>
              <a:t>함수 매개 변수 유형 뒤에 값을 추가하면 매개 변수의 기본값이 정의됩니다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기본값을 정의하면 함수를 호출 할 때 해당 매개 변수를 생략 할 수 있습니다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함수의 매개 변수 목록 끝 부분에 매개 변수를 기본값으로 배치하십시오</a:t>
            </a:r>
            <a:r>
              <a:rPr lang="en-US" altLang="ko-KR" sz="1050" dirty="0" smtClean="0"/>
              <a:t>.</a:t>
            </a:r>
          </a:p>
          <a:p>
            <a:endParaRPr lang="en-US" altLang="ko-KR" sz="1050" b="1" dirty="0" smtClean="0"/>
          </a:p>
          <a:p>
            <a:endParaRPr lang="en-US" altLang="ko-KR" sz="1050" b="1" dirty="0" smtClean="0"/>
          </a:p>
          <a:p>
            <a:endParaRPr lang="en-US" altLang="ko-KR" sz="1050" b="1" dirty="0" smtClean="0"/>
          </a:p>
          <a:p>
            <a:r>
              <a:rPr lang="ko-KR" altLang="en-US" sz="1050" b="1" dirty="0" smtClean="0"/>
              <a:t>가변 </a:t>
            </a:r>
            <a:r>
              <a:rPr lang="ko-KR" altLang="en-US" sz="1050" b="1" dirty="0" smtClean="0"/>
              <a:t>매개 변수</a:t>
            </a:r>
          </a:p>
          <a:p>
            <a:endParaRPr lang="ko-KR" altLang="en-US" sz="1050" b="1" dirty="0" smtClean="0"/>
          </a:p>
          <a:p>
            <a:r>
              <a:rPr lang="en-US" altLang="ko-KR" sz="1050" dirty="0" err="1" smtClean="0"/>
              <a:t>Variadic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매개 변수는 매개 변수로 전달되는 지정된 유형의 입력 값 수가 다를 수 있음을 나타냅니다</a:t>
            </a:r>
            <a:r>
              <a:rPr lang="en-US" altLang="ko-KR" sz="1050" dirty="0" smtClean="0"/>
              <a:t>. </a:t>
            </a:r>
            <a:r>
              <a:rPr lang="en-US" altLang="ko-KR" sz="1050" dirty="0" err="1" smtClean="0"/>
              <a:t>variadic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매개 변수는 특정 유형의 </a:t>
            </a:r>
            <a:r>
              <a:rPr lang="en-US" altLang="ko-KR" sz="1050" dirty="0" smtClean="0"/>
              <a:t>0 </a:t>
            </a:r>
            <a:r>
              <a:rPr lang="ko-KR" altLang="en-US" sz="1050" dirty="0" smtClean="0"/>
              <a:t>및 </a:t>
            </a:r>
            <a:r>
              <a:rPr lang="en-US" altLang="ko-KR" sz="1050" dirty="0" smtClean="0"/>
              <a:t>/ </a:t>
            </a:r>
            <a:r>
              <a:rPr lang="ko-KR" altLang="en-US" sz="1050" dirty="0" smtClean="0"/>
              <a:t>또는 더 많은 매개 변수를 허용 할 수 있으며 매개 변수의 유형 이름 바로 뒤에 </a:t>
            </a:r>
            <a:r>
              <a:rPr lang="en-US" altLang="ko-KR" sz="1050" dirty="0" smtClean="0"/>
              <a:t>3 </a:t>
            </a:r>
            <a:r>
              <a:rPr lang="ko-KR" altLang="en-US" sz="1050" dirty="0" smtClean="0"/>
              <a:t>개의 마침표 </a:t>
            </a:r>
            <a:r>
              <a:rPr lang="en-US" altLang="ko-KR" sz="1050" dirty="0" smtClean="0"/>
              <a:t>(...)</a:t>
            </a:r>
            <a:r>
              <a:rPr lang="ko-KR" altLang="en-US" sz="1050" dirty="0" smtClean="0"/>
              <a:t>를 추가하여 나타냅니다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가변 인수에 전달 된 값은 함수 본문에 지정된 유형의 배열로 나타납니다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아래 예제에서 함수는 길이의 숫자 목록에 대한 산술 평균 또는 평균을 계산합니다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함수 당 하나의 가변 매개 변수가 허용됩니다</a:t>
            </a:r>
            <a:r>
              <a:rPr lang="en-US" altLang="ko-KR" sz="1050" dirty="0" smtClean="0"/>
              <a:t>. </a:t>
            </a:r>
            <a:r>
              <a:rPr lang="en-US" altLang="ko-KR" sz="1050" dirty="0" err="1" smtClean="0"/>
              <a:t>variadic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매개 변수는 여러 매개 변수로 함수를 호출 할 때 명확성을 보장하기 위해 항상 목록의 마지막 매개 변수 </a:t>
            </a:r>
            <a:r>
              <a:rPr lang="ko-KR" altLang="en-US" sz="1050" dirty="0" err="1" smtClean="0"/>
              <a:t>여야합니다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가변 값 매개 변수뿐만 아니라 기본값을 포함하는 하나 이상의 매개 </a:t>
            </a:r>
            <a:r>
              <a:rPr lang="ko-KR" altLang="en-US" sz="1050" dirty="0" err="1" smtClean="0"/>
              <a:t>변수가있는</a:t>
            </a:r>
            <a:r>
              <a:rPr lang="ko-KR" altLang="en-US" sz="1050" dirty="0" smtClean="0"/>
              <a:t> 함수의 경우 </a:t>
            </a:r>
            <a:r>
              <a:rPr lang="en-US" altLang="ko-KR" sz="1050" dirty="0" err="1" smtClean="0"/>
              <a:t>variadic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매개 변수는 모든 기본값 매개 변수 다음에 목록 맨 끝에 추가됩니다</a:t>
            </a:r>
            <a:r>
              <a:rPr lang="en-US" altLang="ko-KR" sz="1050" dirty="0" smtClean="0"/>
              <a:t>.</a:t>
            </a:r>
            <a:endParaRPr lang="en-US" altLang="ko-KR" sz="105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788" y="1258888"/>
            <a:ext cx="3495675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빗면 1"/>
          <p:cNvSpPr/>
          <p:nvPr/>
        </p:nvSpPr>
        <p:spPr>
          <a:xfrm>
            <a:off x="458788" y="395288"/>
            <a:ext cx="3132011" cy="648072"/>
          </a:xfrm>
          <a:prstGeom prst="bevel">
            <a:avLst/>
          </a:prstGeom>
          <a:gradFill flip="none" rotWithShape="1">
            <a:gsLst>
              <a:gs pos="0">
                <a:srgbClr val="660033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sunrise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Functions, Closures</a:t>
            </a:r>
            <a:endParaRPr lang="ko-KR" altLang="en-US" sz="1400" b="1" dirty="0" smtClean="0">
              <a:solidFill>
                <a:srgbClr val="00FFCC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5065" y="395536"/>
            <a:ext cx="2394148" cy="648072"/>
          </a:xfrm>
          <a:prstGeom prst="rect">
            <a:avLst/>
          </a:prstGeom>
          <a:effectLst>
            <a:innerShdw blurRad="63500" dist="63500" dir="2700000">
              <a:prstClr val="black">
                <a:alpha val="8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Function Parameter Names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0648" y="5943361"/>
            <a:ext cx="6336704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상수 및 변수 매개 변수</a:t>
            </a:r>
          </a:p>
          <a:p>
            <a:endParaRPr lang="ko-KR" altLang="en-US" sz="1050" b="1" dirty="0" smtClean="0"/>
          </a:p>
          <a:p>
            <a:r>
              <a:rPr lang="ko-KR" altLang="en-US" sz="1050" dirty="0" smtClean="0"/>
              <a:t>함수 매개 변수는 기본적으로 상수이기 때문에 함수의 본문 내에서 변경하면 컴파일 타임 오류가 발생합니다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이것은 부주의 한 값 변경을 방지합니다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변수 매개 변수는 매개 변수 값의 변경 가능한 복사본을 </a:t>
            </a:r>
            <a:r>
              <a:rPr lang="ko-KR" altLang="en-US" sz="1050" dirty="0" err="1" smtClean="0"/>
              <a:t>제공하므로이</a:t>
            </a:r>
            <a:r>
              <a:rPr lang="ko-KR" altLang="en-US" sz="1050" dirty="0" smtClean="0"/>
              <a:t> 매개 변수 값을 사용하여 작업 할 수 있으며 동시에 함수 내에서 새 변수를 정의하지 </a:t>
            </a:r>
            <a:r>
              <a:rPr lang="ko-KR" altLang="en-US" sz="1050" dirty="0" smtClean="0"/>
              <a:t>않아도 됩니다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변수 매개 변수를 정의하려면 키워드 </a:t>
            </a:r>
            <a:r>
              <a:rPr lang="en-US" altLang="ko-KR" sz="1050" dirty="0" err="1" smtClean="0"/>
              <a:t>var</a:t>
            </a:r>
            <a:r>
              <a:rPr lang="ko-KR" altLang="en-US" sz="1050" dirty="0" smtClean="0"/>
              <a:t>를 </a:t>
            </a:r>
            <a:r>
              <a:rPr lang="ko-KR" altLang="en-US" sz="1050" dirty="0" err="1" smtClean="0"/>
              <a:t>접두어로</a:t>
            </a:r>
            <a:r>
              <a:rPr lang="ko-KR" altLang="en-US" sz="1050" dirty="0" smtClean="0"/>
              <a:t> 사용하십시오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이제 </a:t>
            </a:r>
            <a:r>
              <a:rPr lang="en-US" altLang="ko-KR" sz="1050" dirty="0" smtClean="0"/>
              <a:t>num1</a:t>
            </a:r>
            <a:r>
              <a:rPr lang="ko-KR" altLang="en-US" sz="1050" dirty="0" smtClean="0"/>
              <a:t>을 로컬 변수로 사용할 수 있습니다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이제 함수 본문 내에서 해당 매개 변수를 조작 할 수 있습니다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변수 매개 변수는 해당 함수 호출의 수명 동안 만 존재합니다</a:t>
            </a:r>
            <a:r>
              <a:rPr lang="en-US" altLang="ko-KR" sz="1050" dirty="0" smtClean="0"/>
              <a:t>.</a:t>
            </a:r>
            <a:endParaRPr lang="en-US" altLang="ko-KR" sz="105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37" y="1258888"/>
            <a:ext cx="59531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빗면 1"/>
          <p:cNvSpPr/>
          <p:nvPr/>
        </p:nvSpPr>
        <p:spPr>
          <a:xfrm>
            <a:off x="458788" y="395288"/>
            <a:ext cx="3132011" cy="648072"/>
          </a:xfrm>
          <a:prstGeom prst="bevel">
            <a:avLst/>
          </a:prstGeom>
          <a:gradFill flip="none" rotWithShape="1">
            <a:gsLst>
              <a:gs pos="0">
                <a:srgbClr val="660033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sunrise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Functions, Closures</a:t>
            </a:r>
            <a:endParaRPr lang="ko-KR" altLang="en-US" sz="1400" b="1" dirty="0" smtClean="0">
              <a:solidFill>
                <a:srgbClr val="00FFCC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5065" y="395536"/>
            <a:ext cx="2394148" cy="648072"/>
          </a:xfrm>
          <a:prstGeom prst="rect">
            <a:avLst/>
          </a:prstGeom>
          <a:effectLst>
            <a:innerShdw blurRad="63500" dist="63500" dir="2700000">
              <a:prstClr val="black">
                <a:alpha val="8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Function Parameter Names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0648" y="6444208"/>
            <a:ext cx="63367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인 </a:t>
            </a:r>
            <a:r>
              <a:rPr lang="en-US" altLang="ko-KR" sz="1050" b="1" dirty="0" smtClean="0"/>
              <a:t>- </a:t>
            </a:r>
            <a:r>
              <a:rPr lang="ko-KR" altLang="en-US" sz="1050" b="1" dirty="0" smtClean="0"/>
              <a:t>아웃 </a:t>
            </a:r>
            <a:r>
              <a:rPr lang="ko-KR" altLang="en-US" sz="1050" b="1" dirty="0" err="1" smtClean="0"/>
              <a:t>파라미터</a:t>
            </a:r>
            <a:endParaRPr lang="ko-KR" altLang="en-US" sz="1050" b="1" dirty="0" smtClean="0"/>
          </a:p>
          <a:p>
            <a:endParaRPr lang="ko-KR" altLang="en-US" sz="1050" b="1" dirty="0" smtClean="0"/>
          </a:p>
          <a:p>
            <a:r>
              <a:rPr lang="ko-KR" altLang="en-US" sz="1050" dirty="0" smtClean="0"/>
              <a:t>변수 매개 변수는 함수 내에서만 변경 가능합니다</a:t>
            </a:r>
            <a:r>
              <a:rPr lang="en-US" altLang="ko-KR" sz="1050" dirty="0" smtClean="0"/>
              <a:t>. in-out </a:t>
            </a:r>
            <a:r>
              <a:rPr lang="ko-KR" altLang="en-US" sz="1050" dirty="0" smtClean="0"/>
              <a:t>매개 변수는 함수 호출이 끝난 후에도 변경을 계속하려는 경우 변수 매개 변수 대신 사용할 수 있습니다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en-US" altLang="ko-KR" sz="1050" dirty="0" err="1" smtClean="0"/>
              <a:t>inout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키워드는 매개 변수 정의의 시작 부분에 있습니다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그 값은 함수로 전달되어 수정됩니다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그런 다음 원래 값을 대체하는 함수에서 다시 전달됩니다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in-out </a:t>
            </a:r>
            <a:r>
              <a:rPr lang="ko-KR" altLang="en-US" sz="1050" dirty="0" smtClean="0"/>
              <a:t>매개 변수에는 기본값을 지정할 수 없습니다</a:t>
            </a:r>
            <a:r>
              <a:rPr lang="en-US" altLang="ko-KR" sz="1050" dirty="0" smtClean="0"/>
              <a:t>. </a:t>
            </a:r>
            <a:r>
              <a:rPr lang="en-US" altLang="ko-KR" sz="1050" dirty="0" err="1" smtClean="0"/>
              <a:t>variadic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매개 변수는 </a:t>
            </a:r>
            <a:r>
              <a:rPr lang="en-US" altLang="ko-KR" sz="1050" dirty="0" err="1" smtClean="0"/>
              <a:t>inout</a:t>
            </a:r>
            <a:r>
              <a:rPr lang="ko-KR" altLang="en-US" sz="1050" dirty="0" smtClean="0"/>
              <a:t>으로 표시 될 수 없습니다</a:t>
            </a:r>
            <a:r>
              <a:rPr lang="en-US" altLang="ko-KR" sz="1050" dirty="0" smtClean="0"/>
              <a:t>. </a:t>
            </a:r>
            <a:r>
              <a:rPr lang="en-US" altLang="ko-KR" sz="1050" dirty="0" err="1" smtClean="0"/>
              <a:t>inout</a:t>
            </a:r>
            <a:r>
              <a:rPr lang="ko-KR" altLang="en-US" sz="1050" dirty="0" smtClean="0"/>
              <a:t>으로 표시된 매개 변수는 </a:t>
            </a:r>
            <a:r>
              <a:rPr lang="en-US" altLang="ko-KR" sz="1050" dirty="0" err="1" smtClean="0"/>
              <a:t>var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또는 </a:t>
            </a:r>
            <a:r>
              <a:rPr lang="en-US" altLang="ko-KR" sz="1050" dirty="0" smtClean="0"/>
              <a:t>let</a:t>
            </a:r>
            <a:r>
              <a:rPr lang="ko-KR" altLang="en-US" sz="1050" dirty="0" smtClean="0"/>
              <a:t>으로 표시 할 수도 없습니다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en-US" altLang="ko-KR" sz="1050" dirty="0" err="1" smtClean="0"/>
              <a:t>inout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매개 변수의 인수로 전달 될 때 변수 이름 앞에 직접 삽입되는 </a:t>
            </a:r>
            <a:r>
              <a:rPr lang="ko-KR" altLang="en-US" sz="1050" dirty="0" err="1" smtClean="0"/>
              <a:t>앰퍼샌드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(&amp;)</a:t>
            </a:r>
            <a:r>
              <a:rPr lang="ko-KR" altLang="en-US" sz="1050" dirty="0" smtClean="0"/>
              <a:t>는 함수가 변수를 수정할 수 있음을 나타냅니다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in-out </a:t>
            </a:r>
            <a:r>
              <a:rPr lang="ko-KR" altLang="en-US" sz="1050" dirty="0" smtClean="0"/>
              <a:t>매개 변수는 함수가 함수 본문의 범위를 벗어나는 효과를 원할 때 대체 방법을 제시합니다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788" y="1258888"/>
            <a:ext cx="511492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2658</Words>
  <Application>Microsoft Office PowerPoint</Application>
  <PresentationFormat>화면 슬라이드 쇼(4:3)</PresentationFormat>
  <Paragraphs>295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Dell</dc:creator>
  <cp:lastModifiedBy>Dell</cp:lastModifiedBy>
  <cp:revision>112</cp:revision>
  <dcterms:created xsi:type="dcterms:W3CDTF">2017-06-09T06:09:23Z</dcterms:created>
  <dcterms:modified xsi:type="dcterms:W3CDTF">2017-08-01T12:32:57Z</dcterms:modified>
</cp:coreProperties>
</file>