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media/image7.svg" ContentType="image/sv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12" y="328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9F8523D-909C-47AB-9634-7FC58FD474BA}" type="datetime1">
              <a:rPr lang="ko-KR" altLang="en-US"/>
              <a:pPr lvl="0">
                <a:defRPr/>
              </a:pPr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7C14242-139C-46E7-AAD1-FF83B24EF18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86DEA9-3F93-4CDE-8E05-6171DE86F405}" type="datetime1">
              <a:rPr lang="ko-KR" altLang="en-US"/>
              <a:pPr lvl="0">
                <a:defRPr/>
              </a:pPr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FD1A5E-6AB1-4029-8980-76B00C7A3D0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829E-2859-4224-A0B5-085D70C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265E6-25F8-4F49-AC0D-03866C1D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D5AD-ED2A-46E9-A7B4-7615617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50800-6328-4669-A8F4-F91F7746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9BD0A-6D8A-4DF6-8213-48340DE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9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ACA2-3FA8-4F40-9B3A-52667CFA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A3F1F-83F6-43E0-BC07-01109124E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C47B4-185B-4BEE-93BE-52CCD4B9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4E0AC-1868-4939-B5C6-6FD0339C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E7210-8A35-4F52-9933-E90804D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970B6-C6B9-4188-8D0B-8551988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38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A1E6-89B3-434A-9B73-3AF648C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14593-9ABA-4BD9-BA7F-386DEF5E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B85F-BBE6-4742-80E3-AC037DC2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DE5B-3EB8-4337-AAA6-5463B5F0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BB32-DD1F-42F8-A08D-C8C29D6C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39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B17CA-A983-44CD-A23B-012CE9AB9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316B2-C7B5-4633-AF65-607017E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3CB2F-DE1D-439B-B682-BFEA5C33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3D51-FF52-443D-85EB-9A47681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EB0C8-4B27-4E8C-8AFA-B0435B72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93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9FA8-4321-49A6-9E03-124DABA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36807-5B65-45E3-A4AB-10A2632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E124-08E3-457A-92EA-D70E23C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FE0B-E1A9-4D31-B474-8CC91A61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1333-BA7D-4DE3-96EE-939D770C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39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FF359-E20F-40AF-9531-D68582F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323C0-5006-4605-BACF-7C1F123D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B5CD2-08D1-45B0-8B77-E530455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731C0-F3DA-460B-99F2-B52BC214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B547-F80D-40E8-90A0-9E6AA0AF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45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D55D9-EE33-4FCF-B7BC-17F26BF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BCD5-2A81-4F15-A688-358E4777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BBD11-5735-4C10-9EC1-36BF76E4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EA9ED-E971-4C52-A55B-D2433CA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D60DF-B191-4C86-A7B2-C74DE0E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2C79-D36E-40EE-AD8F-FD09C352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7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223B-39AF-4324-B90A-6497F9A8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4377-EA20-4199-B53F-48EC67B3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01BA6-4BF0-4225-8969-A37115065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273E2E-C398-4A55-B334-7ECEAFFA8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51E51A-AD6F-457D-85A5-D8E1ECBE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9A09C-2075-429D-BC24-9EE6166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956F6C-9591-420D-A65D-90F56523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CDB7D-B817-40BE-9C5C-37706157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77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2A3B-7FC0-4392-8101-CA53C71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74C72-0354-4AB6-A686-53578383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29F0A-326D-41F6-BEE1-B69531D6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EC77A-DCD9-4A83-936D-F3F3716D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90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425C1-A6AC-4A55-B25B-3A8AE055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0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5CB2AB-AFF7-4578-AD4A-18A914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49"/>
            <a:ext cx="1070344" cy="365125"/>
          </a:xfrm>
        </p:spPr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4974F-C05D-4B17-A941-8E4700FF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1371600" cy="365125"/>
          </a:xfrm>
        </p:spPr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7603-348C-4812-B74D-82ECA00FD8D4}"/>
              </a:ext>
            </a:extLst>
          </p:cNvPr>
          <p:cNvSpPr txBox="1"/>
          <p:nvPr userDrawn="1"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bg2">
                    <a:lumMod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37824D-A6A6-4A1C-8A94-FDDF51E219F8}"/>
              </a:ext>
            </a:extLst>
          </p:cNvPr>
          <p:cNvCxnSpPr/>
          <p:nvPr userDrawn="1"/>
        </p:nvCxnSpPr>
        <p:spPr>
          <a:xfrm flipH="1">
            <a:off x="1392864" y="6594230"/>
            <a:ext cx="108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46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4F178-8292-4CDF-AE9B-0F513879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8661D-A8B3-4909-8176-3715655C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E18D8-34C2-4CC0-9DF2-7EC9F944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41059-E0DE-4E46-810B-1512325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7FCA6-99C8-4A1A-B62B-9ACE4D27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BB345-9ACA-4735-83E4-4D55533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98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1B5B45-605C-4D00-B081-5CD6D27F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8C99B-8465-4214-9ACC-5C8667A5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4B7FA-3FEC-4B88-9EFA-B894EC7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C8CFA-8953-43DD-A9E8-8DF74864F225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0B8C-A606-4BB0-8A43-74827E92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E926-5E0D-46CB-97D3-3FA540CE4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DD49-34E4-410D-BF6E-D6CB7CAA7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sv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1720" y="2122888"/>
            <a:ext cx="4568560" cy="130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 b="1">
                <a:solidFill>
                  <a:schemeClr val="bg1"/>
                </a:solidFill>
              </a:rPr>
              <a:t>Volun Up</a:t>
            </a:r>
            <a:endParaRPr lang="en-US" altLang="ko-KR" sz="8000" b="1">
              <a:solidFill>
                <a:schemeClr val="bg1"/>
              </a:solidFill>
            </a:endParaRPr>
          </a:p>
        </p:txBody>
      </p:sp>
      <p:sp>
        <p:nvSpPr>
          <p:cNvPr id="9" name="양쪽 대괄호 8"/>
          <p:cNvSpPr/>
          <p:nvPr/>
        </p:nvSpPr>
        <p:spPr>
          <a:xfrm>
            <a:off x="2190307" y="2648914"/>
            <a:ext cx="7842006" cy="1560171"/>
          </a:xfrm>
          <a:prstGeom prst="bracketPair">
            <a:avLst>
              <a:gd name="adj" fmla="val 16667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6"/>
          <p:cNvSpPr txBox="1"/>
          <p:nvPr/>
        </p:nvSpPr>
        <p:spPr>
          <a:xfrm>
            <a:off x="2632447" y="3429000"/>
            <a:ext cx="6927104" cy="636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기부 및 봉사활동 커뮤니티 사이트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4423279" y="6463064"/>
            <a:ext cx="3345442" cy="394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</a:rPr>
              <a:t>2021-1</a:t>
            </a:r>
            <a:r>
              <a:rPr lang="ko-KR" altLang="en-US" sz="2000" b="1">
                <a:solidFill>
                  <a:schemeClr val="bg1"/>
                </a:solidFill>
              </a:rPr>
              <a:t> 웹서버구축 프로젝트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4120730" y="4957601"/>
            <a:ext cx="3952660" cy="4506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bg1"/>
                </a:solidFill>
              </a:rPr>
              <a:t>스마트</a:t>
            </a:r>
            <a:r>
              <a:rPr lang="en-US" altLang="ko-KR" sz="2400" b="1">
                <a:solidFill>
                  <a:schemeClr val="bg1"/>
                </a:solidFill>
              </a:rPr>
              <a:t>IoT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20165310</a:t>
            </a:r>
            <a:r>
              <a:rPr lang="ko-KR" altLang="en-US" sz="2400" b="1">
                <a:solidFill>
                  <a:schemeClr val="bg1"/>
                </a:solidFill>
              </a:rPr>
              <a:t> 김중권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3565451" y="2405321"/>
            <a:ext cx="5061098" cy="2047358"/>
            <a:chOff x="3565451" y="2405321"/>
            <a:chExt cx="5061098" cy="2047358"/>
          </a:xfrm>
        </p:grpSpPr>
        <p:sp>
          <p:nvSpPr>
            <p:cNvPr id="5" name="직사각형 4"/>
            <p:cNvSpPr/>
            <p:nvPr/>
          </p:nvSpPr>
          <p:spPr>
            <a:xfrm>
              <a:off x="3565451" y="2405321"/>
              <a:ext cx="5061098" cy="20473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71060" y="3075057"/>
              <a:ext cx="2840354" cy="6949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4000" b="0" spc="30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감사합니다</a:t>
              </a:r>
              <a:endParaRPr lang="ko-KR" altLang="en-US" sz="4000" b="0" spc="30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33647" y="1435395"/>
            <a:ext cx="53623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5664" y="460567"/>
            <a:ext cx="13655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ko-KR" altLang="en-US" sz="4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9355" y="2663726"/>
            <a:ext cx="15739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개발 배경</a:t>
            </a:r>
            <a:endParaRPr lang="ko-KR" altLang="en-US" sz="2800" b="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9621" y="2709892"/>
            <a:ext cx="84731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01   &gt;&gt;</a:t>
            </a:r>
            <a:endParaRPr lang="ko-KR" altLang="en-US" sz="20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9355" y="3477967"/>
            <a:ext cx="2221685" cy="511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개발 시나리오</a:t>
            </a:r>
            <a:endParaRPr lang="ko-KR" altLang="en-US" sz="2800" b="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621" y="3524133"/>
            <a:ext cx="847319" cy="3887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02   &gt;&gt;</a:t>
            </a:r>
            <a:endParaRPr lang="ko-KR" altLang="en-US" sz="20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9355" y="4292208"/>
            <a:ext cx="15739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화면 구성</a:t>
            </a:r>
            <a:endParaRPr lang="ko-KR" altLang="en-US" sz="2800" b="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9621" y="4338374"/>
            <a:ext cx="84731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03   &gt;&gt;</a:t>
            </a:r>
            <a:endParaRPr lang="ko-KR" altLang="en-US" sz="20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9355" y="5106449"/>
            <a:ext cx="3374210" cy="5113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0" spc="-15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+mn-cs"/>
              </a:rPr>
              <a:t>향후 계획 및 기대효과</a:t>
            </a:r>
            <a:endParaRPr lang="ko-KR" altLang="en-US" sz="2800" b="0" spc="-15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9621" y="5152615"/>
            <a:ext cx="847319" cy="3890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04   &gt;&gt;</a:t>
            </a:r>
            <a:endParaRPr lang="ko-KR" altLang="en-US" sz="20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2759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개발 배경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5532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74800" y="1638310"/>
            <a:ext cx="10236200" cy="1790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74800" y="4486378"/>
            <a:ext cx="10236200" cy="17906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9600" y="1369237"/>
            <a:ext cx="2235200" cy="690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04085" y="1445240"/>
            <a:ext cx="15640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+mj-ea"/>
                <a:ea typeface="+mj-ea"/>
                <a:cs typeface="+mn-cs"/>
              </a:rPr>
              <a:t>봉사활동</a:t>
            </a:r>
            <a:endParaRPr lang="ko-KR" altLang="en-US" sz="280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272223"/>
            <a:ext cx="9728200" cy="907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/>
              <a:t>학창시절 의무 봉사 시간을 채우기 위해 봉사활동을 찾아보았다</a:t>
            </a:r>
            <a:r>
              <a:rPr lang="en-US" altLang="ko-KR"/>
              <a:t>.</a:t>
            </a:r>
            <a:endParaRPr lang="en-US" altLang="ko-KR"/>
          </a:p>
          <a:p>
            <a:pPr algn="just">
              <a:defRPr/>
            </a:pPr>
            <a:r>
              <a:rPr lang="ko-KR" altLang="en-US"/>
              <a:t>마땅한 봉사활동을 찾지 못해 의미있는 활동을 하지 못했다</a:t>
            </a:r>
            <a:r>
              <a:rPr lang="en-US" altLang="ko-KR"/>
              <a:t>.</a:t>
            </a:r>
            <a:endParaRPr lang="en-US" altLang="ko-KR"/>
          </a:p>
          <a:p>
            <a:pPr algn="just">
              <a:defRPr/>
            </a:pPr>
            <a:r>
              <a:rPr lang="ko-KR" altLang="en-US"/>
              <a:t>청소년 신분으로 참여할 수 있는 봉사활동 정보를 찾기 어려웠다</a:t>
            </a:r>
            <a:r>
              <a:rPr lang="en-US" altLang="ko-KR"/>
              <a:t>.</a:t>
            </a:r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 rot="0">
            <a:off x="5962177" y="3730428"/>
            <a:ext cx="1105215" cy="473492"/>
            <a:chOff x="6019800" y="3698065"/>
            <a:chExt cx="1346200" cy="576734"/>
          </a:xfrm>
          <a:solidFill>
            <a:schemeClr val="accent6"/>
          </a:solidFill>
        </p:grpSpPr>
        <p:sp>
          <p:nvSpPr>
            <p:cNvPr id="14" name="화살표: 갈매기형 수장 13"/>
            <p:cNvSpPr/>
            <p:nvPr/>
          </p:nvSpPr>
          <p:spPr>
            <a:xfrm rot="5400000">
              <a:off x="6534150" y="3183715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갈매기형 수장 17"/>
            <p:cNvSpPr/>
            <p:nvPr/>
          </p:nvSpPr>
          <p:spPr>
            <a:xfrm rot="5400000">
              <a:off x="6534150" y="3442949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27860" y="4827721"/>
            <a:ext cx="9203055" cy="1047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봉사활동 커뮤니티 사이트</a:t>
            </a:r>
            <a:endParaRPr lang="ko-KR" altLang="en-US" sz="6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2759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개발 배경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5532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 rot="0">
            <a:off x="1688785" y="2047946"/>
            <a:ext cx="9652000" cy="1044000"/>
            <a:chOff x="1866900" y="1511299"/>
            <a:chExt cx="9652000" cy="1155699"/>
          </a:xfrm>
          <a:solidFill>
            <a:schemeClr val="accent1"/>
          </a:solidFill>
        </p:grpSpPr>
        <p:sp>
          <p:nvSpPr>
            <p:cNvPr id="2" name="직사각형 1"/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 rot="0">
            <a:off x="2034779" y="2202923"/>
            <a:ext cx="5133735" cy="700297"/>
            <a:chOff x="2034779" y="1649199"/>
            <a:chExt cx="5133735" cy="557614"/>
          </a:xfrm>
        </p:grpSpPr>
        <p:sp>
          <p:nvSpPr>
            <p:cNvPr id="52" name="TextBox 51"/>
            <p:cNvSpPr txBox="1"/>
            <p:nvPr/>
          </p:nvSpPr>
          <p:spPr>
            <a:xfrm>
              <a:off x="2034779" y="1649199"/>
              <a:ext cx="466486" cy="5576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</a:rPr>
                <a:t>1</a:t>
              </a:r>
              <a:endParaRPr lang="ko-KR" altLang="en-US" sz="4000" b="1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55578" y="1672654"/>
              <a:ext cx="3812936" cy="514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b="1" spc="-15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봉사활동 관련 정보</a:t>
              </a:r>
              <a:endParaRPr lang="ko-KR" altLang="en-US" sz="3600" b="1" spc="-15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 rot="0">
            <a:off x="1688785" y="3367447"/>
            <a:ext cx="9652000" cy="1044000"/>
            <a:chOff x="1866900" y="1511299"/>
            <a:chExt cx="9652000" cy="1155699"/>
          </a:xfrm>
          <a:solidFill>
            <a:srgbClr val="ffc000"/>
          </a:solidFill>
        </p:grpSpPr>
        <p:sp>
          <p:nvSpPr>
            <p:cNvPr id="80" name="직사각형 79"/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 rot="0">
            <a:off x="2034774" y="3522427"/>
            <a:ext cx="5133740" cy="695243"/>
            <a:chOff x="2034774" y="1649201"/>
            <a:chExt cx="5133740" cy="553589"/>
          </a:xfrm>
          <a:solidFill>
            <a:srgbClr val="ffc000"/>
          </a:solidFill>
        </p:grpSpPr>
        <p:sp>
          <p:nvSpPr>
            <p:cNvPr id="78" name="TextBox 77"/>
            <p:cNvSpPr txBox="1"/>
            <p:nvPr/>
          </p:nvSpPr>
          <p:spPr>
            <a:xfrm>
              <a:off x="2034774" y="1649201"/>
              <a:ext cx="466486" cy="55358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40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55572" y="1672655"/>
              <a:ext cx="3812942" cy="51464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봉사 관련 커뮤니티</a:t>
              </a:r>
              <a:endParaRPr lang="ko-KR" altLang="en-US" sz="3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 rot="0">
            <a:off x="1688785" y="4686948"/>
            <a:ext cx="9652000" cy="1044000"/>
            <a:chOff x="1866900" y="1511299"/>
            <a:chExt cx="9652000" cy="1155699"/>
          </a:xfrm>
          <a:solidFill>
            <a:schemeClr val="accent5">
              <a:lumMod val="75000"/>
            </a:schemeClr>
          </a:solidFill>
        </p:grpSpPr>
        <p:sp>
          <p:nvSpPr>
            <p:cNvPr id="87" name="직사각형 86"/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 rot="0">
            <a:off x="2034778" y="4841928"/>
            <a:ext cx="5133736" cy="707887"/>
            <a:chOff x="2034778" y="1649201"/>
            <a:chExt cx="5133736" cy="563657"/>
          </a:xfrm>
          <a:solidFill>
            <a:schemeClr val="accent5">
              <a:lumMod val="75000"/>
            </a:schemeClr>
          </a:solidFill>
        </p:grpSpPr>
        <p:sp>
          <p:nvSpPr>
            <p:cNvPr id="85" name="TextBox 84"/>
            <p:cNvSpPr txBox="1"/>
            <p:nvPr/>
          </p:nvSpPr>
          <p:spPr>
            <a:xfrm>
              <a:off x="2034778" y="1649201"/>
              <a:ext cx="466487" cy="56365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000" b="1">
                  <a:solidFill>
                    <a:schemeClr val="bg1"/>
                  </a:solidFill>
                </a:rPr>
                <a:t>3</a:t>
              </a:r>
              <a:endParaRPr lang="ko-KR" altLang="en-US" sz="4000" b="1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55570" y="1672656"/>
              <a:ext cx="3812944" cy="51464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3600" b="1" spc="-150">
                  <a:solidFill>
                    <a:schemeClr val="bg1"/>
                  </a:solidFill>
                  <a:latin typeface="+mj-ea"/>
                  <a:ea typeface="+mj-ea"/>
                  <a:cs typeface="+mn-cs"/>
                </a:rPr>
                <a:t>기부단체 관련 정보</a:t>
              </a:r>
              <a:endParaRPr lang="ko-KR" altLang="en-US" sz="3600" b="1" spc="-150">
                <a:solidFill>
                  <a:schemeClr val="bg1"/>
                </a:solidFill>
                <a:latin typeface="+mj-ea"/>
                <a:ea typeface="+mj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2870" y="181319"/>
            <a:ext cx="232759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개발 배경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5532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811970" y="1987553"/>
            <a:ext cx="2882893" cy="2882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335336" y="1987553"/>
            <a:ext cx="2882893" cy="2882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2556510" y="5265993"/>
            <a:ext cx="1440180" cy="513777"/>
            <a:chOff x="2316169" y="4140200"/>
            <a:chExt cx="1440180" cy="51377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2726831" y="4140200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16169" y="4235821"/>
              <a:ext cx="1440180" cy="4181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200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Volume Up!</a:t>
              </a:r>
              <a:endParaRPr lang="en-US" altLang="ko-KR" sz="22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5233035" y="2969833"/>
            <a:ext cx="2506979" cy="918334"/>
            <a:chOff x="1731012" y="4140200"/>
            <a:chExt cx="2506979" cy="91833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726831" y="4140200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31012" y="4235821"/>
              <a:ext cx="2506979" cy="8227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4800" b="0" spc="-150">
                  <a:solidFill>
                    <a:srgbClr val="ff6600"/>
                  </a:solidFill>
                  <a:latin typeface="+mj-ea"/>
                  <a:ea typeface="+mj-ea"/>
                  <a:cs typeface="+mn-cs"/>
                </a:rPr>
                <a:t>V</a:t>
              </a:r>
              <a:r>
                <a:rPr lang="en-US" altLang="ko-KR" sz="4800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olun </a:t>
              </a:r>
              <a:r>
                <a:rPr lang="en-US" altLang="ko-KR" sz="4800" b="0" spc="-150">
                  <a:solidFill>
                    <a:srgbClr val="69d8ad"/>
                  </a:solidFill>
                  <a:latin typeface="+mj-ea"/>
                  <a:ea typeface="+mj-ea"/>
                  <a:cs typeface="+mn-cs"/>
                </a:rPr>
                <a:t>U</a:t>
              </a:r>
              <a:r>
                <a:rPr lang="en-US" altLang="ko-KR" sz="4800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p</a:t>
              </a:r>
              <a:endParaRPr lang="en-US" altLang="ko-KR" sz="48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8957310" y="5256979"/>
            <a:ext cx="1630680" cy="513266"/>
            <a:chOff x="2193605" y="4140200"/>
            <a:chExt cx="1630680" cy="513266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2726831" y="4140200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193605" y="4235821"/>
              <a:ext cx="1630680" cy="4176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2200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Volunteer Up!</a:t>
              </a:r>
              <a:endParaRPr lang="en-US" altLang="ko-KR" sz="22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3558" y="2593730"/>
            <a:ext cx="1770107" cy="1670538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28945" y="2775072"/>
            <a:ext cx="1961782" cy="1307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2870" y="181319"/>
            <a:ext cx="333724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개발 시나리오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5532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2,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362368" y="3909725"/>
            <a:ext cx="1749072" cy="1749072"/>
          </a:xfrm>
          <a:prstGeom prst="ellipse">
            <a:avLst/>
          </a:prstGeom>
          <a:solidFill>
            <a:schemeClr val="accent5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dbconn.jsp</a:t>
            </a:r>
            <a:endParaRPr lang="en-US" altLang="ko-KR" sz="1700"/>
          </a:p>
        </p:txBody>
      </p:sp>
      <p:sp>
        <p:nvSpPr>
          <p:cNvPr id="56" name="타원 55"/>
          <p:cNvSpPr/>
          <p:nvPr/>
        </p:nvSpPr>
        <p:spPr>
          <a:xfrm>
            <a:off x="3828593" y="1679927"/>
            <a:ext cx="1749072" cy="1749072"/>
          </a:xfrm>
          <a:prstGeom prst="ellipse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Index.jsp</a:t>
            </a:r>
            <a:endParaRPr lang="en-US" altLang="ko-KR"/>
          </a:p>
        </p:txBody>
      </p:sp>
      <p:sp>
        <p:nvSpPr>
          <p:cNvPr id="2" name="타원 1"/>
          <p:cNvSpPr/>
          <p:nvPr/>
        </p:nvSpPr>
        <p:spPr>
          <a:xfrm>
            <a:off x="1024967" y="1679927"/>
            <a:ext cx="1749072" cy="1749072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donate.jsp</a:t>
            </a:r>
            <a:endParaRPr lang="en-US" altLang="ko-KR" sz="1700"/>
          </a:p>
        </p:txBody>
      </p:sp>
      <p:sp>
        <p:nvSpPr>
          <p:cNvPr id="65" name="TextBox 64"/>
          <p:cNvSpPr txBox="1"/>
          <p:nvPr/>
        </p:nvSpPr>
        <p:spPr>
          <a:xfrm>
            <a:off x="4186075" y="2024306"/>
            <a:ext cx="2633030" cy="338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/>
              <a:t>메인페이지</a:t>
            </a:r>
            <a:endParaRPr lang="ko-KR" altLang="en-US" sz="1600"/>
          </a:p>
        </p:txBody>
      </p:sp>
      <p:sp>
        <p:nvSpPr>
          <p:cNvPr id="66" name="타원 1"/>
          <p:cNvSpPr/>
          <p:nvPr/>
        </p:nvSpPr>
        <p:spPr>
          <a:xfrm>
            <a:off x="1043332" y="3955956"/>
            <a:ext cx="1749072" cy="1749072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volunteer.jsp</a:t>
            </a:r>
            <a:endParaRPr lang="en-US" altLang="ko-KR" sz="1400"/>
          </a:p>
        </p:txBody>
      </p:sp>
      <p:sp>
        <p:nvSpPr>
          <p:cNvPr id="67" name="타원 55"/>
          <p:cNvSpPr/>
          <p:nvPr/>
        </p:nvSpPr>
        <p:spPr>
          <a:xfrm>
            <a:off x="3828594" y="3955738"/>
            <a:ext cx="1749072" cy="1749072"/>
          </a:xfrm>
          <a:prstGeom prst="ellipse">
            <a:avLst/>
          </a:prstGeom>
          <a:solidFill>
            <a:srgbClr val="eb58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crawler.jsp</a:t>
            </a:r>
            <a:endParaRPr lang="en-US" altLang="ko-KR" sz="1700"/>
          </a:p>
        </p:txBody>
      </p:sp>
      <p:sp>
        <p:nvSpPr>
          <p:cNvPr id="68" name="타원 1"/>
          <p:cNvSpPr/>
          <p:nvPr/>
        </p:nvSpPr>
        <p:spPr>
          <a:xfrm>
            <a:off x="6333601" y="1679927"/>
            <a:ext cx="1749072" cy="1749072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commu.jsp</a:t>
            </a:r>
            <a:endParaRPr lang="en-US" altLang="ko-KR" sz="1400"/>
          </a:p>
        </p:txBody>
      </p:sp>
      <p:sp>
        <p:nvSpPr>
          <p:cNvPr id="69" name="타원 56"/>
          <p:cNvSpPr/>
          <p:nvPr/>
        </p:nvSpPr>
        <p:spPr>
          <a:xfrm>
            <a:off x="8844363" y="3900566"/>
            <a:ext cx="1749072" cy="1749072"/>
          </a:xfrm>
          <a:prstGeom prst="ellipse">
            <a:avLst/>
          </a:prstGeom>
          <a:solidFill>
            <a:schemeClr val="accent5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/>
              <a:t>commuprocess.jsp</a:t>
            </a:r>
            <a:endParaRPr lang="en-US" altLang="ko-KR" sz="1200"/>
          </a:p>
        </p:txBody>
      </p:sp>
      <p:sp>
        <p:nvSpPr>
          <p:cNvPr id="70" name="타원 1"/>
          <p:cNvSpPr/>
          <p:nvPr/>
        </p:nvSpPr>
        <p:spPr>
          <a:xfrm>
            <a:off x="8861388" y="1679927"/>
            <a:ext cx="1749072" cy="1749072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commu_add.jsp</a:t>
            </a:r>
            <a:endParaRPr lang="en-US" altLang="ko-KR" sz="1400"/>
          </a:p>
        </p:txBody>
      </p:sp>
      <p:cxnSp>
        <p:nvCxnSpPr>
          <p:cNvPr id="71" name=""/>
          <p:cNvCxnSpPr>
            <a:stCxn id="56" idx="2"/>
            <a:endCxn id="2" idx="6"/>
          </p:cNvCxnSpPr>
          <p:nvPr/>
        </p:nvCxnSpPr>
        <p:spPr>
          <a:xfrm rot="10800000">
            <a:off x="2774040" y="2554463"/>
            <a:ext cx="105455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>
            <a:stCxn id="56" idx="3"/>
            <a:endCxn id="66" idx="6"/>
          </p:cNvCxnSpPr>
          <p:nvPr/>
        </p:nvCxnSpPr>
        <p:spPr>
          <a:xfrm rot="5400000">
            <a:off x="2609752" y="3355506"/>
            <a:ext cx="1657639" cy="129233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>
            <a:stCxn id="67" idx="0"/>
            <a:endCxn id="56" idx="4"/>
          </p:cNvCxnSpPr>
          <p:nvPr/>
        </p:nvCxnSpPr>
        <p:spPr>
          <a:xfrm rot="16200000">
            <a:off x="4439761" y="3692368"/>
            <a:ext cx="526738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>
            <a:stCxn id="56" idx="6"/>
            <a:endCxn id="68" idx="2"/>
          </p:cNvCxnSpPr>
          <p:nvPr/>
        </p:nvCxnSpPr>
        <p:spPr>
          <a:xfrm>
            <a:off x="5577666" y="2554463"/>
            <a:ext cx="75593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68" idx="6"/>
            <a:endCxn id="70" idx="2"/>
          </p:cNvCxnSpPr>
          <p:nvPr/>
        </p:nvCxnSpPr>
        <p:spPr>
          <a:xfrm flipV="1">
            <a:off x="8082674" y="2554464"/>
            <a:ext cx="778714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stCxn id="70" idx="4"/>
            <a:endCxn id="69" idx="0"/>
          </p:cNvCxnSpPr>
          <p:nvPr/>
        </p:nvCxnSpPr>
        <p:spPr>
          <a:xfrm rot="5400000">
            <a:off x="9491629" y="3656270"/>
            <a:ext cx="471565" cy="1702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>
            <a:stCxn id="57" idx="0"/>
            <a:endCxn id="68" idx="4"/>
          </p:cNvCxnSpPr>
          <p:nvPr/>
        </p:nvCxnSpPr>
        <p:spPr>
          <a:xfrm rot="16200000" flipV="1">
            <a:off x="6982157" y="3654980"/>
            <a:ext cx="480726" cy="28766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64"/>
          <p:cNvSpPr txBox="1"/>
          <p:nvPr/>
        </p:nvSpPr>
        <p:spPr>
          <a:xfrm>
            <a:off x="3975426" y="4368921"/>
            <a:ext cx="2633030" cy="338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/>
              <a:t>보도 자료 크롤링</a:t>
            </a:r>
            <a:endParaRPr lang="ko-KR" altLang="en-US" sz="1600"/>
          </a:p>
        </p:txBody>
      </p:sp>
      <p:sp>
        <p:nvSpPr>
          <p:cNvPr id="80" name="TextBox 64"/>
          <p:cNvSpPr txBox="1"/>
          <p:nvPr/>
        </p:nvSpPr>
        <p:spPr>
          <a:xfrm>
            <a:off x="1191195" y="4213225"/>
            <a:ext cx="2633030" cy="576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/>
              <a:t>봉사활동 찾기</a:t>
            </a:r>
            <a:endParaRPr lang="ko-KR" altLang="en-US" sz="1600"/>
          </a:p>
          <a:p>
            <a:pPr algn="just">
              <a:defRPr/>
            </a:pPr>
            <a:r>
              <a:rPr lang="en-US" altLang="ko-KR" sz="1600"/>
              <a:t>(</a:t>
            </a:r>
            <a:r>
              <a:rPr lang="ko-KR" altLang="en-US" sz="1600"/>
              <a:t>개발 진행 중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81" name="TextBox 64"/>
          <p:cNvSpPr txBox="1"/>
          <p:nvPr/>
        </p:nvSpPr>
        <p:spPr>
          <a:xfrm>
            <a:off x="1172878" y="1868610"/>
            <a:ext cx="2633030" cy="576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/>
              <a:t>기부단체 찾기</a:t>
            </a:r>
            <a:endParaRPr lang="ko-KR" altLang="en-US" sz="1600"/>
          </a:p>
          <a:p>
            <a:pPr algn="just">
              <a:defRPr/>
            </a:pPr>
            <a:r>
              <a:rPr lang="en-US" altLang="ko-KR" sz="1600"/>
              <a:t>(</a:t>
            </a:r>
            <a:r>
              <a:rPr lang="ko-KR" altLang="en-US" sz="1600"/>
              <a:t>개발 진행 중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82" name="TextBox 64"/>
          <p:cNvSpPr txBox="1"/>
          <p:nvPr/>
        </p:nvSpPr>
        <p:spPr>
          <a:xfrm>
            <a:off x="6429944" y="2005989"/>
            <a:ext cx="2633031" cy="335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/>
              <a:t>커뮤니티 게시판</a:t>
            </a:r>
            <a:endParaRPr lang="ko-KR" altLang="en-US" sz="1600"/>
          </a:p>
        </p:txBody>
      </p:sp>
      <p:sp>
        <p:nvSpPr>
          <p:cNvPr id="83" name="TextBox 64"/>
          <p:cNvSpPr txBox="1"/>
          <p:nvPr/>
        </p:nvSpPr>
        <p:spPr>
          <a:xfrm>
            <a:off x="6727947" y="4973393"/>
            <a:ext cx="1066899" cy="33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/>
              <a:t>DB</a:t>
            </a:r>
            <a:r>
              <a:rPr lang="ko-KR" altLang="en-US" sz="1600"/>
              <a:t> 접근</a:t>
            </a:r>
            <a:endParaRPr lang="ko-KR" altLang="en-US" sz="1600"/>
          </a:p>
        </p:txBody>
      </p:sp>
      <p:sp>
        <p:nvSpPr>
          <p:cNvPr id="84" name="TextBox 64"/>
          <p:cNvSpPr txBox="1"/>
          <p:nvPr/>
        </p:nvSpPr>
        <p:spPr>
          <a:xfrm>
            <a:off x="9118354" y="5055821"/>
            <a:ext cx="2394905" cy="33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/>
              <a:t>게시글 등록</a:t>
            </a:r>
            <a:endParaRPr lang="ko-KR" altLang="en-US" sz="1600"/>
          </a:p>
        </p:txBody>
      </p:sp>
      <p:cxnSp>
        <p:nvCxnSpPr>
          <p:cNvPr id="85" name=""/>
          <p:cNvCxnSpPr>
            <a:stCxn id="57" idx="6"/>
            <a:endCxn id="69" idx="2"/>
          </p:cNvCxnSpPr>
          <p:nvPr/>
        </p:nvCxnSpPr>
        <p:spPr>
          <a:xfrm flipV="1">
            <a:off x="8111441" y="4775102"/>
            <a:ext cx="732922" cy="9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64"/>
          <p:cNvSpPr txBox="1"/>
          <p:nvPr/>
        </p:nvSpPr>
        <p:spPr>
          <a:xfrm>
            <a:off x="9008451" y="1914403"/>
            <a:ext cx="2394905" cy="33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/>
              <a:t>게시글 입력 폼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2759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화면 구성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5532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5901687" y="5768982"/>
            <a:ext cx="3886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732" y="1945871"/>
            <a:ext cx="8182691" cy="4020173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44840" y="1465360"/>
            <a:ext cx="2909564" cy="4440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70" y="181319"/>
            <a:ext cx="2327595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화면 구성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5532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 rot="0">
            <a:off x="1392871" y="1510120"/>
            <a:ext cx="3240406" cy="4355374"/>
            <a:chOff x="1392871" y="1510120"/>
            <a:chExt cx="3240406" cy="4355374"/>
          </a:xfrm>
        </p:grpSpPr>
        <p:sp>
          <p:nvSpPr>
            <p:cNvPr id="6" name="직사각형 5"/>
            <p:cNvSpPr/>
            <p:nvPr/>
          </p:nvSpPr>
          <p:spPr>
            <a:xfrm>
              <a:off x="1392871" y="1510120"/>
              <a:ext cx="3240406" cy="2349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92871" y="4793718"/>
              <a:ext cx="3240406" cy="1071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ko-KR" altLang="en-US" sz="1600"/>
                <a:t>프론트엔드 프레임워크</a:t>
              </a:r>
              <a:endParaRPr lang="ko-KR" altLang="en-US" sz="1600"/>
            </a:p>
            <a:p>
              <a:pPr algn="just">
                <a:defRPr/>
              </a:pPr>
              <a:r>
                <a:rPr lang="ko-KR" altLang="en-US" sz="1600"/>
                <a:t>전체적인 디자인 담당</a:t>
              </a:r>
              <a:endParaRPr lang="ko-KR" altLang="en-US" sz="1600"/>
            </a:p>
            <a:p>
              <a:pPr algn="just">
                <a:defRPr/>
              </a:pPr>
              <a:r>
                <a:rPr lang="en-US" altLang="ko-KR" sz="1600"/>
                <a:t>class</a:t>
              </a:r>
              <a:r>
                <a:rPr lang="ko-KR" altLang="en-US" sz="1600"/>
                <a:t>속성만으로 스타일 지정 가능</a:t>
              </a:r>
              <a:endParaRPr lang="ko-KR" altLang="en-US" sz="1600"/>
            </a:p>
            <a:p>
              <a:pPr algn="just">
                <a:defRPr/>
              </a:pPr>
              <a:r>
                <a:rPr lang="ko-KR" altLang="en-US" sz="1600"/>
                <a:t>빠르고 깔끔하게 디자인</a:t>
              </a:r>
              <a:endParaRPr lang="ko-KR" altLang="en-US" sz="1600"/>
            </a:p>
          </p:txBody>
        </p:sp>
        <p:grpSp>
          <p:nvGrpSpPr>
            <p:cNvPr id="23" name="그룹 22"/>
            <p:cNvGrpSpPr/>
            <p:nvPr/>
          </p:nvGrpSpPr>
          <p:grpSpPr>
            <a:xfrm rot="0">
              <a:off x="2423160" y="4140200"/>
              <a:ext cx="1202055" cy="464953"/>
              <a:chOff x="2423160" y="4140200"/>
              <a:chExt cx="1202055" cy="464953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2726831" y="4140200"/>
                <a:ext cx="5724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423160" y="4235821"/>
                <a:ext cx="120205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+mn-cs"/>
                  </a:rPr>
                  <a:t>부트스트랩</a:t>
                </a:r>
                <a:endParaRPr lang="ko-KR" altLang="en-US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 rot="0">
            <a:off x="5000783" y="1510120"/>
            <a:ext cx="3240406" cy="4107724"/>
            <a:chOff x="1392870" y="1573620"/>
            <a:chExt cx="3306721" cy="4107724"/>
          </a:xfrm>
        </p:grpSpPr>
        <p:sp>
          <p:nvSpPr>
            <p:cNvPr id="14" name="직사각형 13"/>
            <p:cNvSpPr/>
            <p:nvPr/>
          </p:nvSpPr>
          <p:spPr>
            <a:xfrm>
              <a:off x="1392870" y="1573620"/>
              <a:ext cx="3306721" cy="2349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92870" y="4857211"/>
              <a:ext cx="3306721" cy="8241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600"/>
                <a:t>Java </a:t>
              </a:r>
              <a:r>
                <a:rPr lang="ko-KR" altLang="en-US" sz="1600"/>
                <a:t>오픈소스 라이브러리</a:t>
              </a:r>
              <a:endParaRPr lang="ko-KR" altLang="en-US" sz="1600"/>
            </a:p>
            <a:p>
              <a:pPr algn="just">
                <a:defRPr/>
              </a:pPr>
              <a:r>
                <a:rPr lang="en-US" altLang="ko-KR" sz="1600"/>
                <a:t>html</a:t>
              </a:r>
              <a:r>
                <a:rPr lang="ko-KR" altLang="en-US" sz="1600"/>
                <a:t> 파싱 기능</a:t>
              </a:r>
              <a:endParaRPr lang="ko-KR" altLang="en-US" sz="1600"/>
            </a:p>
            <a:p>
              <a:pPr algn="just">
                <a:defRPr/>
              </a:pPr>
              <a:r>
                <a:rPr lang="ko-KR" altLang="en-US" sz="1600"/>
                <a:t>크롤링 기능 구현 시 사용</a:t>
              </a:r>
              <a:endParaRPr lang="ko-KR" altLang="en-US" sz="160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754130" y="4203700"/>
              <a:ext cx="584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99067" y="4299319"/>
              <a:ext cx="65317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jsoup</a:t>
              </a:r>
              <a:endParaRPr lang="en-US" altLang="ko-KR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8608695" y="1510120"/>
            <a:ext cx="3240406" cy="3860074"/>
            <a:chOff x="1392870" y="1573620"/>
            <a:chExt cx="3306721" cy="3860074"/>
          </a:xfrm>
        </p:grpSpPr>
        <p:sp>
          <p:nvSpPr>
            <p:cNvPr id="19" name="직사각형 18"/>
            <p:cNvSpPr/>
            <p:nvPr/>
          </p:nvSpPr>
          <p:spPr>
            <a:xfrm>
              <a:off x="1392870" y="1573620"/>
              <a:ext cx="3306721" cy="23497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92870" y="4857179"/>
              <a:ext cx="3306721" cy="576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ko-KR" sz="1600"/>
                <a:t>Database</a:t>
              </a:r>
              <a:endParaRPr lang="en-US" altLang="ko-KR" sz="1600"/>
            </a:p>
            <a:p>
              <a:pPr algn="just">
                <a:defRPr/>
              </a:pPr>
              <a:r>
                <a:rPr lang="en-US" altLang="ko-KR" sz="1600"/>
                <a:t>Database </a:t>
              </a:r>
              <a:r>
                <a:rPr lang="ko-KR" altLang="en-US" sz="1600"/>
                <a:t>연동</a:t>
              </a:r>
              <a:endParaRPr lang="ko-KR" altLang="en-US" sz="160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754130" y="4203700"/>
              <a:ext cx="584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390134" y="4299319"/>
              <a:ext cx="118777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b="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cs typeface="+mn-cs"/>
                </a:rPr>
                <a:t>jdbc / mysql</a:t>
              </a:r>
              <a:endParaRPr lang="en-US" altLang="ko-KR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endParaRPr>
            </a:p>
          </p:txBody>
        </p:sp>
      </p:grp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6503" y="1602840"/>
            <a:ext cx="2697093" cy="2155871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72062" y="1889626"/>
            <a:ext cx="2263336" cy="1539373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40835" y="1889619"/>
            <a:ext cx="2979678" cy="1615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392870" y="1127052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92869" y="181319"/>
            <a:ext cx="5108896" cy="7502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향후 계획 및 기대효과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6958" y="96260"/>
            <a:ext cx="755532" cy="29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4, 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73200" y="1739679"/>
            <a:ext cx="2041451" cy="168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7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17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자비빈즈 기능 도입</a:t>
            </a:r>
            <a:endParaRPr lang="ko-KR" altLang="en-US" sz="1700">
              <a:solidFill>
                <a:schemeClr val="dk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73200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748874" y="1739679"/>
            <a:ext cx="2041451" cy="168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15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사이트 내 컨텐츠 추가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31758" y="1739679"/>
            <a:ext cx="2041451" cy="168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16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공공데이터를 활용한 맞춤형 정보 제공</a:t>
            </a:r>
            <a:endParaRPr lang="ko-KR" altLang="en-US" sz="1600">
              <a:solidFill>
                <a:schemeClr val="dk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990316" y="1739679"/>
            <a:ext cx="2041451" cy="168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7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17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게시판 기능 추가</a:t>
            </a:r>
            <a:endParaRPr lang="ko-KR" altLang="en-US" sz="17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(</a:t>
            </a:r>
            <a:r>
              <a:rPr lang="ko-KR" altLang="en-US" sz="1700">
                <a:solidFill>
                  <a:schemeClr val="dk1"/>
                </a:solidFill>
              </a:rPr>
              <a:t>댓글</a:t>
            </a:r>
            <a:r>
              <a:rPr lang="en-US" altLang="ko-KR" sz="1700">
                <a:solidFill>
                  <a:schemeClr val="dk1"/>
                </a:solidFill>
              </a:rPr>
              <a:t>,</a:t>
            </a:r>
            <a:r>
              <a:rPr lang="ko-KR" altLang="en-US" sz="1700">
                <a:solidFill>
                  <a:schemeClr val="dk1"/>
                </a:solidFill>
              </a:rPr>
              <a:t> 조회수 등</a:t>
            </a:r>
            <a:r>
              <a:rPr lang="en-US" altLang="ko-KR" sz="1700">
                <a:solidFill>
                  <a:schemeClr val="dk1"/>
                </a:solidFill>
              </a:rPr>
              <a:t>)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22400" y="2497672"/>
            <a:ext cx="4552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76222" y="2497672"/>
            <a:ext cx="4541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30044" y="2497672"/>
            <a:ext cx="4530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63144" y="1895292"/>
            <a:ext cx="9715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STEP 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231757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821701" y="1895292"/>
            <a:ext cx="9656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STEP 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990314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580258" y="1895292"/>
            <a:ext cx="9693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STEP 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748871" y="1739679"/>
            <a:ext cx="2041451" cy="65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328182" y="1895292"/>
            <a:ext cx="9646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STEP 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255651" y="3941885"/>
            <a:ext cx="10073055" cy="2306516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50000"/>
              </a:lnSpc>
              <a:defRPr/>
            </a:pPr>
            <a:r>
              <a:rPr lang="ko-KR" altLang="en-US" sz="2000" b="1">
                <a:solidFill>
                  <a:schemeClr val="dk1"/>
                </a:solidFill>
              </a:rPr>
              <a:t>기대효과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커뮤니티를 통해 봉사자들의 친목을 도모하며 봉사활동을 촉진시킬 수 있음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봉사활동에 대한 소식을 쉽고 빠르게 접할 수 있음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맞춤형 봉사활동 찾기 기능을 통해 원하는 유형의 봉사활동을 쉽게 알아볼 수 있음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solidFill>
                  <a:schemeClr val="dk1"/>
                </a:solidFill>
              </a:rPr>
              <a:t>4.</a:t>
            </a:r>
            <a:r>
              <a:rPr lang="ko-KR" altLang="en-US">
                <a:solidFill>
                  <a:schemeClr val="dk1"/>
                </a:solidFill>
              </a:rPr>
              <a:t> 봉사활동 참여가 어렵지 않다는 것을 인식시킬 수 있음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2020GREENGRAY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977</ep:Words>
  <ep:PresentationFormat>와이드스크린</ep:PresentationFormat>
  <ep:Paragraphs>228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2020-04-13T00:08:17.000</dcterms:created>
  <dc:creator>Yu Saebyeol</dc:creator>
  <cp:lastModifiedBy>82109</cp:lastModifiedBy>
  <dcterms:modified xsi:type="dcterms:W3CDTF">2021-06-15T01:37:30.971</dcterms:modified>
  <cp:revision>50</cp:revision>
  <dc:title>PowerPoint 프레젠테이션</dc:title>
  <cp:version>1000.0000.01</cp:version>
</cp:coreProperties>
</file>