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5"/>
  </p:notesMasterIdLst>
  <p:sldIdLst>
    <p:sldId id="265" r:id="rId2"/>
    <p:sldId id="266" r:id="rId3"/>
    <p:sldId id="258" r:id="rId4"/>
    <p:sldId id="261" r:id="rId5"/>
    <p:sldId id="267" r:id="rId6"/>
    <p:sldId id="277" r:id="rId7"/>
    <p:sldId id="278" r:id="rId8"/>
    <p:sldId id="279" r:id="rId9"/>
    <p:sldId id="280" r:id="rId10"/>
    <p:sldId id="260" r:id="rId11"/>
    <p:sldId id="283" r:id="rId12"/>
    <p:sldId id="284" r:id="rId13"/>
    <p:sldId id="263" r:id="rId14"/>
    <p:sldId id="285" r:id="rId15"/>
    <p:sldId id="268" r:id="rId16"/>
    <p:sldId id="273" r:id="rId17"/>
    <p:sldId id="270" r:id="rId18"/>
    <p:sldId id="294" r:id="rId19"/>
    <p:sldId id="295" r:id="rId20"/>
    <p:sldId id="272" r:id="rId21"/>
    <p:sldId id="271" r:id="rId22"/>
    <p:sldId id="281" r:id="rId23"/>
    <p:sldId id="282" r:id="rId24"/>
    <p:sldId id="286" r:id="rId25"/>
    <p:sldId id="287" r:id="rId26"/>
    <p:sldId id="275" r:id="rId27"/>
    <p:sldId id="262" r:id="rId28"/>
    <p:sldId id="288" r:id="rId29"/>
    <p:sldId id="290" r:id="rId30"/>
    <p:sldId id="291" r:id="rId31"/>
    <p:sldId id="292" r:id="rId32"/>
    <p:sldId id="293" r:id="rId33"/>
    <p:sldId id="289" r:id="rId3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j5GdbxsaFl02bTEFBl/9s84/Z/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18" autoAdjust="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1913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25410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27471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06919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95233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11364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76079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55201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08706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4609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6023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77395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66855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42882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87916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7742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9342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0939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7332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8996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8271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/>
          <p:nvPr/>
        </p:nvSpPr>
        <p:spPr>
          <a:xfrm>
            <a:off x="618827" y="321810"/>
            <a:ext cx="179427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your value 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4;p6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5" name="Google Shape;15;p6"/>
          <p:cNvGrpSpPr/>
          <p:nvPr/>
        </p:nvGrpSpPr>
        <p:grpSpPr>
          <a:xfrm>
            <a:off x="1107692" y="1513269"/>
            <a:ext cx="6785846" cy="3239999"/>
            <a:chOff x="900000" y="1513268"/>
            <a:chExt cx="5513500" cy="3239999"/>
          </a:xfrm>
        </p:grpSpPr>
        <p:grpSp>
          <p:nvGrpSpPr>
            <p:cNvPr id="16" name="Google Shape;16;p6"/>
            <p:cNvGrpSpPr/>
            <p:nvPr/>
          </p:nvGrpSpPr>
          <p:grpSpPr>
            <a:xfrm>
              <a:off x="900000" y="1513268"/>
              <a:ext cx="180000" cy="3239999"/>
              <a:chOff x="900000" y="1513268"/>
              <a:chExt cx="180000" cy="3239999"/>
            </a:xfrm>
          </p:grpSpPr>
          <p:sp>
            <p:nvSpPr>
              <p:cNvPr id="17" name="Google Shape;17;p6"/>
              <p:cNvSpPr/>
              <p:nvPr/>
            </p:nvSpPr>
            <p:spPr>
              <a:xfrm>
                <a:off x="9000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" name="Google Shape;18;p6"/>
              <p:cNvSpPr/>
              <p:nvPr/>
            </p:nvSpPr>
            <p:spPr>
              <a:xfrm rot="10800000">
                <a:off x="9000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" name="Google Shape;19;p6"/>
            <p:cNvGrpSpPr/>
            <p:nvPr/>
          </p:nvGrpSpPr>
          <p:grpSpPr>
            <a:xfrm>
              <a:off x="900000" y="1513268"/>
              <a:ext cx="5513500" cy="3239999"/>
              <a:chOff x="900000" y="1513268"/>
              <a:chExt cx="5513500" cy="3239999"/>
            </a:xfrm>
          </p:grpSpPr>
          <p:sp>
            <p:nvSpPr>
              <p:cNvPr id="20" name="Google Shape;20;p6"/>
              <p:cNvSpPr/>
              <p:nvPr/>
            </p:nvSpPr>
            <p:spPr>
              <a:xfrm>
                <a:off x="62335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5AB4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1" name="Google Shape;21;p6"/>
              <p:cNvGrpSpPr/>
              <p:nvPr/>
            </p:nvGrpSpPr>
            <p:grpSpPr>
              <a:xfrm>
                <a:off x="900000" y="1513269"/>
                <a:ext cx="5513500" cy="3239997"/>
                <a:chOff x="900000" y="1513269"/>
                <a:chExt cx="3240000" cy="3239997"/>
              </a:xfrm>
            </p:grpSpPr>
            <p:sp>
              <p:nvSpPr>
                <p:cNvPr id="22" name="Google Shape;22;p6"/>
                <p:cNvSpPr/>
                <p:nvPr/>
              </p:nvSpPr>
              <p:spPr>
                <a:xfrm rot="-5400000">
                  <a:off x="2430000" y="-16731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3" name="Google Shape;23;p6"/>
                <p:cNvSpPr/>
                <p:nvPr/>
              </p:nvSpPr>
              <p:spPr>
                <a:xfrm rot="5400000">
                  <a:off x="2430000" y="3043266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24" name="Google Shape;24;p6"/>
              <p:cNvSpPr/>
              <p:nvPr/>
            </p:nvSpPr>
            <p:spPr>
              <a:xfrm rot="10800000">
                <a:off x="62335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5" name="Google Shape;25;p6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9" name="Google Shape;29;p7"/>
          <p:cNvGrpSpPr/>
          <p:nvPr/>
        </p:nvGrpSpPr>
        <p:grpSpPr>
          <a:xfrm>
            <a:off x="1107688" y="1500183"/>
            <a:ext cx="10145032" cy="3253087"/>
            <a:chOff x="899998" y="1500182"/>
            <a:chExt cx="5513503" cy="3253087"/>
          </a:xfrm>
        </p:grpSpPr>
        <p:sp>
          <p:nvSpPr>
            <p:cNvPr id="30" name="Google Shape;30;p7"/>
            <p:cNvSpPr/>
            <p:nvPr/>
          </p:nvSpPr>
          <p:spPr>
            <a:xfrm>
              <a:off x="899999" y="1513268"/>
              <a:ext cx="58695" cy="1080000"/>
            </a:xfrm>
            <a:prstGeom prst="rect">
              <a:avLst/>
            </a:prstGeom>
            <a:solidFill>
              <a:srgbClr val="005A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1" name="Google Shape;31;p7"/>
            <p:cNvGrpSpPr/>
            <p:nvPr/>
          </p:nvGrpSpPr>
          <p:grpSpPr>
            <a:xfrm>
              <a:off x="899998" y="1500182"/>
              <a:ext cx="5513503" cy="3253087"/>
              <a:chOff x="899998" y="1500182"/>
              <a:chExt cx="5513503" cy="3253087"/>
            </a:xfrm>
          </p:grpSpPr>
          <p:grpSp>
            <p:nvGrpSpPr>
              <p:cNvPr id="32" name="Google Shape;32;p7"/>
              <p:cNvGrpSpPr/>
              <p:nvPr/>
            </p:nvGrpSpPr>
            <p:grpSpPr>
              <a:xfrm>
                <a:off x="899998" y="1500182"/>
                <a:ext cx="5513503" cy="3253087"/>
                <a:chOff x="899999" y="1500182"/>
                <a:chExt cx="3240002" cy="3253087"/>
              </a:xfrm>
            </p:grpSpPr>
            <p:sp>
              <p:nvSpPr>
                <p:cNvPr id="33" name="Google Shape;33;p7"/>
                <p:cNvSpPr/>
                <p:nvPr/>
              </p:nvSpPr>
              <p:spPr>
                <a:xfrm rot="-5400000">
                  <a:off x="1880752" y="519429"/>
                  <a:ext cx="108000" cy="2069506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4" name="Google Shape;34;p7"/>
                <p:cNvSpPr/>
                <p:nvPr/>
              </p:nvSpPr>
              <p:spPr>
                <a:xfrm rot="5400000">
                  <a:off x="3051247" y="3664515"/>
                  <a:ext cx="108000" cy="2069507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35" name="Google Shape;35;p7"/>
              <p:cNvSpPr/>
              <p:nvPr/>
            </p:nvSpPr>
            <p:spPr>
              <a:xfrm rot="10800000">
                <a:off x="6354805" y="3673267"/>
                <a:ext cx="58695" cy="108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373750" y="327899"/>
            <a:ext cx="232230" cy="635235"/>
          </a:xfrm>
          <a:prstGeom prst="rect">
            <a:avLst/>
          </a:prstGeom>
          <a:solidFill>
            <a:srgbClr val="005A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0" name="Google Shape;40;p8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m-Beomjin/CCC-SSDProject/issues/33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endParaRPr/>
          </a:p>
        </p:txBody>
      </p:sp>
      <p:sp>
        <p:nvSpPr>
          <p:cNvPr id="47" name="Google Shape;47;p1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algn="l"/>
            <a:r>
              <a:rPr lang="en-US" altLang="ko-KR" b="1" i="0" dirty="0">
                <a:solidFill>
                  <a:srgbClr val="1F2328"/>
                </a:solidFill>
                <a:effectLst/>
                <a:latin typeface="-apple-system"/>
              </a:rPr>
              <a:t>CCC (Clean Code Collective)_C</a:t>
            </a:r>
            <a:r>
              <a:rPr lang="ko-KR" altLang="en-US" b="1" i="0" dirty="0">
                <a:solidFill>
                  <a:srgbClr val="1F2328"/>
                </a:solidFill>
                <a:effectLst/>
                <a:latin typeface="-apple-system"/>
              </a:rPr>
              <a:t>조</a:t>
            </a:r>
            <a:endParaRPr lang="en-US" altLang="ko-KR" b="1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48" name="Google Shape;48;p1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algn="l"/>
            <a:r>
              <a:rPr lang="ko-KR" altLang="en-US" b="1" i="0" dirty="0">
                <a:solidFill>
                  <a:srgbClr val="1F2328"/>
                </a:solidFill>
                <a:effectLst/>
                <a:latin typeface="-apple-system"/>
              </a:rPr>
              <a:t>팀장</a:t>
            </a:r>
            <a:r>
              <a:rPr lang="en-US" altLang="ko-KR" b="1" i="0" dirty="0">
                <a:solidFill>
                  <a:srgbClr val="1F2328"/>
                </a:solidFill>
                <a:effectLst/>
                <a:latin typeface="-apple-system"/>
              </a:rPr>
              <a:t>: </a:t>
            </a:r>
            <a:r>
              <a:rPr lang="ko-KR" altLang="en-US" b="1" i="0" dirty="0" err="1">
                <a:solidFill>
                  <a:srgbClr val="1F2328"/>
                </a:solidFill>
                <a:effectLst/>
                <a:latin typeface="-apple-system"/>
              </a:rPr>
              <a:t>김범진</a:t>
            </a:r>
            <a:r>
              <a:rPr lang="ko-KR" altLang="en-US" b="1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US" altLang="ko-KR" b="1" i="0" dirty="0">
                <a:solidFill>
                  <a:srgbClr val="1F2328"/>
                </a:solidFill>
                <a:effectLst/>
                <a:latin typeface="-apple-system"/>
              </a:rPr>
              <a:t>/ </a:t>
            </a:r>
            <a:r>
              <a:rPr lang="ko-KR" altLang="en-US" b="1" i="0" dirty="0">
                <a:solidFill>
                  <a:srgbClr val="1F2328"/>
                </a:solidFill>
                <a:effectLst/>
                <a:latin typeface="-apple-system"/>
              </a:rPr>
              <a:t>팀원</a:t>
            </a:r>
            <a:r>
              <a:rPr lang="en-US" altLang="ko-KR" b="1" i="0" dirty="0">
                <a:solidFill>
                  <a:srgbClr val="1F2328"/>
                </a:solidFill>
                <a:effectLst/>
                <a:latin typeface="-apple-system"/>
              </a:rPr>
              <a:t>: </a:t>
            </a:r>
            <a:r>
              <a:rPr lang="ko-KR" altLang="en-US" b="1" i="0" dirty="0">
                <a:solidFill>
                  <a:srgbClr val="1F2328"/>
                </a:solidFill>
                <a:effectLst/>
                <a:latin typeface="-apple-system"/>
              </a:rPr>
              <a:t>김경민</a:t>
            </a:r>
            <a:r>
              <a:rPr lang="en-US" altLang="ko-KR" b="1" i="0" dirty="0">
                <a:solidFill>
                  <a:srgbClr val="1F2328"/>
                </a:solidFill>
                <a:effectLst/>
                <a:latin typeface="-apple-system"/>
              </a:rPr>
              <a:t>, </a:t>
            </a:r>
            <a:r>
              <a:rPr lang="ko-KR" altLang="en-US" b="1" i="0" dirty="0">
                <a:solidFill>
                  <a:srgbClr val="1F2328"/>
                </a:solidFill>
                <a:effectLst/>
                <a:latin typeface="-apple-system"/>
              </a:rPr>
              <a:t>김윤진</a:t>
            </a:r>
            <a:r>
              <a:rPr lang="en-US" altLang="ko-KR" b="1" i="0" dirty="0">
                <a:solidFill>
                  <a:srgbClr val="1F2328"/>
                </a:solidFill>
                <a:effectLst/>
                <a:latin typeface="-apple-system"/>
              </a:rPr>
              <a:t>, </a:t>
            </a:r>
            <a:r>
              <a:rPr lang="ko-KR" altLang="en-US" b="1" i="0" dirty="0" err="1">
                <a:solidFill>
                  <a:srgbClr val="1F2328"/>
                </a:solidFill>
                <a:effectLst/>
                <a:latin typeface="-apple-system"/>
              </a:rPr>
              <a:t>김율곤</a:t>
            </a:r>
            <a:r>
              <a:rPr lang="en-US" altLang="ko-KR" b="1" i="0" dirty="0">
                <a:solidFill>
                  <a:srgbClr val="1F2328"/>
                </a:solidFill>
                <a:effectLst/>
                <a:latin typeface="-apple-system"/>
              </a:rPr>
              <a:t>, </a:t>
            </a:r>
            <a:r>
              <a:rPr lang="ko-KR" altLang="en-US" b="1" i="0" dirty="0">
                <a:solidFill>
                  <a:srgbClr val="1F2328"/>
                </a:solidFill>
                <a:effectLst/>
                <a:latin typeface="-apple-system"/>
              </a:rPr>
              <a:t>정지윤</a:t>
            </a:r>
          </a:p>
        </p:txBody>
      </p:sp>
      <p:sp>
        <p:nvSpPr>
          <p:cNvPr id="49" name="Google Shape;49;p1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AE330F1-650E-4BD3-BC72-10520467E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기능구현 소개 </a:t>
            </a:r>
            <a:r>
              <a:rPr lang="en-US" altLang="ko-KR" dirty="0"/>
              <a:t>- Architecture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836B3D-A8FB-4990-8A4A-DA16A7E5A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395" y="960002"/>
            <a:ext cx="9389078" cy="5860746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D8C5C4F9-302F-4837-83AF-B3D8D79E9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980" y="4152736"/>
            <a:ext cx="7614095" cy="2569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Layered Architecture </a:t>
            </a:r>
            <a:r>
              <a:rPr kumimoji="0" lang="ko-KR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를 통한 </a:t>
            </a: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TDD </a:t>
            </a:r>
            <a:r>
              <a:rPr kumimoji="0" lang="ko-KR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구현 적용</a:t>
            </a: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endParaRPr kumimoji="0" lang="en-US" altLang="ko-KR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l"/>
            </a:pP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각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Layer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별로 담당자가 개발하고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, Layer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별로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MOCK 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을 사용하여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INPUT, OUTPUT 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에 대해 검사 가능하도록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TC 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작성</a:t>
            </a:r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l"/>
            </a:pP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각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Layer 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별 기능은 다음과 같음</a:t>
            </a:r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lvl="5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l"/>
            </a:pP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ko-KR" altLang="ko-KR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Shell</a:t>
            </a:r>
            <a:r>
              <a:rPr lang="ko-KR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ko-KR" altLang="ko-KR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Layer</a:t>
            </a:r>
            <a:r>
              <a:rPr lang="ko-KR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: 사용자 인터페이스 또는 명령어 입력</a:t>
            </a:r>
          </a:p>
          <a:p>
            <a:pPr marL="342900" lvl="5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l"/>
            </a:pP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ko-KR" altLang="ko-KR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Command</a:t>
            </a:r>
            <a:r>
              <a:rPr lang="ko-KR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ko-KR" altLang="ko-KR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Parser</a:t>
            </a:r>
            <a:r>
              <a:rPr lang="ko-KR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ko-KR" altLang="ko-KR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Layer</a:t>
            </a:r>
            <a:r>
              <a:rPr lang="ko-KR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: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shell </a:t>
            </a:r>
            <a:r>
              <a:rPr lang="ko-KR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명령어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, runner script</a:t>
            </a:r>
            <a:r>
              <a:rPr lang="ko-KR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 해석</a:t>
            </a:r>
          </a:p>
          <a:p>
            <a:pPr marL="342900" lvl="5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l"/>
            </a:pP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ko-KR" altLang="ko-KR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Executor</a:t>
            </a:r>
            <a:r>
              <a:rPr lang="ko-KR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ko-KR" altLang="ko-KR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Layer</a:t>
            </a:r>
            <a:r>
              <a:rPr lang="ko-KR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: 명령 실행 로직</a:t>
            </a:r>
          </a:p>
          <a:p>
            <a:pPr marL="342900" lvl="5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l"/>
            </a:pP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ko-KR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SSD </a:t>
            </a:r>
            <a:r>
              <a:rPr lang="ko-KR" altLang="ko-KR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App</a:t>
            </a:r>
            <a:r>
              <a:rPr lang="ko-KR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ko-KR" altLang="ko-KR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Layer</a:t>
            </a:r>
            <a:r>
              <a:rPr lang="ko-KR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: 로직 통제 및 하드웨어 접근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(SSD.exe)</a:t>
            </a:r>
          </a:p>
          <a:p>
            <a:pPr marL="342900" lvl="5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l"/>
            </a:pP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HostInterface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 Layer: SSD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 실행파일에서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command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입력을 판단하여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SSD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로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command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를 요청하는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Layer</a:t>
            </a:r>
            <a:endParaRPr lang="ko-KR" altLang="ko-KR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lvl="5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l"/>
            </a:pP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ko-KR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SSD </a:t>
            </a:r>
            <a:r>
              <a:rPr lang="ko-KR" altLang="ko-KR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Layer</a:t>
            </a:r>
            <a:r>
              <a:rPr lang="ko-KR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: </a:t>
            </a:r>
            <a:r>
              <a:rPr lang="ko-KR" altLang="ko-KR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NAND와의</a:t>
            </a:r>
            <a:r>
              <a:rPr lang="ko-KR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ko-KR" altLang="ko-KR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I</a:t>
            </a:r>
            <a:r>
              <a:rPr lang="ko-KR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/</a:t>
            </a:r>
            <a:r>
              <a:rPr lang="ko-KR" altLang="ko-KR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O</a:t>
            </a:r>
            <a:r>
              <a:rPr lang="ko-KR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 처리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, Buffer IO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기능 수행</a:t>
            </a:r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lvl="5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l"/>
            </a:pP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 Nand Layer: 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실제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NAND File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에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access 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하는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Layer </a:t>
            </a:r>
            <a:endParaRPr lang="ko-KR" altLang="ko-KR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261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AE330F1-650E-4BD3-BC72-10520467E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기능구현 소개 </a:t>
            </a:r>
            <a:r>
              <a:rPr lang="en-US" altLang="ko-KR" dirty="0"/>
              <a:t>- Architecture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836B3D-A8FB-4990-8A4A-DA16A7E5A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395" y="960002"/>
            <a:ext cx="9389078" cy="5860746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D8C5C4F9-302F-4837-83AF-B3D8D79E9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980" y="4152736"/>
            <a:ext cx="7614095" cy="2569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Layered Architecture </a:t>
            </a:r>
            <a:r>
              <a:rPr kumimoji="0" lang="ko-KR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를 통한 </a:t>
            </a: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TDD </a:t>
            </a:r>
            <a:r>
              <a:rPr kumimoji="0" lang="ko-KR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구현 적용</a:t>
            </a: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endParaRPr kumimoji="0" lang="en-US" altLang="ko-KR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l"/>
            </a:pP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각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Layer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별로 담당자가 개발하고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, Layer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별로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MOCK 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을 사용하여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INPUT, OUTPUT 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에 대해 검사 가능하도록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TC 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작성</a:t>
            </a:r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l"/>
            </a:pP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각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Layer 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별 기능은 다음과 같음</a:t>
            </a:r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lvl="5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l"/>
            </a:pP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ko-KR" altLang="ko-KR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Shell</a:t>
            </a:r>
            <a:r>
              <a:rPr lang="ko-KR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ko-KR" altLang="ko-KR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Layer</a:t>
            </a:r>
            <a:r>
              <a:rPr lang="ko-KR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: 사용자 인터페이스 또는 명령어 입력</a:t>
            </a:r>
          </a:p>
          <a:p>
            <a:pPr marL="342900" lvl="5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l"/>
            </a:pP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ko-KR" altLang="ko-KR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Command</a:t>
            </a:r>
            <a:r>
              <a:rPr lang="ko-KR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ko-KR" altLang="ko-KR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Parser</a:t>
            </a:r>
            <a:r>
              <a:rPr lang="ko-KR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ko-KR" altLang="ko-KR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Layer</a:t>
            </a:r>
            <a:r>
              <a:rPr lang="ko-KR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: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shell </a:t>
            </a:r>
            <a:r>
              <a:rPr lang="ko-KR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명령어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, runner script</a:t>
            </a:r>
            <a:r>
              <a:rPr lang="ko-KR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 해석</a:t>
            </a:r>
          </a:p>
          <a:p>
            <a:pPr marL="342900" lvl="5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l"/>
            </a:pP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ko-KR" altLang="ko-KR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Executor</a:t>
            </a:r>
            <a:r>
              <a:rPr lang="ko-KR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ko-KR" altLang="ko-KR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Layer</a:t>
            </a:r>
            <a:r>
              <a:rPr lang="ko-KR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: 명령 실행 로직</a:t>
            </a:r>
          </a:p>
          <a:p>
            <a:pPr marL="342900" lvl="5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l"/>
            </a:pP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ko-KR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SSD </a:t>
            </a:r>
            <a:r>
              <a:rPr lang="ko-KR" altLang="ko-KR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App</a:t>
            </a:r>
            <a:r>
              <a:rPr lang="ko-KR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ko-KR" altLang="ko-KR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Layer</a:t>
            </a:r>
            <a:r>
              <a:rPr lang="ko-KR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: 로직 통제 및 하드웨어 접근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(SSD.exe)</a:t>
            </a:r>
          </a:p>
          <a:p>
            <a:pPr marL="342900" lvl="5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l"/>
            </a:pP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HostInterface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 Layer: SSD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 실행파일에서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command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입력을 판단하여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SSD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로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command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를 요청하는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Layer</a:t>
            </a:r>
            <a:endParaRPr lang="ko-KR" altLang="ko-KR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lvl="5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l"/>
            </a:pP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ko-KR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SSD </a:t>
            </a:r>
            <a:r>
              <a:rPr lang="ko-KR" altLang="ko-KR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Layer</a:t>
            </a:r>
            <a:r>
              <a:rPr lang="ko-KR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: </a:t>
            </a:r>
            <a:r>
              <a:rPr lang="ko-KR" altLang="ko-KR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NAND와의</a:t>
            </a:r>
            <a:r>
              <a:rPr lang="ko-KR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ko-KR" altLang="ko-KR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I</a:t>
            </a:r>
            <a:r>
              <a:rPr lang="ko-KR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/</a:t>
            </a:r>
            <a:r>
              <a:rPr lang="ko-KR" altLang="ko-KR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O</a:t>
            </a:r>
            <a:r>
              <a:rPr lang="ko-KR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 처리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, Buffer IO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기능 수행</a:t>
            </a:r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lvl="5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l"/>
            </a:pP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 Nand Layer: 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실제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NAND File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에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access 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하는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Layer </a:t>
            </a:r>
            <a:endParaRPr lang="ko-KR" altLang="ko-KR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96C917-CD9F-4B6C-9163-B81A267A9E31}"/>
              </a:ext>
            </a:extLst>
          </p:cNvPr>
          <p:cNvGrpSpPr/>
          <p:nvPr/>
        </p:nvGrpSpPr>
        <p:grpSpPr>
          <a:xfrm>
            <a:off x="2781299" y="1169387"/>
            <a:ext cx="9201152" cy="5530870"/>
            <a:chOff x="2781299" y="1169387"/>
            <a:chExt cx="9201152" cy="553087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411BA92-2721-467D-9C88-B76CFC3972BD}"/>
                </a:ext>
              </a:extLst>
            </p:cNvPr>
            <p:cNvSpPr/>
            <p:nvPr/>
          </p:nvSpPr>
          <p:spPr>
            <a:xfrm>
              <a:off x="8772525" y="3495675"/>
              <a:ext cx="3209926" cy="1038225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5F0B77C-E469-44CF-A86D-FD695DCFC06C}"/>
                </a:ext>
              </a:extLst>
            </p:cNvPr>
            <p:cNvSpPr/>
            <p:nvPr/>
          </p:nvSpPr>
          <p:spPr>
            <a:xfrm>
              <a:off x="10029825" y="4781549"/>
              <a:ext cx="733425" cy="304801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D258D23-84CF-46E1-BB08-4AFE22E46E28}"/>
                </a:ext>
              </a:extLst>
            </p:cNvPr>
            <p:cNvSpPr/>
            <p:nvPr/>
          </p:nvSpPr>
          <p:spPr>
            <a:xfrm>
              <a:off x="10029825" y="5239172"/>
              <a:ext cx="733425" cy="304801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75C8110-B1FC-4CA4-A649-763B8D53F858}"/>
                </a:ext>
              </a:extLst>
            </p:cNvPr>
            <p:cNvSpPr/>
            <p:nvPr/>
          </p:nvSpPr>
          <p:spPr>
            <a:xfrm>
              <a:off x="10029825" y="6395456"/>
              <a:ext cx="733425" cy="304801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4D36294-7FF4-413F-BE8E-00569AF38281}"/>
                </a:ext>
              </a:extLst>
            </p:cNvPr>
            <p:cNvSpPr/>
            <p:nvPr/>
          </p:nvSpPr>
          <p:spPr>
            <a:xfrm>
              <a:off x="6524852" y="2789581"/>
              <a:ext cx="1133248" cy="1153769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259E541-8675-4720-9467-C3B30F0A9349}"/>
                </a:ext>
              </a:extLst>
            </p:cNvPr>
            <p:cNvSpPr/>
            <p:nvPr/>
          </p:nvSpPr>
          <p:spPr>
            <a:xfrm>
              <a:off x="2781299" y="1650955"/>
              <a:ext cx="1040343" cy="577896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B98CA18-015D-4611-8448-F9D77E4A1A55}"/>
                </a:ext>
              </a:extLst>
            </p:cNvPr>
            <p:cNvSpPr/>
            <p:nvPr/>
          </p:nvSpPr>
          <p:spPr>
            <a:xfrm>
              <a:off x="3914546" y="1169387"/>
              <a:ext cx="4562704" cy="1620193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A5213A9-484F-4296-A3DA-F5FA749F5B67}"/>
                </a:ext>
              </a:extLst>
            </p:cNvPr>
            <p:cNvSpPr/>
            <p:nvPr/>
          </p:nvSpPr>
          <p:spPr>
            <a:xfrm>
              <a:off x="2781299" y="1169387"/>
              <a:ext cx="1040343" cy="472044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44164BA-87F9-4BF4-8A1B-182B50B8E9BF}"/>
              </a:ext>
            </a:extLst>
          </p:cNvPr>
          <p:cNvSpPr txBox="1"/>
          <p:nvPr/>
        </p:nvSpPr>
        <p:spPr>
          <a:xfrm>
            <a:off x="837481" y="1620663"/>
            <a:ext cx="1148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UT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D0520F5-0A85-4CE6-A785-50172F5BAD59}"/>
              </a:ext>
            </a:extLst>
          </p:cNvPr>
          <p:cNvSpPr/>
          <p:nvPr/>
        </p:nvSpPr>
        <p:spPr>
          <a:xfrm>
            <a:off x="614816" y="1641431"/>
            <a:ext cx="251270" cy="2498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613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AE330F1-650E-4BD3-BC72-10520467E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기능구현 소개 </a:t>
            </a:r>
            <a:r>
              <a:rPr lang="en-US" altLang="ko-KR" dirty="0"/>
              <a:t>- Architecture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836B3D-A8FB-4990-8A4A-DA16A7E5A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395" y="960002"/>
            <a:ext cx="9389078" cy="5860746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D8C5C4F9-302F-4837-83AF-B3D8D79E9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980" y="4152736"/>
            <a:ext cx="7614095" cy="2569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Layered Architecture </a:t>
            </a:r>
            <a:r>
              <a:rPr kumimoji="0" lang="ko-KR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를 통한 </a:t>
            </a: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TDD </a:t>
            </a:r>
            <a:r>
              <a:rPr kumimoji="0" lang="ko-KR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구현 적용</a:t>
            </a: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endParaRPr kumimoji="0" lang="en-US" altLang="ko-KR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l"/>
            </a:pP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각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Layer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별로 담당자가 개발하고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, Layer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별로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MOCK 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을 사용하여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INPUT, OUTPUT 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에 대해 검사 가능하도록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TC 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작성</a:t>
            </a:r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l"/>
            </a:pP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각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Layer 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별 기능은 다음과 같음</a:t>
            </a:r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lvl="5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l"/>
            </a:pP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ko-KR" altLang="ko-KR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Shell</a:t>
            </a:r>
            <a:r>
              <a:rPr lang="ko-KR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ko-KR" altLang="ko-KR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Layer</a:t>
            </a:r>
            <a:r>
              <a:rPr lang="ko-KR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: 사용자 인터페이스 또는 명령어 입력</a:t>
            </a:r>
          </a:p>
          <a:p>
            <a:pPr marL="342900" lvl="5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l"/>
            </a:pP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ko-KR" altLang="ko-KR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Command</a:t>
            </a:r>
            <a:r>
              <a:rPr lang="ko-KR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ko-KR" altLang="ko-KR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Parser</a:t>
            </a:r>
            <a:r>
              <a:rPr lang="ko-KR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ko-KR" altLang="ko-KR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Layer</a:t>
            </a:r>
            <a:r>
              <a:rPr lang="ko-KR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: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shell </a:t>
            </a:r>
            <a:r>
              <a:rPr lang="ko-KR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명령어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, runner script</a:t>
            </a:r>
            <a:r>
              <a:rPr lang="ko-KR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 해석</a:t>
            </a:r>
          </a:p>
          <a:p>
            <a:pPr marL="342900" lvl="5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l"/>
            </a:pP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ko-KR" altLang="ko-KR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Executor</a:t>
            </a:r>
            <a:r>
              <a:rPr lang="ko-KR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ko-KR" altLang="ko-KR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Layer</a:t>
            </a:r>
            <a:r>
              <a:rPr lang="ko-KR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: 명령 실행 로직</a:t>
            </a:r>
          </a:p>
          <a:p>
            <a:pPr marL="342900" lvl="5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l"/>
            </a:pP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ko-KR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SSD </a:t>
            </a:r>
            <a:r>
              <a:rPr lang="ko-KR" altLang="ko-KR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App</a:t>
            </a:r>
            <a:r>
              <a:rPr lang="ko-KR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ko-KR" altLang="ko-KR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Layer</a:t>
            </a:r>
            <a:r>
              <a:rPr lang="ko-KR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: 로직 통제 및 하드웨어 접근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(SSD.exe)</a:t>
            </a:r>
          </a:p>
          <a:p>
            <a:pPr marL="342900" lvl="5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l"/>
            </a:pP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HostInterface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 Layer: SSD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 실행파일에서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command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입력을 판단하여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SSD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로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command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를 요청하는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Layer</a:t>
            </a:r>
            <a:endParaRPr lang="ko-KR" altLang="ko-KR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lvl="5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l"/>
            </a:pP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ko-KR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SSD </a:t>
            </a:r>
            <a:r>
              <a:rPr lang="ko-KR" altLang="ko-KR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Layer</a:t>
            </a:r>
            <a:r>
              <a:rPr lang="ko-KR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: </a:t>
            </a:r>
            <a:r>
              <a:rPr lang="ko-KR" altLang="ko-KR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NAND와의</a:t>
            </a:r>
            <a:r>
              <a:rPr lang="ko-KR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ko-KR" altLang="ko-KR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I</a:t>
            </a:r>
            <a:r>
              <a:rPr lang="ko-KR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/</a:t>
            </a:r>
            <a:r>
              <a:rPr lang="ko-KR" altLang="ko-KR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O</a:t>
            </a:r>
            <a:r>
              <a:rPr lang="ko-KR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 처리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, Buffer IO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기능 수행</a:t>
            </a:r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lvl="5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l"/>
            </a:pP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 Nand Layer: 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실제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NAND File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에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access 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하는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Layer </a:t>
            </a:r>
            <a:endParaRPr lang="ko-KR" altLang="ko-KR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F0B77C-E469-44CF-A86D-FD695DCFC06C}"/>
              </a:ext>
            </a:extLst>
          </p:cNvPr>
          <p:cNvSpPr/>
          <p:nvPr/>
        </p:nvSpPr>
        <p:spPr>
          <a:xfrm>
            <a:off x="10029825" y="4781549"/>
            <a:ext cx="733425" cy="30480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5C8110-B1FC-4CA4-A649-763B8D53F858}"/>
              </a:ext>
            </a:extLst>
          </p:cNvPr>
          <p:cNvSpPr/>
          <p:nvPr/>
        </p:nvSpPr>
        <p:spPr>
          <a:xfrm>
            <a:off x="10029825" y="6395456"/>
            <a:ext cx="733425" cy="30480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8F3F5EB-CD08-477F-AB19-D08B77C3F0E8}"/>
              </a:ext>
            </a:extLst>
          </p:cNvPr>
          <p:cNvGrpSpPr/>
          <p:nvPr/>
        </p:nvGrpSpPr>
        <p:grpSpPr>
          <a:xfrm>
            <a:off x="2781299" y="1169387"/>
            <a:ext cx="9201152" cy="4374586"/>
            <a:chOff x="2781299" y="1169387"/>
            <a:chExt cx="9201152" cy="437458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411BA92-2721-467D-9C88-B76CFC3972BD}"/>
                </a:ext>
              </a:extLst>
            </p:cNvPr>
            <p:cNvSpPr/>
            <p:nvPr/>
          </p:nvSpPr>
          <p:spPr>
            <a:xfrm>
              <a:off x="8772525" y="3495675"/>
              <a:ext cx="3209926" cy="10382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D258D23-84CF-46E1-BB08-4AFE22E46E28}"/>
                </a:ext>
              </a:extLst>
            </p:cNvPr>
            <p:cNvSpPr/>
            <p:nvPr/>
          </p:nvSpPr>
          <p:spPr>
            <a:xfrm>
              <a:off x="10029825" y="5239172"/>
              <a:ext cx="733425" cy="30480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4D36294-7FF4-413F-BE8E-00569AF38281}"/>
                </a:ext>
              </a:extLst>
            </p:cNvPr>
            <p:cNvSpPr/>
            <p:nvPr/>
          </p:nvSpPr>
          <p:spPr>
            <a:xfrm>
              <a:off x="6524852" y="2789581"/>
              <a:ext cx="1133248" cy="11537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259E541-8675-4720-9467-C3B30F0A9349}"/>
                </a:ext>
              </a:extLst>
            </p:cNvPr>
            <p:cNvSpPr/>
            <p:nvPr/>
          </p:nvSpPr>
          <p:spPr>
            <a:xfrm>
              <a:off x="2781299" y="1650955"/>
              <a:ext cx="1040343" cy="57789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B98CA18-015D-4611-8448-F9D77E4A1A55}"/>
                </a:ext>
              </a:extLst>
            </p:cNvPr>
            <p:cNvSpPr/>
            <p:nvPr/>
          </p:nvSpPr>
          <p:spPr>
            <a:xfrm>
              <a:off x="3914546" y="1169387"/>
              <a:ext cx="4562704" cy="162019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A5213A9-484F-4296-A3DA-F5FA749F5B67}"/>
                </a:ext>
              </a:extLst>
            </p:cNvPr>
            <p:cNvSpPr/>
            <p:nvPr/>
          </p:nvSpPr>
          <p:spPr>
            <a:xfrm>
              <a:off x="2781299" y="1169387"/>
              <a:ext cx="1040343" cy="47204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sp>
        <p:nvSpPr>
          <p:cNvPr id="5" name="말풍선: 타원형 4">
            <a:extLst>
              <a:ext uri="{FF2B5EF4-FFF2-40B4-BE49-F238E27FC236}">
                <a16:creationId xmlns:a16="http://schemas.microsoft.com/office/drawing/2014/main" id="{C25D1C18-3EB9-4A96-8917-E19AD5335C68}"/>
              </a:ext>
            </a:extLst>
          </p:cNvPr>
          <p:cNvSpPr/>
          <p:nvPr/>
        </p:nvSpPr>
        <p:spPr>
          <a:xfrm>
            <a:off x="8062912" y="1681645"/>
            <a:ext cx="1419225" cy="821173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Mock </a:t>
            </a:r>
            <a:r>
              <a:rPr lang="ko-KR" altLang="en-US" dirty="0"/>
              <a:t>사용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E52567-8343-4F83-89D4-E65F15D423E8}"/>
              </a:ext>
            </a:extLst>
          </p:cNvPr>
          <p:cNvSpPr txBox="1"/>
          <p:nvPr/>
        </p:nvSpPr>
        <p:spPr>
          <a:xfrm>
            <a:off x="9410701" y="2122979"/>
            <a:ext cx="202882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의존성 분리</a:t>
            </a:r>
            <a:endParaRPr lang="en-US" altLang="ko-KR" b="1" dirty="0"/>
          </a:p>
          <a:p>
            <a:r>
              <a:rPr lang="en-US" altLang="ko-KR" b="1" dirty="0"/>
              <a:t>2. </a:t>
            </a:r>
            <a:r>
              <a:rPr lang="ko-KR" altLang="en-US" b="1" dirty="0"/>
              <a:t>테스트 속도 향상</a:t>
            </a:r>
            <a:endParaRPr lang="en-US" altLang="ko-KR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42F5AC-2478-4AE5-A6F7-9853EA9A9D65}"/>
              </a:ext>
            </a:extLst>
          </p:cNvPr>
          <p:cNvSpPr txBox="1"/>
          <p:nvPr/>
        </p:nvSpPr>
        <p:spPr>
          <a:xfrm>
            <a:off x="837481" y="1620663"/>
            <a:ext cx="1148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Mock </a:t>
            </a:r>
            <a:r>
              <a:rPr lang="ko-KR" altLang="en-US" dirty="0"/>
              <a:t>사용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20B5128-E24F-427A-8E52-DD06C652D562}"/>
              </a:ext>
            </a:extLst>
          </p:cNvPr>
          <p:cNvSpPr/>
          <p:nvPr/>
        </p:nvSpPr>
        <p:spPr>
          <a:xfrm>
            <a:off x="614816" y="1641431"/>
            <a:ext cx="251270" cy="2498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693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AE330F1-650E-4BD3-BC72-10520467E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기능구현 소개 </a:t>
            </a:r>
            <a:r>
              <a:rPr lang="en-US" altLang="ko-KR" dirty="0"/>
              <a:t>- executor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135E3A-232A-4EA0-98A0-1D4441DBC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2894362"/>
            <a:ext cx="10982325" cy="3653495"/>
          </a:xfrm>
          <a:prstGeom prst="rect">
            <a:avLst/>
          </a:prstGeom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FAFAF940-E108-4E20-80F3-E1860DD9C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980" y="1143084"/>
            <a:ext cx="10801350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Factory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Method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패턴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IExecutorFactory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는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createExecutor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command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인터페이스를 정의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각각의 팩토리 클래스(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ExecutorFactory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CompositeExecutorFactory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)는 구체적인 생성 로직을 제공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명령어를 문자열 기반으로 매핑하여 객체를 생성하는 방식은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Command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패턴의 요소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도 일부 포함함</a:t>
            </a:r>
            <a:endParaRPr kumimoji="0" lang="ko-KR" altLang="ko-K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Template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Method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패턴 (변형)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CachedExecutorFactory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는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템플릿 메서드인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createExecutor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정의하고,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getFactoryMap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만 서브클래스가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오버라이드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서브클래스는 어떻게 객체를 생성할지(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map을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무엇으로 구성할지)만 신경 쓰면 됨 →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중복 제거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캐싱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Memoization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Instance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Pooling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unordered_map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shared_ptr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IExecutor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&gt;&gt;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executorCache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통해 생성된 객체를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캐싱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 번 생성한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Executor는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반복 요청 시 재사용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됨</a:t>
            </a:r>
            <a:endParaRPr kumimoji="0" lang="ko-KR" altLang="ko-K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Delegation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(위임)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DelegatedExecutorFactory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는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여러 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Factory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를 가지고 있고,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명령어가 속한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팩토리를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찾아 실행 위임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OCP 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Open-Closed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Principle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)에 부합: 새로운 팩토리 추가로 확장 가능, 기존 코드는 변경 없음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725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AE330F1-650E-4BD3-BC72-10520467E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TestShell</a:t>
            </a:r>
            <a:r>
              <a:rPr lang="ko-KR" altLang="en-US" dirty="0"/>
              <a:t> 구조 </a:t>
            </a:r>
            <a:r>
              <a:rPr lang="en-US" altLang="ko-KR" dirty="0"/>
              <a:t>Summary</a:t>
            </a:r>
            <a:endParaRPr lang="ko-KR" alt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B9FAD9D-69FB-4636-84D7-92592D3DE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770" y="1151685"/>
            <a:ext cx="5000625" cy="503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110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TDD </a:t>
            </a:r>
            <a:r>
              <a:rPr lang="ko-KR" altLang="en-US" dirty="0"/>
              <a:t>활용 예시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3671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TDD </a:t>
            </a:r>
            <a:r>
              <a:rPr lang="ko-KR" altLang="en-US" dirty="0"/>
              <a:t>사례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dirty="0"/>
              <a:t>51</a:t>
            </a:r>
            <a:r>
              <a:rPr lang="ko-KR" altLang="en-US" dirty="0"/>
              <a:t>개의 </a:t>
            </a:r>
            <a:r>
              <a:rPr lang="en-US" altLang="ko-KR" dirty="0"/>
              <a:t>TDD</a:t>
            </a:r>
            <a:r>
              <a:rPr lang="ko-KR" altLang="en-US" dirty="0"/>
              <a:t> 이슈</a:t>
            </a:r>
            <a:r>
              <a:rPr lang="en-US" altLang="ko-KR" dirty="0"/>
              <a:t> Closed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endParaRPr lang="en-US" altLang="ko-KR" dirty="0"/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endParaRPr lang="en-US" altLang="ko-KR" dirty="0"/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endParaRPr lang="en-US" altLang="ko-KR" dirty="0"/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endParaRPr lang="en-US" altLang="ko-KR" dirty="0"/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dirty="0">
                <a:hlinkClick r:id="rId3"/>
              </a:rPr>
              <a:t>https://github.com/Kim-Beomjin/CCC-SSDProject/issues/33</a:t>
            </a:r>
            <a:endParaRPr lang="en-US" altLang="ko-KR" dirty="0"/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endParaRPr lang="en-US" altLang="ko-KR" dirty="0"/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endParaRPr lang="en-US" dirty="0"/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endParaRPr lang="en-US" dirty="0"/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endParaRPr lang="en-US" dirty="0"/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endParaRPr lang="en-US" dirty="0"/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A0A0E4-73AA-41EC-B0D6-92846F080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436" y="1862282"/>
            <a:ext cx="2537680" cy="10668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68F5D8A-BCAC-4E57-AA1C-2DFDB92F31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8436" y="3871369"/>
            <a:ext cx="8276037" cy="291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947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Mocking </a:t>
            </a:r>
            <a:r>
              <a:rPr lang="ko-KR" altLang="en-US" dirty="0"/>
              <a:t>활용 예시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4685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Mock </a:t>
            </a:r>
            <a:r>
              <a:rPr lang="ko-KR" altLang="en-US" dirty="0"/>
              <a:t>활용 예시 </a:t>
            </a:r>
            <a:r>
              <a:rPr lang="en-US" altLang="ko-KR" dirty="0"/>
              <a:t>(SSD module UT)</a:t>
            </a: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0348F2-0DD8-4246-A5DA-C52BEC312EA7}"/>
              </a:ext>
            </a:extLst>
          </p:cNvPr>
          <p:cNvSpPr txBox="1"/>
          <p:nvPr/>
        </p:nvSpPr>
        <p:spPr>
          <a:xfrm>
            <a:off x="605980" y="5729362"/>
            <a:ext cx="5858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입출력 제어 </a:t>
            </a:r>
            <a:r>
              <a:rPr lang="en-US" altLang="ko-KR" b="1" dirty="0"/>
              <a:t>(Out parameter </a:t>
            </a:r>
            <a:r>
              <a:rPr lang="ko-KR" altLang="en-US" b="1" dirty="0"/>
              <a:t>제어</a:t>
            </a:r>
            <a:r>
              <a:rPr lang="en-US" altLang="ko-KR" b="1" dirty="0"/>
              <a:t>)</a:t>
            </a:r>
          </a:p>
          <a:p>
            <a:r>
              <a:rPr lang="en-US" altLang="ko-KR" dirty="0"/>
              <a:t>- </a:t>
            </a:r>
            <a:r>
              <a:rPr lang="en-US" altLang="ko-KR" dirty="0" err="1"/>
              <a:t>mockNand.Read</a:t>
            </a:r>
            <a:r>
              <a:rPr lang="en-US" altLang="ko-KR" dirty="0"/>
              <a:t>()</a:t>
            </a:r>
            <a:r>
              <a:rPr lang="ko-KR" altLang="en-US" dirty="0"/>
              <a:t>가 반환할 값을 </a:t>
            </a:r>
            <a:r>
              <a:rPr lang="en-US" altLang="ko-KR" dirty="0"/>
              <a:t>Write </a:t>
            </a:r>
            <a:r>
              <a:rPr lang="ko-KR" altLang="en-US" dirty="0"/>
              <a:t>한 </a:t>
            </a:r>
            <a:r>
              <a:rPr lang="en-US" altLang="ko-KR" dirty="0"/>
              <a:t>Data</a:t>
            </a:r>
            <a:r>
              <a:rPr lang="ko-KR" altLang="en-US" dirty="0"/>
              <a:t>로 직접 정의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485A2D-F4EA-4404-8599-5BECC79E797E}"/>
              </a:ext>
            </a:extLst>
          </p:cNvPr>
          <p:cNvSpPr txBox="1"/>
          <p:nvPr/>
        </p:nvSpPr>
        <p:spPr>
          <a:xfrm>
            <a:off x="605980" y="4516037"/>
            <a:ext cx="64365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의존성 분리</a:t>
            </a:r>
            <a:endParaRPr lang="en-US" altLang="ko-KR" b="1" dirty="0"/>
          </a:p>
          <a:p>
            <a:r>
              <a:rPr lang="en-US" altLang="ko-KR" dirty="0"/>
              <a:t>- Mock</a:t>
            </a:r>
            <a:r>
              <a:rPr lang="ko-KR" altLang="en-US" dirty="0"/>
              <a:t>을 활용해 실제 </a:t>
            </a:r>
            <a:r>
              <a:rPr lang="en-US" altLang="ko-KR" dirty="0"/>
              <a:t>NAND </a:t>
            </a:r>
            <a:r>
              <a:rPr lang="ko-KR" altLang="en-US" dirty="0"/>
              <a:t>동작 없이 </a:t>
            </a:r>
            <a:r>
              <a:rPr lang="en-US" altLang="ko-KR" dirty="0"/>
              <a:t>SSD</a:t>
            </a:r>
            <a:r>
              <a:rPr lang="ko-KR" altLang="en-US" dirty="0"/>
              <a:t>의 동작을 검증할 수 있게 함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72C8C7-BB2A-4B5F-8B76-1C4C14327C8D}"/>
              </a:ext>
            </a:extLst>
          </p:cNvPr>
          <p:cNvSpPr txBox="1"/>
          <p:nvPr/>
        </p:nvSpPr>
        <p:spPr>
          <a:xfrm>
            <a:off x="605980" y="5122699"/>
            <a:ext cx="5858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개발 속도 향상</a:t>
            </a:r>
            <a:endParaRPr lang="en-US" altLang="ko-KR" b="1" dirty="0"/>
          </a:p>
          <a:p>
            <a:r>
              <a:rPr lang="en-US" altLang="ko-KR" dirty="0"/>
              <a:t>- </a:t>
            </a:r>
            <a:r>
              <a:rPr lang="ko-KR" altLang="en-US" dirty="0"/>
              <a:t>하위 모듈 구현 없이 </a:t>
            </a:r>
            <a:r>
              <a:rPr lang="en-US" altLang="ko-KR" dirty="0"/>
              <a:t>UT </a:t>
            </a:r>
            <a:r>
              <a:rPr lang="ko-KR" altLang="en-US" dirty="0"/>
              <a:t>가능</a:t>
            </a:r>
            <a:endParaRPr lang="en-US" altLang="ko-KR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8492A017-0B50-4FE1-8124-E25D52612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80" y="1475843"/>
            <a:ext cx="9972675" cy="255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836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Mock </a:t>
            </a:r>
            <a:r>
              <a:rPr lang="ko-KR" altLang="en-US" dirty="0"/>
              <a:t>활용 예시 </a:t>
            </a:r>
            <a:r>
              <a:rPr lang="en-US" altLang="ko-KR" dirty="0"/>
              <a:t>(SSD module UT)</a:t>
            </a:r>
            <a:endParaRPr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72C8C7-BB2A-4B5F-8B76-1C4C14327C8D}"/>
              </a:ext>
            </a:extLst>
          </p:cNvPr>
          <p:cNvSpPr txBox="1"/>
          <p:nvPr/>
        </p:nvSpPr>
        <p:spPr>
          <a:xfrm>
            <a:off x="6096000" y="3429000"/>
            <a:ext cx="601256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Nand </a:t>
            </a:r>
            <a:r>
              <a:rPr lang="ko-KR" altLang="en-US" dirty="0"/>
              <a:t>구현 없이는 </a:t>
            </a:r>
            <a:r>
              <a:rPr lang="en-US" altLang="ko-KR" dirty="0"/>
              <a:t>Read</a:t>
            </a:r>
            <a:r>
              <a:rPr lang="ko-KR" altLang="en-US" dirty="0"/>
              <a:t>한 </a:t>
            </a:r>
            <a:r>
              <a:rPr lang="en-US" altLang="ko-KR" dirty="0"/>
              <a:t>Data</a:t>
            </a:r>
            <a:r>
              <a:rPr lang="ko-KR" altLang="en-US" dirty="0"/>
              <a:t>를 가져올 수 없어서 </a:t>
            </a:r>
            <a:r>
              <a:rPr lang="en-US" altLang="ko-KR" dirty="0"/>
              <a:t>SSD </a:t>
            </a:r>
            <a:r>
              <a:rPr lang="ko-KR" altLang="en-US" dirty="0"/>
              <a:t>단일 검증에 어려움이 있음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Nand </a:t>
            </a:r>
            <a:r>
              <a:rPr lang="ko-KR" altLang="en-US" dirty="0"/>
              <a:t>구현이 없이 </a:t>
            </a:r>
            <a:r>
              <a:rPr lang="en-US" altLang="ko-KR" dirty="0"/>
              <a:t>SSD </a:t>
            </a:r>
            <a:r>
              <a:rPr lang="ko-KR" altLang="en-US" dirty="0"/>
              <a:t>검증 진행을 위해 </a:t>
            </a:r>
            <a:r>
              <a:rPr lang="en-US" altLang="ko-KR" dirty="0"/>
              <a:t>Mock</a:t>
            </a:r>
            <a:r>
              <a:rPr lang="ko-KR" altLang="en-US" dirty="0"/>
              <a:t> </a:t>
            </a:r>
            <a:r>
              <a:rPr lang="en-US" altLang="ko-KR" dirty="0"/>
              <a:t>Nand</a:t>
            </a:r>
            <a:r>
              <a:rPr lang="ko-KR" altLang="en-US" dirty="0"/>
              <a:t> 활용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WillByDefault</a:t>
            </a:r>
            <a:r>
              <a:rPr lang="en-US" altLang="ko-KR" dirty="0"/>
              <a:t> </a:t>
            </a:r>
            <a:r>
              <a:rPr lang="ko-KR" altLang="en-US" dirty="0"/>
              <a:t>를 통해 </a:t>
            </a:r>
            <a:r>
              <a:rPr lang="en-US" altLang="ko-KR" dirty="0" err="1"/>
              <a:t>mockNand.Read</a:t>
            </a:r>
            <a:r>
              <a:rPr lang="en-US" altLang="ko-KR" dirty="0"/>
              <a:t>()</a:t>
            </a:r>
            <a:r>
              <a:rPr lang="ko-KR" altLang="en-US" dirty="0"/>
              <a:t>가 반환할 값을 지정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Error Log </a:t>
            </a:r>
            <a:r>
              <a:rPr lang="ko-KR" altLang="en-US" dirty="0"/>
              <a:t>최소화를 위한 </a:t>
            </a:r>
            <a:r>
              <a:rPr lang="en-US" altLang="ko-KR" dirty="0"/>
              <a:t>Nice Mock </a:t>
            </a:r>
            <a:r>
              <a:rPr lang="ko-KR" altLang="en-US" dirty="0"/>
              <a:t>활용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b="0" i="0" dirty="0">
                <a:effectLst/>
                <a:latin typeface="gg sans"/>
              </a:rPr>
              <a:t>각 </a:t>
            </a:r>
            <a:r>
              <a:rPr lang="en-US" altLang="ko-KR" b="0" i="0" dirty="0">
                <a:effectLst/>
                <a:latin typeface="gg sans"/>
              </a:rPr>
              <a:t>module </a:t>
            </a:r>
            <a:r>
              <a:rPr lang="ko-KR" altLang="en-US" b="0" i="0" dirty="0">
                <a:effectLst/>
                <a:latin typeface="gg sans"/>
              </a:rPr>
              <a:t>단위 테스트 커버리지를 확보할 수 있어</a:t>
            </a:r>
            <a:r>
              <a:rPr lang="en-US" altLang="ko-KR" b="0" i="0" dirty="0">
                <a:effectLst/>
                <a:latin typeface="gg sans"/>
              </a:rPr>
              <a:t>,</a:t>
            </a:r>
            <a:r>
              <a:rPr lang="ko-KR" altLang="en-US" b="0" i="0" dirty="0">
                <a:effectLst/>
                <a:latin typeface="gg sans"/>
              </a:rPr>
              <a:t> 디버깅 시간단축에 도움이 </a:t>
            </a:r>
            <a:r>
              <a:rPr lang="ko-KR" altLang="en-US" dirty="0">
                <a:latin typeface="gg sans"/>
              </a:rPr>
              <a:t>됨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F8835C4-99CA-41AB-9F1C-4D4DAC006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80" y="1212081"/>
            <a:ext cx="5155270" cy="489344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6847E84-9186-4401-8E3C-E87892836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42206"/>
            <a:ext cx="4439270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477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dirty="0"/>
              <a:t>조원 소개 및 역할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6A7F37-8E11-4F55-88F8-5FC919D085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Refactoring </a:t>
            </a:r>
            <a:r>
              <a:rPr lang="ko-KR" altLang="en-US" dirty="0"/>
              <a:t>전후 비교</a:t>
            </a:r>
          </a:p>
        </p:txBody>
      </p:sp>
    </p:spTree>
    <p:extLst>
      <p:ext uri="{BB962C8B-B14F-4D97-AF65-F5344CB8AC3E}">
        <p14:creationId xmlns:p14="http://schemas.microsoft.com/office/powerpoint/2010/main" val="480275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 err="1"/>
              <a:t>GoF</a:t>
            </a:r>
            <a:r>
              <a:rPr lang="en-US" dirty="0"/>
              <a:t> </a:t>
            </a:r>
            <a:r>
              <a:rPr lang="ko-KR" altLang="en-US" dirty="0"/>
              <a:t>패턴</a:t>
            </a:r>
            <a:endParaRPr dirty="0"/>
          </a:p>
        </p:txBody>
      </p:sp>
      <p:sp>
        <p:nvSpPr>
          <p:cNvPr id="22" name="Google Shape;54;p2">
            <a:extLst>
              <a:ext uri="{FF2B5EF4-FFF2-40B4-BE49-F238E27FC236}">
                <a16:creationId xmlns:a16="http://schemas.microsoft.com/office/drawing/2014/main" id="{9D0FD67F-8A3E-4C03-B475-B7F069A291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32000" y="2307859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dirty="0" err="1"/>
              <a:t>리팩토링을</a:t>
            </a:r>
            <a:r>
              <a:rPr lang="ko-KR" altLang="en-US" dirty="0"/>
              <a:t> 통한 </a:t>
            </a:r>
            <a:r>
              <a:rPr lang="ko-KR" altLang="en-US" dirty="0" err="1"/>
              <a:t>클린코드</a:t>
            </a:r>
            <a:r>
              <a:rPr lang="ko-KR" altLang="en-US" dirty="0"/>
              <a:t> 전후 결과 비교</a:t>
            </a:r>
            <a:endParaRPr dirty="0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9BB7B612-2697-4814-A0A3-54786A4BC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285875"/>
            <a:ext cx="119253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B0D770A1-715D-4434-AD1E-B14E816D679D}"/>
              </a:ext>
            </a:extLst>
          </p:cNvPr>
          <p:cNvSpPr/>
          <p:nvPr/>
        </p:nvSpPr>
        <p:spPr>
          <a:xfrm>
            <a:off x="1781175" y="2047875"/>
            <a:ext cx="2447925" cy="333375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9782227-B070-4FBC-B04D-5109FF591318}"/>
              </a:ext>
            </a:extLst>
          </p:cNvPr>
          <p:cNvSpPr/>
          <p:nvPr/>
        </p:nvSpPr>
        <p:spPr>
          <a:xfrm>
            <a:off x="4800600" y="3593450"/>
            <a:ext cx="2447925" cy="333375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8CF7093-D7F3-47ED-A0C0-75A4564773A4}"/>
              </a:ext>
            </a:extLst>
          </p:cNvPr>
          <p:cNvSpPr/>
          <p:nvPr/>
        </p:nvSpPr>
        <p:spPr>
          <a:xfrm>
            <a:off x="4800599" y="4020121"/>
            <a:ext cx="2447925" cy="333375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D71D956-EC2C-45A9-BDD6-BFF7562C8BE1}"/>
              </a:ext>
            </a:extLst>
          </p:cNvPr>
          <p:cNvSpPr/>
          <p:nvPr/>
        </p:nvSpPr>
        <p:spPr>
          <a:xfrm>
            <a:off x="4800599" y="5045728"/>
            <a:ext cx="2447925" cy="333375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704D8FD-F099-4B17-A1BD-6D1DBA8A1AEB}"/>
              </a:ext>
            </a:extLst>
          </p:cNvPr>
          <p:cNvSpPr/>
          <p:nvPr/>
        </p:nvSpPr>
        <p:spPr>
          <a:xfrm>
            <a:off x="7820024" y="5122215"/>
            <a:ext cx="2657476" cy="333375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3DFB4B4-0CB5-4069-AD03-4C65E2966706}"/>
              </a:ext>
            </a:extLst>
          </p:cNvPr>
          <p:cNvSpPr/>
          <p:nvPr/>
        </p:nvSpPr>
        <p:spPr>
          <a:xfrm>
            <a:off x="7820024" y="5529551"/>
            <a:ext cx="2657476" cy="333375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688B819-1043-41FD-99EC-0651B3E5F887}"/>
              </a:ext>
            </a:extLst>
          </p:cNvPr>
          <p:cNvSpPr/>
          <p:nvPr/>
        </p:nvSpPr>
        <p:spPr>
          <a:xfrm>
            <a:off x="7820023" y="2381250"/>
            <a:ext cx="2657477" cy="333375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8FB1DB0-50EE-4DBD-B37E-B84F8C8EAED7}"/>
              </a:ext>
            </a:extLst>
          </p:cNvPr>
          <p:cNvSpPr/>
          <p:nvPr/>
        </p:nvSpPr>
        <p:spPr>
          <a:xfrm>
            <a:off x="1781175" y="4010596"/>
            <a:ext cx="2447925" cy="333375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473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5FE954-E211-4180-A3D6-678AA8135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980" y="289009"/>
            <a:ext cx="10515600" cy="649859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SSD</a:t>
            </a:r>
            <a:r>
              <a:rPr lang="ko-KR" altLang="en-US" dirty="0"/>
              <a:t> </a:t>
            </a:r>
            <a:r>
              <a:rPr lang="ko-KR" altLang="en-US" dirty="0" err="1"/>
              <a:t>리팩토링</a:t>
            </a:r>
            <a:r>
              <a:rPr lang="ko-KR" altLang="en-US" dirty="0"/>
              <a:t> 전 후 비교 </a:t>
            </a:r>
            <a:r>
              <a:rPr lang="en-US" altLang="ko-KR" dirty="0"/>
              <a:t>(Host Interface)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C0AB741-28E2-40C2-B774-91B782249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183" y="1319753"/>
            <a:ext cx="3178587" cy="267025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D402431-860A-4E96-B62E-5C6AAD6C27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5139"/>
          <a:stretch/>
        </p:blipFill>
        <p:spPr>
          <a:xfrm>
            <a:off x="5976594" y="999239"/>
            <a:ext cx="5314884" cy="3113719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B8261500-41BF-48B9-8F10-FD0BC1A90BF7}"/>
              </a:ext>
            </a:extLst>
          </p:cNvPr>
          <p:cNvSpPr/>
          <p:nvPr/>
        </p:nvSpPr>
        <p:spPr>
          <a:xfrm>
            <a:off x="4603495" y="2185050"/>
            <a:ext cx="1118575" cy="499621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B8709F4A-0874-44F8-B8CA-15A69FBF3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6775" y="4173329"/>
            <a:ext cx="11349871" cy="2529129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기존 구조 문제점</a:t>
            </a:r>
            <a:endParaRPr lang="en-US" altLang="ko-KR" sz="2000" b="1" dirty="0"/>
          </a:p>
          <a:p>
            <a:pPr lvl="1"/>
            <a:r>
              <a:rPr lang="en-US" altLang="ko-KR" sz="1800" dirty="0"/>
              <a:t>Host Interface</a:t>
            </a:r>
            <a:r>
              <a:rPr lang="ko-KR" altLang="en-US" sz="1800" dirty="0"/>
              <a:t>의 역할이 너무 큼 </a:t>
            </a:r>
            <a:r>
              <a:rPr lang="en-US" altLang="ko-KR" sz="1800" dirty="0"/>
              <a:t>(</a:t>
            </a:r>
            <a:r>
              <a:rPr lang="en-US" altLang="ko-KR" sz="1800" dirty="0" err="1"/>
              <a:t>ssd</a:t>
            </a:r>
            <a:r>
              <a:rPr lang="en-US" altLang="ko-KR" sz="1800" dirty="0"/>
              <a:t> r/w/e/f </a:t>
            </a:r>
            <a:r>
              <a:rPr lang="ko-KR" altLang="en-US" sz="1800" dirty="0"/>
              <a:t>밑 </a:t>
            </a:r>
            <a:r>
              <a:rPr lang="en-US" altLang="ko-KR" sz="1800" dirty="0"/>
              <a:t>parameter valid check </a:t>
            </a:r>
            <a:r>
              <a:rPr lang="ko-KR" altLang="en-US" sz="1800" dirty="0"/>
              <a:t>필요</a:t>
            </a:r>
            <a:r>
              <a:rPr lang="en-US" altLang="ko-KR" sz="1800" dirty="0"/>
              <a:t>)</a:t>
            </a:r>
          </a:p>
          <a:p>
            <a:pPr lvl="1"/>
            <a:r>
              <a:rPr lang="en-US" altLang="ko-KR" sz="1800" dirty="0"/>
              <a:t>Host Interface</a:t>
            </a:r>
            <a:r>
              <a:rPr lang="ko-KR" altLang="en-US" sz="1800" dirty="0"/>
              <a:t>의 역할을 나누어 가질 별도의 객체의 필요성 존재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ko-KR" altLang="en-US" sz="2000" b="1" dirty="0"/>
              <a:t>개선 구조</a:t>
            </a:r>
            <a:endParaRPr lang="en-US" altLang="ko-KR" sz="2000" b="1" dirty="0"/>
          </a:p>
          <a:p>
            <a:pPr lvl="1"/>
            <a:r>
              <a:rPr lang="en-US" altLang="ko-KR" sz="1800" dirty="0"/>
              <a:t>Host interface</a:t>
            </a:r>
            <a:r>
              <a:rPr lang="ko-KR" altLang="en-US" sz="1800" dirty="0"/>
              <a:t>의 역할을 각 </a:t>
            </a:r>
            <a:r>
              <a:rPr lang="en-US" altLang="ko-KR" sz="1800" dirty="0"/>
              <a:t>Processor</a:t>
            </a:r>
            <a:r>
              <a:rPr lang="ko-KR" altLang="en-US" sz="1800" dirty="0"/>
              <a:t>가 나누어 가지는 구조로 설계</a:t>
            </a:r>
            <a:endParaRPr lang="en-US" altLang="ko-KR" sz="1800" dirty="0"/>
          </a:p>
          <a:p>
            <a:pPr lvl="1"/>
            <a:r>
              <a:rPr lang="ko-KR" altLang="en-US" sz="1800" dirty="0"/>
              <a:t>객체간 의존성을 줄이기 위해 </a:t>
            </a:r>
            <a:r>
              <a:rPr lang="en-US" altLang="ko-KR" sz="1800" dirty="0"/>
              <a:t>Factory</a:t>
            </a:r>
            <a:r>
              <a:rPr lang="ko-KR" altLang="en-US" sz="1800" dirty="0"/>
              <a:t>를 사용하여 의존성 최소화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532051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5FE954-E211-4180-A3D6-678AA8135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980" y="289009"/>
            <a:ext cx="10515600" cy="649859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SSD</a:t>
            </a:r>
            <a:r>
              <a:rPr lang="ko-KR" altLang="en-US" dirty="0"/>
              <a:t> </a:t>
            </a:r>
            <a:r>
              <a:rPr lang="ko-KR" altLang="en-US" dirty="0" err="1"/>
              <a:t>리팩토링</a:t>
            </a:r>
            <a:r>
              <a:rPr lang="ko-KR" altLang="en-US" dirty="0"/>
              <a:t> 전 후 비교 </a:t>
            </a:r>
            <a:r>
              <a:rPr lang="en-US" altLang="ko-KR" dirty="0"/>
              <a:t>(Buffered SSD)</a:t>
            </a:r>
            <a:endParaRPr lang="ko-KR" altLang="en-US" dirty="0"/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B8709F4A-0874-44F8-B8CA-15A69FBF3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6775" y="4173329"/>
            <a:ext cx="11349871" cy="2529129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기존 구조 문제점</a:t>
            </a:r>
            <a:endParaRPr lang="en-US" altLang="ko-KR" sz="2000" b="1" dirty="0"/>
          </a:p>
          <a:p>
            <a:pPr lvl="1"/>
            <a:r>
              <a:rPr lang="en-US" altLang="ko-KR" sz="1800" dirty="0"/>
              <a:t>SSD</a:t>
            </a:r>
            <a:r>
              <a:rPr lang="ko-KR" altLang="en-US" sz="1800" dirty="0"/>
              <a:t>와 </a:t>
            </a:r>
            <a:r>
              <a:rPr lang="en-US" altLang="ko-KR" sz="1800" dirty="0"/>
              <a:t>Buffer Manager </a:t>
            </a:r>
            <a:r>
              <a:rPr lang="ko-KR" altLang="en-US" sz="1800" dirty="0"/>
              <a:t>사이의 복잡한 상호 참조 관계가 존재</a:t>
            </a:r>
            <a:endParaRPr lang="en-US" altLang="ko-KR" sz="1800" dirty="0"/>
          </a:p>
          <a:p>
            <a:pPr lvl="1"/>
            <a:r>
              <a:rPr lang="en-US" altLang="ko-KR" sz="1800" dirty="0"/>
              <a:t>Host</a:t>
            </a:r>
            <a:r>
              <a:rPr lang="ko-KR" altLang="en-US" sz="1800" dirty="0"/>
              <a:t> </a:t>
            </a:r>
            <a:r>
              <a:rPr lang="en-US" altLang="ko-KR" sz="1800" dirty="0"/>
              <a:t>Interface</a:t>
            </a:r>
            <a:r>
              <a:rPr lang="ko-KR" altLang="en-US" sz="1800" dirty="0"/>
              <a:t>가 비슷한 </a:t>
            </a:r>
            <a:r>
              <a:rPr lang="en-US" altLang="ko-KR" sz="1800" dirty="0"/>
              <a:t>interface</a:t>
            </a:r>
            <a:r>
              <a:rPr lang="ko-KR" altLang="en-US" sz="1800" dirty="0"/>
              <a:t>에 대한 관리를 모두 </a:t>
            </a:r>
            <a:r>
              <a:rPr lang="ko-KR" altLang="en-US" sz="1800" dirty="0" err="1"/>
              <a:t>해야하는</a:t>
            </a:r>
            <a:r>
              <a:rPr lang="ko-KR" altLang="en-US" sz="1800" dirty="0"/>
              <a:t> 문제 존재</a:t>
            </a:r>
            <a:r>
              <a:rPr lang="en-US" altLang="ko-KR" sz="1800" dirty="0"/>
              <a:t>(ex,</a:t>
            </a:r>
            <a:r>
              <a:rPr lang="ko-KR" altLang="en-US" sz="1800" dirty="0"/>
              <a:t> </a:t>
            </a:r>
            <a:r>
              <a:rPr lang="en-US" altLang="ko-KR" sz="1800" dirty="0" err="1"/>
              <a:t>BufferRead</a:t>
            </a:r>
            <a:r>
              <a:rPr lang="en-US" altLang="ko-KR" sz="1800" dirty="0"/>
              <a:t> / Read)</a:t>
            </a:r>
          </a:p>
          <a:p>
            <a:r>
              <a:rPr lang="ko-KR" altLang="en-US" sz="2000" b="1" dirty="0"/>
              <a:t>개선 구조</a:t>
            </a:r>
            <a:endParaRPr lang="en-US" altLang="ko-KR" sz="2000" b="1" dirty="0"/>
          </a:p>
          <a:p>
            <a:pPr lvl="1"/>
            <a:r>
              <a:rPr lang="en-US" altLang="ko-KR" sz="1800" dirty="0" err="1"/>
              <a:t>BufferManager</a:t>
            </a:r>
            <a:r>
              <a:rPr lang="ko-KR" altLang="en-US" sz="1800" dirty="0"/>
              <a:t>의 기능을 </a:t>
            </a:r>
            <a:r>
              <a:rPr lang="en-US" altLang="ko-KR" sz="1800" dirty="0" err="1"/>
              <a:t>BufferedSSD</a:t>
            </a:r>
            <a:r>
              <a:rPr lang="ko-KR" altLang="en-US" sz="1800" dirty="0"/>
              <a:t>에 넣고</a:t>
            </a:r>
            <a:r>
              <a:rPr lang="en-US" altLang="ko-KR" sz="1800" dirty="0"/>
              <a:t>, Buffered SSD</a:t>
            </a:r>
            <a:r>
              <a:rPr lang="ko-KR" altLang="en-US" sz="1800" dirty="0"/>
              <a:t>가 이를 상속받는 </a:t>
            </a:r>
            <a:r>
              <a:rPr lang="en-US" altLang="ko-KR" sz="1800" dirty="0"/>
              <a:t>Proxy </a:t>
            </a:r>
            <a:r>
              <a:rPr lang="ko-KR" altLang="en-US" sz="1800" dirty="0"/>
              <a:t>구조로 변경</a:t>
            </a:r>
            <a:endParaRPr lang="en-US" altLang="ko-KR" sz="1800" dirty="0"/>
          </a:p>
          <a:p>
            <a:pPr lvl="1"/>
            <a:r>
              <a:rPr lang="en-US" altLang="ko-KR" sz="1800" dirty="0" err="1"/>
              <a:t>HostInterface</a:t>
            </a:r>
            <a:r>
              <a:rPr lang="ko-KR" altLang="en-US" sz="1800" dirty="0"/>
              <a:t>가 </a:t>
            </a:r>
            <a:r>
              <a:rPr lang="en-US" altLang="ko-KR" sz="1800" dirty="0"/>
              <a:t>ISSD </a:t>
            </a:r>
            <a:r>
              <a:rPr lang="ko-KR" altLang="en-US" sz="1800" dirty="0"/>
              <a:t>하나만 가지고 일관된 </a:t>
            </a:r>
            <a:r>
              <a:rPr lang="en-US" altLang="ko-KR" sz="1800" dirty="0"/>
              <a:t>Interface</a:t>
            </a:r>
            <a:r>
              <a:rPr lang="ko-KR" altLang="en-US" sz="1800" dirty="0"/>
              <a:t>를 사용할 수 있도록 수정</a:t>
            </a:r>
            <a:endParaRPr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7F645E-6817-438E-9F20-2A22C9AF9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611" y="1436653"/>
            <a:ext cx="5132895" cy="2088384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7771DBF3-882B-435D-A957-60D88A086703}"/>
              </a:ext>
            </a:extLst>
          </p:cNvPr>
          <p:cNvSpPr/>
          <p:nvPr/>
        </p:nvSpPr>
        <p:spPr>
          <a:xfrm>
            <a:off x="5385919" y="1883392"/>
            <a:ext cx="1118575" cy="499621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3A44A7B-225F-429A-9435-95734072D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783" y="1077441"/>
            <a:ext cx="3340871" cy="321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154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AE330F1-650E-4BD3-BC72-10520467E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CachedExecutorFactory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B565224-6B21-4E99-AD9D-AE5469291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255" y="1096756"/>
            <a:ext cx="10220325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83846D-BB96-450B-8FE8-8FCFFA00420C}"/>
              </a:ext>
            </a:extLst>
          </p:cNvPr>
          <p:cNvSpPr txBox="1"/>
          <p:nvPr/>
        </p:nvSpPr>
        <p:spPr>
          <a:xfrm>
            <a:off x="986118" y="5450541"/>
            <a:ext cx="10623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경량 객체 패턴</a:t>
            </a:r>
            <a:r>
              <a:rPr lang="en-US" altLang="ko-KR" sz="2000" b="1" dirty="0"/>
              <a:t>(Flyweight): </a:t>
            </a:r>
            <a:endParaRPr lang="en-US" altLang="ko-KR" sz="1600" b="1" dirty="0"/>
          </a:p>
          <a:p>
            <a:r>
              <a:rPr lang="ko-KR" altLang="en-US" sz="1400" dirty="0"/>
              <a:t>매 </a:t>
            </a:r>
            <a:r>
              <a:rPr lang="en-US" altLang="ko-KR" sz="1400" dirty="0"/>
              <a:t>CMD </a:t>
            </a:r>
            <a:r>
              <a:rPr lang="ko-KR" altLang="en-US" sz="1400" dirty="0"/>
              <a:t>마다 </a:t>
            </a:r>
            <a:r>
              <a:rPr lang="en-US" altLang="ko-KR" sz="1400" dirty="0"/>
              <a:t>Executor </a:t>
            </a:r>
            <a:r>
              <a:rPr lang="ko-KR" altLang="en-US" sz="1400" dirty="0"/>
              <a:t>객체가 생성되는 것을 </a:t>
            </a:r>
            <a:r>
              <a:rPr lang="en-US" altLang="ko-KR" sz="1400" dirty="0" err="1"/>
              <a:t>unordered_map</a:t>
            </a:r>
            <a:r>
              <a:rPr lang="ko-KR" altLang="en-US" sz="1400" dirty="0"/>
              <a:t>을 활용하여 </a:t>
            </a:r>
            <a:r>
              <a:rPr lang="en-US" altLang="ko-KR" sz="1400" dirty="0"/>
              <a:t>caching data</a:t>
            </a:r>
            <a:r>
              <a:rPr lang="ko-KR" altLang="en-US" sz="1400" dirty="0"/>
              <a:t>를 활용하도록 하여 불필요한 인스턴스 생성을 줄임 </a:t>
            </a:r>
          </a:p>
        </p:txBody>
      </p:sp>
    </p:spTree>
    <p:extLst>
      <p:ext uri="{BB962C8B-B14F-4D97-AF65-F5344CB8AC3E}">
        <p14:creationId xmlns:p14="http://schemas.microsoft.com/office/powerpoint/2010/main" val="2725542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AE330F1-650E-4BD3-BC72-10520467E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Executor </a:t>
            </a:r>
            <a:r>
              <a:rPr lang="ko-KR" altLang="en-US" dirty="0"/>
              <a:t>구현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4C57BFC-EFBB-4903-9E81-C680D5C87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72251"/>
            <a:ext cx="1066800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60;p3">
            <a:extLst>
              <a:ext uri="{FF2B5EF4-FFF2-40B4-BE49-F238E27FC236}">
                <a16:creationId xmlns:a16="http://schemas.microsoft.com/office/drawing/2014/main" id="{E1717E3E-0C41-4170-AE41-0D2D5D7D74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indent="-457200">
              <a:spcBef>
                <a:spcPts val="0"/>
              </a:spcBef>
              <a:buSzPts val="2800"/>
            </a:pPr>
            <a:r>
              <a:rPr lang="en-US" dirty="0"/>
              <a:t>Decorator</a:t>
            </a:r>
            <a:r>
              <a:rPr lang="ko-KR" altLang="en-US" dirty="0"/>
              <a:t> </a:t>
            </a:r>
            <a:r>
              <a:rPr lang="en-US" altLang="ko-KR" dirty="0"/>
              <a:t>Pattern</a:t>
            </a:r>
          </a:p>
          <a:p>
            <a:pPr marL="1092200" lvl="1" indent="-457200">
              <a:spcBef>
                <a:spcPts val="0"/>
              </a:spcBef>
              <a:buSzPts val="2800"/>
            </a:pPr>
            <a:r>
              <a:rPr lang="en-US" dirty="0"/>
              <a:t>Input </a:t>
            </a:r>
            <a:r>
              <a:rPr lang="ko-KR" altLang="en-US" dirty="0"/>
              <a:t>확장</a:t>
            </a:r>
            <a:r>
              <a:rPr lang="en-US" altLang="ko-KR" dirty="0"/>
              <a:t>, </a:t>
            </a:r>
            <a:r>
              <a:rPr lang="en-US" dirty="0"/>
              <a:t>Output</a:t>
            </a:r>
            <a:r>
              <a:rPr lang="ko-KR" altLang="en-US" dirty="0"/>
              <a:t> 출력 제어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710548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Test Script </a:t>
            </a:r>
            <a:r>
              <a:rPr lang="ko-KR" altLang="en-US" dirty="0"/>
              <a:t>구현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indent="-457200">
              <a:spcBef>
                <a:spcPts val="0"/>
              </a:spcBef>
              <a:buSzPts val="2800"/>
            </a:pPr>
            <a:r>
              <a:rPr lang="en-US" dirty="0"/>
              <a:t>Composite Pattern</a:t>
            </a:r>
          </a:p>
          <a:p>
            <a:pPr marL="1092200" lvl="1" indent="-457200">
              <a:spcBef>
                <a:spcPts val="0"/>
              </a:spcBef>
              <a:buSzPts val="2800"/>
            </a:pPr>
            <a:r>
              <a:rPr lang="en-US" altLang="ko-KR" dirty="0" err="1"/>
              <a:t>LeafExecutor</a:t>
            </a:r>
            <a:r>
              <a:rPr lang="en-US" altLang="ko-KR" dirty="0"/>
              <a:t> </a:t>
            </a:r>
            <a:r>
              <a:rPr lang="ko-KR" altLang="en-US" dirty="0"/>
              <a:t>사용하면서</a:t>
            </a:r>
            <a:endParaRPr lang="en-US" altLang="ko-KR" dirty="0"/>
          </a:p>
          <a:p>
            <a:pPr marL="1092200" lvl="1" indent="-457200">
              <a:spcBef>
                <a:spcPts val="0"/>
              </a:spcBef>
              <a:buSzPts val="2800"/>
            </a:pPr>
            <a:r>
              <a:rPr lang="en-US" altLang="ko-KR" dirty="0"/>
              <a:t>Executor</a:t>
            </a:r>
            <a:r>
              <a:rPr lang="ko-KR" altLang="en-US" dirty="0"/>
              <a:t>로 동작</a:t>
            </a:r>
            <a:endParaRPr lang="en-US" altLang="ko-KR" dirty="0"/>
          </a:p>
          <a:p>
            <a:pPr marL="635000" indent="-457200">
              <a:spcBef>
                <a:spcPts val="0"/>
              </a:spcBef>
              <a:buSzPts val="2800"/>
            </a:pPr>
            <a:r>
              <a:rPr lang="en-US" dirty="0"/>
              <a:t>Strategy Pattern</a:t>
            </a:r>
          </a:p>
          <a:p>
            <a:pPr marL="1092200" lvl="1" indent="-457200">
              <a:spcBef>
                <a:spcPts val="0"/>
              </a:spcBef>
              <a:buSzPts val="2800"/>
            </a:pPr>
            <a:r>
              <a:rPr lang="ko-KR" altLang="en-US" dirty="0"/>
              <a:t>알고리즘 캡슐화</a:t>
            </a:r>
            <a:endParaRPr lang="en-US" dirty="0"/>
          </a:p>
          <a:p>
            <a:pPr marL="635000" indent="-457200">
              <a:spcBef>
                <a:spcPts val="0"/>
              </a:spcBef>
              <a:buSzPts val="2800"/>
            </a:pPr>
            <a:endParaRPr dirty="0"/>
          </a:p>
        </p:txBody>
      </p:sp>
      <p:pic>
        <p:nvPicPr>
          <p:cNvPr id="2064" name="Picture 16">
            <a:extLst>
              <a:ext uri="{FF2B5EF4-FFF2-40B4-BE49-F238E27FC236}">
                <a16:creationId xmlns:a16="http://schemas.microsoft.com/office/drawing/2014/main" id="{36DB1FB5-9B19-43B7-A4DE-6BC97EDF6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560" y="1051845"/>
            <a:ext cx="5280470" cy="2854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28627B2A-3C01-4DF7-B003-23A1E6F19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80" y="3079707"/>
            <a:ext cx="107442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037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[Refactoring]Logger   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1F0900-85D7-482B-8AFC-0276D3CD6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680" y="3386504"/>
            <a:ext cx="5208926" cy="3420593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4937BF6-052E-473C-AC95-5823B24B3E68}"/>
              </a:ext>
            </a:extLst>
          </p:cNvPr>
          <p:cNvSpPr/>
          <p:nvPr/>
        </p:nvSpPr>
        <p:spPr>
          <a:xfrm>
            <a:off x="4195290" y="4693165"/>
            <a:ext cx="1192306" cy="649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ADD497F-D700-472F-8C17-DF854FB503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7931" y="1245694"/>
            <a:ext cx="4439986" cy="278338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859BB15-90B0-4FD3-9567-60EB4A1F27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060" y="3827930"/>
            <a:ext cx="3511730" cy="3030070"/>
          </a:xfrm>
          <a:prstGeom prst="rect">
            <a:avLst/>
          </a:prstGeom>
        </p:spPr>
      </p:pic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ED4C17F8-ECCE-41A4-822D-AEEE196AF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5979" y="1030626"/>
            <a:ext cx="7708288" cy="207012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sz="1600" b="0" i="0" dirty="0">
                <a:solidFill>
                  <a:schemeClr val="tx1"/>
                </a:solidFill>
                <a:effectLst/>
                <a:latin typeface="-apple-system"/>
              </a:rPr>
              <a:t>Singleton pattern</a:t>
            </a:r>
            <a:r>
              <a:rPr lang="ko-KR" altLang="en-US" sz="1600" b="0" i="0" dirty="0">
                <a:solidFill>
                  <a:schemeClr val="tx1"/>
                </a:solidFill>
                <a:effectLst/>
                <a:latin typeface="-apple-system"/>
              </a:rPr>
              <a:t>을 </a:t>
            </a:r>
            <a:r>
              <a:rPr lang="en-US" altLang="ko-KR" sz="1600" b="0" i="0" dirty="0">
                <a:solidFill>
                  <a:schemeClr val="tx1"/>
                </a:solidFill>
                <a:effectLst/>
                <a:latin typeface="-apple-system"/>
              </a:rPr>
              <a:t>Logger</a:t>
            </a:r>
            <a:r>
              <a:rPr lang="ko-KR" altLang="en-US" sz="1600" b="0" i="0" dirty="0">
                <a:solidFill>
                  <a:schemeClr val="tx1"/>
                </a:solidFill>
                <a:effectLst/>
                <a:latin typeface="-apple-system"/>
              </a:rPr>
              <a:t>에 적용하여 어떤 </a:t>
            </a:r>
            <a:r>
              <a:rPr lang="en-US" altLang="ko-KR" sz="1600" b="0" i="0" dirty="0">
                <a:solidFill>
                  <a:schemeClr val="tx1"/>
                </a:solidFill>
                <a:effectLst/>
                <a:latin typeface="-apple-system"/>
              </a:rPr>
              <a:t>class</a:t>
            </a:r>
            <a:r>
              <a:rPr lang="ko-KR" altLang="en-US" sz="1600" b="0" i="0" dirty="0">
                <a:solidFill>
                  <a:schemeClr val="tx1"/>
                </a:solidFill>
                <a:effectLst/>
                <a:latin typeface="-apple-system"/>
              </a:rPr>
              <a:t>에서도 하나의 </a:t>
            </a:r>
            <a:r>
              <a:rPr lang="en-US" altLang="ko-KR" sz="1600" dirty="0">
                <a:solidFill>
                  <a:schemeClr val="tx1"/>
                </a:solidFill>
                <a:latin typeface="-apple-system"/>
              </a:rPr>
              <a:t>logger</a:t>
            </a:r>
            <a:r>
              <a:rPr lang="ko-KR" altLang="en-US" sz="1600" dirty="0">
                <a:solidFill>
                  <a:schemeClr val="tx1"/>
                </a:solidFill>
                <a:latin typeface="-apple-system"/>
              </a:rPr>
              <a:t>에만 요청하도록 구현</a:t>
            </a:r>
            <a:endParaRPr lang="en-US" altLang="ko-KR" sz="16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>
              <a:lnSpc>
                <a:spcPct val="120000"/>
              </a:lnSpc>
            </a:pPr>
            <a:r>
              <a:rPr lang="ko-KR" altLang="en-US" sz="1600" b="0" i="0" dirty="0">
                <a:solidFill>
                  <a:schemeClr val="tx1"/>
                </a:solidFill>
                <a:effectLst/>
                <a:latin typeface="-apple-system"/>
              </a:rPr>
              <a:t>기존 </a:t>
            </a:r>
            <a:r>
              <a:rPr lang="en-US" altLang="ko-KR" sz="1600" b="0" i="0" dirty="0">
                <a:solidFill>
                  <a:schemeClr val="tx1"/>
                </a:solidFill>
                <a:effectLst/>
                <a:latin typeface="-apple-system"/>
              </a:rPr>
              <a:t>: logger</a:t>
            </a:r>
            <a:r>
              <a:rPr lang="ko-KR" altLang="en-US" sz="1600" b="0" i="0" dirty="0">
                <a:solidFill>
                  <a:schemeClr val="tx1"/>
                </a:solidFill>
                <a:effectLst/>
                <a:latin typeface="-apple-system"/>
              </a:rPr>
              <a:t>에 너무 많은 기능이 있고</a:t>
            </a:r>
            <a:r>
              <a:rPr lang="en-US" altLang="ko-KR" sz="1600" b="0" i="0" dirty="0">
                <a:solidFill>
                  <a:schemeClr val="tx1"/>
                </a:solidFill>
                <a:effectLst/>
                <a:latin typeface="-apple-system"/>
              </a:rPr>
              <a:t>, </a:t>
            </a:r>
            <a:r>
              <a:rPr lang="en-US" altLang="ko-KR" sz="1600" b="0" i="0" dirty="0" err="1">
                <a:solidFill>
                  <a:schemeClr val="tx1"/>
                </a:solidFill>
                <a:effectLst/>
                <a:latin typeface="-apple-system"/>
              </a:rPr>
              <a:t>logFile</a:t>
            </a:r>
            <a:r>
              <a:rPr lang="ko-KR" altLang="en-US" sz="1600" b="0" i="0" dirty="0">
                <a:solidFill>
                  <a:schemeClr val="tx1"/>
                </a:solidFill>
                <a:effectLst/>
                <a:latin typeface="-apple-system"/>
              </a:rPr>
              <a:t>을 다른 </a:t>
            </a:r>
            <a:r>
              <a:rPr lang="en-US" altLang="ko-KR" sz="1600" b="0" i="0" dirty="0">
                <a:solidFill>
                  <a:schemeClr val="tx1"/>
                </a:solidFill>
                <a:effectLst/>
                <a:latin typeface="-apple-system"/>
              </a:rPr>
              <a:t>file class </a:t>
            </a:r>
            <a:r>
              <a:rPr lang="ko-KR" altLang="en-US" sz="1600" b="0" i="0" dirty="0">
                <a:solidFill>
                  <a:schemeClr val="tx1"/>
                </a:solidFill>
                <a:effectLst/>
                <a:latin typeface="-apple-system"/>
              </a:rPr>
              <a:t>가 상속받는 구조</a:t>
            </a:r>
            <a:endParaRPr lang="en-US" altLang="ko-KR" sz="16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>
              <a:lnSpc>
                <a:spcPct val="120000"/>
              </a:lnSpc>
            </a:pPr>
            <a:r>
              <a:rPr lang="en-US" altLang="ko-KR" sz="1600" b="0" i="0" dirty="0">
                <a:solidFill>
                  <a:schemeClr val="tx1"/>
                </a:solidFill>
                <a:effectLst/>
                <a:latin typeface="-apple-system"/>
              </a:rPr>
              <a:t>Refactoring : Logger </a:t>
            </a:r>
            <a:r>
              <a:rPr lang="ko-KR" altLang="en-US" sz="1600" b="0" i="0" dirty="0">
                <a:solidFill>
                  <a:schemeClr val="tx1"/>
                </a:solidFill>
                <a:effectLst/>
                <a:latin typeface="-apple-system"/>
              </a:rPr>
              <a:t>는 </a:t>
            </a:r>
            <a:r>
              <a:rPr lang="en-US" altLang="ko-KR" sz="1600" b="0" i="0" dirty="0">
                <a:solidFill>
                  <a:schemeClr val="tx1"/>
                </a:solidFill>
                <a:effectLst/>
                <a:latin typeface="-apple-system"/>
              </a:rPr>
              <a:t>log string </a:t>
            </a:r>
            <a:r>
              <a:rPr lang="ko-KR" altLang="en-US" sz="1600" b="0" i="0" dirty="0">
                <a:solidFill>
                  <a:schemeClr val="tx1"/>
                </a:solidFill>
                <a:effectLst/>
                <a:latin typeface="-apple-system"/>
              </a:rPr>
              <a:t>생성기능만 담당하고</a:t>
            </a:r>
            <a:r>
              <a:rPr lang="en-US" altLang="ko-KR" sz="1600" b="0" i="0" dirty="0">
                <a:solidFill>
                  <a:schemeClr val="tx1"/>
                </a:solidFill>
                <a:effectLst/>
                <a:latin typeface="-apple-system"/>
              </a:rPr>
              <a:t>, file operation</a:t>
            </a:r>
            <a:r>
              <a:rPr lang="ko-KR" altLang="en-US" sz="1600" b="0" i="0" dirty="0">
                <a:solidFill>
                  <a:schemeClr val="tx1"/>
                </a:solidFill>
                <a:effectLst/>
                <a:latin typeface="-apple-system"/>
              </a:rPr>
              <a:t>은 </a:t>
            </a:r>
            <a:r>
              <a:rPr lang="en-US" altLang="ko-KR" sz="1600" b="0" i="0" dirty="0">
                <a:solidFill>
                  <a:schemeClr val="tx1"/>
                </a:solidFill>
                <a:effectLst/>
                <a:latin typeface="-apple-system"/>
              </a:rPr>
              <a:t>State Pattern</a:t>
            </a:r>
            <a:r>
              <a:rPr lang="ko-KR" altLang="en-US" sz="1600" b="0" i="0" dirty="0">
                <a:solidFill>
                  <a:schemeClr val="tx1"/>
                </a:solidFill>
                <a:effectLst/>
                <a:latin typeface="-apple-system"/>
              </a:rPr>
              <a:t>을 사용하여 </a:t>
            </a:r>
            <a:r>
              <a:rPr lang="en-US" altLang="ko-KR" sz="1600" b="0" i="0" dirty="0" err="1">
                <a:solidFill>
                  <a:schemeClr val="tx1"/>
                </a:solidFill>
                <a:effectLst/>
                <a:latin typeface="-apple-system"/>
              </a:rPr>
              <a:t>LogFileState</a:t>
            </a:r>
            <a:r>
              <a:rPr lang="en-US" altLang="ko-KR" sz="1600" b="0" i="0" dirty="0">
                <a:solidFill>
                  <a:schemeClr val="tx1"/>
                </a:solidFill>
                <a:effectLst/>
                <a:latin typeface="-apple-system"/>
              </a:rPr>
              <a:t> Interface</a:t>
            </a:r>
            <a:r>
              <a:rPr lang="ko-KR" altLang="en-US" sz="1600" b="0" i="0" dirty="0">
                <a:solidFill>
                  <a:schemeClr val="tx1"/>
                </a:solidFill>
                <a:effectLst/>
                <a:latin typeface="-apple-system"/>
              </a:rPr>
              <a:t>에 접근하여 상태를 변경하면서 각 </a:t>
            </a:r>
            <a:r>
              <a:rPr lang="en-US" altLang="ko-KR" sz="1600" b="0" i="0" dirty="0">
                <a:solidFill>
                  <a:schemeClr val="tx1"/>
                </a:solidFill>
                <a:effectLst/>
                <a:latin typeface="-apple-system"/>
              </a:rPr>
              <a:t>file operation</a:t>
            </a:r>
            <a:r>
              <a:rPr lang="ko-KR" altLang="en-US" sz="1600" b="0" i="0" dirty="0">
                <a:solidFill>
                  <a:schemeClr val="tx1"/>
                </a:solidFill>
                <a:effectLst/>
                <a:latin typeface="-apple-system"/>
              </a:rPr>
              <a:t>을 수행하도록 변경</a:t>
            </a:r>
            <a:endParaRPr lang="en-US" altLang="ko-KR" sz="1600" b="0" i="0" dirty="0">
              <a:solidFill>
                <a:schemeClr val="tx1"/>
              </a:solidFill>
              <a:effectLst/>
              <a:latin typeface="-apple-system"/>
            </a:endParaRPr>
          </a:p>
          <a:p>
            <a:pPr>
              <a:lnSpc>
                <a:spcPct val="120000"/>
              </a:lnSpc>
            </a:pPr>
            <a:r>
              <a:rPr lang="ko-KR" altLang="en-US" sz="1600" dirty="0">
                <a:solidFill>
                  <a:schemeClr val="tx1"/>
                </a:solidFill>
              </a:rPr>
              <a:t>이렇게 변경함으로써 기존 </a:t>
            </a:r>
            <a:r>
              <a:rPr lang="en-US" altLang="ko-KR" sz="1600" dirty="0">
                <a:solidFill>
                  <a:schemeClr val="tx1"/>
                </a:solidFill>
              </a:rPr>
              <a:t>Logger</a:t>
            </a:r>
            <a:r>
              <a:rPr lang="ko-KR" altLang="en-US" sz="1600" dirty="0">
                <a:solidFill>
                  <a:schemeClr val="tx1"/>
                </a:solidFill>
              </a:rPr>
              <a:t>나 </a:t>
            </a:r>
            <a:r>
              <a:rPr lang="en-US" altLang="ko-KR" sz="1600" dirty="0" err="1">
                <a:solidFill>
                  <a:schemeClr val="tx1"/>
                </a:solidFill>
              </a:rPr>
              <a:t>LogFIle</a:t>
            </a:r>
            <a:r>
              <a:rPr lang="en-US" altLang="ko-KR" sz="1600" dirty="0">
                <a:solidFill>
                  <a:schemeClr val="tx1"/>
                </a:solidFill>
              </a:rPr>
              <a:t> class</a:t>
            </a:r>
            <a:r>
              <a:rPr lang="ko-KR" altLang="en-US" sz="1600" dirty="0">
                <a:solidFill>
                  <a:schemeClr val="tx1"/>
                </a:solidFill>
              </a:rPr>
              <a:t>수정없이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114300" indent="0">
              <a:lnSpc>
                <a:spcPct val="120000"/>
              </a:lnSpc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     logger file type </a:t>
            </a:r>
            <a:r>
              <a:rPr lang="ko-KR" altLang="en-US" sz="1600" dirty="0">
                <a:solidFill>
                  <a:schemeClr val="tx1"/>
                </a:solidFill>
              </a:rPr>
              <a:t>기능 및 상태추가가 용이하도록 패턴적용</a:t>
            </a:r>
          </a:p>
        </p:txBody>
      </p:sp>
    </p:spTree>
    <p:extLst>
      <p:ext uri="{BB962C8B-B14F-4D97-AF65-F5344CB8AC3E}">
        <p14:creationId xmlns:p14="http://schemas.microsoft.com/office/powerpoint/2010/main" val="1123467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6A7F37-8E11-4F55-88F8-5FC919D085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소감</a:t>
            </a:r>
          </a:p>
        </p:txBody>
      </p:sp>
    </p:spTree>
    <p:extLst>
      <p:ext uri="{BB962C8B-B14F-4D97-AF65-F5344CB8AC3E}">
        <p14:creationId xmlns:p14="http://schemas.microsoft.com/office/powerpoint/2010/main" val="15316942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Test Script </a:t>
            </a:r>
            <a:r>
              <a:rPr lang="ko-KR" altLang="en-US" dirty="0"/>
              <a:t>구현</a:t>
            </a:r>
            <a:endParaRPr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F62715-70D3-42D2-BA00-D49BC3A9F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5980" y="1316376"/>
            <a:ext cx="10515600" cy="5541624"/>
          </a:xfrm>
        </p:spPr>
        <p:txBody>
          <a:bodyPr>
            <a:normAutofit/>
          </a:bodyPr>
          <a:lstStyle/>
          <a:p>
            <a:pPr algn="l" fontAlgn="base">
              <a:buFont typeface="+mj-lt"/>
              <a:buAutoNum type="arabicPeriod"/>
            </a:pPr>
            <a:r>
              <a:rPr lang="ko-KR" altLang="en-US" b="0" i="0" dirty="0">
                <a:effectLst/>
                <a:latin typeface="inherit"/>
              </a:rPr>
              <a:t>안정적인 프로젝트 관리를 가능하게 한 </a:t>
            </a:r>
            <a:r>
              <a:rPr lang="en-US" altLang="ko-KR" b="0" i="0" dirty="0">
                <a:effectLst/>
                <a:latin typeface="inherit"/>
              </a:rPr>
              <a:t>GitHub Issue </a:t>
            </a:r>
            <a:r>
              <a:rPr lang="ko-KR" altLang="en-US" b="0" i="0" dirty="0">
                <a:effectLst/>
                <a:latin typeface="inherit"/>
              </a:rPr>
              <a:t>기반 개발</a:t>
            </a:r>
            <a:r>
              <a:rPr lang="en-US" altLang="ko-KR" b="0" i="0" dirty="0">
                <a:effectLst/>
                <a:latin typeface="inherit"/>
              </a:rPr>
              <a:t>,</a:t>
            </a:r>
          </a:p>
          <a:p>
            <a:r>
              <a:rPr lang="ko-KR" altLang="en-US" b="0" i="0" dirty="0">
                <a:effectLst/>
                <a:latin typeface="gg sans"/>
              </a:rPr>
              <a:t>가장 인상 깊었던 부분은 </a:t>
            </a:r>
            <a:r>
              <a:rPr lang="en-US" altLang="ko-KR" b="0" i="0" dirty="0">
                <a:effectLst/>
                <a:latin typeface="gg sans"/>
              </a:rPr>
              <a:t>GitHub</a:t>
            </a:r>
            <a:r>
              <a:rPr lang="ko-KR" altLang="en-US" b="0" i="0" dirty="0">
                <a:effectLst/>
                <a:latin typeface="gg sans"/>
              </a:rPr>
              <a:t>의 </a:t>
            </a:r>
            <a:r>
              <a:rPr lang="en-US" altLang="ko-KR" b="0" i="0" dirty="0">
                <a:effectLst/>
                <a:latin typeface="gg sans"/>
              </a:rPr>
              <a:t>Issue </a:t>
            </a:r>
            <a:r>
              <a:rPr lang="ko-KR" altLang="en-US" b="0" i="0" dirty="0">
                <a:effectLst/>
                <a:latin typeface="gg sans"/>
              </a:rPr>
              <a:t>기능을 중심으로 프로젝트를 관리한 점입니다</a:t>
            </a:r>
            <a:r>
              <a:rPr lang="en-US" altLang="ko-KR" b="0" i="0" dirty="0">
                <a:effectLst/>
                <a:latin typeface="gg sans"/>
              </a:rPr>
              <a:t>. </a:t>
            </a:r>
            <a:r>
              <a:rPr lang="ko-KR" altLang="en-US" b="0" i="0" dirty="0">
                <a:effectLst/>
                <a:latin typeface="gg sans"/>
              </a:rPr>
              <a:t>각자의 업무가 명확하게 정의되어 있었고</a:t>
            </a:r>
            <a:r>
              <a:rPr lang="en-US" altLang="ko-KR" b="0" i="0" dirty="0">
                <a:effectLst/>
                <a:latin typeface="gg sans"/>
              </a:rPr>
              <a:t>, </a:t>
            </a:r>
            <a:r>
              <a:rPr lang="ko-KR" altLang="en-US" b="0" i="0" dirty="0">
                <a:effectLst/>
                <a:latin typeface="gg sans"/>
              </a:rPr>
              <a:t>이슈 기반으로 작업을 할당하고 </a:t>
            </a:r>
            <a:r>
              <a:rPr lang="ko-KR" altLang="en-US" b="0" i="0" dirty="0" err="1">
                <a:effectLst/>
                <a:latin typeface="gg sans"/>
              </a:rPr>
              <a:t>트래킹함으로써</a:t>
            </a:r>
            <a:r>
              <a:rPr lang="ko-KR" altLang="en-US" b="0" i="0" dirty="0">
                <a:effectLst/>
                <a:latin typeface="gg sans"/>
              </a:rPr>
              <a:t> 전체적인 흐름을 한눈에 파악할 수 있었습니다</a:t>
            </a:r>
            <a:r>
              <a:rPr lang="en-US" altLang="ko-KR" b="0" i="0" dirty="0">
                <a:effectLst/>
                <a:latin typeface="gg sans"/>
              </a:rPr>
              <a:t>. </a:t>
            </a:r>
            <a:r>
              <a:rPr lang="ko-KR" altLang="en-US" b="0" i="0" dirty="0">
                <a:effectLst/>
                <a:latin typeface="gg sans"/>
              </a:rPr>
              <a:t>이를 통해 혼선을 최소화하면서도 병렬적으로 작업을 효율적으로 진행할 수 있었습니다</a:t>
            </a:r>
            <a:r>
              <a:rPr lang="en-US" altLang="ko-KR" b="0" i="0" dirty="0">
                <a:effectLst/>
                <a:latin typeface="gg sans"/>
              </a:rPr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2388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조원 소개 및 역할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DAY 1 ~</a:t>
            </a:r>
          </a:p>
          <a:p>
            <a:pPr marL="635000" indent="-457200">
              <a:spcBef>
                <a:spcPts val="0"/>
              </a:spcBef>
              <a:buSzPts val="2800"/>
            </a:pPr>
            <a:r>
              <a:rPr lang="en-US" dirty="0"/>
              <a:t>SSD : </a:t>
            </a:r>
            <a:r>
              <a:rPr lang="ko-KR" altLang="en-US" dirty="0"/>
              <a:t>김경민</a:t>
            </a:r>
            <a:r>
              <a:rPr lang="en-US" altLang="ko-KR" dirty="0"/>
              <a:t>, </a:t>
            </a:r>
            <a:r>
              <a:rPr lang="ko-KR" altLang="en-US" dirty="0"/>
              <a:t>정지윤</a:t>
            </a:r>
            <a:endParaRPr lang="en-US" dirty="0"/>
          </a:p>
          <a:p>
            <a:pPr marL="635000" indent="-457200">
              <a:spcBef>
                <a:spcPts val="0"/>
              </a:spcBef>
              <a:buSzPts val="2800"/>
            </a:pPr>
            <a:r>
              <a:rPr lang="en-US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Shell : </a:t>
            </a:r>
            <a:r>
              <a:rPr lang="ko-KR" altLang="en-US" dirty="0"/>
              <a:t>김윤진</a:t>
            </a:r>
            <a:r>
              <a:rPr lang="en-US" altLang="ko-KR" dirty="0"/>
              <a:t>, </a:t>
            </a:r>
            <a:r>
              <a:rPr lang="ko-KR" altLang="en-US" dirty="0" err="1"/>
              <a:t>김율곤</a:t>
            </a:r>
            <a:endParaRPr lang="en-US" altLang="ko-KR" dirty="0"/>
          </a:p>
          <a:p>
            <a:pPr marL="635000" indent="-457200">
              <a:spcBef>
                <a:spcPts val="0"/>
              </a:spcBef>
              <a:buSzPts val="2800"/>
            </a:pPr>
            <a:r>
              <a:rPr lang="en-US" dirty="0"/>
              <a:t>Test Script :</a:t>
            </a:r>
            <a:r>
              <a:rPr lang="ko-KR" altLang="en-US" dirty="0" err="1"/>
              <a:t>김범진</a:t>
            </a:r>
            <a:endParaRPr lang="ko-KR" altLang="en-US" dirty="0"/>
          </a:p>
          <a:p>
            <a:pPr marL="635000" lvl="1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dirty="0"/>
              <a:t>DAY 3 ~</a:t>
            </a:r>
          </a:p>
          <a:p>
            <a:pPr marL="635000" indent="-457200">
              <a:spcBef>
                <a:spcPts val="0"/>
              </a:spcBef>
              <a:buSzPts val="2800"/>
            </a:pPr>
            <a:r>
              <a:rPr lang="en-US" altLang="ko-KR" dirty="0"/>
              <a:t>SSD : </a:t>
            </a:r>
            <a:r>
              <a:rPr lang="ko-KR" altLang="en-US" dirty="0"/>
              <a:t>김경민</a:t>
            </a:r>
            <a:r>
              <a:rPr lang="en-US" altLang="ko-KR" dirty="0"/>
              <a:t>, </a:t>
            </a:r>
            <a:r>
              <a:rPr lang="ko-KR" altLang="en-US" dirty="0"/>
              <a:t>정지윤</a:t>
            </a:r>
            <a:endParaRPr lang="en-US" altLang="ko-KR" dirty="0"/>
          </a:p>
          <a:p>
            <a:pPr marL="635000" indent="-457200">
              <a:spcBef>
                <a:spcPts val="0"/>
              </a:spcBef>
              <a:buSzPts val="2800"/>
            </a:pPr>
            <a:r>
              <a:rPr lang="en-US" altLang="ko-KR" dirty="0"/>
              <a:t>Test</a:t>
            </a:r>
            <a:r>
              <a:rPr lang="ko-KR" altLang="en-US" dirty="0"/>
              <a:t> </a:t>
            </a:r>
            <a:r>
              <a:rPr lang="en-US" altLang="ko-KR" dirty="0"/>
              <a:t>Shell : </a:t>
            </a:r>
            <a:r>
              <a:rPr lang="ko-KR" altLang="en-US" dirty="0" err="1"/>
              <a:t>김범진</a:t>
            </a:r>
            <a:r>
              <a:rPr lang="en-US" altLang="ko-KR" dirty="0"/>
              <a:t>, </a:t>
            </a:r>
            <a:r>
              <a:rPr lang="ko-KR" altLang="en-US" dirty="0"/>
              <a:t>김윤진</a:t>
            </a:r>
            <a:endParaRPr lang="en-US" altLang="ko-KR" dirty="0"/>
          </a:p>
          <a:p>
            <a:pPr marL="635000" indent="-457200">
              <a:spcBef>
                <a:spcPts val="0"/>
              </a:spcBef>
              <a:buSzPts val="2800"/>
            </a:pPr>
            <a:r>
              <a:rPr lang="en-US" altLang="ko-KR" dirty="0"/>
              <a:t>Logger : </a:t>
            </a:r>
            <a:r>
              <a:rPr lang="ko-KR" altLang="en-US" dirty="0" err="1"/>
              <a:t>김율곤</a:t>
            </a:r>
            <a:endParaRPr lang="ko-KR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Test Script </a:t>
            </a:r>
            <a:r>
              <a:rPr lang="ko-KR" altLang="en-US" dirty="0"/>
              <a:t>구현</a:t>
            </a:r>
            <a:endParaRPr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F62715-70D3-42D2-BA00-D49BC3A9F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5980" y="1316376"/>
            <a:ext cx="10515600" cy="5541624"/>
          </a:xfrm>
        </p:spPr>
        <p:txBody>
          <a:bodyPr>
            <a:normAutofit/>
          </a:bodyPr>
          <a:lstStyle/>
          <a:p>
            <a:pPr algn="l" fontAlgn="base">
              <a:buFont typeface="+mj-lt"/>
              <a:buAutoNum type="arabicPeriod" startAt="2"/>
            </a:pPr>
            <a:r>
              <a:rPr lang="ko-KR" altLang="en-US" b="0" i="0" dirty="0">
                <a:effectLst/>
                <a:latin typeface="inherit"/>
              </a:rPr>
              <a:t>하루 </a:t>
            </a:r>
            <a:r>
              <a:rPr lang="en-US" altLang="ko-KR" b="0" i="0" dirty="0">
                <a:effectLst/>
                <a:latin typeface="inherit"/>
              </a:rPr>
              <a:t>2</a:t>
            </a:r>
            <a:r>
              <a:rPr lang="ko-KR" altLang="en-US" b="0" i="0" dirty="0">
                <a:effectLst/>
                <a:latin typeface="inherit"/>
              </a:rPr>
              <a:t>회 </a:t>
            </a:r>
            <a:r>
              <a:rPr lang="en-US" altLang="ko-KR" b="0" i="0" dirty="0">
                <a:effectLst/>
                <a:latin typeface="inherit"/>
              </a:rPr>
              <a:t>Healthy-tag</a:t>
            </a:r>
            <a:r>
              <a:rPr lang="ko-KR" altLang="en-US" b="0" i="0" dirty="0">
                <a:effectLst/>
                <a:latin typeface="inherit"/>
              </a:rPr>
              <a:t>로 이루어진 정기적인 저장 습관</a:t>
            </a:r>
            <a:r>
              <a:rPr lang="en-US" altLang="ko-KR" b="0" i="0" dirty="0">
                <a:effectLst/>
                <a:latin typeface="inherit"/>
              </a:rPr>
              <a:t>,</a:t>
            </a:r>
          </a:p>
          <a:p>
            <a:r>
              <a:rPr lang="ko-KR" altLang="en-US" b="0" i="0" dirty="0">
                <a:effectLst/>
                <a:latin typeface="gg sans"/>
              </a:rPr>
              <a:t>팀 차원에서 매일 오전</a:t>
            </a:r>
            <a:r>
              <a:rPr lang="en-US" altLang="ko-KR" b="0" i="0" dirty="0">
                <a:effectLst/>
                <a:latin typeface="gg sans"/>
              </a:rPr>
              <a:t>/</a:t>
            </a:r>
            <a:r>
              <a:rPr lang="ko-KR" altLang="en-US" b="0" i="0" dirty="0">
                <a:effectLst/>
                <a:latin typeface="gg sans"/>
              </a:rPr>
              <a:t>오후 최소 </a:t>
            </a:r>
            <a:r>
              <a:rPr lang="en-US" altLang="ko-KR" b="0" i="0" dirty="0">
                <a:effectLst/>
                <a:latin typeface="gg sans"/>
              </a:rPr>
              <a:t>1</a:t>
            </a:r>
            <a:r>
              <a:rPr lang="ko-KR" altLang="en-US" b="0" i="0" dirty="0">
                <a:effectLst/>
                <a:latin typeface="gg sans"/>
              </a:rPr>
              <a:t>회 이상 </a:t>
            </a:r>
            <a:r>
              <a:rPr lang="en-US" altLang="ko-KR" b="0" i="0" dirty="0">
                <a:effectLst/>
                <a:latin typeface="gg sans"/>
              </a:rPr>
              <a:t>Healthy-tag</a:t>
            </a:r>
            <a:r>
              <a:rPr lang="ko-KR" altLang="en-US" b="0" i="0" dirty="0">
                <a:effectLst/>
                <a:latin typeface="gg sans"/>
              </a:rPr>
              <a:t>를 찍는 규칙을 정하고 이를 철저히 지켰습니다</a:t>
            </a:r>
            <a:r>
              <a:rPr lang="en-US" altLang="ko-KR" b="0" i="0" dirty="0">
                <a:effectLst/>
                <a:latin typeface="gg sans"/>
              </a:rPr>
              <a:t>. </a:t>
            </a:r>
            <a:r>
              <a:rPr lang="ko-KR" altLang="en-US" b="0" i="0" dirty="0">
                <a:effectLst/>
                <a:latin typeface="gg sans"/>
              </a:rPr>
              <a:t>이 방식은 단순한 저장을 넘어</a:t>
            </a:r>
            <a:r>
              <a:rPr lang="en-US" altLang="ko-KR" b="0" i="0" dirty="0">
                <a:effectLst/>
                <a:latin typeface="gg sans"/>
              </a:rPr>
              <a:t>, </a:t>
            </a:r>
            <a:r>
              <a:rPr lang="ko-KR" altLang="en-US" b="0" i="0" dirty="0">
                <a:effectLst/>
                <a:latin typeface="gg sans"/>
              </a:rPr>
              <a:t>안정적인 저장 지점을 설정하여 갑작스러운 코드 문제나 </a:t>
            </a:r>
            <a:r>
              <a:rPr lang="ko-KR" altLang="en-US" b="0" i="0" dirty="0" err="1">
                <a:effectLst/>
                <a:latin typeface="gg sans"/>
              </a:rPr>
              <a:t>리팩터링</a:t>
            </a:r>
            <a:r>
              <a:rPr lang="ko-KR" altLang="en-US" b="0" i="0" dirty="0">
                <a:effectLst/>
                <a:latin typeface="gg sans"/>
              </a:rPr>
              <a:t> 시점에도 빠르게 복구할 수 있게 도와주었습니다</a:t>
            </a:r>
            <a:r>
              <a:rPr lang="en-US" altLang="ko-KR" b="0" i="0" dirty="0">
                <a:effectLst/>
                <a:latin typeface="gg sans"/>
              </a:rPr>
              <a:t>. </a:t>
            </a:r>
            <a:r>
              <a:rPr lang="ko-KR" altLang="en-US" b="0" i="0" dirty="0">
                <a:effectLst/>
                <a:latin typeface="gg sans"/>
              </a:rPr>
              <a:t>전체 개발 흐름을 안전하게 유지하는 데 큰 도움이 되었습니다</a:t>
            </a:r>
            <a:r>
              <a:rPr lang="en-US" altLang="ko-KR" b="0" i="0" dirty="0">
                <a:effectLst/>
                <a:latin typeface="gg sans"/>
              </a:rPr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59277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Test Script </a:t>
            </a:r>
            <a:r>
              <a:rPr lang="ko-KR" altLang="en-US" dirty="0"/>
              <a:t>구현</a:t>
            </a:r>
            <a:endParaRPr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F62715-70D3-42D2-BA00-D49BC3A9F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5980" y="1316376"/>
            <a:ext cx="10515600" cy="5541624"/>
          </a:xfrm>
        </p:spPr>
        <p:txBody>
          <a:bodyPr>
            <a:normAutofit/>
          </a:bodyPr>
          <a:lstStyle/>
          <a:p>
            <a:pPr algn="l" fontAlgn="base">
              <a:buFont typeface="+mj-lt"/>
              <a:buAutoNum type="arabicPeriod" startAt="3"/>
            </a:pPr>
            <a:r>
              <a:rPr lang="en-US" altLang="ko-KR" b="0" i="0" dirty="0">
                <a:effectLst/>
                <a:latin typeface="inherit"/>
              </a:rPr>
              <a:t>TDD</a:t>
            </a:r>
            <a:r>
              <a:rPr lang="ko-KR" altLang="en-US" b="0" i="0" dirty="0">
                <a:effectLst/>
                <a:latin typeface="inherit"/>
              </a:rPr>
              <a:t>를 통한 코드 안정성과 구조 설계에 대한 교훈</a:t>
            </a:r>
            <a:r>
              <a:rPr lang="en-US" altLang="ko-KR" b="0" i="0" dirty="0">
                <a:effectLst/>
                <a:latin typeface="inherit"/>
              </a:rPr>
              <a:t>,</a:t>
            </a:r>
          </a:p>
          <a:p>
            <a:r>
              <a:rPr lang="ko-KR" altLang="en-US" b="0" i="0" dirty="0">
                <a:effectLst/>
                <a:latin typeface="gg sans"/>
              </a:rPr>
              <a:t>이번 프로젝트는 가능한 많은 부분을 </a:t>
            </a:r>
            <a:r>
              <a:rPr lang="en-US" altLang="ko-KR" b="0" i="0" dirty="0">
                <a:effectLst/>
                <a:latin typeface="gg sans"/>
              </a:rPr>
              <a:t>TDD(Test-Driven Development) </a:t>
            </a:r>
            <a:r>
              <a:rPr lang="ko-KR" altLang="en-US" b="0" i="0" dirty="0">
                <a:effectLst/>
                <a:latin typeface="gg sans"/>
              </a:rPr>
              <a:t>방식으로 개발하고자 하였습니다</a:t>
            </a:r>
            <a:r>
              <a:rPr lang="en-US" altLang="ko-KR" b="0" i="0" dirty="0">
                <a:effectLst/>
                <a:latin typeface="gg sans"/>
              </a:rPr>
              <a:t>. Unit Test</a:t>
            </a:r>
            <a:r>
              <a:rPr lang="ko-KR" altLang="en-US" b="0" i="0" dirty="0">
                <a:effectLst/>
                <a:latin typeface="gg sans"/>
              </a:rPr>
              <a:t>를 기반으로 하여 코드를 작성하는 방식은 확실히 안정성과 신뢰도를 높여주었고</a:t>
            </a:r>
            <a:r>
              <a:rPr lang="en-US" altLang="ko-KR" b="0" i="0" dirty="0">
                <a:effectLst/>
                <a:latin typeface="gg sans"/>
              </a:rPr>
              <a:t>, </a:t>
            </a:r>
            <a:r>
              <a:rPr lang="ko-KR" altLang="en-US" b="0" i="0" dirty="0">
                <a:effectLst/>
                <a:latin typeface="gg sans"/>
              </a:rPr>
              <a:t>코드 반영에 대한 자신감을 갖는 데 큰 역할을 했습니다</a:t>
            </a:r>
            <a:r>
              <a:rPr lang="en-US" altLang="ko-KR" b="0" i="0" dirty="0">
                <a:effectLst/>
                <a:latin typeface="gg sans"/>
              </a:rPr>
              <a:t>. </a:t>
            </a:r>
            <a:r>
              <a:rPr lang="ko-KR" altLang="en-US" b="0" i="0" dirty="0">
                <a:effectLst/>
                <a:latin typeface="gg sans"/>
              </a:rPr>
              <a:t>하지만 한편으로는</a:t>
            </a:r>
            <a:r>
              <a:rPr lang="en-US" altLang="ko-KR" b="0" i="0" dirty="0">
                <a:effectLst/>
                <a:latin typeface="gg sans"/>
              </a:rPr>
              <a:t>, </a:t>
            </a:r>
            <a:r>
              <a:rPr lang="ko-KR" altLang="en-US" b="0" i="0" dirty="0">
                <a:effectLst/>
                <a:latin typeface="gg sans"/>
              </a:rPr>
              <a:t>구조나 인터페이스를 변경해야 하는 상황에서는 </a:t>
            </a:r>
            <a:r>
              <a:rPr lang="en-US" altLang="ko-KR" b="0" i="0" dirty="0">
                <a:effectLst/>
                <a:latin typeface="gg sans"/>
              </a:rPr>
              <a:t>TDD</a:t>
            </a:r>
            <a:r>
              <a:rPr lang="ko-KR" altLang="en-US" b="0" i="0" dirty="0">
                <a:effectLst/>
                <a:latin typeface="gg sans"/>
              </a:rPr>
              <a:t>가 오히려 큰 불편함을 초래하기도 했습니다</a:t>
            </a:r>
            <a:r>
              <a:rPr lang="en-US" altLang="ko-KR" b="0" i="0" dirty="0">
                <a:effectLst/>
                <a:latin typeface="gg sans"/>
              </a:rPr>
              <a:t>. </a:t>
            </a:r>
            <a:r>
              <a:rPr lang="ko-KR" altLang="en-US" b="0" i="0" dirty="0">
                <a:effectLst/>
                <a:latin typeface="gg sans"/>
              </a:rPr>
              <a:t>이 과정을 통해 테스트 기반 개발이 효율적이기 위해서는 사전에 충분한 아키텍처 설계와 팀 간 인터페이스 협의가 선행되어야 한다는 교훈을 얻었습니다</a:t>
            </a:r>
            <a:r>
              <a:rPr lang="en-US" altLang="ko-KR" b="0" i="0" dirty="0">
                <a:effectLst/>
                <a:latin typeface="gg sans"/>
              </a:rPr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66087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Test Script </a:t>
            </a:r>
            <a:r>
              <a:rPr lang="ko-KR" altLang="en-US" dirty="0"/>
              <a:t>구현</a:t>
            </a:r>
            <a:endParaRPr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F62715-70D3-42D2-BA00-D49BC3A9F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5980" y="1316376"/>
            <a:ext cx="10515600" cy="5541624"/>
          </a:xfrm>
        </p:spPr>
        <p:txBody>
          <a:bodyPr>
            <a:normAutofit/>
          </a:bodyPr>
          <a:lstStyle/>
          <a:p>
            <a:pPr algn="l" fontAlgn="base">
              <a:buFont typeface="+mj-lt"/>
              <a:buAutoNum type="arabicPeriod" startAt="4"/>
            </a:pPr>
            <a:r>
              <a:rPr lang="ko-KR" altLang="en-US" b="0" i="0" dirty="0" err="1">
                <a:effectLst/>
                <a:latin typeface="inherit"/>
              </a:rPr>
              <a:t>커밋</a:t>
            </a:r>
            <a:r>
              <a:rPr lang="ko-KR" altLang="en-US" b="0" i="0" dirty="0">
                <a:effectLst/>
                <a:latin typeface="inherit"/>
              </a:rPr>
              <a:t> 리뷰를 통한 책임감 있는 코드 작성</a:t>
            </a:r>
            <a:r>
              <a:rPr lang="en-US" altLang="ko-KR" b="0" i="0" dirty="0">
                <a:effectLst/>
                <a:latin typeface="inherit"/>
              </a:rPr>
              <a:t>,</a:t>
            </a:r>
          </a:p>
          <a:p>
            <a:r>
              <a:rPr lang="ko-KR" altLang="en-US" b="0" i="0" dirty="0">
                <a:effectLst/>
                <a:latin typeface="gg sans"/>
              </a:rPr>
              <a:t>타인의 </a:t>
            </a:r>
            <a:r>
              <a:rPr lang="ko-KR" altLang="en-US" b="0" i="0" dirty="0" err="1">
                <a:effectLst/>
                <a:latin typeface="gg sans"/>
              </a:rPr>
              <a:t>커밋을</a:t>
            </a:r>
            <a:r>
              <a:rPr lang="ko-KR" altLang="en-US" b="0" i="0" dirty="0">
                <a:effectLst/>
                <a:latin typeface="gg sans"/>
              </a:rPr>
              <a:t> 꼼꼼히 리뷰한다는 것은 생각보다 에너지가 많이 드는 작업임을 새삼 느꼈습니다</a:t>
            </a:r>
            <a:r>
              <a:rPr lang="en-US" altLang="ko-KR" b="0" i="0" dirty="0">
                <a:effectLst/>
                <a:latin typeface="gg sans"/>
              </a:rPr>
              <a:t>. </a:t>
            </a:r>
            <a:r>
              <a:rPr lang="ko-KR" altLang="en-US" b="0" i="0" dirty="0">
                <a:effectLst/>
                <a:latin typeface="gg sans"/>
              </a:rPr>
              <a:t>하지만 이러한 리뷰 문화를 팀 차원에서 꾸준히 유지할 수 있었던 것은 팀장님의 헌신적인 리뷰 덕분이라고 생각합니다</a:t>
            </a:r>
            <a:r>
              <a:rPr lang="en-US" altLang="ko-KR" b="0" i="0" dirty="0">
                <a:effectLst/>
                <a:latin typeface="gg sans"/>
              </a:rPr>
              <a:t>. </a:t>
            </a:r>
            <a:r>
              <a:rPr lang="ko-KR" altLang="en-US" b="0" i="0" dirty="0">
                <a:effectLst/>
                <a:latin typeface="gg sans"/>
              </a:rPr>
              <a:t>팀장님 덕분에 프로젝트의 전체적인 품질이 높게 유지될 수 있었습니다</a:t>
            </a:r>
            <a:r>
              <a:rPr lang="en-US" altLang="ko-KR" b="0" i="0" dirty="0">
                <a:effectLst/>
                <a:latin typeface="gg sans"/>
              </a:rPr>
              <a:t>. </a:t>
            </a:r>
            <a:r>
              <a:rPr lang="ko-KR" altLang="en-US" b="0" i="0" dirty="0">
                <a:effectLst/>
                <a:latin typeface="gg sans"/>
              </a:rPr>
              <a:t>이 과정을 통해 다른 사람에게 내 코드를 </a:t>
            </a:r>
            <a:r>
              <a:rPr lang="ko-KR" altLang="en-US" b="0" i="0" dirty="0" err="1">
                <a:effectLst/>
                <a:latin typeface="gg sans"/>
              </a:rPr>
              <a:t>리뷰받기</a:t>
            </a:r>
            <a:r>
              <a:rPr lang="ko-KR" altLang="en-US" b="0" i="0" dirty="0">
                <a:effectLst/>
                <a:latin typeface="gg sans"/>
              </a:rPr>
              <a:t> 위해서는 수정 범위를 명확하게 구분하고</a:t>
            </a:r>
            <a:r>
              <a:rPr lang="en-US" altLang="ko-KR" b="0" i="0" dirty="0">
                <a:effectLst/>
                <a:latin typeface="gg sans"/>
              </a:rPr>
              <a:t>, </a:t>
            </a:r>
            <a:r>
              <a:rPr lang="ko-KR" altLang="en-US" b="0" i="0" dirty="0" err="1">
                <a:effectLst/>
                <a:latin typeface="gg sans"/>
              </a:rPr>
              <a:t>커밋</a:t>
            </a:r>
            <a:r>
              <a:rPr lang="ko-KR" altLang="en-US" b="0" i="0" dirty="0">
                <a:effectLst/>
                <a:latin typeface="gg sans"/>
              </a:rPr>
              <a:t> 단위를 잘게 쪼개는 습관이 필요하다는 점도 배울 수 있었습니다</a:t>
            </a:r>
            <a:r>
              <a:rPr lang="en-US" altLang="ko-KR" b="0" i="0" dirty="0">
                <a:effectLst/>
                <a:latin typeface="gg sans"/>
              </a:rPr>
              <a:t>. </a:t>
            </a:r>
            <a:r>
              <a:rPr lang="ko-KR" altLang="en-US" b="0" i="0" dirty="0">
                <a:effectLst/>
                <a:latin typeface="gg sans"/>
              </a:rPr>
              <a:t>단순히 기능을 구현하는 것을 넘어서</a:t>
            </a:r>
            <a:r>
              <a:rPr lang="en-US" altLang="ko-KR" b="0" i="0" dirty="0">
                <a:effectLst/>
                <a:latin typeface="gg sans"/>
              </a:rPr>
              <a:t>, </a:t>
            </a:r>
            <a:r>
              <a:rPr lang="ko-KR" altLang="en-US" b="0" i="0" dirty="0">
                <a:effectLst/>
                <a:latin typeface="gg sans"/>
              </a:rPr>
              <a:t>협업을 위한 코드 작성 방식을 익힐 수 있었던 경험이었습니다</a:t>
            </a:r>
            <a:r>
              <a:rPr lang="en-US" altLang="ko-KR" b="0" i="0" dirty="0">
                <a:effectLst/>
                <a:latin typeface="gg sans"/>
              </a:rPr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797040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5FE954-E211-4180-A3D6-678AA8135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980" y="289009"/>
            <a:ext cx="10515600" cy="649859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SSD</a:t>
            </a:r>
            <a:r>
              <a:rPr lang="ko-KR" altLang="en-US" dirty="0"/>
              <a:t> </a:t>
            </a:r>
            <a:r>
              <a:rPr lang="ko-KR" altLang="en-US" dirty="0" err="1"/>
              <a:t>리팩토링</a:t>
            </a:r>
            <a:r>
              <a:rPr lang="ko-KR" altLang="en-US" dirty="0"/>
              <a:t> 전 후 비교 </a:t>
            </a:r>
            <a:r>
              <a:rPr lang="en-US" altLang="ko-KR" dirty="0"/>
              <a:t>(Host Interface)</a:t>
            </a:r>
            <a:endParaRPr lang="ko-KR" altLang="en-US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B8261500-41BF-48B9-8F10-FD0BC1A90BF7}"/>
              </a:ext>
            </a:extLst>
          </p:cNvPr>
          <p:cNvSpPr/>
          <p:nvPr/>
        </p:nvSpPr>
        <p:spPr>
          <a:xfrm>
            <a:off x="4603495" y="2185050"/>
            <a:ext cx="1118575" cy="499621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6EA886-A477-4B8C-BFDA-47A39DE905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effectLst/>
                <a:latin typeface="gg sans"/>
              </a:rPr>
              <a:t>초기 개발단계에서 </a:t>
            </a:r>
            <a:r>
              <a:rPr lang="en-US" altLang="ko-KR" b="0" i="0" dirty="0">
                <a:effectLst/>
                <a:latin typeface="gg sans"/>
              </a:rPr>
              <a:t>TDD</a:t>
            </a:r>
            <a:r>
              <a:rPr lang="ko-KR" altLang="en-US" b="0" i="0" dirty="0">
                <a:effectLst/>
                <a:latin typeface="gg sans"/>
              </a:rPr>
              <a:t>와 </a:t>
            </a:r>
            <a:r>
              <a:rPr lang="en-US" altLang="ko-KR" b="0" i="0" dirty="0">
                <a:effectLst/>
                <a:latin typeface="gg sans"/>
              </a:rPr>
              <a:t>Mock </a:t>
            </a:r>
            <a:r>
              <a:rPr lang="ko-KR" altLang="en-US" b="0" i="0" dirty="0">
                <a:effectLst/>
                <a:latin typeface="gg sans"/>
              </a:rPr>
              <a:t>을 사용한 개발 방식을 도입해 구현속도는 </a:t>
            </a:r>
            <a:r>
              <a:rPr lang="ko-KR" altLang="en-US" b="0" i="0" dirty="0" err="1">
                <a:effectLst/>
                <a:latin typeface="gg sans"/>
              </a:rPr>
              <a:t>느렸지만</a:t>
            </a:r>
            <a:r>
              <a:rPr lang="en-US" altLang="ko-KR" b="0" i="0" dirty="0">
                <a:effectLst/>
                <a:latin typeface="gg sans"/>
              </a:rPr>
              <a:t>, </a:t>
            </a:r>
            <a:r>
              <a:rPr lang="ko-KR" altLang="en-US" b="0" i="0" dirty="0">
                <a:effectLst/>
                <a:latin typeface="gg sans"/>
              </a:rPr>
              <a:t>각 </a:t>
            </a:r>
            <a:r>
              <a:rPr lang="en-US" altLang="ko-KR" b="0" i="0" dirty="0">
                <a:effectLst/>
                <a:latin typeface="gg sans"/>
              </a:rPr>
              <a:t>module </a:t>
            </a:r>
            <a:r>
              <a:rPr lang="ko-KR" altLang="en-US" b="0" i="0" dirty="0">
                <a:effectLst/>
                <a:latin typeface="gg sans"/>
              </a:rPr>
              <a:t>단위 테스트 커버리지를 확보할 수 있어 기능 </a:t>
            </a:r>
            <a:r>
              <a:rPr lang="ko-KR" altLang="en-US" b="0" i="0" dirty="0" err="1">
                <a:effectLst/>
                <a:latin typeface="gg sans"/>
              </a:rPr>
              <a:t>확장시</a:t>
            </a:r>
            <a:r>
              <a:rPr lang="ko-KR" altLang="en-US" b="0" i="0" dirty="0">
                <a:effectLst/>
                <a:latin typeface="gg sans"/>
              </a:rPr>
              <a:t> 기존기능 동작을 </a:t>
            </a:r>
            <a:r>
              <a:rPr lang="en-US" altLang="ko-KR" b="0" i="0" dirty="0">
                <a:effectLst/>
                <a:latin typeface="gg sans"/>
              </a:rPr>
              <a:t>pass/fail</a:t>
            </a:r>
            <a:r>
              <a:rPr lang="ko-KR" altLang="en-US" b="0" i="0" dirty="0">
                <a:effectLst/>
                <a:latin typeface="gg sans"/>
              </a:rPr>
              <a:t>로 알 수 있어 디버깅 시간단축에 도움이 됐습니다</a:t>
            </a:r>
            <a:r>
              <a:rPr lang="en-US" altLang="ko-KR" b="0" i="0" dirty="0">
                <a:effectLst/>
                <a:latin typeface="gg sans"/>
              </a:rPr>
              <a:t>. </a:t>
            </a:r>
            <a:r>
              <a:rPr lang="ko-KR" altLang="en-US" b="0" i="0" dirty="0">
                <a:effectLst/>
                <a:latin typeface="gg sans"/>
              </a:rPr>
              <a:t>또한</a:t>
            </a:r>
            <a:r>
              <a:rPr lang="en-US" altLang="ko-KR" b="0" i="0" dirty="0">
                <a:effectLst/>
                <a:latin typeface="gg sans"/>
              </a:rPr>
              <a:t>, </a:t>
            </a:r>
            <a:r>
              <a:rPr lang="ko-KR" altLang="en-US" b="0" i="0" dirty="0">
                <a:effectLst/>
                <a:latin typeface="gg sans"/>
              </a:rPr>
              <a:t>구현과 </a:t>
            </a:r>
            <a:r>
              <a:rPr lang="ko-KR" altLang="en-US" b="0" i="0" dirty="0" err="1">
                <a:effectLst/>
                <a:latin typeface="gg sans"/>
              </a:rPr>
              <a:t>리팩토링</a:t>
            </a:r>
            <a:r>
              <a:rPr lang="ko-KR" altLang="en-US" b="0" i="0" dirty="0">
                <a:effectLst/>
                <a:latin typeface="gg sans"/>
              </a:rPr>
              <a:t> 단계를 명확히 구분함으로써 코드의 구조적 완성도를 높이고</a:t>
            </a:r>
            <a:r>
              <a:rPr lang="en-US" altLang="ko-KR" b="0" i="0" dirty="0">
                <a:effectLst/>
                <a:latin typeface="gg sans"/>
              </a:rPr>
              <a:t>, </a:t>
            </a:r>
            <a:r>
              <a:rPr lang="ko-KR" altLang="en-US" b="0" i="0" dirty="0">
                <a:effectLst/>
                <a:latin typeface="gg sans"/>
              </a:rPr>
              <a:t>기능 확장 시에도 안정적인 변경이 가능함을 느낄 수 있었습니다</a:t>
            </a:r>
            <a:r>
              <a:rPr lang="en-US" altLang="ko-KR" b="0" i="0" dirty="0">
                <a:effectLst/>
                <a:latin typeface="gg sans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4481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Issue Base </a:t>
            </a:r>
            <a:r>
              <a:rPr lang="ko-KR" altLang="en-US" dirty="0"/>
              <a:t>개발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- </a:t>
            </a:r>
            <a:r>
              <a:rPr lang="en-US" altLang="ko-KR" dirty="0"/>
              <a:t>PR</a:t>
            </a:r>
            <a:r>
              <a:rPr lang="ko-KR" altLang="en-US" dirty="0"/>
              <a:t>에 최소 </a:t>
            </a:r>
            <a:r>
              <a:rPr lang="en-US" altLang="ko-KR" dirty="0"/>
              <a:t>1</a:t>
            </a:r>
            <a:r>
              <a:rPr lang="ko-KR" altLang="en-US" dirty="0"/>
              <a:t>개 이슈 연결 </a:t>
            </a:r>
            <a:r>
              <a:rPr lang="en-US" altLang="ko-KR" dirty="0"/>
              <a:t>+ </a:t>
            </a:r>
            <a:r>
              <a:rPr lang="ko-KR" altLang="en-US" dirty="0" err="1"/>
              <a:t>라벨링</a:t>
            </a:r>
            <a:r>
              <a:rPr lang="ko-KR" altLang="en-US" dirty="0"/>
              <a:t> 적극 활용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DC7056-37EB-41A2-A6E5-350BC1789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80" y="1904970"/>
            <a:ext cx="9592897" cy="433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878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dirty="0"/>
              <a:t>기능 구현 소개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391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SSD </a:t>
            </a:r>
            <a:r>
              <a:rPr lang="ko-KR" altLang="en-US" dirty="0"/>
              <a:t>구조 </a:t>
            </a:r>
            <a:r>
              <a:rPr lang="en-US" altLang="ko-KR" dirty="0"/>
              <a:t>(Host Interface to ISSD)</a:t>
            </a:r>
            <a:endParaRPr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7C4B5FC-B055-451B-830E-C6C769F99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89" y="1342717"/>
            <a:ext cx="11868346" cy="520514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56BB8FE-1B1A-472C-B894-369A1C01CF17}"/>
              </a:ext>
            </a:extLst>
          </p:cNvPr>
          <p:cNvSpPr/>
          <p:nvPr/>
        </p:nvSpPr>
        <p:spPr>
          <a:xfrm>
            <a:off x="10133814" y="2820029"/>
            <a:ext cx="1842921" cy="8658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SSD </a:t>
            </a:r>
            <a:r>
              <a:rPr lang="ko-KR" altLang="en-US" dirty="0"/>
              <a:t>구조 </a:t>
            </a:r>
            <a:r>
              <a:rPr lang="en-US" altLang="ko-KR" dirty="0"/>
              <a:t>(ISSD </a:t>
            </a:r>
            <a:r>
              <a:rPr lang="ko-KR" altLang="en-US" dirty="0"/>
              <a:t>구조</a:t>
            </a:r>
            <a:r>
              <a:rPr lang="en-US" altLang="ko-KR" dirty="0"/>
              <a:t>)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E77608-B2E0-4971-819E-5505BFFC4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118" y="1207970"/>
            <a:ext cx="7084489" cy="541755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C0B41F1-B87B-4CF8-B5B8-D4D292169C34}"/>
              </a:ext>
            </a:extLst>
          </p:cNvPr>
          <p:cNvSpPr/>
          <p:nvPr/>
        </p:nvSpPr>
        <p:spPr>
          <a:xfrm>
            <a:off x="2743200" y="5118755"/>
            <a:ext cx="2931736" cy="14291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596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 err="1"/>
              <a:t>HostInterface</a:t>
            </a:r>
            <a:r>
              <a:rPr lang="en-US" dirty="0"/>
              <a:t> </a:t>
            </a:r>
            <a:r>
              <a:rPr lang="ko-KR" altLang="en-US" dirty="0"/>
              <a:t>상세 구조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27B105-7F5A-48A6-8A66-50A95AEED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80" y="1076003"/>
            <a:ext cx="10772787" cy="2042503"/>
          </a:xfrm>
          <a:prstGeom prst="rect">
            <a:avLst/>
          </a:prstGeom>
        </p:spPr>
      </p:pic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D7F3A671-5042-4FE9-8265-0F3949615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1064" y="3327662"/>
            <a:ext cx="11349871" cy="3220195"/>
          </a:xfrm>
        </p:spPr>
        <p:txBody>
          <a:bodyPr>
            <a:normAutofit lnSpcReduction="10000"/>
          </a:bodyPr>
          <a:lstStyle/>
          <a:p>
            <a:r>
              <a:rPr lang="en-US" altLang="ko-KR" sz="2000" b="1" dirty="0"/>
              <a:t>Factory Pattern</a:t>
            </a:r>
            <a:r>
              <a:rPr lang="ko-KR" altLang="en-US" sz="2000" b="1" dirty="0"/>
              <a:t> 사용</a:t>
            </a:r>
            <a:endParaRPr lang="en-US" altLang="ko-KR" sz="2000" b="1" dirty="0"/>
          </a:p>
          <a:p>
            <a:pPr lvl="1"/>
            <a:r>
              <a:rPr lang="en-US" altLang="ko-KR" sz="1800" dirty="0"/>
              <a:t>Host Interface</a:t>
            </a:r>
            <a:r>
              <a:rPr lang="ko-KR" altLang="en-US" sz="1800" dirty="0"/>
              <a:t>는 </a:t>
            </a:r>
            <a:r>
              <a:rPr lang="en-US" altLang="ko-KR" sz="1800" dirty="0" err="1"/>
              <a:t>ProcessorFactory</a:t>
            </a:r>
            <a:r>
              <a:rPr lang="ko-KR" altLang="en-US" sz="1800" dirty="0"/>
              <a:t>를 사용하여</a:t>
            </a:r>
            <a:r>
              <a:rPr lang="en-US" altLang="ko-KR" sz="1800" dirty="0"/>
              <a:t>, host</a:t>
            </a:r>
            <a:r>
              <a:rPr lang="ko-KR" altLang="en-US" sz="1800" dirty="0"/>
              <a:t>에서 들어온 </a:t>
            </a:r>
            <a:r>
              <a:rPr lang="en-US" altLang="ko-KR" sz="1800" dirty="0"/>
              <a:t>Input</a:t>
            </a:r>
            <a:r>
              <a:rPr lang="ko-KR" altLang="en-US" sz="1800" dirty="0"/>
              <a:t>에 적합한 </a:t>
            </a:r>
            <a:r>
              <a:rPr lang="en-US" altLang="ko-KR" sz="1800" dirty="0"/>
              <a:t>Processor</a:t>
            </a:r>
            <a:r>
              <a:rPr lang="ko-KR" altLang="en-US" sz="1800" dirty="0"/>
              <a:t>를 생성 </a:t>
            </a:r>
            <a:endParaRPr lang="en-US" altLang="ko-KR" sz="1800" dirty="0"/>
          </a:p>
          <a:p>
            <a:endParaRPr lang="en-US" altLang="ko-KR" sz="2000" dirty="0"/>
          </a:p>
          <a:p>
            <a:r>
              <a:rPr lang="en-US" altLang="ko-KR" sz="2000" b="1" dirty="0" err="1"/>
              <a:t>Composit</a:t>
            </a:r>
            <a:r>
              <a:rPr lang="en-US" altLang="ko-KR" sz="2000" b="1" dirty="0"/>
              <a:t> Pattern </a:t>
            </a:r>
            <a:r>
              <a:rPr lang="ko-KR" altLang="en-US" sz="2000" b="1" dirty="0"/>
              <a:t>사용</a:t>
            </a:r>
            <a:endParaRPr lang="en-US" altLang="ko-KR" sz="2000" b="1" dirty="0"/>
          </a:p>
          <a:p>
            <a:pPr lvl="1"/>
            <a:r>
              <a:rPr lang="ko-KR" altLang="en-US" sz="1800" dirty="0"/>
              <a:t>모든 </a:t>
            </a:r>
            <a:r>
              <a:rPr lang="en-US" altLang="ko-KR" sz="1800" dirty="0"/>
              <a:t>processor</a:t>
            </a:r>
            <a:r>
              <a:rPr lang="ko-KR" altLang="en-US" sz="1800" dirty="0"/>
              <a:t>은 </a:t>
            </a:r>
            <a:r>
              <a:rPr lang="en-US" altLang="ko-KR" sz="1800" dirty="0" err="1"/>
              <a:t>LoadParameterAndCheckInvalid</a:t>
            </a:r>
            <a:r>
              <a:rPr lang="en-US" altLang="ko-KR" sz="1800" dirty="0"/>
              <a:t> </a:t>
            </a:r>
            <a:r>
              <a:rPr lang="ko-KR" altLang="en-US" sz="1800" dirty="0"/>
              <a:t>함수 및 </a:t>
            </a:r>
            <a:r>
              <a:rPr lang="en-US" altLang="ko-KR" sz="1800" dirty="0"/>
              <a:t>Process </a:t>
            </a:r>
            <a:r>
              <a:rPr lang="ko-KR" altLang="en-US" sz="1800" dirty="0"/>
              <a:t>함수를 구현하여 동작 일원화</a:t>
            </a:r>
            <a:endParaRPr lang="en-US" altLang="ko-KR" sz="1800" dirty="0"/>
          </a:p>
          <a:p>
            <a:endParaRPr lang="en-US" altLang="ko-KR" sz="2000" dirty="0"/>
          </a:p>
          <a:p>
            <a:r>
              <a:rPr lang="en-US" altLang="ko-KR" sz="2000" b="1" dirty="0"/>
              <a:t>Singleton pattern </a:t>
            </a:r>
            <a:r>
              <a:rPr lang="ko-KR" altLang="en-US" sz="2000" b="1" dirty="0"/>
              <a:t>사용</a:t>
            </a:r>
            <a:endParaRPr lang="en-US" altLang="ko-KR" sz="2000" b="1" dirty="0"/>
          </a:p>
          <a:p>
            <a:pPr lvl="1"/>
            <a:r>
              <a:rPr lang="en-US" altLang="ko-KR" sz="1800" dirty="0"/>
              <a:t>Host Interface</a:t>
            </a:r>
            <a:r>
              <a:rPr lang="ko-KR" altLang="en-US" sz="1800" dirty="0" err="1"/>
              <a:t>는객체가</a:t>
            </a:r>
            <a:r>
              <a:rPr lang="ko-KR" altLang="en-US" sz="1800" dirty="0"/>
              <a:t> 전체 </a:t>
            </a:r>
            <a:r>
              <a:rPr lang="en-US" altLang="ko-KR" sz="1800" dirty="0"/>
              <a:t>processor</a:t>
            </a:r>
            <a:r>
              <a:rPr lang="ko-KR" altLang="en-US" sz="1800" dirty="0"/>
              <a:t>에 단 하나만 존재함을 보장함</a:t>
            </a:r>
            <a:endParaRPr lang="en-US" altLang="ko-KR" sz="1800" dirty="0"/>
          </a:p>
          <a:p>
            <a:pPr lvl="1"/>
            <a:r>
              <a:rPr lang="en-US" altLang="ko-KR" sz="1800" dirty="0"/>
              <a:t>SSD / Nand</a:t>
            </a:r>
            <a:r>
              <a:rPr lang="ko-KR" altLang="en-US" sz="1800" dirty="0"/>
              <a:t>의 경우 자유롭게 </a:t>
            </a:r>
            <a:r>
              <a:rPr lang="ko-KR" altLang="en-US" sz="1800" dirty="0" err="1"/>
              <a:t>갈아끼울</a:t>
            </a:r>
            <a:r>
              <a:rPr lang="ko-KR" altLang="en-US" sz="1800" dirty="0"/>
              <a:t> 수 있도록 </a:t>
            </a:r>
            <a:r>
              <a:rPr lang="ko-KR" altLang="en-US" sz="1800" dirty="0" err="1"/>
              <a:t>싱글톤</a:t>
            </a:r>
            <a:r>
              <a:rPr lang="ko-KR" altLang="en-US" sz="1800" dirty="0"/>
              <a:t> 패턴 미적용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003029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5FE954-E211-4180-A3D6-678AA8135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980" y="289009"/>
            <a:ext cx="10515600" cy="649859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BufferedSSD</a:t>
            </a:r>
            <a:r>
              <a:rPr lang="en-US" altLang="ko-KR" dirty="0"/>
              <a:t> </a:t>
            </a:r>
            <a:r>
              <a:rPr lang="ko-KR" altLang="en-US" dirty="0"/>
              <a:t>상세 구조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4E902C-F9B9-4219-B1B3-5C7010347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79314" y="1357460"/>
            <a:ext cx="7589411" cy="4886601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SSD (Day</a:t>
            </a:r>
            <a:r>
              <a:rPr lang="ko-KR" altLang="en-US" sz="2000" dirty="0"/>
              <a:t> </a:t>
            </a:r>
            <a:r>
              <a:rPr lang="en-US" altLang="ko-KR" sz="2000" dirty="0"/>
              <a:t>1,2)</a:t>
            </a:r>
            <a:r>
              <a:rPr lang="ko-KR" altLang="en-US" sz="2000" dirty="0"/>
              <a:t>에 구현했던 </a:t>
            </a:r>
            <a:r>
              <a:rPr lang="en-US" altLang="ko-KR" sz="2000" dirty="0"/>
              <a:t>SSD</a:t>
            </a:r>
            <a:r>
              <a:rPr lang="ko-KR" altLang="en-US" sz="2000" dirty="0"/>
              <a:t>를 </a:t>
            </a:r>
            <a:r>
              <a:rPr lang="en-US" altLang="ko-KR" sz="2000" dirty="0"/>
              <a:t>“SSD</a:t>
            </a:r>
            <a:r>
              <a:rPr lang="ko-KR" altLang="en-US" sz="2000" dirty="0"/>
              <a:t>가 필요로 하는 기본 동작</a:t>
            </a:r>
            <a:r>
              <a:rPr lang="en-US" altLang="ko-KR" sz="2000" dirty="0"/>
              <a:t>“</a:t>
            </a:r>
            <a:r>
              <a:rPr lang="ko-KR" altLang="en-US" sz="2000" dirty="0"/>
              <a:t>으로 설정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b="1" dirty="0"/>
              <a:t>Proxy Pattern </a:t>
            </a:r>
            <a:r>
              <a:rPr lang="ko-KR" altLang="en-US" sz="2000" b="1" dirty="0"/>
              <a:t>사용</a:t>
            </a:r>
            <a:endParaRPr lang="en-US" altLang="ko-KR" sz="2000" b="1" dirty="0"/>
          </a:p>
          <a:p>
            <a:pPr lvl="1"/>
            <a:r>
              <a:rPr lang="en-US" altLang="ko-KR" sz="1800" dirty="0" err="1"/>
              <a:t>BufferedSSD</a:t>
            </a:r>
            <a:r>
              <a:rPr lang="ko-KR" altLang="en-US" sz="1800" dirty="0"/>
              <a:t>는 </a:t>
            </a:r>
            <a:r>
              <a:rPr lang="en-US" altLang="ko-KR" sz="1800" dirty="0"/>
              <a:t>SSD </a:t>
            </a:r>
            <a:r>
              <a:rPr lang="ko-KR" altLang="en-US" sz="1800" dirty="0"/>
              <a:t>자체 기능을 보호하고</a:t>
            </a:r>
            <a:r>
              <a:rPr lang="en-US" altLang="ko-KR" sz="1800" dirty="0"/>
              <a:t>, </a:t>
            </a:r>
            <a:r>
              <a:rPr lang="ko-KR" altLang="en-US" sz="1800" dirty="0"/>
              <a:t>그대로 사용하기 위해서 </a:t>
            </a:r>
            <a:r>
              <a:rPr lang="en-US" altLang="ko-KR" sz="1800" dirty="0"/>
              <a:t>SSD </a:t>
            </a:r>
            <a:r>
              <a:rPr lang="ko-KR" altLang="en-US" sz="1800" dirty="0"/>
              <a:t>객체를 상속받아 사용</a:t>
            </a:r>
            <a:endParaRPr lang="en-US" altLang="ko-KR" sz="1800" dirty="0"/>
          </a:p>
          <a:p>
            <a:endParaRPr lang="en-US" altLang="ko-KR" sz="2000" dirty="0"/>
          </a:p>
          <a:p>
            <a:r>
              <a:rPr lang="en-US" altLang="ko-KR" sz="2000" b="1" dirty="0"/>
              <a:t>Strategy Pattern </a:t>
            </a:r>
            <a:r>
              <a:rPr lang="ko-KR" altLang="en-US" sz="2000" b="1" dirty="0"/>
              <a:t>사용 </a:t>
            </a:r>
            <a:r>
              <a:rPr lang="en-US" altLang="ko-KR" sz="2000" dirty="0"/>
              <a:t>(</a:t>
            </a:r>
            <a:r>
              <a:rPr lang="en-US" altLang="ko-KR" sz="2000" dirty="0" err="1"/>
              <a:t>Todo</a:t>
            </a:r>
            <a:r>
              <a:rPr lang="en-US" altLang="ko-KR" sz="2000" dirty="0"/>
              <a:t>)</a:t>
            </a:r>
          </a:p>
          <a:p>
            <a:pPr lvl="1"/>
            <a:r>
              <a:rPr lang="en-US" altLang="ko-KR" sz="1800" dirty="0"/>
              <a:t>Buffered</a:t>
            </a:r>
            <a:r>
              <a:rPr lang="ko-KR" altLang="en-US" sz="1800" dirty="0"/>
              <a:t> </a:t>
            </a:r>
            <a:r>
              <a:rPr lang="en-US" altLang="ko-KR" sz="1800" dirty="0"/>
              <a:t>SSD</a:t>
            </a:r>
            <a:r>
              <a:rPr lang="ko-KR" altLang="en-US" sz="1800" dirty="0"/>
              <a:t>의 </a:t>
            </a:r>
            <a:r>
              <a:rPr lang="en-US" altLang="ko-KR" sz="1800" dirty="0"/>
              <a:t>Buffer </a:t>
            </a:r>
            <a:r>
              <a:rPr lang="ko-KR" altLang="en-US" sz="1800" dirty="0"/>
              <a:t>관리 정책에 대한 로직을 별도의 </a:t>
            </a:r>
            <a:r>
              <a:rPr lang="en-US" altLang="ko-KR" sz="1800" dirty="0"/>
              <a:t>class</a:t>
            </a:r>
            <a:r>
              <a:rPr lang="ko-KR" altLang="en-US" sz="1800" dirty="0"/>
              <a:t>로 관리하여 정책을 쉽게 교체할 수 있도록 설정</a:t>
            </a:r>
            <a:endParaRPr lang="en-US" altLang="ko-KR" sz="1800" dirty="0"/>
          </a:p>
          <a:p>
            <a:pPr lvl="1"/>
            <a:r>
              <a:rPr lang="ko-KR" altLang="en-US" sz="1800" dirty="0"/>
              <a:t>시간관계상 전부 구현하지 못하고 </a:t>
            </a:r>
            <a:r>
              <a:rPr lang="ko-KR" altLang="en-US" sz="1800" dirty="0" err="1"/>
              <a:t>리팩토링</a:t>
            </a:r>
            <a:r>
              <a:rPr lang="ko-KR" altLang="en-US" sz="1800" dirty="0"/>
              <a:t> 전</a:t>
            </a:r>
            <a:r>
              <a:rPr lang="en-US" altLang="ko-KR" sz="1800" dirty="0"/>
              <a:t> </a:t>
            </a:r>
            <a:r>
              <a:rPr lang="ko-KR" altLang="en-US" sz="1800" dirty="0"/>
              <a:t>구조 단계 </a:t>
            </a:r>
            <a:r>
              <a:rPr lang="en-US" altLang="ko-KR" sz="1800" dirty="0"/>
              <a:t>(convert.cpp) </a:t>
            </a:r>
            <a:r>
              <a:rPr lang="ko-KR" altLang="en-US" sz="1800" dirty="0"/>
              <a:t>만 구현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F2D7F2C-48F9-46BF-8D46-33DCF7A04F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152"/>
          <a:stretch/>
        </p:blipFill>
        <p:spPr>
          <a:xfrm>
            <a:off x="522941" y="1151441"/>
            <a:ext cx="3106379" cy="541755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20D36DA-E3AE-4FC3-804D-7C987A5A30E3}"/>
              </a:ext>
            </a:extLst>
          </p:cNvPr>
          <p:cNvSpPr/>
          <p:nvPr/>
        </p:nvSpPr>
        <p:spPr>
          <a:xfrm>
            <a:off x="672936" y="1217472"/>
            <a:ext cx="2890396" cy="14220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191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1560</Words>
  <Application>Microsoft Office PowerPoint</Application>
  <PresentationFormat>와이드스크린</PresentationFormat>
  <Paragraphs>175</Paragraphs>
  <Slides>33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1" baseType="lpstr">
      <vt:lpstr>-apple-system</vt:lpstr>
      <vt:lpstr>Arial Unicode MS</vt:lpstr>
      <vt:lpstr>gg sans</vt:lpstr>
      <vt:lpstr>inherit</vt:lpstr>
      <vt:lpstr>Malgun Gothic</vt:lpstr>
      <vt:lpstr>Arial</vt:lpstr>
      <vt:lpstr>Wingdings</vt:lpstr>
      <vt:lpstr>Office 테마</vt:lpstr>
      <vt:lpstr>PowerPoint 프레젠테이션</vt:lpstr>
      <vt:lpstr>PowerPoint 프레젠테이션</vt:lpstr>
      <vt:lpstr>조원 소개 및 역할</vt:lpstr>
      <vt:lpstr>Issue Base 개발</vt:lpstr>
      <vt:lpstr>PowerPoint 프레젠테이션</vt:lpstr>
      <vt:lpstr>SSD 구조 (Host Interface to ISSD)</vt:lpstr>
      <vt:lpstr>SSD 구조 (ISSD 구조)</vt:lpstr>
      <vt:lpstr>HostInterface 상세 구조</vt:lpstr>
      <vt:lpstr>BufferedSSD 상세 구조</vt:lpstr>
      <vt:lpstr>기능구현 소개 - Architecture</vt:lpstr>
      <vt:lpstr>기능구현 소개 - Architecture</vt:lpstr>
      <vt:lpstr>기능구현 소개 - Architecture</vt:lpstr>
      <vt:lpstr>기능구현 소개 - executor</vt:lpstr>
      <vt:lpstr>TestShell 구조 Summary</vt:lpstr>
      <vt:lpstr>PowerPoint 프레젠테이션</vt:lpstr>
      <vt:lpstr>TDD 사례</vt:lpstr>
      <vt:lpstr>PowerPoint 프레젠테이션</vt:lpstr>
      <vt:lpstr>Mock 활용 예시 (SSD module UT)</vt:lpstr>
      <vt:lpstr>Mock 활용 예시 (SSD module UT)</vt:lpstr>
      <vt:lpstr>PowerPoint 프레젠테이션</vt:lpstr>
      <vt:lpstr>GoF 패턴</vt:lpstr>
      <vt:lpstr>SSD 리팩토링 전 후 비교 (Host Interface)</vt:lpstr>
      <vt:lpstr>SSD 리팩토링 전 후 비교 (Buffered SSD)</vt:lpstr>
      <vt:lpstr>CachedExecutorFactory</vt:lpstr>
      <vt:lpstr>Executor 구현</vt:lpstr>
      <vt:lpstr>Test Script 구현</vt:lpstr>
      <vt:lpstr>[Refactoring]Logger   </vt:lpstr>
      <vt:lpstr>PowerPoint 프레젠테이션</vt:lpstr>
      <vt:lpstr>Test Script 구현</vt:lpstr>
      <vt:lpstr>Test Script 구현</vt:lpstr>
      <vt:lpstr>Test Script 구현</vt:lpstr>
      <vt:lpstr>Test Script 구현</vt:lpstr>
      <vt:lpstr>SSD 리팩토링 전 후 비교 (Host Interface)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linejin1313@gmail.com</dc:creator>
  <cp:lastModifiedBy>User</cp:lastModifiedBy>
  <cp:revision>25</cp:revision>
  <dcterms:created xsi:type="dcterms:W3CDTF">2024-04-15T01:50:35Z</dcterms:created>
  <dcterms:modified xsi:type="dcterms:W3CDTF">2025-08-04T03:49:35Z</dcterms:modified>
</cp:coreProperties>
</file>