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1" r:id="rId2"/>
    <p:sldId id="256" r:id="rId3"/>
    <p:sldId id="258" r:id="rId4"/>
    <p:sldId id="266" r:id="rId5"/>
    <p:sldId id="267" r:id="rId6"/>
    <p:sldId id="268" r:id="rId7"/>
    <p:sldId id="269" r:id="rId8"/>
    <p:sldId id="259" r:id="rId9"/>
    <p:sldId id="260" r:id="rId10"/>
    <p:sldId id="264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4F6A4C-9D61-47D0-B051-6A628A63CFD2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8E463C-42FF-4751-880F-4AE287DD54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6245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8CB303-E273-4A20-813A-016206A637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22B66D1-CF46-4459-AFDC-EA52E5D683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8AEC70-07BC-42B4-A774-2C512965C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CBDCB-59AB-4079-9BD8-273636E0CB45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1FD318-B61E-4AE0-9F74-A367A6F3C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84C951-234D-4201-B949-1982EF0D4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7F910-210D-4B9C-B81C-F76E0BD793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793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6539A6-7F5F-432B-B7F3-23109895E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275C928-0311-4AC7-AB6A-AB701B720B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A403AE-3513-49BE-912D-3910EBD4C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CBDCB-59AB-4079-9BD8-273636E0CB45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8D837F-17CB-4043-BCEF-26A79BEF1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38FA72-BFD1-4519-9B16-73B77B443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7F910-210D-4B9C-B81C-F76E0BD793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196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51AC470-6DCF-4BFD-BB6F-CDD4A7EFA8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059BCE-EC07-42AE-968E-0FB17AA1C9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7B7613-F775-4EA8-8810-134E7C102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CBDCB-59AB-4079-9BD8-273636E0CB45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E6B057-1F5C-4C70-9ADE-B16C3EA26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6547C6-C06D-424C-849D-D32B94C8F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7F910-210D-4B9C-B81C-F76E0BD793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046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555EE4-C110-473D-A081-4805537A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759371-831B-4EA5-B0F4-F7ADC7E32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6E79EF-2922-42F6-BAE4-301BC0484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CBDCB-59AB-4079-9BD8-273636E0CB45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57B248-9D53-46D9-9D61-42826ABCA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B2995E-6B34-408C-80B5-79EDF31A5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7F910-210D-4B9C-B81C-F76E0BD793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422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499F7F-FD0A-4F2D-A8C7-91583A3A0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728867-B3EE-45F0-95F1-83B49FD03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772C04-5F77-4B05-B907-79032CEE6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CBDCB-59AB-4079-9BD8-273636E0CB45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0E6FB5-AF94-43E8-9A66-0A60E8A43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F9B18F-77F6-4211-9818-F2B4E96FD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7F910-210D-4B9C-B81C-F76E0BD793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033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D9727C-AA7D-49E5-8A28-CB89A99D8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8DB93D-BA09-482D-BA3C-6E5E6095D0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1EC9477-79B1-48A8-810B-19FD389201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E9A472-D946-423A-B148-32E91AA8D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CBDCB-59AB-4079-9BD8-273636E0CB45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CFD7CD-CA39-45D9-A7ED-271CCBB46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7BA969-8005-4089-8E00-E9BA65C88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7F910-210D-4B9C-B81C-F76E0BD793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2990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43CD45-BDB5-4C83-865A-DCBEB4353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C7C43D-C642-4809-BA84-514E84FA0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4FAD3CC-6BBD-438A-A21D-D63C18042C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0E5DBF8-245A-4A7F-8FF1-E439F3C8CC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F64BBA7-6B78-4271-99B3-2CEFDA9884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EFABA5E-2662-43E6-9EA8-F3D5F394E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CBDCB-59AB-4079-9BD8-273636E0CB45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9FC290D-4E82-471A-A563-E9B2C0B30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ABF67D9-8B2B-42A7-A2EB-355F6A38D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7F910-210D-4B9C-B81C-F76E0BD793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55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D2CDD6-25AD-418F-8C72-A94F09FCC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DF8A30C-09AF-4D52-8CCA-DB28BD507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CBDCB-59AB-4079-9BD8-273636E0CB45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BB0E769-F030-4188-834E-720A1E930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9B8406A-D17D-4289-A5DC-A6BBD6219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7F910-210D-4B9C-B81C-F76E0BD793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517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81468D9-4847-44D8-8E38-F9289FFA7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CBDCB-59AB-4079-9BD8-273636E0CB45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FD3B63-634C-46C3-99F5-C043E7828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5E27442-FADB-4E0B-92AE-1C42A7B2D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7F910-210D-4B9C-B81C-F76E0BD793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2989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397E40-E420-46BD-856D-63DC0D330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15ED1A-6617-47E2-A757-0C511EF9B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1B523E-F4B1-4A66-A09C-2784E485B4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1D4D34-155A-42EF-B745-3734851F8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CBDCB-59AB-4079-9BD8-273636E0CB45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79FABC-0F7E-45A4-A31A-9EC2F5557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86A6EE-65B5-41E8-97A1-0BB52FB64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7F910-210D-4B9C-B81C-F76E0BD793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101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D81EAD-FCA2-4EA5-A319-6AC0449C2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1F3A3E-8D53-4E1B-A4B7-42BF706120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349B62F-4802-4AD3-BA14-1F8354F80C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490864-4876-473F-BE66-CD934EB71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CBDCB-59AB-4079-9BD8-273636E0CB45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2CA2E4-070A-4A9F-905E-C58640C1F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03D1FD-2D40-4F06-8512-A82AB8BD9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7F910-210D-4B9C-B81C-F76E0BD793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012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5AEAC37-FA4B-459C-8165-1C3094F23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329D6A-9CB1-4BB7-91F4-6E852B432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EE34DB-1007-450C-87C3-D2DA6F53C3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CBDCB-59AB-4079-9BD8-273636E0CB45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40DFEC-144D-415D-9192-45E577FCF3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2180AA-4C94-4607-A292-D901DB68AA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7F910-210D-4B9C-B81C-F76E0BD793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584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019360-F15E-4AC5-8BD8-82B59767F9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95363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C++ </a:t>
            </a:r>
            <a:r>
              <a:rPr lang="ko-KR" altLang="en-US" sz="3600" dirty="0"/>
              <a:t>프로그래밍</a:t>
            </a:r>
            <a:r>
              <a:rPr lang="en-US" altLang="ko-KR" sz="3600" dirty="0"/>
              <a:t> </a:t>
            </a:r>
            <a:r>
              <a:rPr lang="ko-KR" altLang="en-US" sz="3600" dirty="0"/>
              <a:t>최종 프로젝트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63D8D05-6954-4F03-8C6B-89B36930B9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6000" y="3602038"/>
            <a:ext cx="10388600" cy="2620962"/>
          </a:xfrm>
        </p:spPr>
        <p:txBody>
          <a:bodyPr>
            <a:normAutofit/>
          </a:bodyPr>
          <a:lstStyle/>
          <a:p>
            <a:r>
              <a:rPr lang="en-US" altLang="ko-KR" sz="5700" b="1" dirty="0"/>
              <a:t>Snake Game</a:t>
            </a:r>
          </a:p>
          <a:p>
            <a:endParaRPr lang="en-US" altLang="ko-KR" dirty="0"/>
          </a:p>
          <a:p>
            <a:pPr algn="r"/>
            <a:r>
              <a:rPr lang="ko-KR" altLang="en-US" dirty="0"/>
              <a:t>소프트웨어학부 김경환</a:t>
            </a:r>
            <a:endParaRPr lang="en-US" altLang="ko-KR" dirty="0"/>
          </a:p>
          <a:p>
            <a:pPr algn="r"/>
            <a:r>
              <a:rPr lang="ko-KR" altLang="en-US" dirty="0"/>
              <a:t>소프트웨어학부 김창규</a:t>
            </a:r>
          </a:p>
        </p:txBody>
      </p:sp>
    </p:spTree>
    <p:extLst>
      <p:ext uri="{BB962C8B-B14F-4D97-AF65-F5344CB8AC3E}">
        <p14:creationId xmlns:p14="http://schemas.microsoft.com/office/powerpoint/2010/main" val="3448855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id="{9B33C93F-92DA-41F7-AA19-E76C6086E3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0609" y="1678577"/>
            <a:ext cx="2880000" cy="1800000"/>
          </a:xfrm>
          <a:prstGeom prst="rect">
            <a:avLst/>
          </a:prstGeom>
        </p:spPr>
      </p:pic>
      <p:pic>
        <p:nvPicPr>
          <p:cNvPr id="23" name="그림 22" descr="텍스트이(가) 표시된 사진&#10;&#10;자동 생성된 설명">
            <a:extLst>
              <a:ext uri="{FF2B5EF4-FFF2-40B4-BE49-F238E27FC236}">
                <a16:creationId xmlns:a16="http://schemas.microsoft.com/office/drawing/2014/main" id="{4DA507AA-7E16-4502-A0D1-2DCD8F1747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022" y="4082767"/>
            <a:ext cx="2880000" cy="1932151"/>
          </a:xfrm>
          <a:prstGeom prst="rect">
            <a:avLst/>
          </a:prstGeom>
        </p:spPr>
      </p:pic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E5225173-4109-40F8-A63B-E8C81EBAF9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115" y="1678577"/>
            <a:ext cx="2880000" cy="1879200"/>
          </a:xfrm>
          <a:prstGeom prst="rect">
            <a:avLst/>
          </a:prstGeom>
        </p:spPr>
      </p:pic>
      <p:pic>
        <p:nvPicPr>
          <p:cNvPr id="25" name="그림 24" descr="텍스트이(가) 표시된 사진&#10;&#10;자동 생성된 설명">
            <a:extLst>
              <a:ext uri="{FF2B5EF4-FFF2-40B4-BE49-F238E27FC236}">
                <a16:creationId xmlns:a16="http://schemas.microsoft.com/office/drawing/2014/main" id="{A6AA62F5-4616-4D0F-A52B-848563D136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07" y="1678577"/>
            <a:ext cx="2880001" cy="1800000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764BEADA-EA9B-4681-8129-666C812D22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9980" y="4082767"/>
            <a:ext cx="2880000" cy="1916913"/>
          </a:xfrm>
          <a:prstGeom prst="rect">
            <a:avLst/>
          </a:prstGeom>
        </p:spPr>
      </p:pic>
      <p:sp>
        <p:nvSpPr>
          <p:cNvPr id="26" name="제목 1">
            <a:extLst>
              <a:ext uri="{FF2B5EF4-FFF2-40B4-BE49-F238E27FC236}">
                <a16:creationId xmlns:a16="http://schemas.microsoft.com/office/drawing/2014/main" id="{DE70FE20-C1DF-47A9-88F2-2D0DEDF87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322" y="32657"/>
            <a:ext cx="7381821" cy="1645920"/>
          </a:xfrm>
        </p:spPr>
        <p:txBody>
          <a:bodyPr vert="horz" lIns="91440" tIns="45720" rIns="91440" bIns="45720" rtlCol="0">
            <a:normAutofit/>
          </a:bodyPr>
          <a:lstStyle/>
          <a:p>
            <a:pPr algn="ctr" latinLnBrk="0"/>
            <a:r>
              <a:rPr lang="ko-KR" altLang="en-US" dirty="0"/>
              <a:t>게임 스크린샷 </a:t>
            </a:r>
            <a:br>
              <a:rPr lang="en-US" altLang="ko-KR" dirty="0"/>
            </a:br>
            <a:r>
              <a:rPr lang="ko-KR" altLang="en-US" sz="3200" b="1" dirty="0"/>
              <a:t>전환 화면</a:t>
            </a:r>
            <a:endParaRPr lang="ko-KR" alt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B50F0E7-B391-4853-A327-C230C8993998}"/>
              </a:ext>
            </a:extLst>
          </p:cNvPr>
          <p:cNvSpPr txBox="1"/>
          <p:nvPr/>
        </p:nvSpPr>
        <p:spPr>
          <a:xfrm>
            <a:off x="8759252" y="3555697"/>
            <a:ext cx="2122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Stage2 </a:t>
            </a:r>
            <a:r>
              <a:rPr lang="ko-KR" altLang="en-US" dirty="0"/>
              <a:t>클리어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152DB70-237F-4FC5-B3EA-3F0A350F745D}"/>
              </a:ext>
            </a:extLst>
          </p:cNvPr>
          <p:cNvSpPr txBox="1"/>
          <p:nvPr/>
        </p:nvSpPr>
        <p:spPr>
          <a:xfrm>
            <a:off x="4854758" y="3566620"/>
            <a:ext cx="2122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Stage1 </a:t>
            </a:r>
            <a:r>
              <a:rPr lang="ko-KR" altLang="en-US" dirty="0"/>
              <a:t>클리어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06EB177-FD73-4C45-AE00-8045E67AFEDD}"/>
              </a:ext>
            </a:extLst>
          </p:cNvPr>
          <p:cNvSpPr txBox="1"/>
          <p:nvPr/>
        </p:nvSpPr>
        <p:spPr>
          <a:xfrm>
            <a:off x="3040665" y="6155476"/>
            <a:ext cx="2122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게임</a:t>
            </a:r>
            <a:r>
              <a:rPr lang="en-US" altLang="ko-KR" dirty="0"/>
              <a:t> </a:t>
            </a:r>
            <a:r>
              <a:rPr lang="ko-KR" altLang="en-US" dirty="0"/>
              <a:t>클리어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D078C47-300A-428C-A4C5-7A5748D5BDD3}"/>
              </a:ext>
            </a:extLst>
          </p:cNvPr>
          <p:cNvSpPr txBox="1"/>
          <p:nvPr/>
        </p:nvSpPr>
        <p:spPr>
          <a:xfrm>
            <a:off x="919950" y="3566620"/>
            <a:ext cx="2122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게임 시작 화면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DB0A351-2521-4880-93A6-9EECA7EB01FE}"/>
              </a:ext>
            </a:extLst>
          </p:cNvPr>
          <p:cNvSpPr txBox="1"/>
          <p:nvPr/>
        </p:nvSpPr>
        <p:spPr>
          <a:xfrm>
            <a:off x="7028623" y="6144553"/>
            <a:ext cx="2122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게임 오버</a:t>
            </a:r>
          </a:p>
        </p:txBody>
      </p:sp>
    </p:spTree>
    <p:extLst>
      <p:ext uri="{BB962C8B-B14F-4D97-AF65-F5344CB8AC3E}">
        <p14:creationId xmlns:p14="http://schemas.microsoft.com/office/powerpoint/2010/main" val="1860909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DBD41CC-4D32-4E90-A2F6-3EC4E01D3F56}"/>
              </a:ext>
            </a:extLst>
          </p:cNvPr>
          <p:cNvSpPr/>
          <p:nvPr/>
        </p:nvSpPr>
        <p:spPr>
          <a:xfrm>
            <a:off x="2877103" y="3303533"/>
            <a:ext cx="1179027" cy="1120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startview</a:t>
            </a:r>
            <a:endParaRPr lang="ko-KR" altLang="en-US" dirty="0"/>
          </a:p>
        </p:txBody>
      </p:sp>
      <p:pic>
        <p:nvPicPr>
          <p:cNvPr id="7" name="그래픽 6" descr="사용자 윤곽선">
            <a:extLst>
              <a:ext uri="{FF2B5EF4-FFF2-40B4-BE49-F238E27FC236}">
                <a16:creationId xmlns:a16="http://schemas.microsoft.com/office/drawing/2014/main" id="{6CD77ADF-15D7-43AC-A5BF-0A1036D506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20196" y="6134702"/>
            <a:ext cx="868034" cy="86803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5CAF7337-D62E-429C-8AD4-F90028A56AD2}"/>
              </a:ext>
            </a:extLst>
          </p:cNvPr>
          <p:cNvSpPr/>
          <p:nvPr/>
        </p:nvSpPr>
        <p:spPr>
          <a:xfrm>
            <a:off x="5049288" y="1651820"/>
            <a:ext cx="1179027" cy="4424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Rungame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3D2E4CD-70A8-42E5-9899-3451CB449693}"/>
              </a:ext>
            </a:extLst>
          </p:cNvPr>
          <p:cNvSpPr/>
          <p:nvPr/>
        </p:nvSpPr>
        <p:spPr>
          <a:xfrm>
            <a:off x="7184816" y="1651820"/>
            <a:ext cx="1179027" cy="1120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Levelclear</a:t>
            </a:r>
            <a:endParaRPr lang="en-US" altLang="ko-KR" sz="1200" dirty="0"/>
          </a:p>
          <a:p>
            <a:pPr algn="ctr"/>
            <a:r>
              <a:rPr lang="en-US" altLang="ko-KR" sz="1200" dirty="0"/>
              <a:t>view</a:t>
            </a:r>
            <a:endParaRPr lang="ko-KR" altLang="en-US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D144C30-3656-45A3-8A40-DFEF328160E4}"/>
              </a:ext>
            </a:extLst>
          </p:cNvPr>
          <p:cNvSpPr/>
          <p:nvPr/>
        </p:nvSpPr>
        <p:spPr>
          <a:xfrm>
            <a:off x="7184818" y="3303533"/>
            <a:ext cx="1179027" cy="1120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Gameover</a:t>
            </a:r>
            <a:endParaRPr lang="en-US" altLang="ko-KR" sz="1200" dirty="0"/>
          </a:p>
          <a:p>
            <a:pPr algn="ctr"/>
            <a:r>
              <a:rPr lang="en-US" altLang="ko-KR" sz="1200" dirty="0"/>
              <a:t>view</a:t>
            </a:r>
            <a:endParaRPr lang="ko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BDE1C06-9C47-4CAC-AF18-59117C0B21FF}"/>
              </a:ext>
            </a:extLst>
          </p:cNvPr>
          <p:cNvSpPr/>
          <p:nvPr/>
        </p:nvSpPr>
        <p:spPr>
          <a:xfrm>
            <a:off x="7184818" y="4869864"/>
            <a:ext cx="1179027" cy="1120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Gameclear</a:t>
            </a:r>
            <a:endParaRPr lang="en-US" altLang="ko-KR" sz="1200" dirty="0"/>
          </a:p>
          <a:p>
            <a:pPr algn="ctr"/>
            <a:r>
              <a:rPr lang="en-US" altLang="ko-KR" sz="1200" dirty="0"/>
              <a:t>view</a:t>
            </a:r>
            <a:endParaRPr lang="ko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D8094CF-1EBB-4D5A-8FD9-D158685C53FC}"/>
              </a:ext>
            </a:extLst>
          </p:cNvPr>
          <p:cNvSpPr/>
          <p:nvPr/>
        </p:nvSpPr>
        <p:spPr>
          <a:xfrm>
            <a:off x="5181602" y="2144309"/>
            <a:ext cx="914398" cy="30676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init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1379BE9-A687-4F4E-8F28-870C28286A81}"/>
              </a:ext>
            </a:extLst>
          </p:cNvPr>
          <p:cNvSpPr/>
          <p:nvPr/>
        </p:nvSpPr>
        <p:spPr>
          <a:xfrm>
            <a:off x="5179394" y="2976282"/>
            <a:ext cx="915766" cy="30676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Init_draw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D277E6F-7926-4CDE-8765-735539523297}"/>
              </a:ext>
            </a:extLst>
          </p:cNvPr>
          <p:cNvSpPr/>
          <p:nvPr/>
        </p:nvSpPr>
        <p:spPr>
          <a:xfrm>
            <a:off x="5204659" y="3788657"/>
            <a:ext cx="915767" cy="30676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Mapload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C536B2B-E0F4-4526-B5BF-F2FC7A761E98}"/>
              </a:ext>
            </a:extLst>
          </p:cNvPr>
          <p:cNvSpPr/>
          <p:nvPr/>
        </p:nvSpPr>
        <p:spPr>
          <a:xfrm>
            <a:off x="5180232" y="4611543"/>
            <a:ext cx="915768" cy="30676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update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FF66B5F-A39A-40CA-99B1-21BA3AE8BD7C}"/>
              </a:ext>
            </a:extLst>
          </p:cNvPr>
          <p:cNvSpPr/>
          <p:nvPr/>
        </p:nvSpPr>
        <p:spPr>
          <a:xfrm>
            <a:off x="5180232" y="5463010"/>
            <a:ext cx="843608" cy="30676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>
                <a:solidFill>
                  <a:schemeClr val="tx1"/>
                </a:solidFill>
              </a:rPr>
              <a:t>keycontrol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0" name="화살표: 위쪽/아래쪽 29">
            <a:extLst>
              <a:ext uri="{FF2B5EF4-FFF2-40B4-BE49-F238E27FC236}">
                <a16:creationId xmlns:a16="http://schemas.microsoft.com/office/drawing/2014/main" id="{9FE2F2BD-272E-448E-9033-C8E81F575F2F}"/>
              </a:ext>
            </a:extLst>
          </p:cNvPr>
          <p:cNvSpPr/>
          <p:nvPr/>
        </p:nvSpPr>
        <p:spPr>
          <a:xfrm>
            <a:off x="5546161" y="4125810"/>
            <a:ext cx="126834" cy="454198"/>
          </a:xfrm>
          <a:prstGeom prst="up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화살표: 위쪽/아래쪽 30">
            <a:extLst>
              <a:ext uri="{FF2B5EF4-FFF2-40B4-BE49-F238E27FC236}">
                <a16:creationId xmlns:a16="http://schemas.microsoft.com/office/drawing/2014/main" id="{8A8F9923-99AF-4995-871E-9ECC784C03E9}"/>
              </a:ext>
            </a:extLst>
          </p:cNvPr>
          <p:cNvSpPr/>
          <p:nvPr/>
        </p:nvSpPr>
        <p:spPr>
          <a:xfrm>
            <a:off x="5574699" y="4979081"/>
            <a:ext cx="126834" cy="454198"/>
          </a:xfrm>
          <a:prstGeom prst="up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화살표: 위쪽/아래쪽 31">
            <a:extLst>
              <a:ext uri="{FF2B5EF4-FFF2-40B4-BE49-F238E27FC236}">
                <a16:creationId xmlns:a16="http://schemas.microsoft.com/office/drawing/2014/main" id="{95650FBE-35E8-4897-9476-37876CE31246}"/>
              </a:ext>
            </a:extLst>
          </p:cNvPr>
          <p:cNvSpPr/>
          <p:nvPr/>
        </p:nvSpPr>
        <p:spPr>
          <a:xfrm>
            <a:off x="5573860" y="3318692"/>
            <a:ext cx="126834" cy="454198"/>
          </a:xfrm>
          <a:prstGeom prst="up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화살표: 위쪽/아래쪽 32">
            <a:extLst>
              <a:ext uri="{FF2B5EF4-FFF2-40B4-BE49-F238E27FC236}">
                <a16:creationId xmlns:a16="http://schemas.microsoft.com/office/drawing/2014/main" id="{13E8FF33-64B7-4B5C-9497-EE62FAFD10F5}"/>
              </a:ext>
            </a:extLst>
          </p:cNvPr>
          <p:cNvSpPr/>
          <p:nvPr/>
        </p:nvSpPr>
        <p:spPr>
          <a:xfrm>
            <a:off x="5573860" y="2487913"/>
            <a:ext cx="126834" cy="454198"/>
          </a:xfrm>
          <a:prstGeom prst="up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원통형 33">
            <a:extLst>
              <a:ext uri="{FF2B5EF4-FFF2-40B4-BE49-F238E27FC236}">
                <a16:creationId xmlns:a16="http://schemas.microsoft.com/office/drawing/2014/main" id="{AB2650F4-613E-4A2B-959B-72755C61E324}"/>
              </a:ext>
            </a:extLst>
          </p:cNvPr>
          <p:cNvSpPr/>
          <p:nvPr/>
        </p:nvSpPr>
        <p:spPr>
          <a:xfrm>
            <a:off x="5111180" y="576622"/>
            <a:ext cx="1179027" cy="418854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data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D0988C8F-2A2A-4166-ACC1-6D7E15B93A88}"/>
              </a:ext>
            </a:extLst>
          </p:cNvPr>
          <p:cNvCxnSpPr>
            <a:cxnSpLocks/>
            <a:stCxn id="34" idx="4"/>
            <a:endCxn id="8" idx="3"/>
          </p:cNvCxnSpPr>
          <p:nvPr/>
        </p:nvCxnSpPr>
        <p:spPr>
          <a:xfrm flipH="1">
            <a:off x="6228315" y="786049"/>
            <a:ext cx="61892" cy="3077976"/>
          </a:xfrm>
          <a:prstGeom prst="bentConnector3">
            <a:avLst>
              <a:gd name="adj1" fmla="val -369353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화살표: 오른쪽 44">
            <a:extLst>
              <a:ext uri="{FF2B5EF4-FFF2-40B4-BE49-F238E27FC236}">
                <a16:creationId xmlns:a16="http://schemas.microsoft.com/office/drawing/2014/main" id="{AC213C46-7CAF-4143-8897-321B3E1766CD}"/>
              </a:ext>
            </a:extLst>
          </p:cNvPr>
          <p:cNvSpPr/>
          <p:nvPr/>
        </p:nvSpPr>
        <p:spPr>
          <a:xfrm>
            <a:off x="4356725" y="3717888"/>
            <a:ext cx="466049" cy="2922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화살표: 오른쪽 45">
            <a:extLst>
              <a:ext uri="{FF2B5EF4-FFF2-40B4-BE49-F238E27FC236}">
                <a16:creationId xmlns:a16="http://schemas.microsoft.com/office/drawing/2014/main" id="{6941FD40-C192-4DF3-A4C0-A0E89E85E459}"/>
              </a:ext>
            </a:extLst>
          </p:cNvPr>
          <p:cNvSpPr/>
          <p:nvPr/>
        </p:nvSpPr>
        <p:spPr>
          <a:xfrm>
            <a:off x="6590802" y="3741991"/>
            <a:ext cx="466049" cy="2922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화살표: 오른쪽 47">
            <a:extLst>
              <a:ext uri="{FF2B5EF4-FFF2-40B4-BE49-F238E27FC236}">
                <a16:creationId xmlns:a16="http://schemas.microsoft.com/office/drawing/2014/main" id="{70A1FD1D-E885-4DB5-84B4-516CDCD05D6D}"/>
              </a:ext>
            </a:extLst>
          </p:cNvPr>
          <p:cNvSpPr/>
          <p:nvPr/>
        </p:nvSpPr>
        <p:spPr>
          <a:xfrm>
            <a:off x="6590802" y="5463010"/>
            <a:ext cx="466049" cy="2922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화살표: 왼쪽/오른쪽 49">
            <a:extLst>
              <a:ext uri="{FF2B5EF4-FFF2-40B4-BE49-F238E27FC236}">
                <a16:creationId xmlns:a16="http://schemas.microsoft.com/office/drawing/2014/main" id="{96802DB6-2962-43C3-B550-293C3FBE85B3}"/>
              </a:ext>
            </a:extLst>
          </p:cNvPr>
          <p:cNvSpPr/>
          <p:nvPr/>
        </p:nvSpPr>
        <p:spPr>
          <a:xfrm>
            <a:off x="6360629" y="2144308"/>
            <a:ext cx="613406" cy="29227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화살표: 오른쪽 52">
            <a:extLst>
              <a:ext uri="{FF2B5EF4-FFF2-40B4-BE49-F238E27FC236}">
                <a16:creationId xmlns:a16="http://schemas.microsoft.com/office/drawing/2014/main" id="{780FEC7B-E095-4A86-A5DD-812DA77DC5D0}"/>
              </a:ext>
            </a:extLst>
          </p:cNvPr>
          <p:cNvSpPr/>
          <p:nvPr/>
        </p:nvSpPr>
        <p:spPr>
          <a:xfrm rot="16200000">
            <a:off x="5449186" y="5890384"/>
            <a:ext cx="379475" cy="24319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4440D03-56A5-4480-B0F2-8334DBC6690B}"/>
              </a:ext>
            </a:extLst>
          </p:cNvPr>
          <p:cNvSpPr txBox="1"/>
          <p:nvPr/>
        </p:nvSpPr>
        <p:spPr>
          <a:xfrm>
            <a:off x="5700693" y="6043313"/>
            <a:ext cx="1639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User Input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0165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F74214-D32C-4A15-914B-47CB77696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개발내용 및 결과물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4502F3-A2C6-4E5E-B3F9-282AFC921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74801"/>
            <a:ext cx="10515600" cy="4351338"/>
          </a:xfrm>
        </p:spPr>
        <p:txBody>
          <a:bodyPr>
            <a:normAutofit/>
          </a:bodyPr>
          <a:lstStyle/>
          <a:p>
            <a:pPr marL="0" indent="0" algn="just" latinLnBrk="1">
              <a:buNone/>
            </a:pP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 algn="just" latinLnBrk="1">
              <a:buNone/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Map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구현</a:t>
            </a: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 algn="just" latinLnBrk="1">
              <a:buNone/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127000" indent="-127000" algn="just" latinLnBrk="1"/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Map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은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X, Y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의 위치를 담는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2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차원 배열로 구성</a:t>
            </a:r>
            <a:endParaRPr lang="en-US" altLang="ko-KR" sz="18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127000" indent="-127000" algn="just" latinLnBrk="1"/>
            <a:r>
              <a:rPr lang="en-US" altLang="ko-KR" sz="18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dirty="0" err="1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MapLoad</a:t>
            </a:r>
            <a:r>
              <a:rPr lang="en-US" altLang="ko-KR" sz="18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함수</a:t>
            </a:r>
            <a:r>
              <a:rPr lang="ko-KR" altLang="en-US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에서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사전에 </a:t>
            </a:r>
            <a:r>
              <a:rPr lang="ko-KR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생성해놓은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data/stage*.txt </a:t>
            </a:r>
            <a:r>
              <a:rPr lang="ko-KR" altLang="en-US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파일을 로드해서 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Map</a:t>
            </a:r>
            <a:r>
              <a:rPr lang="ko-KR" altLang="en-US" sz="1800" dirty="0">
                <a:ea typeface="맑은 고딕" panose="020B0503020000020004" pitchFamily="50" charset="-127"/>
                <a:cs typeface="Times New Roman" panose="02020603050405020304" pitchFamily="18" charset="0"/>
              </a:rPr>
              <a:t> 설정</a:t>
            </a:r>
            <a:endParaRPr lang="en-US" altLang="ko-KR" sz="1800" dirty="0"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127000" indent="-127000" algn="just" latinLnBrk="1"/>
            <a:endParaRPr lang="en-US" altLang="ko-KR" sz="1800" dirty="0"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127000" indent="-127000" algn="just" latinLnBrk="1"/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Immune Wall (</a:t>
            </a:r>
            <a:r>
              <a:rPr lang="ko-KR" altLang="en-US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접근 및 게이트 생성 불가능한 벽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)	: 2</a:t>
            </a:r>
          </a:p>
          <a:p>
            <a:pPr marL="127000" indent="-127000" algn="just" latinLnBrk="1"/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Wall (Gate</a:t>
            </a:r>
            <a:r>
              <a:rPr lang="en-US" altLang="ko-KR" sz="1800" dirty="0"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800" dirty="0">
                <a:ea typeface="맑은 고딕" panose="020B0503020000020004" pitchFamily="50" charset="-127"/>
                <a:cs typeface="Times New Roman" panose="02020603050405020304" pitchFamily="18" charset="0"/>
              </a:rPr>
              <a:t>생성 가능한 벽</a:t>
            </a:r>
            <a:r>
              <a:rPr lang="en-US" altLang="ko-KR" sz="1800" dirty="0">
                <a:ea typeface="맑은 고딕" panose="020B0503020000020004" pitchFamily="50" charset="-127"/>
                <a:cs typeface="Times New Roman" panose="02020603050405020304" pitchFamily="18" charset="0"/>
              </a:rPr>
              <a:t>)			: 1</a:t>
            </a:r>
          </a:p>
          <a:p>
            <a:pPr marL="127000" indent="-127000" algn="just" latinLnBrk="1"/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Field (Snake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가 움직일 수 있거나 아이템 </a:t>
            </a:r>
            <a:r>
              <a:rPr lang="ko-KR" altLang="en-US" sz="1800" dirty="0">
                <a:ea typeface="맑은 고딕" panose="020B0503020000020004" pitchFamily="50" charset="-127"/>
                <a:cs typeface="Times New Roman" panose="02020603050405020304" pitchFamily="18" charset="0"/>
              </a:rPr>
              <a:t>생성 가능</a:t>
            </a:r>
            <a:r>
              <a:rPr lang="en-US" altLang="ko-KR" sz="1800" dirty="0">
                <a:ea typeface="맑은 고딕" panose="020B0503020000020004" pitchFamily="50" charset="-127"/>
                <a:cs typeface="Times New Roman" panose="02020603050405020304" pitchFamily="18" charset="0"/>
              </a:rPr>
              <a:t>)	: 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BFC474-4174-4232-95E6-0D229B4BC7E6}"/>
              </a:ext>
            </a:extLst>
          </p:cNvPr>
          <p:cNvSpPr txBox="1"/>
          <p:nvPr/>
        </p:nvSpPr>
        <p:spPr>
          <a:xfrm>
            <a:off x="449178" y="1690688"/>
            <a:ext cx="1111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1</a:t>
            </a:r>
            <a:r>
              <a:rPr lang="ko-KR" altLang="en-US" sz="2800" b="1" dirty="0"/>
              <a:t>단계</a:t>
            </a:r>
          </a:p>
        </p:txBody>
      </p:sp>
    </p:spTree>
    <p:extLst>
      <p:ext uri="{BB962C8B-B14F-4D97-AF65-F5344CB8AC3E}">
        <p14:creationId xmlns:p14="http://schemas.microsoft.com/office/powerpoint/2010/main" val="3071797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F74214-D32C-4A15-914B-47CB77696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개발내용 및 결과물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4502F3-A2C6-4E5E-B3F9-282AFC921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74801"/>
            <a:ext cx="10515600" cy="4351338"/>
          </a:xfrm>
        </p:spPr>
        <p:txBody>
          <a:bodyPr>
            <a:normAutofit/>
          </a:bodyPr>
          <a:lstStyle/>
          <a:p>
            <a:pPr marL="0" indent="0" algn="just" latinLnBrk="1">
              <a:buNone/>
            </a:pP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 algn="just" latinLnBrk="1">
              <a:buNone/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Snake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표현 및 조작</a:t>
            </a:r>
          </a:p>
          <a:p>
            <a:pPr marL="0" indent="0" algn="just" latinLnBrk="1">
              <a:buNone/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127000" indent="-127000" algn="just" latinLnBrk="1"/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Snake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는 초기 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map[10][10]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인 맵 중앙에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Head</a:t>
            </a:r>
            <a:r>
              <a:rPr lang="ko-KR" altLang="en-US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가 생성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오른쪽 방향으로 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Body 2</a:t>
            </a:r>
            <a:r>
              <a:rPr lang="ko-KR" altLang="en-US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개 생성</a:t>
            </a:r>
            <a:endParaRPr lang="en-US" altLang="ko-KR" sz="18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127000" indent="-127000" algn="just" latinLnBrk="1"/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Snake</a:t>
            </a:r>
            <a:r>
              <a:rPr lang="ko-KR" altLang="en-US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의 초기 진행 방향은 왼쪽</a:t>
            </a:r>
            <a:r>
              <a:rPr lang="en-US" altLang="ko-KR" sz="1800" dirty="0">
                <a:ea typeface="맑은 고딕" panose="020B0503020000020004" pitchFamily="50" charset="-127"/>
                <a:cs typeface="Times New Roman" panose="02020603050405020304" pitchFamily="18" charset="0"/>
              </a:rPr>
              <a:t> (key = KEY_LEFT)</a:t>
            </a:r>
            <a:endParaRPr lang="en-US" altLang="ko-KR" sz="1800" dirty="0">
              <a:effectLst/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127000" indent="-127000" algn="just" latinLnBrk="1"/>
            <a:r>
              <a:rPr lang="en-US" altLang="ko-KR" sz="18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 Thread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를 이용해서 언제든지 사용자가 방향키를 입력</a:t>
            </a:r>
            <a:r>
              <a:rPr lang="ko-KR" altLang="en-US" sz="1800" dirty="0">
                <a:ea typeface="맑은 고딕" panose="020B0503020000020004" pitchFamily="50" charset="-127"/>
                <a:cs typeface="Times New Roman" panose="02020603050405020304" pitchFamily="18" charset="0"/>
              </a:rPr>
              <a:t>을 받음</a:t>
            </a:r>
            <a:endParaRPr lang="en-US" altLang="ko-KR" sz="1800" dirty="0"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127000" indent="-127000" algn="just" latinLnBrk="1"/>
            <a:r>
              <a:rPr lang="en-US" altLang="ko-KR" sz="18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 Snake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의 좌표는 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0.5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초마다 입력한 방향대로 </a:t>
            </a:r>
            <a:r>
              <a:rPr lang="ko-KR" altLang="en-US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갱신</a:t>
            </a:r>
            <a:endParaRPr lang="en-US" altLang="ko-KR" sz="18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127000" indent="-127000" algn="just" latinLnBrk="1"/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Snake Head</a:t>
            </a:r>
            <a:r>
              <a:rPr lang="ko-KR" altLang="en-US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의 색상은 초록색이며 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map</a:t>
            </a:r>
            <a:r>
              <a:rPr lang="ko-KR" altLang="en-US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에는 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3, Body</a:t>
            </a:r>
            <a:r>
              <a:rPr lang="ko-KR" altLang="en-US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는 빨간색이며 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map</a:t>
            </a:r>
            <a:r>
              <a:rPr lang="ko-KR" altLang="en-US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에는 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4</a:t>
            </a:r>
            <a:r>
              <a:rPr lang="ko-KR" altLang="en-US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로 표시</a:t>
            </a:r>
            <a:endParaRPr lang="en-US" altLang="ko-KR" sz="18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127000" indent="-127000" algn="just" latinLnBrk="1"/>
            <a:r>
              <a:rPr lang="en-US" altLang="ko-KR" sz="1800" dirty="0">
                <a:ea typeface="맑은 고딕" panose="020B0503020000020004" pitchFamily="50" charset="-127"/>
                <a:cs typeface="Times New Roman" panose="02020603050405020304" pitchFamily="18" charset="0"/>
              </a:rPr>
              <a:t> Snake Head</a:t>
            </a:r>
            <a:r>
              <a:rPr lang="ko-KR" altLang="en-US" sz="1800" dirty="0">
                <a:ea typeface="맑은 고딕" panose="020B0503020000020004" pitchFamily="50" charset="-127"/>
                <a:cs typeface="Times New Roman" panose="02020603050405020304" pitchFamily="18" charset="0"/>
              </a:rPr>
              <a:t>가 벽 또는 </a:t>
            </a:r>
            <a:r>
              <a:rPr lang="en-US" altLang="ko-KR" sz="1800" dirty="0">
                <a:ea typeface="맑은 고딕" panose="020B0503020000020004" pitchFamily="50" charset="-127"/>
                <a:cs typeface="Times New Roman" panose="02020603050405020304" pitchFamily="18" charset="0"/>
              </a:rPr>
              <a:t>Body</a:t>
            </a:r>
            <a:r>
              <a:rPr lang="ko-KR" altLang="en-US" sz="1800" dirty="0">
                <a:ea typeface="맑은 고딕" panose="020B0503020000020004" pitchFamily="50" charset="-127"/>
                <a:cs typeface="Times New Roman" panose="02020603050405020304" pitchFamily="18" charset="0"/>
              </a:rPr>
              <a:t>에 닿는 순간 게임이 종료</a:t>
            </a:r>
            <a:endParaRPr lang="en-US" altLang="ko-KR" sz="1800" dirty="0"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127000" indent="-127000" algn="just" latinLnBrk="1"/>
            <a:r>
              <a:rPr lang="en-US" altLang="ko-KR" sz="1800" dirty="0">
                <a:ea typeface="맑은 고딕" panose="020B0503020000020004" pitchFamily="50" charset="-127"/>
                <a:cs typeface="Times New Roman" panose="02020603050405020304" pitchFamily="18" charset="0"/>
              </a:rPr>
              <a:t> Snake Head</a:t>
            </a:r>
            <a:r>
              <a:rPr lang="ko-KR" altLang="en-US" sz="1800" dirty="0">
                <a:ea typeface="맑은 고딕" panose="020B0503020000020004" pitchFamily="50" charset="-127"/>
                <a:cs typeface="Times New Roman" panose="02020603050405020304" pitchFamily="18" charset="0"/>
              </a:rPr>
              <a:t>가 </a:t>
            </a:r>
            <a:r>
              <a:rPr lang="en-US" altLang="ko-KR" sz="1800" dirty="0">
                <a:ea typeface="맑은 고딕" panose="020B0503020000020004" pitchFamily="50" charset="-127"/>
                <a:cs typeface="Times New Roman" panose="02020603050405020304" pitchFamily="18" charset="0"/>
              </a:rPr>
              <a:t>Growth Item</a:t>
            </a:r>
            <a:r>
              <a:rPr lang="ko-KR" altLang="en-US" sz="1800" dirty="0">
                <a:ea typeface="맑은 고딕" panose="020B0503020000020004" pitchFamily="50" charset="-127"/>
                <a:cs typeface="Times New Roman" panose="02020603050405020304" pitchFamily="18" charset="0"/>
              </a:rPr>
              <a:t>을 먹으면 </a:t>
            </a:r>
            <a:r>
              <a:rPr lang="en-US" altLang="ko-KR" sz="1800" dirty="0">
                <a:ea typeface="맑은 고딕" panose="020B0503020000020004" pitchFamily="50" charset="-127"/>
                <a:cs typeface="Times New Roman" panose="02020603050405020304" pitchFamily="18" charset="0"/>
              </a:rPr>
              <a:t>Body </a:t>
            </a:r>
            <a:r>
              <a:rPr lang="ko-KR" altLang="en-US" sz="1800" dirty="0">
                <a:ea typeface="맑은 고딕" panose="020B0503020000020004" pitchFamily="50" charset="-127"/>
                <a:cs typeface="Times New Roman" panose="02020603050405020304" pitchFamily="18" charset="0"/>
              </a:rPr>
              <a:t>길이 </a:t>
            </a:r>
            <a:r>
              <a:rPr lang="en-US" altLang="ko-KR" sz="1800" dirty="0">
                <a:ea typeface="맑은 고딕" panose="020B0503020000020004" pitchFamily="50" charset="-127"/>
                <a:cs typeface="Times New Roman" panose="02020603050405020304" pitchFamily="18" charset="0"/>
              </a:rPr>
              <a:t>+1, Poison</a:t>
            </a:r>
            <a:r>
              <a:rPr lang="ko-KR" altLang="en-US" sz="1800" dirty="0">
                <a:ea typeface="맑은 고딕" panose="020B0503020000020004" pitchFamily="50" charset="-127"/>
                <a:cs typeface="Times New Roman" panose="02020603050405020304" pitchFamily="18" charset="0"/>
              </a:rPr>
              <a:t>을 먹으면 </a:t>
            </a:r>
            <a:r>
              <a:rPr lang="en-US" altLang="ko-KR" sz="1800" dirty="0">
                <a:ea typeface="맑은 고딕" panose="020B0503020000020004" pitchFamily="50" charset="-127"/>
                <a:cs typeface="Times New Roman" panose="02020603050405020304" pitchFamily="18" charset="0"/>
              </a:rPr>
              <a:t>Body </a:t>
            </a:r>
            <a:r>
              <a:rPr lang="ko-KR" altLang="en-US" sz="1800" dirty="0">
                <a:ea typeface="맑은 고딕" panose="020B0503020000020004" pitchFamily="50" charset="-127"/>
                <a:cs typeface="Times New Roman" panose="02020603050405020304" pitchFamily="18" charset="0"/>
              </a:rPr>
              <a:t>길이 </a:t>
            </a:r>
            <a:r>
              <a:rPr lang="en-US" altLang="ko-KR" sz="1800" dirty="0">
                <a:ea typeface="맑은 고딕" panose="020B0503020000020004" pitchFamily="50" charset="-127"/>
                <a:cs typeface="Times New Roman" panose="02020603050405020304" pitchFamily="18" charset="0"/>
              </a:rPr>
              <a:t>-1</a:t>
            </a:r>
          </a:p>
          <a:p>
            <a:pPr marL="127000" indent="-127000" algn="just" latinLnBrk="1"/>
            <a:r>
              <a:rPr lang="en-US" altLang="ko-KR" sz="1800" dirty="0">
                <a:ea typeface="맑은 고딕" panose="020B0503020000020004" pitchFamily="50" charset="-127"/>
                <a:cs typeface="Times New Roman" panose="02020603050405020304" pitchFamily="18" charset="0"/>
              </a:rPr>
              <a:t> Snake Head</a:t>
            </a:r>
            <a:r>
              <a:rPr lang="ko-KR" altLang="en-US" sz="1800" dirty="0">
                <a:ea typeface="맑은 고딕" panose="020B0503020000020004" pitchFamily="50" charset="-127"/>
                <a:cs typeface="Times New Roman" panose="02020603050405020304" pitchFamily="18" charset="0"/>
              </a:rPr>
              <a:t>가 한쪽 게이트를 통과하면 다른 쪽 게이트에서 출현</a:t>
            </a:r>
            <a:endParaRPr lang="en-US" altLang="ko-KR" sz="18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BFC474-4174-4232-95E6-0D229B4BC7E6}"/>
              </a:ext>
            </a:extLst>
          </p:cNvPr>
          <p:cNvSpPr txBox="1"/>
          <p:nvPr/>
        </p:nvSpPr>
        <p:spPr>
          <a:xfrm>
            <a:off x="449178" y="1690688"/>
            <a:ext cx="1111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2</a:t>
            </a:r>
            <a:r>
              <a:rPr lang="ko-KR" altLang="en-US" sz="2800" b="1" dirty="0"/>
              <a:t>단계</a:t>
            </a:r>
          </a:p>
        </p:txBody>
      </p:sp>
    </p:spTree>
    <p:extLst>
      <p:ext uri="{BB962C8B-B14F-4D97-AF65-F5344CB8AC3E}">
        <p14:creationId xmlns:p14="http://schemas.microsoft.com/office/powerpoint/2010/main" val="3249876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F74214-D32C-4A15-914B-47CB77696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개발내용 및 결과물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4502F3-A2C6-4E5E-B3F9-282AFC921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74801"/>
            <a:ext cx="10515600" cy="4351338"/>
          </a:xfrm>
        </p:spPr>
        <p:txBody>
          <a:bodyPr>
            <a:normAutofit/>
          </a:bodyPr>
          <a:lstStyle/>
          <a:p>
            <a:pPr marL="0" indent="0" algn="just" latinLnBrk="1">
              <a:buNone/>
            </a:pP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 algn="just" latinLnBrk="1">
              <a:buNone/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Item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요소의 구현</a:t>
            </a:r>
          </a:p>
          <a:p>
            <a:pPr marL="0" indent="0" algn="just" latinLnBrk="1">
              <a:buNone/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127000" indent="-127000" algn="just" latinLnBrk="1"/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아이템은 특정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또는 무작위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시간 간격으로 생성 및 소멸</a:t>
            </a: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127000" indent="-127000" algn="just" latinLnBrk="1"/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아이템은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Snake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와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Wall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 겹치지 않고 생성</a:t>
            </a: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127000" indent="-127000" algn="just" latinLnBrk="1"/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Map </a:t>
            </a:r>
            <a:r>
              <a:rPr lang="ko-KR" altLang="en-US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상에 존재할 수 있는 아이템의 최대 개수는 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3</a:t>
            </a:r>
            <a:r>
              <a:rPr lang="ko-KR" altLang="en-US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개</a:t>
            </a:r>
            <a:endParaRPr lang="en-US" altLang="ko-KR" sz="18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127000" indent="-127000" algn="just" latinLnBrk="1"/>
            <a:endParaRPr lang="en-US" altLang="ko-KR" sz="1800" dirty="0"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127000" indent="-127000" algn="just" latinLnBrk="1"/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Snake Body</a:t>
            </a:r>
            <a:r>
              <a:rPr lang="ko-KR" altLang="en-US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를 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1</a:t>
            </a:r>
            <a:r>
              <a:rPr lang="ko-KR" altLang="en-US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개 증가시키는 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Growth Item</a:t>
            </a:r>
            <a:r>
              <a:rPr lang="ko-KR" altLang="en-US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은 오렌지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노란색 계열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r>
              <a:rPr lang="ko-KR" altLang="en-US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색이며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map</a:t>
            </a:r>
            <a:r>
              <a:rPr lang="ko-KR" altLang="en-US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에는 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5</a:t>
            </a:r>
            <a:r>
              <a:rPr lang="ko-KR" altLang="en-US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로 표시</a:t>
            </a:r>
            <a:endParaRPr lang="en-US" altLang="ko-KR" sz="18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127000" indent="-127000" algn="just" latinLnBrk="1"/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Snake Body</a:t>
            </a:r>
            <a:r>
              <a:rPr lang="ko-KR" altLang="en-US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를 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1</a:t>
            </a:r>
            <a:r>
              <a:rPr lang="ko-KR" altLang="en-US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개 감소시키는 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Poison Item</a:t>
            </a:r>
            <a:r>
              <a:rPr lang="ko-KR" altLang="en-US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은 보라색</a:t>
            </a:r>
            <a:r>
              <a:rPr lang="en-US" altLang="ko-KR" sz="1800" dirty="0">
                <a:ea typeface="맑은 고딕" panose="020B0503020000020004" pitchFamily="50" charset="-127"/>
                <a:cs typeface="Times New Roman" panose="02020603050405020304" pitchFamily="18" charset="0"/>
              </a:rPr>
              <a:t> (Gate </a:t>
            </a:r>
            <a:r>
              <a:rPr lang="ko-KR" altLang="en-US" sz="1800" dirty="0">
                <a:ea typeface="맑은 고딕" panose="020B0503020000020004" pitchFamily="50" charset="-127"/>
                <a:cs typeface="Times New Roman" panose="02020603050405020304" pitchFamily="18" charset="0"/>
              </a:rPr>
              <a:t>색상과 동일</a:t>
            </a:r>
            <a:r>
              <a:rPr lang="en-US" altLang="ko-KR" sz="1800" dirty="0">
                <a:ea typeface="맑은 고딕" panose="020B0503020000020004" pitchFamily="50" charset="-127"/>
                <a:cs typeface="Times New Roman" panose="02020603050405020304" pitchFamily="18" charset="0"/>
              </a:rPr>
              <a:t>), map</a:t>
            </a:r>
            <a:r>
              <a:rPr lang="ko-KR" altLang="en-US" sz="1800" dirty="0">
                <a:ea typeface="맑은 고딕" panose="020B0503020000020004" pitchFamily="50" charset="-127"/>
                <a:cs typeface="Times New Roman" panose="02020603050405020304" pitchFamily="18" charset="0"/>
              </a:rPr>
              <a:t>에는 </a:t>
            </a:r>
            <a:r>
              <a:rPr lang="en-US" altLang="ko-KR" sz="1800" dirty="0">
                <a:ea typeface="맑은 고딕" panose="020B0503020000020004" pitchFamily="50" charset="-127"/>
                <a:cs typeface="Times New Roman" panose="02020603050405020304" pitchFamily="18" charset="0"/>
              </a:rPr>
              <a:t>6</a:t>
            </a:r>
            <a:r>
              <a:rPr lang="ko-KR" altLang="en-US" sz="1800" dirty="0">
                <a:ea typeface="맑은 고딕" panose="020B0503020000020004" pitchFamily="50" charset="-127"/>
                <a:cs typeface="Times New Roman" panose="02020603050405020304" pitchFamily="18" charset="0"/>
              </a:rPr>
              <a:t>으로 표시</a:t>
            </a:r>
            <a:endParaRPr lang="en-US" altLang="ko-KR" sz="1800" dirty="0"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127000" indent="-127000" algn="just" latinLnBrk="1"/>
            <a:endParaRPr lang="en-US" altLang="ko-KR" sz="18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127000" indent="-127000" algn="just" latinLnBrk="1"/>
            <a:r>
              <a:rPr lang="ko-KR" altLang="en-US" sz="1800" dirty="0">
                <a:ea typeface="맑은 고딕" panose="020B0503020000020004" pitchFamily="50" charset="-127"/>
                <a:cs typeface="Times New Roman" panose="02020603050405020304" pitchFamily="18" charset="0"/>
              </a:rPr>
              <a:t> 적합한 색상을 사용하기 위해 </a:t>
            </a:r>
            <a:r>
              <a:rPr lang="en-US" altLang="ko-KR" sz="1800" dirty="0" err="1">
                <a:ea typeface="맑은 고딕" panose="020B0503020000020004" pitchFamily="50" charset="-127"/>
                <a:cs typeface="Times New Roman" panose="02020603050405020304" pitchFamily="18" charset="0"/>
              </a:rPr>
              <a:t>Ncurses</a:t>
            </a:r>
            <a:r>
              <a:rPr lang="ko-KR" altLang="en-US" sz="1800" dirty="0">
                <a:ea typeface="맑은 고딕" panose="020B0503020000020004" pitchFamily="50" charset="-127"/>
                <a:cs typeface="Times New Roman" panose="02020603050405020304" pitchFamily="18" charset="0"/>
              </a:rPr>
              <a:t>의 </a:t>
            </a:r>
            <a:r>
              <a:rPr lang="en-US" altLang="ko-KR" sz="1800" dirty="0">
                <a:ea typeface="맑은 고딕" panose="020B0503020000020004" pitchFamily="50" charset="-127"/>
                <a:cs typeface="Times New Roman" panose="02020603050405020304" pitchFamily="18" charset="0"/>
              </a:rPr>
              <a:t>Built-In </a:t>
            </a:r>
            <a:r>
              <a:rPr lang="ko-KR" altLang="en-US" sz="1800" dirty="0">
                <a:ea typeface="맑은 고딕" panose="020B0503020000020004" pitchFamily="50" charset="-127"/>
                <a:cs typeface="Times New Roman" panose="02020603050405020304" pitchFamily="18" charset="0"/>
              </a:rPr>
              <a:t>색상을 수정</a:t>
            </a:r>
            <a:endParaRPr lang="en-US" altLang="ko-KR" sz="18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BFC474-4174-4232-95E6-0D229B4BC7E6}"/>
              </a:ext>
            </a:extLst>
          </p:cNvPr>
          <p:cNvSpPr txBox="1"/>
          <p:nvPr/>
        </p:nvSpPr>
        <p:spPr>
          <a:xfrm>
            <a:off x="449178" y="1690688"/>
            <a:ext cx="1111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3</a:t>
            </a:r>
            <a:r>
              <a:rPr lang="ko-KR" altLang="en-US" sz="2800" b="1" dirty="0"/>
              <a:t>단계</a:t>
            </a:r>
          </a:p>
        </p:txBody>
      </p:sp>
    </p:spTree>
    <p:extLst>
      <p:ext uri="{BB962C8B-B14F-4D97-AF65-F5344CB8AC3E}">
        <p14:creationId xmlns:p14="http://schemas.microsoft.com/office/powerpoint/2010/main" val="3239365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F74214-D32C-4A15-914B-47CB77696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개발내용 및 결과물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4502F3-A2C6-4E5E-B3F9-282AFC921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74801"/>
            <a:ext cx="10515600" cy="4351338"/>
          </a:xfrm>
        </p:spPr>
        <p:txBody>
          <a:bodyPr>
            <a:normAutofit/>
          </a:bodyPr>
          <a:lstStyle/>
          <a:p>
            <a:pPr marL="0" indent="0" algn="just" latinLnBrk="1">
              <a:buNone/>
            </a:pP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 algn="just" latinLnBrk="1">
              <a:buNone/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Gate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요소의 구현</a:t>
            </a:r>
          </a:p>
          <a:p>
            <a:pPr marL="0" indent="0" algn="just" latinLnBrk="1">
              <a:buNone/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127000" indent="-127000" algn="just" latinLnBrk="1"/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게이트는 랜덤으로 한 쌍 생성</a:t>
            </a:r>
            <a:r>
              <a:rPr lang="en-US" altLang="ko-KR" sz="1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게이트 활성화시 다른 게이트는 활성화 불가능</a:t>
            </a:r>
            <a:endParaRPr lang="en-US" altLang="ko-KR" sz="18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127000" indent="-127000" algn="just" latinLnBrk="1"/>
            <a:r>
              <a:rPr lang="en-US" altLang="ko-KR" sz="1800" dirty="0">
                <a:ea typeface="맑은 고딕" panose="020B0503020000020004" pitchFamily="50" charset="-127"/>
                <a:cs typeface="Times New Roman" panose="02020603050405020304" pitchFamily="18" charset="0"/>
              </a:rPr>
              <a:t> Snake</a:t>
            </a:r>
            <a:r>
              <a:rPr lang="ko-KR" altLang="en-US" sz="1800" dirty="0">
                <a:ea typeface="맑은 고딕" panose="020B0503020000020004" pitchFamily="50" charset="-127"/>
                <a:cs typeface="Times New Roman" panose="02020603050405020304" pitchFamily="18" charset="0"/>
              </a:rPr>
              <a:t>가 게이트 한쪽으로 진입하면 다른 게이트로 나옴</a:t>
            </a:r>
            <a:endParaRPr lang="en-US" altLang="ko-KR" sz="1800" dirty="0"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127000" indent="-127000" algn="just" latinLnBrk="1"/>
            <a:endParaRPr lang="en-US" altLang="ko-KR" sz="18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127000" indent="-127000" algn="just" latinLnBrk="1"/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Snake</a:t>
            </a:r>
            <a:r>
              <a:rPr lang="ko-KR" altLang="en-US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의 진입 진행 방향에 따라 게이트에서 나오는 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Snake</a:t>
            </a:r>
            <a:r>
              <a:rPr lang="ko-KR" altLang="en-US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의 진행 방향이 다름</a:t>
            </a:r>
            <a:endParaRPr lang="en-US" altLang="ko-KR" sz="18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127000" indent="-127000" algn="just" latinLnBrk="1"/>
            <a:r>
              <a:rPr lang="en-US" altLang="ko-KR" sz="1800" dirty="0">
                <a:ea typeface="맑은 고딕" panose="020B0503020000020004" pitchFamily="50" charset="-127"/>
                <a:cs typeface="Times New Roman" panose="02020603050405020304" pitchFamily="18" charset="0"/>
              </a:rPr>
              <a:t> Gate</a:t>
            </a:r>
            <a:r>
              <a:rPr lang="ko-KR" altLang="en-US" sz="1800" dirty="0">
                <a:ea typeface="맑은 고딕" panose="020B0503020000020004" pitchFamily="50" charset="-127"/>
                <a:cs typeface="Times New Roman" panose="02020603050405020304" pitchFamily="18" charset="0"/>
              </a:rPr>
              <a:t>가 </a:t>
            </a:r>
            <a:r>
              <a:rPr lang="en-US" altLang="ko-KR" sz="1800" dirty="0">
                <a:ea typeface="맑은 고딕" panose="020B0503020000020004" pitchFamily="50" charset="-127"/>
                <a:cs typeface="Times New Roman" panose="02020603050405020304" pitchFamily="18" charset="0"/>
              </a:rPr>
              <a:t>map</a:t>
            </a:r>
            <a:r>
              <a:rPr lang="ko-KR" altLang="en-US" sz="1800" dirty="0">
                <a:ea typeface="맑은 고딕" panose="020B0503020000020004" pitchFamily="50" charset="-127"/>
                <a:cs typeface="Times New Roman" panose="02020603050405020304" pitchFamily="18" charset="0"/>
              </a:rPr>
              <a:t>의 가장자리에 위치한 경우 맵 안쪽으로</a:t>
            </a:r>
            <a:r>
              <a:rPr lang="en-US" altLang="ko-KR" sz="1800" dirty="0"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800" dirty="0">
                <a:ea typeface="맑은 고딕" panose="020B0503020000020004" pitchFamily="50" charset="-127"/>
                <a:cs typeface="Times New Roman" panose="02020603050405020304" pitchFamily="18" charset="0"/>
              </a:rPr>
              <a:t>진행</a:t>
            </a:r>
            <a:endParaRPr lang="en-US" altLang="ko-KR" sz="1800" dirty="0"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127000" indent="-127000" algn="just" latinLnBrk="1"/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가장자리가 아닌 맵 안쪽이면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원래 방향</a:t>
            </a:r>
            <a:r>
              <a:rPr lang="ko-KR" altLang="en-US" sz="1800" dirty="0"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dirty="0">
                <a:ea typeface="맑은 고딕" panose="020B0503020000020004" pitchFamily="50" charset="-127"/>
                <a:cs typeface="Times New Roman" panose="02020603050405020304" pitchFamily="18" charset="0"/>
              </a:rPr>
              <a:t>&gt; </a:t>
            </a:r>
            <a:r>
              <a:rPr lang="ko-KR" altLang="en-US" sz="1800" dirty="0">
                <a:ea typeface="맑은 고딕" panose="020B0503020000020004" pitchFamily="50" charset="-127"/>
                <a:cs typeface="Times New Roman" panose="02020603050405020304" pitchFamily="18" charset="0"/>
              </a:rPr>
              <a:t>우측 </a:t>
            </a:r>
            <a:r>
              <a:rPr lang="en-US" altLang="ko-KR" sz="1800" dirty="0">
                <a:ea typeface="맑은 고딕" panose="020B0503020000020004" pitchFamily="50" charset="-127"/>
                <a:cs typeface="Times New Roman" panose="02020603050405020304" pitchFamily="18" charset="0"/>
              </a:rPr>
              <a:t>&gt; </a:t>
            </a:r>
            <a:r>
              <a:rPr lang="ko-KR" altLang="en-US" sz="1800" dirty="0">
                <a:ea typeface="맑은 고딕" panose="020B0503020000020004" pitchFamily="50" charset="-127"/>
                <a:cs typeface="Times New Roman" panose="02020603050405020304" pitchFamily="18" charset="0"/>
              </a:rPr>
              <a:t>좌측 </a:t>
            </a:r>
            <a:r>
              <a:rPr lang="en-US" altLang="ko-KR" sz="1800" dirty="0">
                <a:ea typeface="맑은 고딕" panose="020B0503020000020004" pitchFamily="50" charset="-127"/>
                <a:cs typeface="Times New Roman" panose="02020603050405020304" pitchFamily="18" charset="0"/>
              </a:rPr>
              <a:t>&gt; </a:t>
            </a:r>
            <a:r>
              <a:rPr lang="ko-KR" altLang="en-US" sz="1800" dirty="0">
                <a:ea typeface="맑은 고딕" panose="020B0503020000020004" pitchFamily="50" charset="-127"/>
                <a:cs typeface="Times New Roman" panose="02020603050405020304" pitchFamily="18" charset="0"/>
              </a:rPr>
              <a:t>반대 순서로 진행 가능한 방향으로 진행</a:t>
            </a:r>
            <a:endParaRPr lang="en-US" altLang="ko-KR" sz="18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127000" indent="-127000" algn="just" latinLnBrk="1"/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게이트는 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2</a:t>
            </a:r>
            <a:r>
              <a:rPr lang="ko-KR" altLang="en-US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차원 배열인 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map</a:t>
            </a:r>
            <a:r>
              <a:rPr lang="ko-KR" altLang="en-US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에 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2</a:t>
            </a:r>
            <a:r>
              <a:rPr lang="ko-KR" altLang="en-US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로 표시된 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Immune Wall </a:t>
            </a:r>
            <a:r>
              <a:rPr lang="ko-KR" altLang="en-US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에는 나타나지 않음</a:t>
            </a:r>
            <a:endParaRPr lang="en-US" altLang="ko-KR" sz="18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127000" indent="-127000" algn="just" latinLnBrk="1"/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Gate</a:t>
            </a:r>
            <a:r>
              <a:rPr lang="ko-KR" altLang="en-US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는 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2</a:t>
            </a:r>
            <a:r>
              <a:rPr lang="ko-KR" altLang="en-US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차원 배열인 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map</a:t>
            </a:r>
            <a:r>
              <a:rPr lang="ko-KR" altLang="en-US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에 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7</a:t>
            </a:r>
            <a:r>
              <a:rPr lang="ko-KR" altLang="en-US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로 표시</a:t>
            </a:r>
            <a:endParaRPr lang="en-US" altLang="ko-KR" sz="18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BFC474-4174-4232-95E6-0D229B4BC7E6}"/>
              </a:ext>
            </a:extLst>
          </p:cNvPr>
          <p:cNvSpPr txBox="1"/>
          <p:nvPr/>
        </p:nvSpPr>
        <p:spPr>
          <a:xfrm>
            <a:off x="449178" y="1690688"/>
            <a:ext cx="1111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4</a:t>
            </a:r>
            <a:r>
              <a:rPr lang="ko-KR" altLang="en-US" sz="2800" b="1" dirty="0"/>
              <a:t>단계</a:t>
            </a:r>
          </a:p>
        </p:txBody>
      </p:sp>
    </p:spTree>
    <p:extLst>
      <p:ext uri="{BB962C8B-B14F-4D97-AF65-F5344CB8AC3E}">
        <p14:creationId xmlns:p14="http://schemas.microsoft.com/office/powerpoint/2010/main" val="3509860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F74214-D32C-4A15-914B-47CB77696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개발내용 및 결과물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4502F3-A2C6-4E5E-B3F9-282AFC921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74801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 algn="just" latinLnBrk="1">
              <a:buNone/>
            </a:pP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 algn="just" latinLnBrk="1">
              <a:buNone/>
            </a:pP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점수 요소의 구현</a:t>
            </a:r>
          </a:p>
          <a:p>
            <a:pPr marL="0" indent="0" algn="just" latinLnBrk="1">
              <a:buNone/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127000" indent="-127000" algn="just" latinLnBrk="1"/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우측 상단에는 현재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Game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점수 및 최대 점수 표기</a:t>
            </a: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127000" indent="-127000" algn="just" latinLnBrk="1"/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최대 길이는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data/score.txt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 저장되고 </a:t>
            </a:r>
            <a:r>
              <a:rPr lang="ko-KR" altLang="en-US" sz="1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함수를 통해 최대 기록을 저장하거나 불러옴</a:t>
            </a: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127000" indent="-127000" algn="just" latinLnBrk="1"/>
            <a:r>
              <a:rPr lang="ko-KR" altLang="en-US" sz="1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우측 하단에는 </a:t>
            </a:r>
            <a:r>
              <a:rPr lang="en-US" altLang="ko-KR" sz="1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Mission</a:t>
            </a:r>
            <a:r>
              <a:rPr lang="ko-KR" altLang="en-US" sz="1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표기</a:t>
            </a:r>
            <a:endParaRPr lang="en-US" altLang="ko-KR" sz="18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127000" indent="-127000" algn="just" latinLnBrk="1"/>
            <a:r>
              <a:rPr lang="en-US" altLang="ko-KR" sz="1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미션을 모두 충족할 시 다음 스테이지로 넘어가고</a:t>
            </a:r>
            <a:r>
              <a:rPr lang="en-US" altLang="ko-KR" sz="1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모든 스테이지 클리어 시 게임 종료</a:t>
            </a:r>
            <a:endParaRPr lang="en-US" altLang="ko-KR" sz="18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127000" indent="-127000" algn="just" latinLnBrk="1"/>
            <a:endParaRPr lang="en-US" altLang="ko-KR" sz="18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127000" indent="-127000" algn="just" latinLnBrk="1"/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B : Body Length (</a:t>
            </a:r>
            <a:r>
              <a:rPr lang="ko-KR" altLang="en-US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현재 기록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최대 기록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목표 기록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</a:p>
          <a:p>
            <a:pPr marL="127000" indent="-127000" algn="just" latinLnBrk="1"/>
            <a:r>
              <a:rPr lang="en-US" altLang="ko-KR" sz="1800" dirty="0">
                <a:ea typeface="맑은 고딕" panose="020B0503020000020004" pitchFamily="50" charset="-127"/>
                <a:cs typeface="Times New Roman" panose="02020603050405020304" pitchFamily="18" charset="0"/>
              </a:rPr>
              <a:t> + : Growth Item (</a:t>
            </a:r>
            <a:r>
              <a:rPr lang="ko-KR" altLang="en-US" sz="1800" dirty="0">
                <a:ea typeface="맑은 고딕" panose="020B0503020000020004" pitchFamily="50" charset="-127"/>
                <a:cs typeface="Times New Roman" panose="02020603050405020304" pitchFamily="18" charset="0"/>
              </a:rPr>
              <a:t>현재 기록</a:t>
            </a:r>
            <a:r>
              <a:rPr lang="en-US" altLang="ko-KR" sz="1800" dirty="0"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800" dirty="0">
                <a:ea typeface="맑은 고딕" panose="020B0503020000020004" pitchFamily="50" charset="-127"/>
                <a:cs typeface="Times New Roman" panose="02020603050405020304" pitchFamily="18" charset="0"/>
              </a:rPr>
              <a:t>목표 기록</a:t>
            </a:r>
            <a:r>
              <a:rPr lang="en-US" altLang="ko-KR" sz="1800" dirty="0"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</a:p>
          <a:p>
            <a:pPr marL="127000" indent="-127000" algn="just" latinLnBrk="1"/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- : Poison Item (</a:t>
            </a:r>
            <a:r>
              <a:rPr lang="ko-KR" altLang="en-US" sz="1800" dirty="0">
                <a:ea typeface="맑은 고딕" panose="020B0503020000020004" pitchFamily="50" charset="-127"/>
                <a:cs typeface="Times New Roman" panose="02020603050405020304" pitchFamily="18" charset="0"/>
              </a:rPr>
              <a:t>현재 기록</a:t>
            </a:r>
            <a:r>
              <a:rPr lang="en-US" altLang="ko-KR" sz="1800" dirty="0"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800" dirty="0">
                <a:ea typeface="맑은 고딕" panose="020B0503020000020004" pitchFamily="50" charset="-127"/>
                <a:cs typeface="Times New Roman" panose="02020603050405020304" pitchFamily="18" charset="0"/>
              </a:rPr>
              <a:t>목표 기록</a:t>
            </a:r>
            <a:r>
              <a:rPr lang="en-US" altLang="ko-KR" sz="1800" dirty="0"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</a:p>
          <a:p>
            <a:pPr marL="127000" indent="-127000" algn="just" latinLnBrk="1"/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G : Gate Score (</a:t>
            </a:r>
            <a:r>
              <a:rPr lang="ko-KR" altLang="en-US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현재 기록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목표 기록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BFC474-4174-4232-95E6-0D229B4BC7E6}"/>
              </a:ext>
            </a:extLst>
          </p:cNvPr>
          <p:cNvSpPr txBox="1"/>
          <p:nvPr/>
        </p:nvSpPr>
        <p:spPr>
          <a:xfrm>
            <a:off x="449178" y="1690688"/>
            <a:ext cx="1111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5</a:t>
            </a:r>
            <a:r>
              <a:rPr lang="ko-KR" altLang="en-US" sz="2800" b="1" dirty="0"/>
              <a:t>단계</a:t>
            </a:r>
          </a:p>
        </p:txBody>
      </p:sp>
    </p:spTree>
    <p:extLst>
      <p:ext uri="{BB962C8B-B14F-4D97-AF65-F5344CB8AC3E}">
        <p14:creationId xmlns:p14="http://schemas.microsoft.com/office/powerpoint/2010/main" val="3436612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0">
            <a:extLst>
              <a:ext uri="{FF2B5EF4-FFF2-40B4-BE49-F238E27FC236}">
                <a16:creationId xmlns:a16="http://schemas.microsoft.com/office/drawing/2014/main" id="{0550F5B9-399F-4FAD-AE6C-ED65F9A43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2">
            <a:extLst>
              <a:ext uri="{FF2B5EF4-FFF2-40B4-BE49-F238E27FC236}">
                <a16:creationId xmlns:a16="http://schemas.microsoft.com/office/drawing/2014/main" id="{C062E60F-5CD4-4268-8359-807663468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288350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24">
            <a:extLst>
              <a:ext uri="{FF2B5EF4-FFF2-40B4-BE49-F238E27FC236}">
                <a16:creationId xmlns:a16="http://schemas.microsoft.com/office/drawing/2014/main" id="{BB341EC3-1810-4D33-BA3F-E2D0AA0EC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980964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26">
            <a:extLst>
              <a:ext uri="{FF2B5EF4-FFF2-40B4-BE49-F238E27FC236}">
                <a16:creationId xmlns:a16="http://schemas.microsoft.com/office/drawing/2014/main" id="{10127CDE-2B99-47A8-BB3C-7D1751910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10864" y="1323863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2037E4-5725-47B1-AA54-426F718511EA}"/>
              </a:ext>
            </a:extLst>
          </p:cNvPr>
          <p:cNvSpPr txBox="1"/>
          <p:nvPr/>
        </p:nvSpPr>
        <p:spPr>
          <a:xfrm>
            <a:off x="431839" y="5440673"/>
            <a:ext cx="2442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스테이지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2" name="제목 11">
            <a:extLst>
              <a:ext uri="{FF2B5EF4-FFF2-40B4-BE49-F238E27FC236}">
                <a16:creationId xmlns:a16="http://schemas.microsoft.com/office/drawing/2014/main" id="{4962EEDA-6EA6-4255-A718-8E29998CC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FE0C709-E9DA-4CA8-BE2C-8A86F6DC5149}"/>
              </a:ext>
            </a:extLst>
          </p:cNvPr>
          <p:cNvSpPr/>
          <p:nvPr/>
        </p:nvSpPr>
        <p:spPr>
          <a:xfrm>
            <a:off x="228600" y="143691"/>
            <a:ext cx="11802291" cy="25015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891C04-513F-47F8-BB1D-45AAE65B5D69}"/>
              </a:ext>
            </a:extLst>
          </p:cNvPr>
          <p:cNvSpPr txBox="1"/>
          <p:nvPr/>
        </p:nvSpPr>
        <p:spPr>
          <a:xfrm>
            <a:off x="3470977" y="2512968"/>
            <a:ext cx="83949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Stage</a:t>
            </a:r>
            <a:r>
              <a:rPr lang="ko-KR" altLang="en-US" sz="1400" dirty="0"/>
              <a:t>는 </a:t>
            </a:r>
            <a:r>
              <a:rPr lang="en-US" altLang="ko-KR" sz="1400" dirty="0"/>
              <a:t>4</a:t>
            </a:r>
            <a:r>
              <a:rPr lang="ko-KR" altLang="en-US" sz="1400" dirty="0"/>
              <a:t>개로 구성되어 있으며</a:t>
            </a:r>
            <a:r>
              <a:rPr lang="en-US" altLang="ko-KR" sz="1400" dirty="0"/>
              <a:t>, </a:t>
            </a:r>
            <a:r>
              <a:rPr lang="ko-KR" altLang="en-US" sz="1400" dirty="0"/>
              <a:t>플레이 하고 </a:t>
            </a:r>
            <a:r>
              <a:rPr lang="ko-KR" altLang="en-US" sz="1400" dirty="0" err="1"/>
              <a:t>싶은대로</a:t>
            </a:r>
            <a:r>
              <a:rPr lang="ko-KR" altLang="en-US" sz="1400" dirty="0"/>
              <a:t> 구성 가능합니다</a:t>
            </a:r>
          </a:p>
        </p:txBody>
      </p:sp>
      <p:pic>
        <p:nvPicPr>
          <p:cNvPr id="3" name="그림 2" descr="텍스트, 시계, 스크린샷이(가) 표시된 사진&#10;&#10;자동 생성된 설명">
            <a:extLst>
              <a:ext uri="{FF2B5EF4-FFF2-40B4-BE49-F238E27FC236}">
                <a16:creationId xmlns:a16="http://schemas.microsoft.com/office/drawing/2014/main" id="{384BFF78-25DC-4D35-B0C2-8A2B700A51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7394" y="2929578"/>
            <a:ext cx="2919850" cy="2501537"/>
          </a:xfrm>
          <a:prstGeom prst="rect">
            <a:avLst/>
          </a:prstGeom>
        </p:spPr>
      </p:pic>
      <p:pic>
        <p:nvPicPr>
          <p:cNvPr id="6" name="그림 5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44F15B50-B9C4-4918-8F3C-E0EE9A7C07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3276" y="2939136"/>
            <a:ext cx="2919850" cy="2501537"/>
          </a:xfrm>
          <a:prstGeom prst="rect">
            <a:avLst/>
          </a:prstGeom>
        </p:spPr>
      </p:pic>
      <p:pic>
        <p:nvPicPr>
          <p:cNvPr id="11" name="그림 10" descr="텍스트, 모니터, 스크린샷이(가) 표시된 사진&#10;&#10;자동 생성된 설명">
            <a:extLst>
              <a:ext uri="{FF2B5EF4-FFF2-40B4-BE49-F238E27FC236}">
                <a16:creationId xmlns:a16="http://schemas.microsoft.com/office/drawing/2014/main" id="{AA2A1F6B-2C48-4233-ABA2-0FDCD8AAE8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1512" y="2927289"/>
            <a:ext cx="2919850" cy="2501537"/>
          </a:xfrm>
          <a:prstGeom prst="rect">
            <a:avLst/>
          </a:prstGeom>
        </p:spPr>
      </p:pic>
      <p:pic>
        <p:nvPicPr>
          <p:cNvPr id="17" name="그림 16" descr="텍스트, 모니터, 스크린샷이(가) 표시된 사진&#10;&#10;자동 생성된 설명">
            <a:extLst>
              <a:ext uri="{FF2B5EF4-FFF2-40B4-BE49-F238E27FC236}">
                <a16:creationId xmlns:a16="http://schemas.microsoft.com/office/drawing/2014/main" id="{CBFA8D4D-10FC-4316-BD32-046E6EC53D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93" y="2927289"/>
            <a:ext cx="2919849" cy="250153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51DCA51-A418-46F8-B98B-21F93F595FFD}"/>
              </a:ext>
            </a:extLst>
          </p:cNvPr>
          <p:cNvSpPr txBox="1"/>
          <p:nvPr/>
        </p:nvSpPr>
        <p:spPr>
          <a:xfrm>
            <a:off x="3400059" y="5440673"/>
            <a:ext cx="2442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스테이지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B10B0FE-3224-46F1-BD8C-D31BC30120DC}"/>
              </a:ext>
            </a:extLst>
          </p:cNvPr>
          <p:cNvSpPr txBox="1"/>
          <p:nvPr/>
        </p:nvSpPr>
        <p:spPr>
          <a:xfrm>
            <a:off x="6383570" y="5440673"/>
            <a:ext cx="2442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스테이지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682BEA6-1BC6-4E50-A60C-C37320EBA148}"/>
              </a:ext>
            </a:extLst>
          </p:cNvPr>
          <p:cNvSpPr txBox="1"/>
          <p:nvPr/>
        </p:nvSpPr>
        <p:spPr>
          <a:xfrm>
            <a:off x="9317406" y="5440673"/>
            <a:ext cx="2442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스테이지 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8" name="제목 14">
            <a:extLst>
              <a:ext uri="{FF2B5EF4-FFF2-40B4-BE49-F238E27FC236}">
                <a16:creationId xmlns:a16="http://schemas.microsoft.com/office/drawing/2014/main" id="{36D8AE13-D7B8-4367-9EB7-E0DF6F375FFA}"/>
              </a:ext>
            </a:extLst>
          </p:cNvPr>
          <p:cNvSpPr txBox="1">
            <a:spLocks/>
          </p:cNvSpPr>
          <p:nvPr/>
        </p:nvSpPr>
        <p:spPr>
          <a:xfrm>
            <a:off x="723682" y="87699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/>
              <a:t>게임 스크린샷</a:t>
            </a:r>
            <a:br>
              <a:rPr lang="en-US" altLang="ko-KR" dirty="0"/>
            </a:br>
            <a:r>
              <a:rPr lang="ko-KR" altLang="en-US" sz="3600" b="1" dirty="0"/>
              <a:t>스테이지별 맵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905390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550F5B9-399F-4FAD-AE6C-ED65F9A43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062E60F-5CD4-4268-8359-807663468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288350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B341EC3-1810-4D33-BA3F-E2D0AA0EC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980964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0127CDE-2B99-47A8-BB3C-7D1751910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10864" y="1323863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내용 개체 틀 4" descr="텍스트, 화이트보드이(가) 표시된 사진&#10;&#10;자동 생성된 설명">
            <a:extLst>
              <a:ext uri="{FF2B5EF4-FFF2-40B4-BE49-F238E27FC236}">
                <a16:creationId xmlns:a16="http://schemas.microsoft.com/office/drawing/2014/main" id="{149E0C62-192C-4567-99E4-D1A4499829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258" y="3265653"/>
            <a:ext cx="3584448" cy="232093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CD0FD60-5643-4133-A5B2-56BE98B6A0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01" y="3265653"/>
            <a:ext cx="3584448" cy="226716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24FF3A9-AF9E-4818-9611-0926F16BFB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7415" y="3319420"/>
            <a:ext cx="3584448" cy="221339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0C4E630-EB5F-4F42-B77C-0CF5148BEC96}"/>
              </a:ext>
            </a:extLst>
          </p:cNvPr>
          <p:cNvSpPr txBox="1"/>
          <p:nvPr/>
        </p:nvSpPr>
        <p:spPr>
          <a:xfrm>
            <a:off x="811947" y="5772342"/>
            <a:ext cx="2442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GrowthItem</a:t>
            </a:r>
            <a:r>
              <a:rPr lang="en-US" altLang="ko-KR" dirty="0"/>
              <a:t> 4</a:t>
            </a:r>
            <a:r>
              <a:rPr lang="ko-KR" altLang="en-US" dirty="0"/>
              <a:t>개 획득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D79643A-0BDE-43D7-B93F-0FD0393803D8}"/>
              </a:ext>
            </a:extLst>
          </p:cNvPr>
          <p:cNvSpPr txBox="1"/>
          <p:nvPr/>
        </p:nvSpPr>
        <p:spPr>
          <a:xfrm>
            <a:off x="4253216" y="5772342"/>
            <a:ext cx="3456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Growth, Poison Item1</a:t>
            </a:r>
            <a:r>
              <a:rPr lang="ko-KR" altLang="en-US" dirty="0"/>
              <a:t>개씩 획득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F997B55-019C-42DA-A79A-04ED7822C3A1}"/>
              </a:ext>
            </a:extLst>
          </p:cNvPr>
          <p:cNvSpPr txBox="1"/>
          <p:nvPr/>
        </p:nvSpPr>
        <p:spPr>
          <a:xfrm>
            <a:off x="8515242" y="5772342"/>
            <a:ext cx="2923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Snake</a:t>
            </a:r>
            <a:r>
              <a:rPr lang="ko-KR" altLang="en-US" dirty="0"/>
              <a:t>의 게이트 통과 모습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796B2E4-675B-4181-8521-BB4CF2099568}"/>
              </a:ext>
            </a:extLst>
          </p:cNvPr>
          <p:cNvSpPr/>
          <p:nvPr/>
        </p:nvSpPr>
        <p:spPr>
          <a:xfrm>
            <a:off x="182880" y="235131"/>
            <a:ext cx="11789229" cy="2606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제목 14">
            <a:extLst>
              <a:ext uri="{FF2B5EF4-FFF2-40B4-BE49-F238E27FC236}">
                <a16:creationId xmlns:a16="http://schemas.microsoft.com/office/drawing/2014/main" id="{510C9E35-F9F1-449F-B473-ECB039610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682" y="87699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/>
              <a:t>게임 스크린샷</a:t>
            </a:r>
            <a:br>
              <a:rPr lang="en-US" altLang="ko-KR" dirty="0"/>
            </a:br>
            <a:r>
              <a:rPr lang="en-US" altLang="ko-KR" sz="3600" b="1" dirty="0"/>
              <a:t>Gate Item</a:t>
            </a:r>
            <a:r>
              <a:rPr lang="ko-KR" altLang="en-US" sz="3600" b="1" dirty="0"/>
              <a:t>과의 상호작용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793227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591</Words>
  <Application>Microsoft Office PowerPoint</Application>
  <PresentationFormat>와이드스크린</PresentationFormat>
  <Paragraphs>112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Calibri</vt:lpstr>
      <vt:lpstr>Office 테마</vt:lpstr>
      <vt:lpstr>C++ 프로그래밍 최종 프로젝트</vt:lpstr>
      <vt:lpstr>PowerPoint 프레젠테이션</vt:lpstr>
      <vt:lpstr>개발내용 및 결과물</vt:lpstr>
      <vt:lpstr>개발내용 및 결과물</vt:lpstr>
      <vt:lpstr>개발내용 및 결과물</vt:lpstr>
      <vt:lpstr>개발내용 및 결과물</vt:lpstr>
      <vt:lpstr>개발내용 및 결과물</vt:lpstr>
      <vt:lpstr>PowerPoint 프레젠테이션</vt:lpstr>
      <vt:lpstr>게임 스크린샷 Gate Item과의 상호작용</vt:lpstr>
      <vt:lpstr>게임 스크린샷  전환 화면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경환</dc:creator>
  <cp:lastModifiedBy>김창규(학생-소프트웨어전공)</cp:lastModifiedBy>
  <cp:revision>59</cp:revision>
  <dcterms:created xsi:type="dcterms:W3CDTF">2021-06-18T12:19:39Z</dcterms:created>
  <dcterms:modified xsi:type="dcterms:W3CDTF">2021-06-18T15:19:19Z</dcterms:modified>
</cp:coreProperties>
</file>