
<file path=[Content_Types].xml><?xml version="1.0" encoding="utf-8"?>
<Types xmlns="http://schemas.openxmlformats.org/package/2006/content-types">
  <Override PartName="/ppt/charts/chart39.xml" ContentType="application/vnd.openxmlformats-officedocument.drawingml.chart+xml"/>
  <Override PartName="/ppt/charts/chart57.xml" ContentType="application/vnd.openxmlformats-officedocument.drawingml.chart+xml"/>
  <Override PartName="/ppt/charts/chart68.xml" ContentType="application/vnd.openxmlformats-officedocument.drawingml.char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charts/chart28.xml" ContentType="application/vnd.openxmlformats-officedocument.drawingml.chart+xml"/>
  <Override PartName="/ppt/charts/chart46.xml" ContentType="application/vnd.openxmlformats-officedocument.drawingml.chart+xml"/>
  <Override PartName="/ppt/charts/chart75.xml" ContentType="application/vnd.openxmlformats-officedocument.drawingml.char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charts/chart17.xml" ContentType="application/vnd.openxmlformats-officedocument.drawingml.chart+xml"/>
  <Override PartName="/ppt/charts/chart35.xml" ContentType="application/vnd.openxmlformats-officedocument.drawingml.chart+xml"/>
  <Override PartName="/ppt/charts/chart53.xml" ContentType="application/vnd.openxmlformats-officedocument.drawingml.chart+xml"/>
  <Override PartName="/ppt/charts/chart64.xml" ContentType="application/vnd.openxmlformats-officedocument.drawingml.chart+xml"/>
  <Override PartName="/ppt/charts/chart82.xml" ContentType="application/vnd.openxmlformats-officedocument.drawingml.char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harts/chart13.xml" ContentType="application/vnd.openxmlformats-officedocument.drawingml.chart+xml"/>
  <Override PartName="/ppt/charts/chart24.xml" ContentType="application/vnd.openxmlformats-officedocument.drawingml.chart+xml"/>
  <Override PartName="/ppt/charts/chart42.xml" ContentType="application/vnd.openxmlformats-officedocument.drawingml.chart+xml"/>
  <Override PartName="/ppt/charts/chart60.xml" ContentType="application/vnd.openxmlformats-officedocument.drawingml.chart+xml"/>
  <Override PartName="/ppt/charts/chart71.xml" ContentType="application/vnd.openxmlformats-officedocument.drawingml.char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charts/chart31.xml" ContentType="application/vnd.openxmlformats-officedocument.drawingml.chart+xml"/>
  <Override PartName="/ppt/charts/chart7.xml" ContentType="application/vnd.openxmlformats-officedocument.drawingml.chart+xml"/>
  <Override PartName="/ppt/charts/chart20.xml" ContentType="application/vnd.openxmlformats-officedocument.drawingml.chart+xml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69.xml" ContentType="application/vnd.openxmlformats-officedocument.drawingml.chart+xml"/>
  <Override PartName="/ppt/charts/chart78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charts/chart29.xml" ContentType="application/vnd.openxmlformats-officedocument.drawingml.chart+xml"/>
  <Override PartName="/ppt/charts/chart49.xml" ContentType="application/vnd.openxmlformats-officedocument.drawingml.chart+xml"/>
  <Override PartName="/ppt/charts/chart58.xml" ContentType="application/vnd.openxmlformats-officedocument.drawingml.chart+xml"/>
  <Override PartName="/ppt/charts/chart67.xml" ContentType="application/vnd.openxmlformats-officedocument.drawingml.chart+xml"/>
  <Override PartName="/ppt/charts/chart76.xml" ContentType="application/vnd.openxmlformats-officedocument.drawingml.char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8.xml" ContentType="application/vnd.openxmlformats-officedocument.drawingml.chart+xml"/>
  <Override PartName="/ppt/charts/chart27.xml" ContentType="application/vnd.openxmlformats-officedocument.drawingml.chart+xml"/>
  <Override PartName="/ppt/charts/chart36.xml" ContentType="application/vnd.openxmlformats-officedocument.drawingml.chart+xml"/>
  <Override PartName="/ppt/charts/chart38.xml" ContentType="application/vnd.openxmlformats-officedocument.drawingml.chart+xml"/>
  <Override PartName="/ppt/charts/chart47.xml" ContentType="application/vnd.openxmlformats-officedocument.drawingml.chart+xml"/>
  <Override PartName="/ppt/charts/chart56.xml" ContentType="application/vnd.openxmlformats-officedocument.drawingml.chart+xml"/>
  <Override PartName="/ppt/charts/chart65.xml" ContentType="application/vnd.openxmlformats-officedocument.drawingml.chart+xml"/>
  <Override PartName="/ppt/charts/chart74.xml" ContentType="application/vnd.openxmlformats-officedocument.drawingml.chart+xml"/>
  <Override PartName="/ppt/charts/chart83.xml" ContentType="application/vnd.openxmlformats-officedocument.drawingml.char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charts/chart16.xml" ContentType="application/vnd.openxmlformats-officedocument.drawingml.chart+xml"/>
  <Override PartName="/ppt/charts/chart25.xml" ContentType="application/vnd.openxmlformats-officedocument.drawingml.chart+xml"/>
  <Override PartName="/ppt/charts/chart34.xml" ContentType="application/vnd.openxmlformats-officedocument.drawingml.chart+xml"/>
  <Override PartName="/ppt/charts/chart45.xml" ContentType="application/vnd.openxmlformats-officedocument.drawingml.chart+xml"/>
  <Override PartName="/ppt/charts/chart54.xml" ContentType="application/vnd.openxmlformats-officedocument.drawingml.chart+xml"/>
  <Override PartName="/ppt/charts/chart63.xml" ContentType="application/vnd.openxmlformats-officedocument.drawingml.chart+xml"/>
  <Override PartName="/ppt/charts/chart72.xml" ContentType="application/vnd.openxmlformats-officedocument.drawingml.chart+xml"/>
  <Override PartName="/ppt/charts/chart81.xml" ContentType="application/vnd.openxmlformats-officedocument.drawingml.char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charts/chart14.xml" ContentType="application/vnd.openxmlformats-officedocument.drawingml.chart+xml"/>
  <Override PartName="/ppt/charts/chart23.xml" ContentType="application/vnd.openxmlformats-officedocument.drawingml.chart+xml"/>
  <Override PartName="/ppt/charts/chart32.xml" ContentType="application/vnd.openxmlformats-officedocument.drawingml.chart+xml"/>
  <Override PartName="/ppt/charts/chart43.xml" ContentType="application/vnd.openxmlformats-officedocument.drawingml.chart+xml"/>
  <Override PartName="/ppt/charts/chart52.xml" ContentType="application/vnd.openxmlformats-officedocument.drawingml.chart+xml"/>
  <Override PartName="/ppt/charts/chart61.xml" ContentType="application/vnd.openxmlformats-officedocument.drawingml.chart+xml"/>
  <Override PartName="/ppt/charts/chart70.xml" ContentType="application/vnd.openxmlformats-officedocument.drawingml.char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charts/chart8.xml" ContentType="application/vnd.openxmlformats-officedocument.drawingml.chart+xml"/>
  <Override PartName="/ppt/charts/chart12.xml" ContentType="application/vnd.openxmlformats-officedocument.drawingml.chart+xml"/>
  <Override PartName="/ppt/charts/chart21.xml" ContentType="application/vnd.openxmlformats-officedocument.drawingml.chart+xml"/>
  <Override PartName="/ppt/charts/chart30.xml" ContentType="application/vnd.openxmlformats-officedocument.drawingml.chart+xml"/>
  <Override PartName="/ppt/charts/chart41.xml" ContentType="application/vnd.openxmlformats-officedocument.drawingml.chart+xml"/>
  <Override PartName="/ppt/charts/chart50.xml" ContentType="application/vnd.openxmlformats-officedocument.drawingml.chart+xml"/>
  <Override PartName="/ppt/charts/chart6.xml" ContentType="application/vnd.openxmlformats-officedocument.drawingml.chart+xml"/>
  <Override PartName="/ppt/charts/chart10.xml" ContentType="application/vnd.openxmlformats-officedocument.drawingml.chart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charts/chart2.xml" ContentType="application/vnd.openxmlformats-officedocument.drawingml.chart+xml"/>
  <Override PartName="/ppt/charts/chart59.xml" ContentType="application/vnd.openxmlformats-officedocument.drawingml.chart+xml"/>
  <Override PartName="/ppt/charts/chart79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charts/chart48.xml" ContentType="application/vnd.openxmlformats-officedocument.drawingml.chart+xml"/>
  <Override PartName="/ppt/charts/chart77.xml" ContentType="application/vnd.openxmlformats-officedocument.drawingml.char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charts/chart19.xml" ContentType="application/vnd.openxmlformats-officedocument.drawingml.chart+xml"/>
  <Override PartName="/ppt/charts/chart37.xml" ContentType="application/vnd.openxmlformats-officedocument.drawingml.chart+xml"/>
  <Override PartName="/ppt/charts/chart55.xml" ContentType="application/vnd.openxmlformats-officedocument.drawingml.chart+xml"/>
  <Override PartName="/ppt/charts/chart66.xml" ContentType="application/vnd.openxmlformats-officedocument.drawingml.char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charts/chart26.xml" ContentType="application/vnd.openxmlformats-officedocument.drawingml.chart+xml"/>
  <Override PartName="/ppt/charts/chart44.xml" ContentType="application/vnd.openxmlformats-officedocument.drawingml.chart+xml"/>
  <Override PartName="/ppt/charts/chart73.xml" ContentType="application/vnd.openxmlformats-officedocument.drawingml.chart+xml"/>
  <Default Extension="rels" ContentType="application/vnd.openxmlformats-package.relationships+xml"/>
  <Override PartName="/ppt/slides/slide23.xml" ContentType="application/vnd.openxmlformats-officedocument.presentationml.slide+xml"/>
  <Override PartName="/ppt/charts/chart15.xml" ContentType="application/vnd.openxmlformats-officedocument.drawingml.chart+xml"/>
  <Override PartName="/ppt/charts/chart33.xml" ContentType="application/vnd.openxmlformats-officedocument.drawingml.chart+xml"/>
  <Override PartName="/ppt/charts/chart51.xml" ContentType="application/vnd.openxmlformats-officedocument.drawingml.chart+xml"/>
  <Override PartName="/ppt/charts/chart62.xml" ContentType="application/vnd.openxmlformats-officedocument.drawingml.chart+xml"/>
  <Override PartName="/ppt/charts/chart80.xml" ContentType="application/vnd.openxmlformats-officedocument.drawingml.chart+xml"/>
  <Override PartName="/ppt/slides/slide12.xml" ContentType="application/vnd.openxmlformats-officedocument.presentationml.slide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22.xml" ContentType="application/vnd.openxmlformats-officedocument.drawingml.chart+xml"/>
  <Override PartName="/ppt/charts/chart40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7" r:id="rId2"/>
    <p:sldId id="492" r:id="rId3"/>
    <p:sldId id="487" r:id="rId4"/>
    <p:sldId id="519" r:id="rId5"/>
    <p:sldId id="520" r:id="rId6"/>
    <p:sldId id="521" r:id="rId7"/>
    <p:sldId id="549" r:id="rId8"/>
    <p:sldId id="547" r:id="rId9"/>
    <p:sldId id="548" r:id="rId10"/>
    <p:sldId id="536" r:id="rId11"/>
    <p:sldId id="528" r:id="rId12"/>
    <p:sldId id="529" r:id="rId13"/>
    <p:sldId id="530" r:id="rId14"/>
    <p:sldId id="531" r:id="rId15"/>
    <p:sldId id="532" r:id="rId16"/>
    <p:sldId id="533" r:id="rId17"/>
    <p:sldId id="534" r:id="rId18"/>
    <p:sldId id="535" r:id="rId19"/>
    <p:sldId id="537" r:id="rId20"/>
    <p:sldId id="538" r:id="rId21"/>
    <p:sldId id="539" r:id="rId22"/>
    <p:sldId id="540" r:id="rId23"/>
    <p:sldId id="541" r:id="rId24"/>
    <p:sldId id="542" r:id="rId25"/>
    <p:sldId id="543" r:id="rId26"/>
    <p:sldId id="544" r:id="rId27"/>
    <p:sldId id="527" r:id="rId28"/>
  </p:sldIdLst>
  <p:sldSz cx="9906000" cy="6858000" type="A4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31">
          <p15:clr>
            <a:srgbClr val="A4A3A4"/>
          </p15:clr>
        </p15:guide>
        <p15:guide id="4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1469F2"/>
    <a:srgbClr val="D9D9D9"/>
    <a:srgbClr val="0D0D0D"/>
    <a:srgbClr val="F2F2F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88969" autoAdjust="0"/>
  </p:normalViewPr>
  <p:slideViewPr>
    <p:cSldViewPr>
      <p:cViewPr varScale="1">
        <p:scale>
          <a:sx n="116" d="100"/>
          <a:sy n="116" d="100"/>
        </p:scale>
        <p:origin x="-1350" y="-26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3216" y="-90"/>
      </p:cViewPr>
      <p:guideLst>
        <p:guide orient="horz" pos="2880"/>
        <p:guide orient="horz" pos="3131"/>
        <p:guide pos="2160"/>
        <p:guide pos="214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s1503001\Documents\01_project\02_Project\MOBIS_BLE_CY\Docmentation\Test\180724_&#48169;&#49324;&#54056;&#53556;%20&#52769;&#51221;%20&#53580;&#49828;&#53944;_2st\180724_&#48169;&#49324;&#54056;&#53556;%20&#52769;&#51221;%20&#53580;&#49828;&#53944;_1M_total_&#47784;&#46280;%20&#45800;&#46021;_2st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s1503001\Documents\01_project\02_Project\MOBIS_BLE_CY\Docmentation\Test\180724_&#48169;&#49324;&#54056;&#53556;%20&#52769;&#51221;%20&#53580;&#49828;&#53944;_2st\180724_&#48169;&#49324;&#54056;&#53556;%20&#52769;&#51221;%20&#53580;&#49828;&#53944;_1M_total_2st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s1503001\Documents\01_project\02_Project\MOBIS_BLE_CY\Docmentation\Test\180724_&#48169;&#49324;&#54056;&#53556;%20&#52769;&#51221;%20&#53580;&#49828;&#53944;_2st\180724_&#48169;&#49324;&#54056;&#53556;%20&#52769;&#51221;%20&#53580;&#49828;&#53944;_1M_total_2st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s1503001\Documents\01_project\02_Project\MOBIS_BLE_CY\Docmentation\Test\180724_&#48169;&#49324;&#54056;&#53556;%20&#52769;&#51221;%20&#53580;&#49828;&#53944;_2st\180724_&#48169;&#49324;&#54056;&#53556;%20&#52769;&#51221;%20&#53580;&#49828;&#53944;_1M_total_2st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s1503001\Documents\01_project\02_Project\MOBIS_BLE_CY\Docmentation\Test\180724_&#48169;&#49324;&#54056;&#53556;%20&#52769;&#51221;%20&#53580;&#49828;&#53944;_2st\180724_&#48169;&#49324;&#54056;&#53556;%20&#52769;&#51221;%20&#53580;&#49828;&#53944;_1M_total_2st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s1503001\Documents\01_project\02_Project\MOBIS_BLE_CY\Docmentation\Test\180724_&#48169;&#49324;&#54056;&#53556;%20&#52769;&#51221;%20&#53580;&#49828;&#53944;_2st\180724_&#48169;&#49324;&#54056;&#53556;%20&#52769;&#51221;%20&#53580;&#49828;&#53944;_1M_total_2st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s1503001\Documents\01_project\02_Project\MOBIS_BLE_CY\Docmentation\Test\180724_&#48169;&#49324;&#54056;&#53556;%20&#52769;&#51221;%20&#53580;&#49828;&#53944;_2st\180724_&#48169;&#49324;&#54056;&#53556;%20&#52769;&#51221;%20&#53580;&#49828;&#53944;_1M_total_2st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s1503001\Documents\01_project\02_Project\MOBIS_BLE_CY\Docmentation\Test\180724_&#48169;&#49324;&#54056;&#53556;%20&#52769;&#51221;%20&#53580;&#49828;&#53944;_2st\180724_&#48169;&#49324;&#54056;&#53556;%20&#52769;&#51221;%20&#53580;&#49828;&#53944;_1M_total_2st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s1503001\Documents\01_project\02_Project\MOBIS_BLE_CY\Docmentation\Test\180724_&#48169;&#49324;&#54056;&#53556;%20&#52769;&#51221;%20&#53580;&#49828;&#53944;_2st\180724_&#48169;&#49324;&#54056;&#53556;%20&#52769;&#51221;%20&#53580;&#49828;&#53944;_1M_total_2st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s1503001\Documents\01_project\02_Project\MOBIS_BLE_CY\Docmentation\Test\180724_&#48169;&#49324;&#54056;&#53556;%20&#52769;&#51221;%20&#53580;&#49828;&#53944;_2st\180724_&#48169;&#49324;&#54056;&#53556;%20&#52769;&#51221;%20&#53580;&#49828;&#53944;_1M_total_2st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s1503001\Documents\01_project\02_Project\MOBIS_BLE_CY\Docmentation\Test\180724_&#48169;&#49324;&#54056;&#53556;%20&#52769;&#51221;%20&#53580;&#49828;&#53944;_2st\180724_&#48169;&#49324;&#54056;&#53556;%20&#52769;&#51221;%20&#53580;&#49828;&#53944;_1M_total_2s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s1503001\Documents\01_project\02_Project\MOBIS_BLE_CY\Docmentation\Test\180724_&#48169;&#49324;&#54056;&#53556;%20&#52769;&#51221;%20&#53580;&#49828;&#53944;_2st\180724_&#48169;&#49324;&#54056;&#53556;%20&#52769;&#51221;%20&#53580;&#49828;&#53944;_1M_total_&#47784;&#46280;%20&#45800;&#46021;_2st.xlsx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s1503001\Documents\01_project\02_Project\MOBIS_BLE_CY\Docmentation\Test\180724_&#48169;&#49324;&#54056;&#53556;%20&#52769;&#51221;%20&#53580;&#49828;&#53944;_2st\180724_&#48169;&#49324;&#54056;&#53556;%20&#52769;&#51221;%20&#53580;&#49828;&#53944;_1M_total_2st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s1503001\Documents\01_project\02_Project\MOBIS_BLE_CY\Docmentation\Test\180724_&#48169;&#49324;&#54056;&#53556;%20&#52769;&#51221;%20&#53580;&#49828;&#53944;_2st\180724_&#48169;&#49324;&#54056;&#53556;%20&#52769;&#51221;%20&#53580;&#49828;&#53944;_1M_total_2st.xlsx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s1503001\Documents\01_project\02_Project\MOBIS_BLE_CY\Docmentation\Test\180724_&#48169;&#49324;&#54056;&#53556;%20&#52769;&#51221;%20&#53580;&#49828;&#53944;_2st\180724_&#48169;&#49324;&#54056;&#53556;%20&#52769;&#51221;%20&#53580;&#49828;&#53944;_1M_total_2st.xlsx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s1503001\Documents\01_project\02_Project\MOBIS_BLE_CY\Docmentation\Test\180724_&#48169;&#49324;&#54056;&#53556;%20&#52769;&#51221;%20&#53580;&#49828;&#53944;_2st\180724_&#48169;&#49324;&#54056;&#53556;%20&#52769;&#51221;%20&#53580;&#49828;&#53944;_1M_total_2st.xlsx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s1503001\Documents\01_project\02_Project\MOBIS_BLE_CY\Docmentation\Test\180724_&#48169;&#49324;&#54056;&#53556;%20&#52769;&#51221;%20&#53580;&#49828;&#53944;_2st\180724_&#48169;&#49324;&#54056;&#53556;%20&#52769;&#51221;%20&#53580;&#49828;&#53944;_1M_total_2st.xlsx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s1503001\Documents\01_project\02_Project\MOBIS_BLE_CY\Docmentation\Test\180724_&#48169;&#49324;&#54056;&#53556;%20&#52769;&#51221;%20&#53580;&#49828;&#53944;_2st\180724_&#48169;&#49324;&#54056;&#53556;%20&#52769;&#51221;%20&#53580;&#49828;&#53944;_1M_total_2st.xlsx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s1503001\Documents\01_project\02_Project\MOBIS_BLE_CY\Docmentation\Test\180724_&#48169;&#49324;&#54056;&#53556;%20&#52769;&#51221;%20&#53580;&#49828;&#53944;_2st\180724_&#48169;&#49324;&#54056;&#53556;%20&#52769;&#51221;%20&#53580;&#49828;&#53944;_1M_total_2st.xlsx" TargetMode="Externa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s1503001\Documents\01_project\02_Project\MOBIS_BLE_CY\Docmentation\Test\180724_&#48169;&#49324;&#54056;&#53556;%20&#52769;&#51221;%20&#53580;&#49828;&#53944;_2st\180724_&#48169;&#49324;&#54056;&#53556;%20&#52769;&#51221;%20&#53580;&#49828;&#53944;_1M_total_2st.xlsx" TargetMode="External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s1503001\Documents\01_project\02_Project\MOBIS_BLE_CY\Docmentation\Test\180724_&#48169;&#49324;&#54056;&#53556;%20&#52769;&#51221;%20&#53580;&#49828;&#53944;_2st\180724_&#48169;&#49324;&#54056;&#53556;%20&#52769;&#51221;%20&#53580;&#49828;&#53944;_1M_2st.xlsx" TargetMode="External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s1503001\Documents\01_project\02_Project\MOBIS_BLE_CY\Docmentation\Test\180724_&#48169;&#49324;&#54056;&#53556;%20&#52769;&#51221;%20&#53580;&#49828;&#53944;_2st\180724_&#48169;&#49324;&#54056;&#53556;%20&#52769;&#51221;%20&#53580;&#49828;&#53944;_1M_2st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s1503001\Documents\01_project\02_Project\MOBIS_BLE_CY\Docmentation\Test\180724_&#48169;&#49324;&#54056;&#53556;%20&#52769;&#51221;%20&#53580;&#49828;&#53944;_2st\180724_&#48169;&#49324;&#54056;&#53556;%20&#52769;&#51221;%20&#53580;&#49828;&#53944;_1M_total_&#47784;&#46280;%20&#45800;&#46021;_2st.xlsx" TargetMode="External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s1503001\Documents\01_project\02_Project\MOBIS_BLE_CY\Docmentation\Test\180724_&#48169;&#49324;&#54056;&#53556;%20&#52769;&#51221;%20&#53580;&#49828;&#53944;_2st\180724_&#48169;&#49324;&#54056;&#53556;%20&#52769;&#51221;%20&#53580;&#49828;&#53944;_1M_2st.xlsx" TargetMode="External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s1503001\Documents\01_project\02_Project\MOBIS_BLE_CY\Docmentation\Test\180724_&#48169;&#49324;&#54056;&#53556;%20&#52769;&#51221;%20&#53580;&#49828;&#53944;_2st\180724_&#48169;&#49324;&#54056;&#53556;%20&#52769;&#51221;%20&#53580;&#49828;&#53944;_1M_2st.xlsx" TargetMode="External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s1503001\Documents\01_project\02_Project\MOBIS_BLE_CY\Docmentation\Test\180724_&#48169;&#49324;&#54056;&#53556;%20&#52769;&#51221;%20&#53580;&#49828;&#53944;_2st\180724_&#48169;&#49324;&#54056;&#53556;%20&#52769;&#51221;%20&#53580;&#49828;&#53944;_1M_2st.xlsx" TargetMode="External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s1503001\Documents\01_project\02_Project\MOBIS_BLE_CY\Docmentation\Test\180724_&#48169;&#49324;&#54056;&#53556;%20&#52769;&#51221;%20&#53580;&#49828;&#53944;_2st\180724_&#48169;&#49324;&#54056;&#53556;%20&#52769;&#51221;%20&#53580;&#49828;&#53944;_1M_2st.xlsx" TargetMode="External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s1503001\Documents\01_project\02_Project\MOBIS_BLE_CY\Docmentation\Test\180724_&#48169;&#49324;&#54056;&#53556;%20&#52769;&#51221;%20&#53580;&#49828;&#53944;_2st\180724_&#48169;&#49324;&#54056;&#53556;%20&#52769;&#51221;%20&#53580;&#49828;&#53944;_1M_2st.xlsx" TargetMode="External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s1503001\Documents\01_project\02_Project\MOBIS_BLE_CY\Docmentation\Test\180724_&#48169;&#49324;&#54056;&#53556;%20&#52769;&#51221;%20&#53580;&#49828;&#53944;_2st\180724_&#48169;&#49324;&#54056;&#53556;%20&#52769;&#51221;%20&#53580;&#49828;&#53944;_1M_2st.xlsx" TargetMode="External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s1503001\Documents\01_project\02_Project\MOBIS_BLE_CY\Docmentation\Test\180724_&#48169;&#49324;&#54056;&#53556;%20&#52769;&#51221;%20&#53580;&#49828;&#53944;_2st\180724_&#48169;&#49324;&#54056;&#53556;%20&#52769;&#51221;%20&#53580;&#49828;&#53944;_1M_2st.xlsx" TargetMode="External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s1503001\Documents\01_project\02_Project\MOBIS_BLE_CY\Docmentation\Test\180724_&#48169;&#49324;&#54056;&#53556;%20&#52769;&#51221;%20&#53580;&#49828;&#53944;_2st\180724_&#48169;&#49324;&#54056;&#53556;%20&#52769;&#51221;%20&#53580;&#49828;&#53944;_1M_2st.xlsx" TargetMode="External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s1503001\Documents\01_project\02_Project\MOBIS_BLE_CY\Docmentation\Test\180724_&#48169;&#49324;&#54056;&#53556;%20&#52769;&#51221;%20&#53580;&#49828;&#53944;_2st\180724_&#48169;&#49324;&#54056;&#53556;%20&#52769;&#51221;%20&#53580;&#49828;&#53944;_1M_2st.xlsx" TargetMode="External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s1503001\Documents\01_project\02_Project\MOBIS_BLE_CY\Docmentation\Test\180724_&#48169;&#49324;&#54056;&#53556;%20&#52769;&#51221;%20&#53580;&#49828;&#53944;_2st\180724_&#48169;&#49324;&#54056;&#53556;%20&#52769;&#51221;%20&#53580;&#49828;&#53944;_1M_2st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s1503001\Documents\01_project\02_Project\MOBIS_BLE_CY\Docmentation\Test\180724_&#48169;&#49324;&#54056;&#53556;%20&#52769;&#51221;%20&#53580;&#49828;&#53944;_2st\180724_&#48169;&#49324;&#54056;&#53556;%20&#52769;&#51221;%20&#53580;&#49828;&#53944;_1M_total_2st.xlsx" TargetMode="External"/></Relationships>
</file>

<file path=ppt/charts/_rels/chart40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s1503001\Documents\01_project\02_Project\MOBIS_BLE_CY\Docmentation\Test\180724_&#48169;&#49324;&#54056;&#53556;%20&#52769;&#51221;%20&#53580;&#49828;&#53944;_2st\180724_&#48169;&#49324;&#54056;&#53556;%20&#52769;&#51221;%20&#53580;&#49828;&#53944;_1M_2st.xlsx" TargetMode="External"/></Relationships>
</file>

<file path=ppt/charts/_rels/chart4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s1503001\Documents\01_project\02_Project\MOBIS_BLE_CY\Docmentation\Test\180724_&#48169;&#49324;&#54056;&#53556;%20&#52769;&#51221;%20&#53580;&#49828;&#53944;_2st\180724_&#48169;&#49324;&#54056;&#53556;%20&#52769;&#51221;%20&#53580;&#49828;&#53944;_1M_2st.xlsx" TargetMode="External"/></Relationships>
</file>

<file path=ppt/charts/_rels/chart4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s1503001\Documents\01_project\02_Project\MOBIS_BLE_CY\Docmentation\Test\180724_&#48169;&#49324;&#54056;&#53556;%20&#52769;&#51221;%20&#53580;&#49828;&#53944;_2st\180724_&#48169;&#49324;&#54056;&#53556;%20&#52769;&#51221;%20&#53580;&#49828;&#53944;_1M_2st.xlsx" TargetMode="External"/></Relationships>
</file>

<file path=ppt/charts/_rels/chart4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s1503001\Documents\01_project\02_Project\MOBIS_BLE_CY\Docmentation\Test\180724_&#48169;&#49324;&#54056;&#53556;%20&#52769;&#51221;%20&#53580;&#49828;&#53944;_2st\180724_&#48169;&#49324;&#54056;&#53556;%20&#52769;&#51221;%20&#53580;&#49828;&#53944;_1M_2st.xlsx" TargetMode="External"/></Relationships>
</file>

<file path=ppt/charts/_rels/chart4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s1503001\Documents\01_project\02_Project\MOBIS_BLE_CY\Docmentation\Test\180724_&#48169;&#49324;&#54056;&#53556;%20&#52769;&#51221;%20&#53580;&#49828;&#53944;_2st\180724_&#48169;&#49324;&#54056;&#53556;%20&#52769;&#51221;%20&#53580;&#49828;&#53944;_1M_2st.xlsx" TargetMode="External"/></Relationships>
</file>

<file path=ppt/charts/_rels/chart4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s1503001\Documents\01_project\02_Project\MOBIS_BLE_CY\Docmentation\Test\180724_&#48169;&#49324;&#54056;&#53556;%20&#52769;&#51221;%20&#53580;&#49828;&#53944;_2st\180724_&#48169;&#49324;&#54056;&#53556;%20&#52769;&#51221;%20&#53580;&#49828;&#53944;_1M_2st.xlsx" TargetMode="External"/></Relationships>
</file>

<file path=ppt/charts/_rels/chart4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s1503001\Documents\01_project\02_Project\MOBIS_BLE_CY\Docmentation\Test\180724_&#48169;&#49324;&#54056;&#53556;%20&#52769;&#51221;%20&#53580;&#49828;&#53944;_2st\180724_&#48169;&#49324;&#54056;&#53556;%20&#52769;&#51221;%20&#53580;&#49828;&#53944;_1M_2st.xlsx" TargetMode="External"/></Relationships>
</file>

<file path=ppt/charts/_rels/chart4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s1503001\Documents\01_project\02_Project\MOBIS_BLE_CY\Docmentation\Test\180724_&#48169;&#49324;&#54056;&#53556;%20&#52769;&#51221;%20&#53580;&#49828;&#53944;_2st\180724_&#48169;&#49324;&#54056;&#53556;%20&#52769;&#51221;%20&#53580;&#49828;&#53944;_1M_2st.xlsx" TargetMode="External"/></Relationships>
</file>

<file path=ppt/charts/_rels/chart4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s1503001\Documents\01_project\02_Project\MOBIS_BLE_CY\Docmentation\Test\180724_&#48169;&#49324;&#54056;&#53556;%20&#52769;&#51221;%20&#53580;&#49828;&#53944;_2st\180724_&#48169;&#49324;&#54056;&#53556;%20&#52769;&#51221;%20&#53580;&#49828;&#53944;_1M_2st.xlsx" TargetMode="External"/></Relationships>
</file>

<file path=ppt/charts/_rels/chart4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s1503001\Documents\01_project\02_Project\MOBIS_BLE_CY\Docmentation\Test\180724_&#48169;&#49324;&#54056;&#53556;%20&#52769;&#51221;%20&#53580;&#49828;&#53944;_2st\180724_&#48169;&#49324;&#54056;&#53556;%20&#52769;&#51221;%20&#53580;&#49828;&#53944;_1M_2st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s1503001\Documents\01_project\02_Project\MOBIS_BLE_CY\Docmentation\Test\180724_&#48169;&#49324;&#54056;&#53556;%20&#52769;&#51221;%20&#53580;&#49828;&#53944;_2st\180724_&#48169;&#49324;&#54056;&#53556;%20&#52769;&#51221;%20&#53580;&#49828;&#53944;_1M_total_2st.xlsx" TargetMode="External"/></Relationships>
</file>

<file path=ppt/charts/_rels/chart50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s1503001\Documents\01_project\02_Project\MOBIS_BLE_CY\Docmentation\Test\180724_&#48169;&#49324;&#54056;&#53556;%20&#52769;&#51221;%20&#53580;&#49828;&#53944;_2st\180724_&#48169;&#49324;&#54056;&#53556;%20&#52769;&#51221;%20&#53580;&#49828;&#53944;_1M_2st.xlsx" TargetMode="External"/></Relationships>
</file>

<file path=ppt/charts/_rels/chart5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s1503001\Documents\01_project\02_Project\MOBIS_BLE_CY\Docmentation\Test\180724_&#48169;&#49324;&#54056;&#53556;%20&#52769;&#51221;%20&#53580;&#49828;&#53944;_2st\180724_&#48169;&#49324;&#54056;&#53556;%20&#52769;&#51221;%20&#53580;&#49828;&#53944;_1M_2st.xlsx" TargetMode="External"/></Relationships>
</file>

<file path=ppt/charts/_rels/chart5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s1503001\Documents\01_project\02_Project\MOBIS_BLE_CY\Docmentation\Test\180724_&#48169;&#49324;&#54056;&#53556;%20&#52769;&#51221;%20&#53580;&#49828;&#53944;_2st\180724_&#48169;&#49324;&#54056;&#53556;%20&#52769;&#51221;%20&#53580;&#49828;&#53944;_1M_2st.xlsx" TargetMode="External"/></Relationships>
</file>

<file path=ppt/charts/_rels/chart5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s1503001\Documents\01_project\02_Project\MOBIS_BLE_CY\Docmentation\Test\180724_&#48169;&#49324;&#54056;&#53556;%20&#52769;&#51221;%20&#53580;&#49828;&#53944;_2st\180724_&#48169;&#49324;&#54056;&#53556;%20&#52769;&#51221;%20&#53580;&#49828;&#53944;_1M_2st.xlsx" TargetMode="External"/></Relationships>
</file>

<file path=ppt/charts/_rels/chart5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s1503001\Documents\01_project\02_Project\MOBIS_BLE_CY\Docmentation\Test\180724_&#48169;&#49324;&#54056;&#53556;%20&#52769;&#51221;%20&#53580;&#49828;&#53944;_2st\180724_&#48169;&#49324;&#54056;&#53556;%20&#52769;&#51221;%20&#53580;&#49828;&#53944;_1M_2st.xlsx" TargetMode="External"/></Relationships>
</file>

<file path=ppt/charts/_rels/chart5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s1503001\Documents\01_project\02_Project\MOBIS_BLE_CY\Docmentation\Test\180724_&#48169;&#49324;&#54056;&#53556;%20&#52769;&#51221;%20&#53580;&#49828;&#53944;_2st\180724_&#48169;&#49324;&#54056;&#53556;%20&#52769;&#51221;%20&#53580;&#49828;&#53944;_1M_2st.xlsx" TargetMode="External"/></Relationships>
</file>

<file path=ppt/charts/_rels/chart5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s1503001\Documents\01_project\02_Project\MOBIS_BLE_CY\Docmentation\Test\180724_&#48169;&#49324;&#54056;&#53556;%20&#52769;&#51221;%20&#53580;&#49828;&#53944;_2st\180724_&#48169;&#49324;&#54056;&#53556;%20&#52769;&#51221;%20&#53580;&#49828;&#53944;_1M_2st.xlsx" TargetMode="External"/></Relationships>
</file>

<file path=ppt/charts/_rels/chart5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s1503001\Documents\01_project\02_Project\MOBIS_BLE_CY\Docmentation\Test\180724_&#48169;&#49324;&#54056;&#53556;%20&#52769;&#51221;%20&#53580;&#49828;&#53944;_2st\180724_&#48169;&#49324;&#54056;&#53556;%20&#52769;&#51221;%20&#53580;&#49828;&#53944;_1M_2st.xlsx" TargetMode="External"/></Relationships>
</file>

<file path=ppt/charts/_rels/chart5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s1503001\Documents\01_project\02_Project\MOBIS_BLE_CY\Docmentation\Test\180724_&#48169;&#49324;&#54056;&#53556;%20&#52769;&#51221;%20&#53580;&#49828;&#53944;_2st\180724_&#48169;&#49324;&#54056;&#53556;%20&#52769;&#51221;%20&#53580;&#49828;&#53944;_1M_2st.xlsx" TargetMode="External"/></Relationships>
</file>

<file path=ppt/charts/_rels/chart5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s1503001\Documents\01_project\02_Project\MOBIS_BLE_CY\Docmentation\Test\180724_&#48169;&#49324;&#54056;&#53556;%20&#52769;&#51221;%20&#53580;&#49828;&#53944;_2st\180724_&#48169;&#49324;&#54056;&#53556;%20&#52769;&#51221;%20&#53580;&#49828;&#53944;_1M_2st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s1503001\Documents\01_project\02_Project\MOBIS_BLE_CY\Docmentation\Test\180724_&#48169;&#49324;&#54056;&#53556;%20&#52769;&#51221;%20&#53580;&#49828;&#53944;_2st\180724_&#48169;&#49324;&#54056;&#53556;%20&#52769;&#51221;%20&#53580;&#49828;&#53944;_1M_total_2st.xlsx" TargetMode="External"/></Relationships>
</file>

<file path=ppt/charts/_rels/chart60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s1503001\Documents\01_project\02_Project\MOBIS_BLE_CY\Docmentation\Test\180724_&#48169;&#49324;&#54056;&#53556;%20&#52769;&#51221;%20&#53580;&#49828;&#53944;_2st\180724_&#48169;&#49324;&#54056;&#53556;%20&#52769;&#51221;%20&#53580;&#49828;&#53944;_1M_2st.xlsx" TargetMode="External"/></Relationships>
</file>

<file path=ppt/charts/_rels/chart6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s1503001\Documents\01_project\02_Project\MOBIS_BLE_CY\Docmentation\Test\180724_&#48169;&#49324;&#54056;&#53556;%20&#52769;&#51221;%20&#53580;&#49828;&#53944;_2st\180724_&#48169;&#49324;&#54056;&#53556;%20&#52769;&#51221;%20&#53580;&#49828;&#53944;_1M_2st.xlsx" TargetMode="External"/></Relationships>
</file>

<file path=ppt/charts/_rels/chart6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s1503001\Documents\01_project\02_Project\MOBIS_BLE_CY\Docmentation\Test\180724_&#48169;&#49324;&#54056;&#53556;%20&#52769;&#51221;%20&#53580;&#49828;&#53944;_2st\180724_&#48169;&#49324;&#54056;&#53556;%20&#52769;&#51221;%20&#53580;&#49828;&#53944;_1M_2st.xlsx" TargetMode="External"/></Relationships>
</file>

<file path=ppt/charts/_rels/chart6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s1503001\Documents\01_project\02_Project\MOBIS_BLE_CY\Docmentation\Test\180724_&#48169;&#49324;&#54056;&#53556;%20&#52769;&#51221;%20&#53580;&#49828;&#53944;_2st\180724_&#48169;&#49324;&#54056;&#53556;%20&#52769;&#51221;%20&#53580;&#49828;&#53944;_1M_2st.xlsx" TargetMode="External"/></Relationships>
</file>

<file path=ppt/charts/_rels/chart6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s1503001\Documents\01_project\02_Project\MOBIS_BLE_CY\Docmentation\Test\180724_&#48169;&#49324;&#54056;&#53556;%20&#52769;&#51221;%20&#53580;&#49828;&#53944;_2st\180724_&#48169;&#49324;&#54056;&#53556;%20&#52769;&#51221;%20&#53580;&#49828;&#53944;_1M_2st.xlsx" TargetMode="External"/></Relationships>
</file>

<file path=ppt/charts/_rels/chart6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s1503001\Documents\01_project\02_Project\MOBIS_BLE_CY\Docmentation\Test\180724_&#48169;&#49324;&#54056;&#53556;%20&#52769;&#51221;%20&#53580;&#49828;&#53944;_2st\180724_&#48169;&#49324;&#54056;&#53556;%20&#52769;&#51221;%20&#53580;&#49828;&#53944;_1M_2st.xlsx" TargetMode="External"/></Relationships>
</file>

<file path=ppt/charts/_rels/chart6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s1503001\Documents\01_project\02_Project\MOBIS_BLE_CY\Docmentation\Test\180724_&#48169;&#49324;&#54056;&#53556;%20&#52769;&#51221;%20&#53580;&#49828;&#53944;_2st\180724_&#48169;&#49324;&#54056;&#53556;%20&#52769;&#51221;%20&#53580;&#49828;&#53944;_1M_2st.xlsx" TargetMode="External"/></Relationships>
</file>

<file path=ppt/charts/_rels/chart6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s1503001\Documents\01_project\02_Project\MOBIS_BLE_CY\Docmentation\Test\180724_&#48169;&#49324;&#54056;&#53556;%20&#52769;&#51221;%20&#53580;&#49828;&#53944;_2st\180724_&#48169;&#49324;&#54056;&#53556;%20&#52769;&#51221;%20&#53580;&#49828;&#53944;_1M_2st.xlsx" TargetMode="External"/></Relationships>
</file>

<file path=ppt/charts/_rels/chart6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s1503001\Documents\01_project\02_Project\MOBIS_BLE_CY\Docmentation\Test\180724_&#48169;&#49324;&#54056;&#53556;%20&#52769;&#51221;%20&#53580;&#49828;&#53944;_2st\180724_&#48169;&#49324;&#54056;&#53556;%20&#52769;&#51221;%20&#53580;&#49828;&#53944;_1M_2st.xlsx" TargetMode="External"/></Relationships>
</file>

<file path=ppt/charts/_rels/chart6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s1503001\Documents\01_project\02_Project\MOBIS_BLE_CY\Docmentation\Test\180724_&#48169;&#49324;&#54056;&#53556;%20&#52769;&#51221;%20&#53580;&#49828;&#53944;_2st\180724_&#48169;&#49324;&#54056;&#53556;%20&#52769;&#51221;%20&#53580;&#49828;&#53944;_1M_2st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s1503001\Documents\01_project\02_Project\MOBIS_BLE_CY\Docmentation\Test\180724_&#48169;&#49324;&#54056;&#53556;%20&#52769;&#51221;%20&#53580;&#49828;&#53944;_2st\180724_&#48169;&#49324;&#54056;&#53556;%20&#52769;&#51221;%20&#53580;&#49828;&#53944;_1M_total_2st.xlsx" TargetMode="External"/></Relationships>
</file>

<file path=ppt/charts/_rels/chart70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s1503001\Documents\01_project\02_Project\MOBIS_BLE_CY\Docmentation\Test\180724_&#48169;&#49324;&#54056;&#53556;%20&#52769;&#51221;%20&#53580;&#49828;&#53944;_2st\180724_&#48169;&#49324;&#54056;&#53556;%20&#52769;&#51221;%20&#53580;&#49828;&#53944;_1M_2st.xlsx" TargetMode="External"/></Relationships>
</file>

<file path=ppt/charts/_rels/chart7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s1503001\Documents\01_project\02_Project\MOBIS_BLE_CY\Docmentation\Test\180724_&#48169;&#49324;&#54056;&#53556;%20&#52769;&#51221;%20&#53580;&#49828;&#53944;_2st\180724_&#48169;&#49324;&#54056;&#53556;%20&#52769;&#51221;%20&#53580;&#49828;&#53944;_1M_2st.xlsx" TargetMode="External"/></Relationships>
</file>

<file path=ppt/charts/_rels/chart7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s1503001\Documents\01_project\02_Project\MOBIS_BLE_CY\Docmentation\Test\180724_&#48169;&#49324;&#54056;&#53556;%20&#52769;&#51221;%20&#53580;&#49828;&#53944;_2st\180724_&#48169;&#49324;&#54056;&#53556;%20&#52769;&#51221;%20&#53580;&#49828;&#53944;_1M_2st.xlsx" TargetMode="External"/></Relationships>
</file>

<file path=ppt/charts/_rels/chart7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s1503001\Documents\01_project\02_Project\MOBIS_BLE_CY\Docmentation\Test\180724_&#48169;&#49324;&#54056;&#53556;%20&#52769;&#51221;%20&#53580;&#49828;&#53944;_2st\180724_&#48169;&#49324;&#54056;&#53556;%20&#52769;&#51221;%20&#53580;&#49828;&#53944;_1M_2st.xlsx" TargetMode="External"/></Relationships>
</file>

<file path=ppt/charts/_rels/chart7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s1503001\Documents\01_project\02_Project\MOBIS_BLE_CY\Docmentation\Test\180724_&#48169;&#49324;&#54056;&#53556;%20&#52769;&#51221;%20&#53580;&#49828;&#53944;_2st\180724_&#48169;&#49324;&#54056;&#53556;%20&#52769;&#51221;%20&#53580;&#49828;&#53944;_1M_2st.xlsx" TargetMode="External"/></Relationships>
</file>

<file path=ppt/charts/_rels/chart7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s1503001\Documents\01_project\02_Project\MOBIS_BLE_CY\Docmentation\Test\180724_&#48169;&#49324;&#54056;&#53556;%20&#52769;&#51221;%20&#53580;&#49828;&#53944;_2st\180724_&#48169;&#49324;&#54056;&#53556;%20&#52769;&#51221;%20&#53580;&#49828;&#53944;_1M_2st.xlsx" TargetMode="External"/></Relationships>
</file>

<file path=ppt/charts/_rels/chart7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s1503001\Documents\01_project\02_Project\MOBIS_BLE_CY\Docmentation\Test\180724_&#48169;&#49324;&#54056;&#53556;%20&#52769;&#51221;%20&#53580;&#49828;&#53944;_2st\180724_&#48169;&#49324;&#54056;&#53556;%20&#52769;&#51221;%20&#53580;&#49828;&#53944;_1M_2st.xlsx" TargetMode="External"/></Relationships>
</file>

<file path=ppt/charts/_rels/chart7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s1503001\Documents\01_project\02_Project\MOBIS_BLE_CY\Docmentation\Test\180724_&#48169;&#49324;&#54056;&#53556;%20&#52769;&#51221;%20&#53580;&#49828;&#53944;_2st\180724_&#48169;&#49324;&#54056;&#53556;%20&#52769;&#51221;%20&#53580;&#49828;&#53944;_1M_2st.xlsx" TargetMode="External"/></Relationships>
</file>

<file path=ppt/charts/_rels/chart7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s1503001\Documents\01_project\02_Project\MOBIS_BLE_CY\Docmentation\Test\180724_&#48169;&#49324;&#54056;&#53556;%20&#52769;&#51221;%20&#53580;&#49828;&#53944;_2st\180724_&#48169;&#49324;&#54056;&#53556;%20&#52769;&#51221;%20&#53580;&#49828;&#53944;_1M_2st.xlsx" TargetMode="External"/></Relationships>
</file>

<file path=ppt/charts/_rels/chart7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s1503001\Documents\01_project\02_Project\MOBIS_BLE_CY\Docmentation\Test\180724_&#48169;&#49324;&#54056;&#53556;%20&#52769;&#51221;%20&#53580;&#49828;&#53944;_2st\180724_&#48169;&#49324;&#54056;&#53556;%20&#52769;&#51221;%20&#53580;&#49828;&#53944;_1M_2st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s1503001\Documents\01_project\02_Project\MOBIS_BLE_CY\Docmentation\Test\180724_&#48169;&#49324;&#54056;&#53556;%20&#52769;&#51221;%20&#53580;&#49828;&#53944;_2st\180724_&#48169;&#49324;&#54056;&#53556;%20&#52769;&#51221;%20&#53580;&#49828;&#53944;_1M_total_2st.xlsx" TargetMode="External"/></Relationships>
</file>

<file path=ppt/charts/_rels/chart80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s1503001\Documents\01_project\02_Project\MOBIS_BLE_CY\Docmentation\Test\180724_&#48169;&#49324;&#54056;&#53556;%20&#52769;&#51221;%20&#53580;&#49828;&#53944;_2st\180724_&#48169;&#49324;&#54056;&#53556;%20&#52769;&#51221;%20&#53580;&#49828;&#53944;_1M_2st.xlsx" TargetMode="External"/></Relationships>
</file>

<file path=ppt/charts/_rels/chart8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s1503001\Documents\01_project\02_Project\MOBIS_BLE_CY\Docmentation\Test\180724_&#48169;&#49324;&#54056;&#53556;%20&#52769;&#51221;%20&#53580;&#49828;&#53944;_2st\180724_&#48169;&#49324;&#54056;&#53556;%20&#52769;&#51221;%20&#53580;&#49828;&#53944;_1M_2st.xlsx" TargetMode="External"/></Relationships>
</file>

<file path=ppt/charts/_rels/chart8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s1503001\Documents\01_project\02_Project\MOBIS_BLE_CY\Docmentation\Test\180724_&#48169;&#49324;&#54056;&#53556;%20&#52769;&#51221;%20&#53580;&#49828;&#53944;_2st\180724_&#48169;&#49324;&#54056;&#53556;%20&#52769;&#51221;%20&#53580;&#49828;&#53944;_1M_2st.xlsx" TargetMode="External"/></Relationships>
</file>

<file path=ppt/charts/_rels/chart8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s1503001\Documents\01_project\02_Project\MOBIS_BLE_CY\Docmentation\Test\180724_&#48169;&#49324;&#54056;&#53556;%20&#52769;&#51221;%20&#53580;&#49828;&#53944;_2st\180724_&#48169;&#49324;&#54056;&#53556;%20&#52769;&#51221;%20&#53580;&#49828;&#53944;_1M_2st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s1503001\Documents\01_project\02_Project\MOBIS_BLE_CY\Docmentation\Test\180724_&#48169;&#49324;&#54056;&#53556;%20&#52769;&#51221;%20&#53580;&#49828;&#53944;_2st\180724_&#48169;&#49324;&#54056;&#53556;%20&#52769;&#51221;%20&#53580;&#49828;&#53944;_1M_total_2s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radarChart>
        <c:radarStyle val="marker"/>
        <c:ser>
          <c:idx val="0"/>
          <c:order val="0"/>
          <c:spPr>
            <a:ln w="34925"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'[1]sub module 04'!$K$104:$R$104</c:f>
              <c:strCache>
                <c:ptCount val="8"/>
                <c:pt idx="0">
                  <c:v>0°</c:v>
                </c:pt>
                <c:pt idx="1">
                  <c:v>45°</c:v>
                </c:pt>
                <c:pt idx="2">
                  <c:v>90°</c:v>
                </c:pt>
                <c:pt idx="3">
                  <c:v>135°</c:v>
                </c:pt>
                <c:pt idx="4">
                  <c:v>180°</c:v>
                </c:pt>
                <c:pt idx="5">
                  <c:v>225°</c:v>
                </c:pt>
                <c:pt idx="6">
                  <c:v>270°</c:v>
                </c:pt>
                <c:pt idx="7">
                  <c:v>315°</c:v>
                </c:pt>
              </c:strCache>
            </c:strRef>
          </c:cat>
          <c:val>
            <c:numRef>
              <c:f>'그래프 전체'!$C$48:$C$55</c:f>
              <c:numCache>
                <c:formatCode>General</c:formatCode>
                <c:ptCount val="8"/>
                <c:pt idx="0">
                  <c:v>-61.23</c:v>
                </c:pt>
                <c:pt idx="1">
                  <c:v>-58.35</c:v>
                </c:pt>
                <c:pt idx="2">
                  <c:v>-55.67</c:v>
                </c:pt>
                <c:pt idx="3">
                  <c:v>-58.92</c:v>
                </c:pt>
                <c:pt idx="4">
                  <c:v>-65.45</c:v>
                </c:pt>
                <c:pt idx="5">
                  <c:v>-64.319999999999993</c:v>
                </c:pt>
                <c:pt idx="6">
                  <c:v>-65.72</c:v>
                </c:pt>
                <c:pt idx="7">
                  <c:v>-65.53</c:v>
                </c:pt>
              </c:numCache>
            </c:numRef>
          </c:val>
        </c:ser>
        <c:axId val="113742976"/>
        <c:axId val="133942272"/>
      </c:radarChart>
      <c:catAx>
        <c:axId val="113742976"/>
        <c:scaling>
          <c:orientation val="minMax"/>
        </c:scaling>
        <c:axPos val="b"/>
        <c:majorGridlines/>
        <c:tickLblPos val="nextTo"/>
        <c:crossAx val="133942272"/>
        <c:crosses val="autoZero"/>
        <c:auto val="1"/>
        <c:lblAlgn val="ctr"/>
        <c:lblOffset val="100"/>
      </c:catAx>
      <c:valAx>
        <c:axId val="133942272"/>
        <c:scaling>
          <c:orientation val="minMax"/>
          <c:max val="-55"/>
          <c:min val="-100"/>
        </c:scaling>
        <c:axPos val="l"/>
        <c:majorGridlines>
          <c:spPr>
            <a:ln w="0">
              <a:solidFill>
                <a:sysClr val="windowText" lastClr="000000">
                  <a:alpha val="17000"/>
                </a:sysClr>
              </a:solidFill>
            </a:ln>
          </c:spPr>
        </c:majorGridlines>
        <c:numFmt formatCode="General" sourceLinked="1"/>
        <c:majorTickMark val="none"/>
        <c:tickLblPos val="nextTo"/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ko-KR"/>
          </a:p>
        </c:txPr>
        <c:crossAx val="113742976"/>
        <c:crosses val="autoZero"/>
        <c:crossBetween val="between"/>
      </c:valAx>
    </c:plotArea>
    <c:plotVisOnly val="1"/>
  </c:chart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radarChart>
        <c:radarStyle val="marker"/>
        <c:ser>
          <c:idx val="0"/>
          <c:order val="0"/>
          <c:spPr>
            <a:ln w="22225"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'[1]sub module 04'!$K$104:$R$104</c:f>
              <c:strCache>
                <c:ptCount val="8"/>
                <c:pt idx="0">
                  <c:v>0°</c:v>
                </c:pt>
                <c:pt idx="1">
                  <c:v>45°</c:v>
                </c:pt>
                <c:pt idx="2">
                  <c:v>90°</c:v>
                </c:pt>
                <c:pt idx="3">
                  <c:v>135°</c:v>
                </c:pt>
                <c:pt idx="4">
                  <c:v>180°</c:v>
                </c:pt>
                <c:pt idx="5">
                  <c:v>225°</c:v>
                </c:pt>
                <c:pt idx="6">
                  <c:v>270°</c:v>
                </c:pt>
                <c:pt idx="7">
                  <c:v>315°</c:v>
                </c:pt>
              </c:strCache>
            </c:strRef>
          </c:cat>
          <c:val>
            <c:numRef>
              <c:f>'1M 그래프 전체'!$H$32:$H$39</c:f>
              <c:numCache>
                <c:formatCode>@</c:formatCode>
                <c:ptCount val="8"/>
                <c:pt idx="0">
                  <c:v>-79.08</c:v>
                </c:pt>
                <c:pt idx="1">
                  <c:v>-75.63</c:v>
                </c:pt>
                <c:pt idx="2">
                  <c:v>-65.16</c:v>
                </c:pt>
                <c:pt idx="3">
                  <c:v>-84.05</c:v>
                </c:pt>
                <c:pt idx="4">
                  <c:v>-81.75</c:v>
                </c:pt>
                <c:pt idx="5">
                  <c:v>-76.760000000000005</c:v>
                </c:pt>
                <c:pt idx="6">
                  <c:v>-71.239999999999995</c:v>
                </c:pt>
                <c:pt idx="7">
                  <c:v>-83.55</c:v>
                </c:pt>
              </c:numCache>
            </c:numRef>
          </c:val>
        </c:ser>
        <c:axId val="204640640"/>
        <c:axId val="204642176"/>
      </c:radarChart>
      <c:catAx>
        <c:axId val="204640640"/>
        <c:scaling>
          <c:orientation val="minMax"/>
        </c:scaling>
        <c:axPos val="b"/>
        <c:majorGridlines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04642176"/>
        <c:crosses val="autoZero"/>
        <c:auto val="1"/>
        <c:lblAlgn val="ctr"/>
        <c:lblOffset val="100"/>
      </c:catAx>
      <c:valAx>
        <c:axId val="204642176"/>
        <c:scaling>
          <c:orientation val="minMax"/>
          <c:max val="-60"/>
          <c:min val="-100"/>
        </c:scaling>
        <c:axPos val="l"/>
        <c:majorGridlines>
          <c:spPr>
            <a:ln w="0">
              <a:solidFill>
                <a:sysClr val="windowText" lastClr="000000">
                  <a:alpha val="17000"/>
                </a:sysClr>
              </a:solidFill>
            </a:ln>
          </c:spPr>
        </c:majorGridlines>
        <c:numFmt formatCode="@" sourceLinked="1"/>
        <c:majorTickMark val="none"/>
        <c:tickLblPos val="nextTo"/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ko-KR"/>
          </a:p>
        </c:txPr>
        <c:crossAx val="204640640"/>
        <c:crosses val="autoZero"/>
        <c:crossBetween val="between"/>
      </c:valAx>
    </c:plotArea>
    <c:plotVisOnly val="1"/>
  </c:chart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radarChart>
        <c:radarStyle val="marker"/>
        <c:ser>
          <c:idx val="0"/>
          <c:order val="0"/>
          <c:spPr>
            <a:ln w="22225"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'[1]sub module 04'!$K$104:$R$104</c:f>
              <c:strCache>
                <c:ptCount val="8"/>
                <c:pt idx="0">
                  <c:v>0°</c:v>
                </c:pt>
                <c:pt idx="1">
                  <c:v>45°</c:v>
                </c:pt>
                <c:pt idx="2">
                  <c:v>90°</c:v>
                </c:pt>
                <c:pt idx="3">
                  <c:v>135°</c:v>
                </c:pt>
                <c:pt idx="4">
                  <c:v>180°</c:v>
                </c:pt>
                <c:pt idx="5">
                  <c:v>225°</c:v>
                </c:pt>
                <c:pt idx="6">
                  <c:v>270°</c:v>
                </c:pt>
                <c:pt idx="7">
                  <c:v>315°</c:v>
                </c:pt>
              </c:strCache>
            </c:strRef>
          </c:cat>
          <c:val>
            <c:numRef>
              <c:f>'1M 그래프 전체'!$I$32:$I$39</c:f>
              <c:numCache>
                <c:formatCode>@</c:formatCode>
                <c:ptCount val="8"/>
                <c:pt idx="0">
                  <c:v>-75.88</c:v>
                </c:pt>
                <c:pt idx="1">
                  <c:v>-72.48</c:v>
                </c:pt>
                <c:pt idx="2">
                  <c:v>-69.64</c:v>
                </c:pt>
                <c:pt idx="3">
                  <c:v>-78.39</c:v>
                </c:pt>
                <c:pt idx="4">
                  <c:v>-76.430000000000007</c:v>
                </c:pt>
                <c:pt idx="5">
                  <c:v>-72.63</c:v>
                </c:pt>
                <c:pt idx="6">
                  <c:v>-61.59</c:v>
                </c:pt>
                <c:pt idx="7">
                  <c:v>-80.64</c:v>
                </c:pt>
              </c:numCache>
            </c:numRef>
          </c:val>
        </c:ser>
        <c:axId val="204833536"/>
        <c:axId val="204835072"/>
      </c:radarChart>
      <c:catAx>
        <c:axId val="204833536"/>
        <c:scaling>
          <c:orientation val="minMax"/>
        </c:scaling>
        <c:axPos val="b"/>
        <c:majorGridlines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04835072"/>
        <c:crosses val="autoZero"/>
        <c:auto val="1"/>
        <c:lblAlgn val="ctr"/>
        <c:lblOffset val="100"/>
      </c:catAx>
      <c:valAx>
        <c:axId val="204835072"/>
        <c:scaling>
          <c:orientation val="minMax"/>
          <c:max val="-60"/>
          <c:min val="-100"/>
        </c:scaling>
        <c:axPos val="l"/>
        <c:majorGridlines>
          <c:spPr>
            <a:ln w="0">
              <a:solidFill>
                <a:sysClr val="windowText" lastClr="000000">
                  <a:alpha val="17000"/>
                </a:sysClr>
              </a:solidFill>
            </a:ln>
          </c:spPr>
        </c:majorGridlines>
        <c:numFmt formatCode="@" sourceLinked="1"/>
        <c:majorTickMark val="none"/>
        <c:tickLblPos val="nextTo"/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ko-KR"/>
          </a:p>
        </c:txPr>
        <c:crossAx val="204833536"/>
        <c:crosses val="autoZero"/>
        <c:crossBetween val="between"/>
      </c:valAx>
    </c:plotArea>
    <c:plotVisOnly val="1"/>
  </c:chart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radarChart>
        <c:radarStyle val="marker"/>
        <c:ser>
          <c:idx val="0"/>
          <c:order val="0"/>
          <c:spPr>
            <a:ln w="22225"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'[1]sub module 04'!$K$104:$R$104</c:f>
              <c:strCache>
                <c:ptCount val="8"/>
                <c:pt idx="0">
                  <c:v>0°</c:v>
                </c:pt>
                <c:pt idx="1">
                  <c:v>45°</c:v>
                </c:pt>
                <c:pt idx="2">
                  <c:v>90°</c:v>
                </c:pt>
                <c:pt idx="3">
                  <c:v>135°</c:v>
                </c:pt>
                <c:pt idx="4">
                  <c:v>180°</c:v>
                </c:pt>
                <c:pt idx="5">
                  <c:v>225°</c:v>
                </c:pt>
                <c:pt idx="6">
                  <c:v>270°</c:v>
                </c:pt>
                <c:pt idx="7">
                  <c:v>315°</c:v>
                </c:pt>
              </c:strCache>
            </c:strRef>
          </c:cat>
          <c:val>
            <c:numRef>
              <c:f>'2M 그래프 전체'!$B$32:$B$39</c:f>
              <c:numCache>
                <c:formatCode>@</c:formatCode>
                <c:ptCount val="8"/>
                <c:pt idx="0">
                  <c:v>-73.88</c:v>
                </c:pt>
                <c:pt idx="1">
                  <c:v>-73.069999999999993</c:v>
                </c:pt>
                <c:pt idx="2">
                  <c:v>-80.39</c:v>
                </c:pt>
                <c:pt idx="3">
                  <c:v>-78.37</c:v>
                </c:pt>
                <c:pt idx="4">
                  <c:v>-84.29</c:v>
                </c:pt>
                <c:pt idx="5">
                  <c:v>-71.06</c:v>
                </c:pt>
                <c:pt idx="6">
                  <c:v>-79.72</c:v>
                </c:pt>
                <c:pt idx="7">
                  <c:v>-77.540000000000006</c:v>
                </c:pt>
              </c:numCache>
            </c:numRef>
          </c:val>
        </c:ser>
        <c:axId val="157541504"/>
        <c:axId val="215865984"/>
      </c:radarChart>
      <c:catAx>
        <c:axId val="157541504"/>
        <c:scaling>
          <c:orientation val="minMax"/>
        </c:scaling>
        <c:axPos val="b"/>
        <c:majorGridlines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15865984"/>
        <c:crosses val="autoZero"/>
        <c:auto val="1"/>
        <c:lblAlgn val="ctr"/>
        <c:lblOffset val="100"/>
      </c:catAx>
      <c:valAx>
        <c:axId val="215865984"/>
        <c:scaling>
          <c:orientation val="minMax"/>
          <c:max val="-60"/>
          <c:min val="-100"/>
        </c:scaling>
        <c:axPos val="l"/>
        <c:majorGridlines>
          <c:spPr>
            <a:ln w="0">
              <a:solidFill>
                <a:sysClr val="windowText" lastClr="000000">
                  <a:alpha val="17000"/>
                </a:sysClr>
              </a:solidFill>
            </a:ln>
          </c:spPr>
        </c:majorGridlines>
        <c:numFmt formatCode="@" sourceLinked="1"/>
        <c:majorTickMark val="none"/>
        <c:tickLblPos val="nextTo"/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ko-KR"/>
          </a:p>
        </c:txPr>
        <c:crossAx val="157541504"/>
        <c:crosses val="autoZero"/>
        <c:crossBetween val="between"/>
      </c:valAx>
    </c:plotArea>
    <c:plotVisOnly val="1"/>
  </c:chart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radarChart>
        <c:radarStyle val="marker"/>
        <c:ser>
          <c:idx val="0"/>
          <c:order val="0"/>
          <c:spPr>
            <a:ln w="22225"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'[1]sub module 04'!$K$104:$R$104</c:f>
              <c:strCache>
                <c:ptCount val="8"/>
                <c:pt idx="0">
                  <c:v>0°</c:v>
                </c:pt>
                <c:pt idx="1">
                  <c:v>45°</c:v>
                </c:pt>
                <c:pt idx="2">
                  <c:v>90°</c:v>
                </c:pt>
                <c:pt idx="3">
                  <c:v>135°</c:v>
                </c:pt>
                <c:pt idx="4">
                  <c:v>180°</c:v>
                </c:pt>
                <c:pt idx="5">
                  <c:v>225°</c:v>
                </c:pt>
                <c:pt idx="6">
                  <c:v>270°</c:v>
                </c:pt>
                <c:pt idx="7">
                  <c:v>315°</c:v>
                </c:pt>
              </c:strCache>
            </c:strRef>
          </c:cat>
          <c:val>
            <c:numRef>
              <c:f>'2M 그래프 전체'!$C$32:$C$39</c:f>
              <c:numCache>
                <c:formatCode>@</c:formatCode>
                <c:ptCount val="8"/>
                <c:pt idx="0">
                  <c:v>-77.03</c:v>
                </c:pt>
                <c:pt idx="1">
                  <c:v>-82.74</c:v>
                </c:pt>
                <c:pt idx="2">
                  <c:v>-72.98</c:v>
                </c:pt>
                <c:pt idx="3">
                  <c:v>-78.44</c:v>
                </c:pt>
                <c:pt idx="4">
                  <c:v>-71.31</c:v>
                </c:pt>
                <c:pt idx="5">
                  <c:v>-80.2</c:v>
                </c:pt>
                <c:pt idx="6">
                  <c:v>-78.900000000000006</c:v>
                </c:pt>
                <c:pt idx="7">
                  <c:v>-80.599999999999994</c:v>
                </c:pt>
              </c:numCache>
            </c:numRef>
          </c:val>
        </c:ser>
        <c:axId val="228888960"/>
        <c:axId val="228890496"/>
      </c:radarChart>
      <c:catAx>
        <c:axId val="228888960"/>
        <c:scaling>
          <c:orientation val="minMax"/>
        </c:scaling>
        <c:axPos val="b"/>
        <c:majorGridlines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28890496"/>
        <c:crosses val="autoZero"/>
        <c:auto val="1"/>
        <c:lblAlgn val="ctr"/>
        <c:lblOffset val="100"/>
      </c:catAx>
      <c:valAx>
        <c:axId val="228890496"/>
        <c:scaling>
          <c:orientation val="minMax"/>
          <c:max val="-60"/>
          <c:min val="-100"/>
        </c:scaling>
        <c:axPos val="l"/>
        <c:majorGridlines>
          <c:spPr>
            <a:ln w="0">
              <a:solidFill>
                <a:sysClr val="windowText" lastClr="000000">
                  <a:alpha val="17000"/>
                </a:sysClr>
              </a:solidFill>
            </a:ln>
          </c:spPr>
        </c:majorGridlines>
        <c:numFmt formatCode="@" sourceLinked="1"/>
        <c:majorTickMark val="none"/>
        <c:tickLblPos val="nextTo"/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ko-KR"/>
          </a:p>
        </c:txPr>
        <c:crossAx val="228888960"/>
        <c:crosses val="autoZero"/>
        <c:crossBetween val="between"/>
      </c:valAx>
    </c:plotArea>
    <c:plotVisOnly val="1"/>
  </c:chart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radarChart>
        <c:radarStyle val="marker"/>
        <c:ser>
          <c:idx val="0"/>
          <c:order val="0"/>
          <c:spPr>
            <a:ln w="22225"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'[1]sub module 04'!$K$104:$R$104</c:f>
              <c:strCache>
                <c:ptCount val="8"/>
                <c:pt idx="0">
                  <c:v>0°</c:v>
                </c:pt>
                <c:pt idx="1">
                  <c:v>45°</c:v>
                </c:pt>
                <c:pt idx="2">
                  <c:v>90°</c:v>
                </c:pt>
                <c:pt idx="3">
                  <c:v>135°</c:v>
                </c:pt>
                <c:pt idx="4">
                  <c:v>180°</c:v>
                </c:pt>
                <c:pt idx="5">
                  <c:v>225°</c:v>
                </c:pt>
                <c:pt idx="6">
                  <c:v>270°</c:v>
                </c:pt>
                <c:pt idx="7">
                  <c:v>315°</c:v>
                </c:pt>
              </c:strCache>
            </c:strRef>
          </c:cat>
          <c:val>
            <c:numRef>
              <c:f>'2M 그래프 전체'!$D$32:$D$39</c:f>
              <c:numCache>
                <c:formatCode>@</c:formatCode>
                <c:ptCount val="8"/>
                <c:pt idx="0">
                  <c:v>-84.37</c:v>
                </c:pt>
                <c:pt idx="1">
                  <c:v>-74.72</c:v>
                </c:pt>
                <c:pt idx="2">
                  <c:v>-68.5</c:v>
                </c:pt>
                <c:pt idx="3">
                  <c:v>-68.77</c:v>
                </c:pt>
                <c:pt idx="4">
                  <c:v>-72.02</c:v>
                </c:pt>
                <c:pt idx="5">
                  <c:v>-78.790000000000006</c:v>
                </c:pt>
                <c:pt idx="6">
                  <c:v>-74.89</c:v>
                </c:pt>
                <c:pt idx="7">
                  <c:v>-79.31</c:v>
                </c:pt>
              </c:numCache>
            </c:numRef>
          </c:val>
        </c:ser>
        <c:axId val="230030720"/>
        <c:axId val="232903808"/>
      </c:radarChart>
      <c:catAx>
        <c:axId val="230030720"/>
        <c:scaling>
          <c:orientation val="minMax"/>
        </c:scaling>
        <c:axPos val="b"/>
        <c:majorGridlines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32903808"/>
        <c:crosses val="autoZero"/>
        <c:auto val="1"/>
        <c:lblAlgn val="ctr"/>
        <c:lblOffset val="100"/>
      </c:catAx>
      <c:valAx>
        <c:axId val="232903808"/>
        <c:scaling>
          <c:orientation val="minMax"/>
          <c:max val="-60"/>
          <c:min val="-100"/>
        </c:scaling>
        <c:axPos val="l"/>
        <c:majorGridlines>
          <c:spPr>
            <a:ln w="0">
              <a:solidFill>
                <a:sysClr val="windowText" lastClr="000000">
                  <a:alpha val="17000"/>
                </a:sysClr>
              </a:solidFill>
            </a:ln>
          </c:spPr>
        </c:majorGridlines>
        <c:numFmt formatCode="@" sourceLinked="1"/>
        <c:majorTickMark val="none"/>
        <c:tickLblPos val="nextTo"/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ko-KR"/>
          </a:p>
        </c:txPr>
        <c:crossAx val="230030720"/>
        <c:crosses val="autoZero"/>
        <c:crossBetween val="between"/>
      </c:valAx>
    </c:plotArea>
    <c:plotVisOnly val="1"/>
  </c:chart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radarChart>
        <c:radarStyle val="marker"/>
        <c:ser>
          <c:idx val="0"/>
          <c:order val="0"/>
          <c:spPr>
            <a:ln w="22225"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'[1]sub module 04'!$K$104:$R$104</c:f>
              <c:strCache>
                <c:ptCount val="8"/>
                <c:pt idx="0">
                  <c:v>0°</c:v>
                </c:pt>
                <c:pt idx="1">
                  <c:v>45°</c:v>
                </c:pt>
                <c:pt idx="2">
                  <c:v>90°</c:v>
                </c:pt>
                <c:pt idx="3">
                  <c:v>135°</c:v>
                </c:pt>
                <c:pt idx="4">
                  <c:v>180°</c:v>
                </c:pt>
                <c:pt idx="5">
                  <c:v>225°</c:v>
                </c:pt>
                <c:pt idx="6">
                  <c:v>270°</c:v>
                </c:pt>
                <c:pt idx="7">
                  <c:v>315°</c:v>
                </c:pt>
              </c:strCache>
            </c:strRef>
          </c:cat>
          <c:val>
            <c:numRef>
              <c:f>'2M 그래프 전체'!$E$32:$E$39</c:f>
              <c:numCache>
                <c:formatCode>@</c:formatCode>
                <c:ptCount val="8"/>
                <c:pt idx="0">
                  <c:v>-74.86</c:v>
                </c:pt>
                <c:pt idx="1">
                  <c:v>-74.42</c:v>
                </c:pt>
                <c:pt idx="2">
                  <c:v>-77.05</c:v>
                </c:pt>
                <c:pt idx="3">
                  <c:v>-76.540000000000006</c:v>
                </c:pt>
                <c:pt idx="4">
                  <c:v>-87.05</c:v>
                </c:pt>
                <c:pt idx="5">
                  <c:v>-86.57</c:v>
                </c:pt>
                <c:pt idx="6">
                  <c:v>-76.09</c:v>
                </c:pt>
                <c:pt idx="7">
                  <c:v>-80.53</c:v>
                </c:pt>
              </c:numCache>
            </c:numRef>
          </c:val>
        </c:ser>
        <c:axId val="233087360"/>
        <c:axId val="234719488"/>
      </c:radarChart>
      <c:catAx>
        <c:axId val="233087360"/>
        <c:scaling>
          <c:orientation val="minMax"/>
        </c:scaling>
        <c:axPos val="b"/>
        <c:majorGridlines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34719488"/>
        <c:crosses val="autoZero"/>
        <c:auto val="1"/>
        <c:lblAlgn val="ctr"/>
        <c:lblOffset val="100"/>
      </c:catAx>
      <c:valAx>
        <c:axId val="234719488"/>
        <c:scaling>
          <c:orientation val="minMax"/>
          <c:max val="-60"/>
          <c:min val="-100"/>
        </c:scaling>
        <c:axPos val="l"/>
        <c:majorGridlines>
          <c:spPr>
            <a:ln w="0">
              <a:solidFill>
                <a:sysClr val="windowText" lastClr="000000">
                  <a:alpha val="17000"/>
                </a:sysClr>
              </a:solidFill>
            </a:ln>
          </c:spPr>
        </c:majorGridlines>
        <c:numFmt formatCode="@" sourceLinked="1"/>
        <c:majorTickMark val="none"/>
        <c:tickLblPos val="nextTo"/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ko-KR"/>
          </a:p>
        </c:txPr>
        <c:crossAx val="233087360"/>
        <c:crosses val="autoZero"/>
        <c:crossBetween val="between"/>
      </c:valAx>
    </c:plotArea>
    <c:plotVisOnly val="1"/>
  </c:chart>
  <c:externalData r:id="rId1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radarChart>
        <c:radarStyle val="marker"/>
        <c:ser>
          <c:idx val="0"/>
          <c:order val="0"/>
          <c:spPr>
            <a:ln w="22225"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'[1]sub module 04'!$K$104:$R$104</c:f>
              <c:strCache>
                <c:ptCount val="8"/>
                <c:pt idx="0">
                  <c:v>0°</c:v>
                </c:pt>
                <c:pt idx="1">
                  <c:v>45°</c:v>
                </c:pt>
                <c:pt idx="2">
                  <c:v>90°</c:v>
                </c:pt>
                <c:pt idx="3">
                  <c:v>135°</c:v>
                </c:pt>
                <c:pt idx="4">
                  <c:v>180°</c:v>
                </c:pt>
                <c:pt idx="5">
                  <c:v>225°</c:v>
                </c:pt>
                <c:pt idx="6">
                  <c:v>270°</c:v>
                </c:pt>
                <c:pt idx="7">
                  <c:v>315°</c:v>
                </c:pt>
              </c:strCache>
            </c:strRef>
          </c:cat>
          <c:val>
            <c:numRef>
              <c:f>'2M 그래프 전체'!$F$32:$F$39</c:f>
              <c:numCache>
                <c:formatCode>@</c:formatCode>
                <c:ptCount val="8"/>
                <c:pt idx="0">
                  <c:v>-71.58</c:v>
                </c:pt>
                <c:pt idx="1">
                  <c:v>-65.7</c:v>
                </c:pt>
                <c:pt idx="2">
                  <c:v>-82.61</c:v>
                </c:pt>
                <c:pt idx="3">
                  <c:v>-82.75</c:v>
                </c:pt>
                <c:pt idx="4">
                  <c:v>-89.61</c:v>
                </c:pt>
                <c:pt idx="5">
                  <c:v>-82.09</c:v>
                </c:pt>
                <c:pt idx="6">
                  <c:v>-74.37</c:v>
                </c:pt>
                <c:pt idx="7">
                  <c:v>-65.900000000000006</c:v>
                </c:pt>
              </c:numCache>
            </c:numRef>
          </c:val>
        </c:ser>
        <c:axId val="234897792"/>
        <c:axId val="234913792"/>
      </c:radarChart>
      <c:catAx>
        <c:axId val="234897792"/>
        <c:scaling>
          <c:orientation val="minMax"/>
        </c:scaling>
        <c:axPos val="b"/>
        <c:majorGridlines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34913792"/>
        <c:crosses val="autoZero"/>
        <c:auto val="1"/>
        <c:lblAlgn val="ctr"/>
        <c:lblOffset val="100"/>
      </c:catAx>
      <c:valAx>
        <c:axId val="234913792"/>
        <c:scaling>
          <c:orientation val="minMax"/>
          <c:max val="-60"/>
          <c:min val="-100"/>
        </c:scaling>
        <c:axPos val="l"/>
        <c:majorGridlines>
          <c:spPr>
            <a:ln w="0">
              <a:solidFill>
                <a:sysClr val="windowText" lastClr="000000">
                  <a:alpha val="17000"/>
                </a:sysClr>
              </a:solidFill>
            </a:ln>
          </c:spPr>
        </c:majorGridlines>
        <c:numFmt formatCode="@" sourceLinked="1"/>
        <c:majorTickMark val="none"/>
        <c:tickLblPos val="nextTo"/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ko-KR"/>
          </a:p>
        </c:txPr>
        <c:crossAx val="234897792"/>
        <c:crosses val="autoZero"/>
        <c:crossBetween val="between"/>
      </c:valAx>
    </c:plotArea>
    <c:plotVisOnly val="1"/>
  </c:chart>
  <c:externalData r:id="rId1"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radarChart>
        <c:radarStyle val="marker"/>
        <c:ser>
          <c:idx val="0"/>
          <c:order val="0"/>
          <c:spPr>
            <a:ln w="22225"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'[1]sub module 04'!$K$104:$R$104</c:f>
              <c:strCache>
                <c:ptCount val="8"/>
                <c:pt idx="0">
                  <c:v>0°</c:v>
                </c:pt>
                <c:pt idx="1">
                  <c:v>45°</c:v>
                </c:pt>
                <c:pt idx="2">
                  <c:v>90°</c:v>
                </c:pt>
                <c:pt idx="3">
                  <c:v>135°</c:v>
                </c:pt>
                <c:pt idx="4">
                  <c:v>180°</c:v>
                </c:pt>
                <c:pt idx="5">
                  <c:v>225°</c:v>
                </c:pt>
                <c:pt idx="6">
                  <c:v>270°</c:v>
                </c:pt>
                <c:pt idx="7">
                  <c:v>315°</c:v>
                </c:pt>
              </c:strCache>
            </c:strRef>
          </c:cat>
          <c:val>
            <c:numRef>
              <c:f>'2M 그래프 전체'!$G$32:$G$39</c:f>
              <c:numCache>
                <c:formatCode>@</c:formatCode>
                <c:ptCount val="8"/>
                <c:pt idx="0">
                  <c:v>-87.28</c:v>
                </c:pt>
                <c:pt idx="1">
                  <c:v>-76.09</c:v>
                </c:pt>
                <c:pt idx="2">
                  <c:v>-74.260000000000005</c:v>
                </c:pt>
                <c:pt idx="3">
                  <c:v>-66.61</c:v>
                </c:pt>
                <c:pt idx="4">
                  <c:v>-62.28</c:v>
                </c:pt>
                <c:pt idx="5">
                  <c:v>-64.87</c:v>
                </c:pt>
                <c:pt idx="6">
                  <c:v>-79.02</c:v>
                </c:pt>
                <c:pt idx="7">
                  <c:v>-87.71</c:v>
                </c:pt>
              </c:numCache>
            </c:numRef>
          </c:val>
        </c:ser>
        <c:axId val="235059840"/>
        <c:axId val="235078016"/>
      </c:radarChart>
      <c:catAx>
        <c:axId val="235059840"/>
        <c:scaling>
          <c:orientation val="minMax"/>
        </c:scaling>
        <c:axPos val="b"/>
        <c:majorGridlines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35078016"/>
        <c:crosses val="autoZero"/>
        <c:auto val="1"/>
        <c:lblAlgn val="ctr"/>
        <c:lblOffset val="100"/>
      </c:catAx>
      <c:valAx>
        <c:axId val="235078016"/>
        <c:scaling>
          <c:orientation val="minMax"/>
          <c:max val="-60"/>
          <c:min val="-100"/>
        </c:scaling>
        <c:axPos val="l"/>
        <c:majorGridlines>
          <c:spPr>
            <a:ln w="0">
              <a:solidFill>
                <a:sysClr val="windowText" lastClr="000000">
                  <a:alpha val="17000"/>
                </a:sysClr>
              </a:solidFill>
            </a:ln>
          </c:spPr>
        </c:majorGridlines>
        <c:numFmt formatCode="@" sourceLinked="1"/>
        <c:majorTickMark val="none"/>
        <c:tickLblPos val="nextTo"/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ko-KR"/>
          </a:p>
        </c:txPr>
        <c:crossAx val="235059840"/>
        <c:crosses val="autoZero"/>
        <c:crossBetween val="between"/>
      </c:valAx>
    </c:plotArea>
    <c:plotVisOnly val="1"/>
  </c:chart>
  <c:externalData r:id="rId1"/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radarChart>
        <c:radarStyle val="marker"/>
        <c:ser>
          <c:idx val="0"/>
          <c:order val="0"/>
          <c:spPr>
            <a:ln w="22225"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'[1]sub module 04'!$K$104:$R$104</c:f>
              <c:strCache>
                <c:ptCount val="8"/>
                <c:pt idx="0">
                  <c:v>0°</c:v>
                </c:pt>
                <c:pt idx="1">
                  <c:v>45°</c:v>
                </c:pt>
                <c:pt idx="2">
                  <c:v>90°</c:v>
                </c:pt>
                <c:pt idx="3">
                  <c:v>135°</c:v>
                </c:pt>
                <c:pt idx="4">
                  <c:v>180°</c:v>
                </c:pt>
                <c:pt idx="5">
                  <c:v>225°</c:v>
                </c:pt>
                <c:pt idx="6">
                  <c:v>270°</c:v>
                </c:pt>
                <c:pt idx="7">
                  <c:v>315°</c:v>
                </c:pt>
              </c:strCache>
            </c:strRef>
          </c:cat>
          <c:val>
            <c:numRef>
              <c:f>'2M 그래프 전체'!$H$32:$H$39</c:f>
              <c:numCache>
                <c:formatCode>@</c:formatCode>
                <c:ptCount val="8"/>
                <c:pt idx="0">
                  <c:v>-82.52</c:v>
                </c:pt>
                <c:pt idx="1">
                  <c:v>-73.900000000000006</c:v>
                </c:pt>
                <c:pt idx="2">
                  <c:v>-82.98</c:v>
                </c:pt>
                <c:pt idx="3">
                  <c:v>-75.75</c:v>
                </c:pt>
                <c:pt idx="4">
                  <c:v>-80.930000000000007</c:v>
                </c:pt>
                <c:pt idx="5">
                  <c:v>-76.2</c:v>
                </c:pt>
                <c:pt idx="6">
                  <c:v>-73.73</c:v>
                </c:pt>
                <c:pt idx="7">
                  <c:v>-78.37</c:v>
                </c:pt>
              </c:numCache>
            </c:numRef>
          </c:val>
        </c:ser>
        <c:axId val="235093376"/>
        <c:axId val="235124608"/>
      </c:radarChart>
      <c:catAx>
        <c:axId val="235093376"/>
        <c:scaling>
          <c:orientation val="minMax"/>
        </c:scaling>
        <c:axPos val="b"/>
        <c:majorGridlines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35124608"/>
        <c:crosses val="autoZero"/>
        <c:auto val="1"/>
        <c:lblAlgn val="ctr"/>
        <c:lblOffset val="100"/>
      </c:catAx>
      <c:valAx>
        <c:axId val="235124608"/>
        <c:scaling>
          <c:orientation val="minMax"/>
          <c:max val="-60"/>
          <c:min val="-100"/>
        </c:scaling>
        <c:axPos val="l"/>
        <c:majorGridlines>
          <c:spPr>
            <a:ln w="0">
              <a:solidFill>
                <a:sysClr val="windowText" lastClr="000000">
                  <a:alpha val="17000"/>
                </a:sysClr>
              </a:solidFill>
            </a:ln>
          </c:spPr>
        </c:majorGridlines>
        <c:numFmt formatCode="@" sourceLinked="1"/>
        <c:majorTickMark val="none"/>
        <c:tickLblPos val="nextTo"/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ko-KR"/>
          </a:p>
        </c:txPr>
        <c:crossAx val="235093376"/>
        <c:crosses val="autoZero"/>
        <c:crossBetween val="between"/>
      </c:valAx>
    </c:plotArea>
    <c:plotVisOnly val="1"/>
  </c:chart>
  <c:externalData r:id="rId1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radarChart>
        <c:radarStyle val="marker"/>
        <c:ser>
          <c:idx val="0"/>
          <c:order val="0"/>
          <c:spPr>
            <a:ln w="22225"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'[1]sub module 04'!$K$104:$R$104</c:f>
              <c:strCache>
                <c:ptCount val="8"/>
                <c:pt idx="0">
                  <c:v>0°</c:v>
                </c:pt>
                <c:pt idx="1">
                  <c:v>45°</c:v>
                </c:pt>
                <c:pt idx="2">
                  <c:v>90°</c:v>
                </c:pt>
                <c:pt idx="3">
                  <c:v>135°</c:v>
                </c:pt>
                <c:pt idx="4">
                  <c:v>180°</c:v>
                </c:pt>
                <c:pt idx="5">
                  <c:v>225°</c:v>
                </c:pt>
                <c:pt idx="6">
                  <c:v>270°</c:v>
                </c:pt>
                <c:pt idx="7">
                  <c:v>315°</c:v>
                </c:pt>
              </c:strCache>
            </c:strRef>
          </c:cat>
          <c:val>
            <c:numRef>
              <c:f>'2M 그래프 전체'!$I$32:$I$39</c:f>
              <c:numCache>
                <c:formatCode>@</c:formatCode>
                <c:ptCount val="8"/>
                <c:pt idx="0">
                  <c:v>-81.99</c:v>
                </c:pt>
                <c:pt idx="1">
                  <c:v>-75.55</c:v>
                </c:pt>
                <c:pt idx="2">
                  <c:v>-79.739999999999995</c:v>
                </c:pt>
                <c:pt idx="3">
                  <c:v>-79.260000000000005</c:v>
                </c:pt>
                <c:pt idx="4">
                  <c:v>-75.849999999999994</c:v>
                </c:pt>
                <c:pt idx="5">
                  <c:v>-72.41</c:v>
                </c:pt>
                <c:pt idx="6">
                  <c:v>-69.16</c:v>
                </c:pt>
                <c:pt idx="7">
                  <c:v>-77.510000000000005</c:v>
                </c:pt>
              </c:numCache>
            </c:numRef>
          </c:val>
        </c:ser>
        <c:axId val="235301504"/>
        <c:axId val="235340544"/>
      </c:radarChart>
      <c:catAx>
        <c:axId val="235301504"/>
        <c:scaling>
          <c:orientation val="minMax"/>
        </c:scaling>
        <c:axPos val="b"/>
        <c:majorGridlines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35340544"/>
        <c:crosses val="autoZero"/>
        <c:auto val="1"/>
        <c:lblAlgn val="ctr"/>
        <c:lblOffset val="100"/>
      </c:catAx>
      <c:valAx>
        <c:axId val="235340544"/>
        <c:scaling>
          <c:orientation val="minMax"/>
          <c:max val="-60"/>
          <c:min val="-100"/>
        </c:scaling>
        <c:axPos val="l"/>
        <c:majorGridlines>
          <c:spPr>
            <a:ln w="0">
              <a:solidFill>
                <a:sysClr val="windowText" lastClr="000000">
                  <a:alpha val="17000"/>
                </a:sysClr>
              </a:solidFill>
            </a:ln>
          </c:spPr>
        </c:majorGridlines>
        <c:numFmt formatCode="@" sourceLinked="1"/>
        <c:majorTickMark val="none"/>
        <c:tickLblPos val="nextTo"/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ko-KR"/>
          </a:p>
        </c:txPr>
        <c:crossAx val="235301504"/>
        <c:crosses val="autoZero"/>
        <c:crossBetween val="between"/>
      </c:valAx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radarChart>
        <c:radarStyle val="marker"/>
        <c:ser>
          <c:idx val="0"/>
          <c:order val="0"/>
          <c:spPr>
            <a:ln w="34925">
              <a:solidFill>
                <a:schemeClr val="accent2"/>
              </a:solidFill>
            </a:ln>
          </c:spPr>
          <c:marker>
            <c:symbol val="none"/>
          </c:marker>
          <c:cat>
            <c:strRef>
              <c:f>'[1]sub module 04'!$K$104:$R$104</c:f>
              <c:strCache>
                <c:ptCount val="8"/>
                <c:pt idx="0">
                  <c:v>0°</c:v>
                </c:pt>
                <c:pt idx="1">
                  <c:v>45°</c:v>
                </c:pt>
                <c:pt idx="2">
                  <c:v>90°</c:v>
                </c:pt>
                <c:pt idx="3">
                  <c:v>135°</c:v>
                </c:pt>
                <c:pt idx="4">
                  <c:v>180°</c:v>
                </c:pt>
                <c:pt idx="5">
                  <c:v>225°</c:v>
                </c:pt>
                <c:pt idx="6">
                  <c:v>270°</c:v>
                </c:pt>
                <c:pt idx="7">
                  <c:v>315°</c:v>
                </c:pt>
              </c:strCache>
            </c:strRef>
          </c:cat>
          <c:val>
            <c:numRef>
              <c:f>'그래프 전체'!$C$21:$C$28</c:f>
              <c:numCache>
                <c:formatCode>General</c:formatCode>
                <c:ptCount val="8"/>
                <c:pt idx="0">
                  <c:v>-62.61</c:v>
                </c:pt>
                <c:pt idx="1">
                  <c:v>-61.77</c:v>
                </c:pt>
                <c:pt idx="2">
                  <c:v>-59.03</c:v>
                </c:pt>
                <c:pt idx="3">
                  <c:v>-62.15</c:v>
                </c:pt>
                <c:pt idx="4">
                  <c:v>-69.319999999999993</c:v>
                </c:pt>
                <c:pt idx="5">
                  <c:v>-71.13</c:v>
                </c:pt>
                <c:pt idx="6">
                  <c:v>-65.23</c:v>
                </c:pt>
                <c:pt idx="7">
                  <c:v>-64.19</c:v>
                </c:pt>
              </c:numCache>
            </c:numRef>
          </c:val>
        </c:ser>
        <c:axId val="156594944"/>
        <c:axId val="156596480"/>
      </c:radarChart>
      <c:catAx>
        <c:axId val="156594944"/>
        <c:scaling>
          <c:orientation val="minMax"/>
        </c:scaling>
        <c:axPos val="b"/>
        <c:majorGridlines/>
        <c:tickLblPos val="nextTo"/>
        <c:crossAx val="156596480"/>
        <c:crosses val="autoZero"/>
        <c:auto val="1"/>
        <c:lblAlgn val="ctr"/>
        <c:lblOffset val="100"/>
      </c:catAx>
      <c:valAx>
        <c:axId val="156596480"/>
        <c:scaling>
          <c:orientation val="minMax"/>
          <c:max val="-55"/>
          <c:min val="-100"/>
        </c:scaling>
        <c:axPos val="l"/>
        <c:majorGridlines>
          <c:spPr>
            <a:ln w="0">
              <a:solidFill>
                <a:sysClr val="windowText" lastClr="000000">
                  <a:alpha val="17000"/>
                </a:sysClr>
              </a:solidFill>
            </a:ln>
          </c:spPr>
        </c:majorGridlines>
        <c:numFmt formatCode="General" sourceLinked="1"/>
        <c:majorTickMark val="none"/>
        <c:tickLblPos val="nextTo"/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ko-KR"/>
          </a:p>
        </c:txPr>
        <c:crossAx val="156594944"/>
        <c:crosses val="autoZero"/>
        <c:crossBetween val="between"/>
      </c:valAx>
    </c:plotArea>
    <c:plotVisOnly val="1"/>
  </c:chart>
  <c:externalData r:id="rId1"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plotArea>
      <c:layout/>
      <c:radarChart>
        <c:radarStyle val="marker"/>
        <c:ser>
          <c:idx val="0"/>
          <c:order val="0"/>
          <c:spPr>
            <a:ln w="22225"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'D:\Users\s1503001\Documents\01_project\02_Project\MOBIS_BLE_CY\Docmentation\Test\180716_방사패턴 측정 테스트\[180716_방사패턴 측정 테스트.xlsx]sub module 04'!$K$104:$R$104</c:f>
              <c:strCache>
                <c:ptCount val="8"/>
                <c:pt idx="0">
                  <c:v>0°</c:v>
                </c:pt>
                <c:pt idx="1">
                  <c:v>45°</c:v>
                </c:pt>
                <c:pt idx="2">
                  <c:v>90°</c:v>
                </c:pt>
                <c:pt idx="3">
                  <c:v>135°</c:v>
                </c:pt>
                <c:pt idx="4">
                  <c:v>180°</c:v>
                </c:pt>
                <c:pt idx="5">
                  <c:v>225°</c:v>
                </c:pt>
                <c:pt idx="6">
                  <c:v>270°</c:v>
                </c:pt>
                <c:pt idx="7">
                  <c:v>315°</c:v>
                </c:pt>
              </c:strCache>
            </c:strRef>
          </c:cat>
          <c:val>
            <c:numRef>
              <c:f>'1M 그래프 전체'!$B$32:$B$39</c:f>
              <c:numCache>
                <c:formatCode>@</c:formatCode>
                <c:ptCount val="8"/>
                <c:pt idx="0">
                  <c:v>-71.38</c:v>
                </c:pt>
                <c:pt idx="1">
                  <c:v>-70.61</c:v>
                </c:pt>
                <c:pt idx="2">
                  <c:v>-73.649999999999991</c:v>
                </c:pt>
                <c:pt idx="3">
                  <c:v>-78.31</c:v>
                </c:pt>
                <c:pt idx="4">
                  <c:v>-75.900000000000006</c:v>
                </c:pt>
                <c:pt idx="5">
                  <c:v>-76.440000000000026</c:v>
                </c:pt>
                <c:pt idx="6">
                  <c:v>-70.42</c:v>
                </c:pt>
                <c:pt idx="7">
                  <c:v>-74.08</c:v>
                </c:pt>
              </c:numCache>
            </c:numRef>
          </c:val>
        </c:ser>
        <c:ser>
          <c:idx val="1"/>
          <c:order val="1"/>
          <c:spPr>
            <a:ln w="22225"/>
          </c:spPr>
          <c:marker>
            <c:symbol val="none"/>
          </c:marker>
          <c:val>
            <c:numRef>
              <c:f>'2M 그래프 전체'!$B$32:$B$39</c:f>
              <c:numCache>
                <c:formatCode>@</c:formatCode>
                <c:ptCount val="8"/>
                <c:pt idx="0">
                  <c:v>-73.88</c:v>
                </c:pt>
                <c:pt idx="1">
                  <c:v>-73.069999999999993</c:v>
                </c:pt>
                <c:pt idx="2">
                  <c:v>-80.39</c:v>
                </c:pt>
                <c:pt idx="3">
                  <c:v>-78.36999999999999</c:v>
                </c:pt>
                <c:pt idx="4">
                  <c:v>-84.29</c:v>
                </c:pt>
                <c:pt idx="5">
                  <c:v>-71.06</c:v>
                </c:pt>
                <c:pt idx="6">
                  <c:v>-79.72</c:v>
                </c:pt>
                <c:pt idx="7">
                  <c:v>-77.540000000000006</c:v>
                </c:pt>
              </c:numCache>
            </c:numRef>
          </c:val>
        </c:ser>
        <c:axId val="56353920"/>
        <c:axId val="56956032"/>
      </c:radarChart>
      <c:catAx>
        <c:axId val="56353920"/>
        <c:scaling>
          <c:orientation val="minMax"/>
        </c:scaling>
        <c:axPos val="b"/>
        <c:majorGridlines/>
        <c:tickLblPos val="nextTo"/>
        <c:crossAx val="56956032"/>
        <c:crosses val="autoZero"/>
        <c:auto val="1"/>
        <c:lblAlgn val="ctr"/>
        <c:lblOffset val="100"/>
      </c:catAx>
      <c:valAx>
        <c:axId val="56956032"/>
        <c:scaling>
          <c:orientation val="minMax"/>
          <c:max val="-60"/>
          <c:min val="-100"/>
        </c:scaling>
        <c:axPos val="l"/>
        <c:majorGridlines>
          <c:spPr>
            <a:ln w="0">
              <a:solidFill>
                <a:sysClr val="windowText" lastClr="000000">
                  <a:alpha val="17000"/>
                </a:sysClr>
              </a:solidFill>
            </a:ln>
          </c:spPr>
        </c:majorGridlines>
        <c:numFmt formatCode="@" sourceLinked="1"/>
        <c:majorTickMark val="none"/>
        <c:tickLblPos val="nextTo"/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ko-KR"/>
          </a:p>
        </c:txPr>
        <c:crossAx val="56353920"/>
        <c:crosses val="autoZero"/>
        <c:crossBetween val="between"/>
        <c:majorUnit val="10"/>
      </c:valAx>
    </c:plotArea>
    <c:plotVisOnly val="1"/>
  </c:chart>
  <c:externalData r:id="rId1"/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radarChart>
        <c:radarStyle val="marker"/>
        <c:ser>
          <c:idx val="0"/>
          <c:order val="0"/>
          <c:spPr>
            <a:ln w="22225"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'D:\Users\s1503001\Documents\01_project\02_Project\MOBIS_BLE_CY\Docmentation\Test\180716_방사패턴 측정 테스트\[180716_방사패턴 측정 테스트.xlsx]sub module 04'!$K$104:$R$104</c:f>
              <c:strCache>
                <c:ptCount val="8"/>
                <c:pt idx="0">
                  <c:v>0°</c:v>
                </c:pt>
                <c:pt idx="1">
                  <c:v>45°</c:v>
                </c:pt>
                <c:pt idx="2">
                  <c:v>90°</c:v>
                </c:pt>
                <c:pt idx="3">
                  <c:v>135°</c:v>
                </c:pt>
                <c:pt idx="4">
                  <c:v>180°</c:v>
                </c:pt>
                <c:pt idx="5">
                  <c:v>225°</c:v>
                </c:pt>
                <c:pt idx="6">
                  <c:v>270°</c:v>
                </c:pt>
                <c:pt idx="7">
                  <c:v>315°</c:v>
                </c:pt>
              </c:strCache>
            </c:strRef>
          </c:cat>
          <c:val>
            <c:numRef>
              <c:f>'1M 그래프 전체'!$C$32:$C$39</c:f>
              <c:numCache>
                <c:formatCode>@</c:formatCode>
                <c:ptCount val="8"/>
                <c:pt idx="0">
                  <c:v>-70.61</c:v>
                </c:pt>
                <c:pt idx="1">
                  <c:v>-79.260000000000005</c:v>
                </c:pt>
                <c:pt idx="2">
                  <c:v>-69.13</c:v>
                </c:pt>
                <c:pt idx="3">
                  <c:v>-68.209999999999994</c:v>
                </c:pt>
                <c:pt idx="4">
                  <c:v>-71.440000000000026</c:v>
                </c:pt>
                <c:pt idx="5">
                  <c:v>-73.7</c:v>
                </c:pt>
                <c:pt idx="6">
                  <c:v>-75.75</c:v>
                </c:pt>
                <c:pt idx="7">
                  <c:v>-85.16</c:v>
                </c:pt>
              </c:numCache>
            </c:numRef>
          </c:val>
        </c:ser>
        <c:ser>
          <c:idx val="1"/>
          <c:order val="1"/>
          <c:spPr>
            <a:ln w="22225"/>
          </c:spPr>
          <c:marker>
            <c:symbol val="none"/>
          </c:marker>
          <c:val>
            <c:numRef>
              <c:f>'2M 그래프 전체'!$C$32:$C$39</c:f>
              <c:numCache>
                <c:formatCode>@</c:formatCode>
                <c:ptCount val="8"/>
                <c:pt idx="0">
                  <c:v>-77.03</c:v>
                </c:pt>
                <c:pt idx="1">
                  <c:v>-82.740000000000023</c:v>
                </c:pt>
                <c:pt idx="2">
                  <c:v>-72.98</c:v>
                </c:pt>
                <c:pt idx="3">
                  <c:v>-78.440000000000026</c:v>
                </c:pt>
                <c:pt idx="4">
                  <c:v>-71.31</c:v>
                </c:pt>
                <c:pt idx="5">
                  <c:v>-80.2</c:v>
                </c:pt>
                <c:pt idx="6">
                  <c:v>-78.900000000000006</c:v>
                </c:pt>
                <c:pt idx="7">
                  <c:v>-80.599999999999994</c:v>
                </c:pt>
              </c:numCache>
            </c:numRef>
          </c:val>
        </c:ser>
        <c:axId val="71296128"/>
        <c:axId val="71433600"/>
      </c:radarChart>
      <c:catAx>
        <c:axId val="71296128"/>
        <c:scaling>
          <c:orientation val="minMax"/>
        </c:scaling>
        <c:axPos val="b"/>
        <c:majorGridlines/>
        <c:tickLblPos val="nextTo"/>
        <c:crossAx val="71433600"/>
        <c:crosses val="autoZero"/>
        <c:auto val="1"/>
        <c:lblAlgn val="ctr"/>
        <c:lblOffset val="100"/>
      </c:catAx>
      <c:valAx>
        <c:axId val="71433600"/>
        <c:scaling>
          <c:orientation val="minMax"/>
          <c:max val="-60"/>
          <c:min val="-100"/>
        </c:scaling>
        <c:axPos val="l"/>
        <c:majorGridlines>
          <c:spPr>
            <a:ln w="0">
              <a:solidFill>
                <a:sysClr val="windowText" lastClr="000000">
                  <a:alpha val="17000"/>
                </a:sysClr>
              </a:solidFill>
            </a:ln>
          </c:spPr>
        </c:majorGridlines>
        <c:numFmt formatCode="@" sourceLinked="1"/>
        <c:majorTickMark val="none"/>
        <c:tickLblPos val="nextTo"/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ko-KR"/>
          </a:p>
        </c:txPr>
        <c:crossAx val="71296128"/>
        <c:crosses val="autoZero"/>
        <c:crossBetween val="between"/>
        <c:majorUnit val="10"/>
      </c:valAx>
    </c:plotArea>
    <c:plotVisOnly val="1"/>
  </c:chart>
  <c:externalData r:id="rId1"/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radarChart>
        <c:radarStyle val="marker"/>
        <c:ser>
          <c:idx val="0"/>
          <c:order val="0"/>
          <c:spPr>
            <a:ln w="22225"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'D:\Users\s1503001\Documents\01_project\02_Project\MOBIS_BLE_CY\Docmentation\Test\180716_방사패턴 측정 테스트\[180716_방사패턴 측정 테스트.xlsx]sub module 04'!$K$104:$R$104</c:f>
              <c:strCache>
                <c:ptCount val="8"/>
                <c:pt idx="0">
                  <c:v>0°</c:v>
                </c:pt>
                <c:pt idx="1">
                  <c:v>45°</c:v>
                </c:pt>
                <c:pt idx="2">
                  <c:v>90°</c:v>
                </c:pt>
                <c:pt idx="3">
                  <c:v>135°</c:v>
                </c:pt>
                <c:pt idx="4">
                  <c:v>180°</c:v>
                </c:pt>
                <c:pt idx="5">
                  <c:v>225°</c:v>
                </c:pt>
                <c:pt idx="6">
                  <c:v>270°</c:v>
                </c:pt>
                <c:pt idx="7">
                  <c:v>315°</c:v>
                </c:pt>
              </c:strCache>
            </c:strRef>
          </c:cat>
          <c:val>
            <c:numRef>
              <c:f>'1M 그래프 전체'!$D$32:$D$39</c:f>
              <c:numCache>
                <c:formatCode>@</c:formatCode>
                <c:ptCount val="8"/>
                <c:pt idx="0">
                  <c:v>-73.69</c:v>
                </c:pt>
                <c:pt idx="1">
                  <c:v>-71.52</c:v>
                </c:pt>
                <c:pt idx="2">
                  <c:v>-71.55</c:v>
                </c:pt>
                <c:pt idx="3">
                  <c:v>-66.11</c:v>
                </c:pt>
                <c:pt idx="4">
                  <c:v>-67.669999999999987</c:v>
                </c:pt>
                <c:pt idx="5">
                  <c:v>-75.410000000000025</c:v>
                </c:pt>
                <c:pt idx="6">
                  <c:v>-74.38</c:v>
                </c:pt>
                <c:pt idx="7">
                  <c:v>-88.440000000000026</c:v>
                </c:pt>
              </c:numCache>
            </c:numRef>
          </c:val>
        </c:ser>
        <c:ser>
          <c:idx val="1"/>
          <c:order val="1"/>
          <c:spPr>
            <a:ln w="22225"/>
          </c:spPr>
          <c:marker>
            <c:symbol val="none"/>
          </c:marker>
          <c:val>
            <c:numRef>
              <c:f>'2M 그래프 전체'!$D$32:$D$39</c:f>
              <c:numCache>
                <c:formatCode>@</c:formatCode>
                <c:ptCount val="8"/>
                <c:pt idx="0">
                  <c:v>-84.36999999999999</c:v>
                </c:pt>
                <c:pt idx="1">
                  <c:v>-74.72</c:v>
                </c:pt>
                <c:pt idx="2">
                  <c:v>-68.5</c:v>
                </c:pt>
                <c:pt idx="3">
                  <c:v>-68.77</c:v>
                </c:pt>
                <c:pt idx="4">
                  <c:v>-72.02</c:v>
                </c:pt>
                <c:pt idx="5">
                  <c:v>-78.790000000000006</c:v>
                </c:pt>
                <c:pt idx="6">
                  <c:v>-74.89</c:v>
                </c:pt>
                <c:pt idx="7">
                  <c:v>-79.31</c:v>
                </c:pt>
              </c:numCache>
            </c:numRef>
          </c:val>
        </c:ser>
        <c:axId val="78668544"/>
        <c:axId val="78670080"/>
      </c:radarChart>
      <c:catAx>
        <c:axId val="78668544"/>
        <c:scaling>
          <c:orientation val="minMax"/>
        </c:scaling>
        <c:axPos val="b"/>
        <c:majorGridlines/>
        <c:tickLblPos val="nextTo"/>
        <c:crossAx val="78670080"/>
        <c:crosses val="autoZero"/>
        <c:auto val="1"/>
        <c:lblAlgn val="ctr"/>
        <c:lblOffset val="100"/>
      </c:catAx>
      <c:valAx>
        <c:axId val="78670080"/>
        <c:scaling>
          <c:orientation val="minMax"/>
          <c:max val="-60"/>
          <c:min val="-100"/>
        </c:scaling>
        <c:axPos val="l"/>
        <c:majorGridlines>
          <c:spPr>
            <a:ln w="0">
              <a:solidFill>
                <a:sysClr val="windowText" lastClr="000000">
                  <a:alpha val="17000"/>
                </a:sysClr>
              </a:solidFill>
            </a:ln>
          </c:spPr>
        </c:majorGridlines>
        <c:numFmt formatCode="@" sourceLinked="1"/>
        <c:majorTickMark val="none"/>
        <c:tickLblPos val="nextTo"/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ko-KR"/>
          </a:p>
        </c:txPr>
        <c:crossAx val="78668544"/>
        <c:crosses val="autoZero"/>
        <c:crossBetween val="between"/>
        <c:majorUnit val="10"/>
      </c:valAx>
    </c:plotArea>
    <c:plotVisOnly val="1"/>
  </c:chart>
  <c:externalData r:id="rId1"/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radarChart>
        <c:radarStyle val="marker"/>
        <c:ser>
          <c:idx val="0"/>
          <c:order val="0"/>
          <c:spPr>
            <a:ln w="22225"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'D:\Users\s1503001\Documents\01_project\02_Project\MOBIS_BLE_CY\Docmentation\Test\180716_방사패턴 측정 테스트\[180716_방사패턴 측정 테스트.xlsx]sub module 04'!$K$104:$R$104</c:f>
              <c:strCache>
                <c:ptCount val="8"/>
                <c:pt idx="0">
                  <c:v>0°</c:v>
                </c:pt>
                <c:pt idx="1">
                  <c:v>45°</c:v>
                </c:pt>
                <c:pt idx="2">
                  <c:v>90°</c:v>
                </c:pt>
                <c:pt idx="3">
                  <c:v>135°</c:v>
                </c:pt>
                <c:pt idx="4">
                  <c:v>180°</c:v>
                </c:pt>
                <c:pt idx="5">
                  <c:v>225°</c:v>
                </c:pt>
                <c:pt idx="6">
                  <c:v>270°</c:v>
                </c:pt>
                <c:pt idx="7">
                  <c:v>315°</c:v>
                </c:pt>
              </c:strCache>
            </c:strRef>
          </c:cat>
          <c:val>
            <c:numRef>
              <c:f>'1M 그래프 전체'!$E$32:$E$39</c:f>
              <c:numCache>
                <c:formatCode>@</c:formatCode>
                <c:ptCount val="8"/>
                <c:pt idx="0">
                  <c:v>-74.430000000000007</c:v>
                </c:pt>
                <c:pt idx="1">
                  <c:v>-84.58</c:v>
                </c:pt>
                <c:pt idx="2">
                  <c:v>-69.02</c:v>
                </c:pt>
                <c:pt idx="3">
                  <c:v>-68.709999999999994</c:v>
                </c:pt>
                <c:pt idx="4">
                  <c:v>-71.940000000000026</c:v>
                </c:pt>
                <c:pt idx="5">
                  <c:v>-76.45</c:v>
                </c:pt>
                <c:pt idx="6">
                  <c:v>-74.34</c:v>
                </c:pt>
                <c:pt idx="7">
                  <c:v>-75.23</c:v>
                </c:pt>
              </c:numCache>
            </c:numRef>
          </c:val>
        </c:ser>
        <c:ser>
          <c:idx val="1"/>
          <c:order val="1"/>
          <c:spPr>
            <a:ln w="22225"/>
          </c:spPr>
          <c:marker>
            <c:symbol val="none"/>
          </c:marker>
          <c:val>
            <c:numRef>
              <c:f>'2M 그래프 전체'!$E$32:$E$39</c:f>
              <c:numCache>
                <c:formatCode>@</c:formatCode>
                <c:ptCount val="8"/>
                <c:pt idx="0">
                  <c:v>-74.86</c:v>
                </c:pt>
                <c:pt idx="1">
                  <c:v>-74.42</c:v>
                </c:pt>
                <c:pt idx="2">
                  <c:v>-77.05</c:v>
                </c:pt>
                <c:pt idx="3">
                  <c:v>-76.540000000000006</c:v>
                </c:pt>
                <c:pt idx="4">
                  <c:v>-87.05</c:v>
                </c:pt>
                <c:pt idx="5">
                  <c:v>-86.57</c:v>
                </c:pt>
                <c:pt idx="6">
                  <c:v>-76.09</c:v>
                </c:pt>
                <c:pt idx="7">
                  <c:v>-80.53</c:v>
                </c:pt>
              </c:numCache>
            </c:numRef>
          </c:val>
        </c:ser>
        <c:axId val="79342592"/>
        <c:axId val="79381248"/>
      </c:radarChart>
      <c:catAx>
        <c:axId val="79342592"/>
        <c:scaling>
          <c:orientation val="minMax"/>
        </c:scaling>
        <c:axPos val="b"/>
        <c:majorGridlines/>
        <c:tickLblPos val="nextTo"/>
        <c:crossAx val="79381248"/>
        <c:crosses val="autoZero"/>
        <c:auto val="1"/>
        <c:lblAlgn val="ctr"/>
        <c:lblOffset val="100"/>
      </c:catAx>
      <c:valAx>
        <c:axId val="79381248"/>
        <c:scaling>
          <c:orientation val="minMax"/>
          <c:max val="-60"/>
          <c:min val="-100"/>
        </c:scaling>
        <c:axPos val="l"/>
        <c:majorGridlines>
          <c:spPr>
            <a:ln w="0">
              <a:solidFill>
                <a:sysClr val="windowText" lastClr="000000">
                  <a:alpha val="17000"/>
                </a:sysClr>
              </a:solidFill>
            </a:ln>
          </c:spPr>
        </c:majorGridlines>
        <c:numFmt formatCode="@" sourceLinked="1"/>
        <c:majorTickMark val="none"/>
        <c:tickLblPos val="nextTo"/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ko-KR"/>
          </a:p>
        </c:txPr>
        <c:crossAx val="79342592"/>
        <c:crosses val="autoZero"/>
        <c:crossBetween val="between"/>
        <c:majorUnit val="10"/>
      </c:valAx>
    </c:plotArea>
    <c:plotVisOnly val="1"/>
  </c:chart>
  <c:externalData r:id="rId1"/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radarChart>
        <c:radarStyle val="marker"/>
        <c:ser>
          <c:idx val="0"/>
          <c:order val="0"/>
          <c:spPr>
            <a:ln w="22225"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'D:\Users\s1503001\Documents\01_project\02_Project\MOBIS_BLE_CY\Docmentation\Test\180716_방사패턴 측정 테스트\[180716_방사패턴 측정 테스트.xlsx]sub module 04'!$K$104:$R$104</c:f>
              <c:strCache>
                <c:ptCount val="8"/>
                <c:pt idx="0">
                  <c:v>0°</c:v>
                </c:pt>
                <c:pt idx="1">
                  <c:v>45°</c:v>
                </c:pt>
                <c:pt idx="2">
                  <c:v>90°</c:v>
                </c:pt>
                <c:pt idx="3">
                  <c:v>135°</c:v>
                </c:pt>
                <c:pt idx="4">
                  <c:v>180°</c:v>
                </c:pt>
                <c:pt idx="5">
                  <c:v>225°</c:v>
                </c:pt>
                <c:pt idx="6">
                  <c:v>270°</c:v>
                </c:pt>
                <c:pt idx="7">
                  <c:v>315°</c:v>
                </c:pt>
              </c:strCache>
            </c:strRef>
          </c:cat>
          <c:val>
            <c:numRef>
              <c:f>'1M 그래프 전체'!$G$32:$G$39</c:f>
              <c:numCache>
                <c:formatCode>@</c:formatCode>
                <c:ptCount val="8"/>
                <c:pt idx="0">
                  <c:v>-80.23</c:v>
                </c:pt>
                <c:pt idx="1">
                  <c:v>-84.59</c:v>
                </c:pt>
                <c:pt idx="2">
                  <c:v>-75.739999999999995</c:v>
                </c:pt>
                <c:pt idx="3">
                  <c:v>-56</c:v>
                </c:pt>
                <c:pt idx="4">
                  <c:v>-61.13</c:v>
                </c:pt>
                <c:pt idx="5">
                  <c:v>-76.440000000000026</c:v>
                </c:pt>
                <c:pt idx="6">
                  <c:v>-80.66</c:v>
                </c:pt>
                <c:pt idx="7">
                  <c:v>-87.63</c:v>
                </c:pt>
              </c:numCache>
            </c:numRef>
          </c:val>
        </c:ser>
        <c:ser>
          <c:idx val="1"/>
          <c:order val="1"/>
          <c:spPr>
            <a:ln w="22225"/>
          </c:spPr>
          <c:marker>
            <c:symbol val="none"/>
          </c:marker>
          <c:val>
            <c:numRef>
              <c:f>'2M 그래프 전체'!$G$32:$G$39</c:f>
              <c:numCache>
                <c:formatCode>@</c:formatCode>
                <c:ptCount val="8"/>
                <c:pt idx="0">
                  <c:v>-87.28</c:v>
                </c:pt>
                <c:pt idx="1">
                  <c:v>-76.09</c:v>
                </c:pt>
                <c:pt idx="2">
                  <c:v>-74.260000000000005</c:v>
                </c:pt>
                <c:pt idx="3">
                  <c:v>-66.61</c:v>
                </c:pt>
                <c:pt idx="4">
                  <c:v>-62.28</c:v>
                </c:pt>
                <c:pt idx="5">
                  <c:v>-64.86999999999999</c:v>
                </c:pt>
                <c:pt idx="6">
                  <c:v>-79.02</c:v>
                </c:pt>
                <c:pt idx="7">
                  <c:v>-87.710000000000022</c:v>
                </c:pt>
              </c:numCache>
            </c:numRef>
          </c:val>
        </c:ser>
        <c:axId val="100487168"/>
        <c:axId val="100488704"/>
      </c:radarChart>
      <c:catAx>
        <c:axId val="100487168"/>
        <c:scaling>
          <c:orientation val="minMax"/>
        </c:scaling>
        <c:axPos val="b"/>
        <c:majorGridlines/>
        <c:tickLblPos val="nextTo"/>
        <c:crossAx val="100488704"/>
        <c:crosses val="autoZero"/>
        <c:auto val="1"/>
        <c:lblAlgn val="ctr"/>
        <c:lblOffset val="100"/>
      </c:catAx>
      <c:valAx>
        <c:axId val="100488704"/>
        <c:scaling>
          <c:orientation val="minMax"/>
          <c:max val="-60"/>
          <c:min val="-100"/>
        </c:scaling>
        <c:axPos val="l"/>
        <c:majorGridlines>
          <c:spPr>
            <a:ln w="0">
              <a:solidFill>
                <a:sysClr val="windowText" lastClr="000000">
                  <a:alpha val="17000"/>
                </a:sysClr>
              </a:solidFill>
            </a:ln>
          </c:spPr>
        </c:majorGridlines>
        <c:numFmt formatCode="@" sourceLinked="1"/>
        <c:majorTickMark val="none"/>
        <c:tickLblPos val="nextTo"/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ko-KR"/>
          </a:p>
        </c:txPr>
        <c:crossAx val="100487168"/>
        <c:crosses val="autoZero"/>
        <c:crossBetween val="between"/>
        <c:majorUnit val="10"/>
      </c:valAx>
    </c:plotArea>
    <c:plotVisOnly val="1"/>
  </c:chart>
  <c:externalData r:id="rId1"/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radarChart>
        <c:radarStyle val="marker"/>
        <c:ser>
          <c:idx val="0"/>
          <c:order val="0"/>
          <c:spPr>
            <a:ln w="22225"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'D:\Users\s1503001\Documents\01_project\02_Project\MOBIS_BLE_CY\Docmentation\Test\180716_방사패턴 측정 테스트\[180716_방사패턴 측정 테스트.xlsx]sub module 04'!$K$104:$R$104</c:f>
              <c:strCache>
                <c:ptCount val="8"/>
                <c:pt idx="0">
                  <c:v>0°</c:v>
                </c:pt>
                <c:pt idx="1">
                  <c:v>45°</c:v>
                </c:pt>
                <c:pt idx="2">
                  <c:v>90°</c:v>
                </c:pt>
                <c:pt idx="3">
                  <c:v>135°</c:v>
                </c:pt>
                <c:pt idx="4">
                  <c:v>180°</c:v>
                </c:pt>
                <c:pt idx="5">
                  <c:v>225°</c:v>
                </c:pt>
                <c:pt idx="6">
                  <c:v>270°</c:v>
                </c:pt>
                <c:pt idx="7">
                  <c:v>315°</c:v>
                </c:pt>
              </c:strCache>
            </c:strRef>
          </c:cat>
          <c:val>
            <c:numRef>
              <c:f>'1M 그래프 전체'!$F$32:$F$39</c:f>
              <c:numCache>
                <c:formatCode>@</c:formatCode>
                <c:ptCount val="8"/>
                <c:pt idx="0">
                  <c:v>-61.94</c:v>
                </c:pt>
                <c:pt idx="1">
                  <c:v>-67.790000000000006</c:v>
                </c:pt>
                <c:pt idx="2">
                  <c:v>-82.55</c:v>
                </c:pt>
                <c:pt idx="3">
                  <c:v>-84.36999999999999</c:v>
                </c:pt>
                <c:pt idx="4">
                  <c:v>-88.61999999999999</c:v>
                </c:pt>
                <c:pt idx="5">
                  <c:v>-85.28</c:v>
                </c:pt>
                <c:pt idx="6">
                  <c:v>-78.5</c:v>
                </c:pt>
                <c:pt idx="7">
                  <c:v>-60.04</c:v>
                </c:pt>
              </c:numCache>
            </c:numRef>
          </c:val>
        </c:ser>
        <c:ser>
          <c:idx val="1"/>
          <c:order val="1"/>
          <c:spPr>
            <a:ln w="22225"/>
          </c:spPr>
          <c:marker>
            <c:symbol val="none"/>
          </c:marker>
          <c:val>
            <c:numRef>
              <c:f>'2M 그래프 전체'!$F$32:$F$39</c:f>
              <c:numCache>
                <c:formatCode>@</c:formatCode>
                <c:ptCount val="8"/>
                <c:pt idx="0">
                  <c:v>-71.58</c:v>
                </c:pt>
                <c:pt idx="1">
                  <c:v>-65.7</c:v>
                </c:pt>
                <c:pt idx="2">
                  <c:v>-82.61</c:v>
                </c:pt>
                <c:pt idx="3">
                  <c:v>-82.75</c:v>
                </c:pt>
                <c:pt idx="4">
                  <c:v>-89.61</c:v>
                </c:pt>
                <c:pt idx="5">
                  <c:v>-82.09</c:v>
                </c:pt>
                <c:pt idx="6">
                  <c:v>-74.36999999999999</c:v>
                </c:pt>
                <c:pt idx="7">
                  <c:v>-65.900000000000006</c:v>
                </c:pt>
              </c:numCache>
            </c:numRef>
          </c:val>
        </c:ser>
        <c:axId val="107017728"/>
        <c:axId val="109079552"/>
      </c:radarChart>
      <c:catAx>
        <c:axId val="107017728"/>
        <c:scaling>
          <c:orientation val="minMax"/>
        </c:scaling>
        <c:axPos val="b"/>
        <c:majorGridlines/>
        <c:tickLblPos val="nextTo"/>
        <c:crossAx val="109079552"/>
        <c:crosses val="autoZero"/>
        <c:auto val="1"/>
        <c:lblAlgn val="ctr"/>
        <c:lblOffset val="100"/>
      </c:catAx>
      <c:valAx>
        <c:axId val="109079552"/>
        <c:scaling>
          <c:orientation val="minMax"/>
          <c:max val="-60"/>
          <c:min val="-100"/>
        </c:scaling>
        <c:axPos val="l"/>
        <c:majorGridlines>
          <c:spPr>
            <a:ln w="0">
              <a:solidFill>
                <a:sysClr val="windowText" lastClr="000000">
                  <a:alpha val="17000"/>
                </a:sysClr>
              </a:solidFill>
            </a:ln>
          </c:spPr>
        </c:majorGridlines>
        <c:numFmt formatCode="@" sourceLinked="1"/>
        <c:majorTickMark val="none"/>
        <c:tickLblPos val="nextTo"/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ko-KR"/>
          </a:p>
        </c:txPr>
        <c:crossAx val="107017728"/>
        <c:crosses val="autoZero"/>
        <c:crossBetween val="between"/>
        <c:majorUnit val="10"/>
      </c:valAx>
    </c:plotArea>
    <c:plotVisOnly val="1"/>
  </c:chart>
  <c:externalData r:id="rId1"/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radarChart>
        <c:radarStyle val="marker"/>
        <c:ser>
          <c:idx val="0"/>
          <c:order val="0"/>
          <c:spPr>
            <a:ln w="22225"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'D:\Users\s1503001\Documents\01_project\02_Project\MOBIS_BLE_CY\Docmentation\Test\180716_방사패턴 측정 테스트\[180716_방사패턴 측정 테스트.xlsx]sub module 04'!$K$104:$R$104</c:f>
              <c:strCache>
                <c:ptCount val="8"/>
                <c:pt idx="0">
                  <c:v>0°</c:v>
                </c:pt>
                <c:pt idx="1">
                  <c:v>45°</c:v>
                </c:pt>
                <c:pt idx="2">
                  <c:v>90°</c:v>
                </c:pt>
                <c:pt idx="3">
                  <c:v>135°</c:v>
                </c:pt>
                <c:pt idx="4">
                  <c:v>180°</c:v>
                </c:pt>
                <c:pt idx="5">
                  <c:v>225°</c:v>
                </c:pt>
                <c:pt idx="6">
                  <c:v>270°</c:v>
                </c:pt>
                <c:pt idx="7">
                  <c:v>315°</c:v>
                </c:pt>
              </c:strCache>
            </c:strRef>
          </c:cat>
          <c:val>
            <c:numRef>
              <c:f>'1M 그래프 전체'!$H$32:$H$39</c:f>
              <c:numCache>
                <c:formatCode>@</c:formatCode>
                <c:ptCount val="8"/>
                <c:pt idx="0">
                  <c:v>-79.08</c:v>
                </c:pt>
                <c:pt idx="1">
                  <c:v>-75.63</c:v>
                </c:pt>
                <c:pt idx="2">
                  <c:v>-65.16</c:v>
                </c:pt>
                <c:pt idx="3">
                  <c:v>-84.05</c:v>
                </c:pt>
                <c:pt idx="4">
                  <c:v>-81.75</c:v>
                </c:pt>
                <c:pt idx="5">
                  <c:v>-76.760000000000005</c:v>
                </c:pt>
                <c:pt idx="6">
                  <c:v>-71.239999999999995</c:v>
                </c:pt>
                <c:pt idx="7">
                  <c:v>-83.55</c:v>
                </c:pt>
              </c:numCache>
            </c:numRef>
          </c:val>
        </c:ser>
        <c:ser>
          <c:idx val="1"/>
          <c:order val="1"/>
          <c:spPr>
            <a:ln w="22225"/>
          </c:spPr>
          <c:marker>
            <c:symbol val="none"/>
          </c:marker>
          <c:val>
            <c:numRef>
              <c:f>'2M 그래프 전체'!$H$32:$H$39</c:f>
              <c:numCache>
                <c:formatCode>@</c:formatCode>
                <c:ptCount val="8"/>
                <c:pt idx="0">
                  <c:v>-82.52</c:v>
                </c:pt>
                <c:pt idx="1">
                  <c:v>-73.900000000000006</c:v>
                </c:pt>
                <c:pt idx="2">
                  <c:v>-82.98</c:v>
                </c:pt>
                <c:pt idx="3">
                  <c:v>-75.75</c:v>
                </c:pt>
                <c:pt idx="4">
                  <c:v>-80.930000000000007</c:v>
                </c:pt>
                <c:pt idx="5">
                  <c:v>-76.2</c:v>
                </c:pt>
                <c:pt idx="6">
                  <c:v>-73.73</c:v>
                </c:pt>
                <c:pt idx="7">
                  <c:v>-78.36999999999999</c:v>
                </c:pt>
              </c:numCache>
            </c:numRef>
          </c:val>
        </c:ser>
        <c:axId val="122647680"/>
        <c:axId val="123073280"/>
      </c:radarChart>
      <c:catAx>
        <c:axId val="122647680"/>
        <c:scaling>
          <c:orientation val="minMax"/>
        </c:scaling>
        <c:axPos val="b"/>
        <c:majorGridlines/>
        <c:tickLblPos val="nextTo"/>
        <c:crossAx val="123073280"/>
        <c:crosses val="autoZero"/>
        <c:auto val="1"/>
        <c:lblAlgn val="ctr"/>
        <c:lblOffset val="100"/>
      </c:catAx>
      <c:valAx>
        <c:axId val="123073280"/>
        <c:scaling>
          <c:orientation val="minMax"/>
          <c:max val="-60"/>
          <c:min val="-100"/>
        </c:scaling>
        <c:axPos val="l"/>
        <c:majorGridlines>
          <c:spPr>
            <a:ln w="0">
              <a:solidFill>
                <a:sysClr val="windowText" lastClr="000000">
                  <a:alpha val="17000"/>
                </a:sysClr>
              </a:solidFill>
            </a:ln>
          </c:spPr>
        </c:majorGridlines>
        <c:numFmt formatCode="@" sourceLinked="1"/>
        <c:majorTickMark val="none"/>
        <c:tickLblPos val="nextTo"/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ko-KR"/>
          </a:p>
        </c:txPr>
        <c:crossAx val="122647680"/>
        <c:crosses val="autoZero"/>
        <c:crossBetween val="between"/>
        <c:majorUnit val="10"/>
      </c:valAx>
    </c:plotArea>
    <c:plotVisOnly val="1"/>
  </c:chart>
  <c:externalData r:id="rId1"/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radarChart>
        <c:radarStyle val="marker"/>
        <c:ser>
          <c:idx val="0"/>
          <c:order val="0"/>
          <c:spPr>
            <a:ln w="22225"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'D:\Users\s1503001\Documents\01_project\02_Project\MOBIS_BLE_CY\Docmentation\Test\180716_방사패턴 측정 테스트\[180716_방사패턴 측정 테스트.xlsx]sub module 04'!$K$104:$R$104</c:f>
              <c:strCache>
                <c:ptCount val="8"/>
                <c:pt idx="0">
                  <c:v>0°</c:v>
                </c:pt>
                <c:pt idx="1">
                  <c:v>45°</c:v>
                </c:pt>
                <c:pt idx="2">
                  <c:v>90°</c:v>
                </c:pt>
                <c:pt idx="3">
                  <c:v>135°</c:v>
                </c:pt>
                <c:pt idx="4">
                  <c:v>180°</c:v>
                </c:pt>
                <c:pt idx="5">
                  <c:v>225°</c:v>
                </c:pt>
                <c:pt idx="6">
                  <c:v>270°</c:v>
                </c:pt>
                <c:pt idx="7">
                  <c:v>315°</c:v>
                </c:pt>
              </c:strCache>
            </c:strRef>
          </c:cat>
          <c:val>
            <c:numRef>
              <c:f>'1M 그래프 전체'!$I$32:$I$39</c:f>
              <c:numCache>
                <c:formatCode>@</c:formatCode>
                <c:ptCount val="8"/>
                <c:pt idx="0">
                  <c:v>-75.88</c:v>
                </c:pt>
                <c:pt idx="1">
                  <c:v>-72.48</c:v>
                </c:pt>
                <c:pt idx="2">
                  <c:v>-69.64</c:v>
                </c:pt>
                <c:pt idx="3">
                  <c:v>-78.39</c:v>
                </c:pt>
                <c:pt idx="4">
                  <c:v>-76.430000000000007</c:v>
                </c:pt>
                <c:pt idx="5">
                  <c:v>-72.63</c:v>
                </c:pt>
                <c:pt idx="6">
                  <c:v>-61.59</c:v>
                </c:pt>
                <c:pt idx="7">
                  <c:v>-80.64</c:v>
                </c:pt>
              </c:numCache>
            </c:numRef>
          </c:val>
        </c:ser>
        <c:ser>
          <c:idx val="1"/>
          <c:order val="1"/>
          <c:spPr>
            <a:ln w="22225"/>
          </c:spPr>
          <c:marker>
            <c:symbol val="none"/>
          </c:marker>
          <c:val>
            <c:numRef>
              <c:f>'2M 그래프 전체'!$I$32:$I$39</c:f>
              <c:numCache>
                <c:formatCode>@</c:formatCode>
                <c:ptCount val="8"/>
                <c:pt idx="0">
                  <c:v>-81.990000000000023</c:v>
                </c:pt>
                <c:pt idx="1">
                  <c:v>-75.55</c:v>
                </c:pt>
                <c:pt idx="2">
                  <c:v>-79.739999999999995</c:v>
                </c:pt>
                <c:pt idx="3">
                  <c:v>-79.260000000000005</c:v>
                </c:pt>
                <c:pt idx="4">
                  <c:v>-75.849999999999994</c:v>
                </c:pt>
                <c:pt idx="5">
                  <c:v>-72.410000000000025</c:v>
                </c:pt>
                <c:pt idx="6">
                  <c:v>-69.16</c:v>
                </c:pt>
                <c:pt idx="7">
                  <c:v>-77.510000000000005</c:v>
                </c:pt>
              </c:numCache>
            </c:numRef>
          </c:val>
        </c:ser>
        <c:axId val="123631872"/>
        <c:axId val="123688064"/>
      </c:radarChart>
      <c:catAx>
        <c:axId val="123631872"/>
        <c:scaling>
          <c:orientation val="minMax"/>
        </c:scaling>
        <c:axPos val="b"/>
        <c:majorGridlines/>
        <c:tickLblPos val="nextTo"/>
        <c:crossAx val="123688064"/>
        <c:crosses val="autoZero"/>
        <c:auto val="1"/>
        <c:lblAlgn val="ctr"/>
        <c:lblOffset val="100"/>
      </c:catAx>
      <c:valAx>
        <c:axId val="123688064"/>
        <c:scaling>
          <c:orientation val="minMax"/>
          <c:max val="-60"/>
          <c:min val="-100"/>
        </c:scaling>
        <c:axPos val="l"/>
        <c:majorGridlines>
          <c:spPr>
            <a:ln w="0">
              <a:solidFill>
                <a:sysClr val="windowText" lastClr="000000">
                  <a:alpha val="17000"/>
                </a:sysClr>
              </a:solidFill>
            </a:ln>
          </c:spPr>
        </c:majorGridlines>
        <c:numFmt formatCode="@" sourceLinked="1"/>
        <c:majorTickMark val="none"/>
        <c:tickLblPos val="nextTo"/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ko-KR"/>
          </a:p>
        </c:txPr>
        <c:crossAx val="123631872"/>
        <c:crosses val="autoZero"/>
        <c:crossBetween val="between"/>
        <c:majorUnit val="10"/>
      </c:valAx>
    </c:plotArea>
    <c:plotVisOnly val="1"/>
  </c:chart>
  <c:externalData r:id="rId1"/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radarChart>
        <c:radarStyle val="marker"/>
        <c:ser>
          <c:idx val="1"/>
          <c:order val="0"/>
          <c:spPr>
            <a:ln w="31750"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'1M_그래프 전체'!$A$26:$A$33</c:f>
              <c:strCache>
                <c:ptCount val="8"/>
                <c:pt idx="0">
                  <c:v>90°</c:v>
                </c:pt>
                <c:pt idx="1">
                  <c:v>135°</c:v>
                </c:pt>
                <c:pt idx="2">
                  <c:v>180°</c:v>
                </c:pt>
                <c:pt idx="3">
                  <c:v>225°</c:v>
                </c:pt>
                <c:pt idx="4">
                  <c:v>270°</c:v>
                </c:pt>
                <c:pt idx="5">
                  <c:v>315°</c:v>
                </c:pt>
                <c:pt idx="6">
                  <c:v>0°</c:v>
                </c:pt>
                <c:pt idx="7">
                  <c:v>45°</c:v>
                </c:pt>
              </c:strCache>
            </c:strRef>
          </c:cat>
          <c:val>
            <c:numRef>
              <c:f>'1M_그래프 전체'!$B$26:$B$33</c:f>
              <c:numCache>
                <c:formatCode>@</c:formatCode>
                <c:ptCount val="8"/>
                <c:pt idx="0">
                  <c:v>-69.349999999999994</c:v>
                </c:pt>
                <c:pt idx="1">
                  <c:v>-70.23</c:v>
                </c:pt>
                <c:pt idx="2">
                  <c:v>-59.53</c:v>
                </c:pt>
                <c:pt idx="3" formatCode="General">
                  <c:v>-110</c:v>
                </c:pt>
                <c:pt idx="4" formatCode="General">
                  <c:v>-110</c:v>
                </c:pt>
                <c:pt idx="5" formatCode="General">
                  <c:v>-110</c:v>
                </c:pt>
                <c:pt idx="6">
                  <c:v>-66.069999999999993</c:v>
                </c:pt>
                <c:pt idx="7">
                  <c:v>-67.58</c:v>
                </c:pt>
              </c:numCache>
            </c:numRef>
          </c:val>
        </c:ser>
        <c:axId val="71430144"/>
        <c:axId val="71431680"/>
      </c:radarChart>
      <c:catAx>
        <c:axId val="71430144"/>
        <c:scaling>
          <c:orientation val="minMax"/>
        </c:scaling>
        <c:axPos val="b"/>
        <c:majorGridlines/>
        <c:tickLblPos val="nextTo"/>
        <c:crossAx val="71431680"/>
        <c:crosses val="autoZero"/>
        <c:auto val="1"/>
        <c:lblAlgn val="ctr"/>
        <c:lblOffset val="100"/>
      </c:catAx>
      <c:valAx>
        <c:axId val="71431680"/>
        <c:scaling>
          <c:orientation val="minMax"/>
          <c:max val="-50"/>
          <c:min val="-110"/>
        </c:scaling>
        <c:axPos val="l"/>
        <c:majorGridlines>
          <c:spPr>
            <a:ln w="0">
              <a:solidFill>
                <a:sysClr val="windowText" lastClr="000000">
                  <a:alpha val="17000"/>
                </a:sysClr>
              </a:solidFill>
            </a:ln>
          </c:spPr>
        </c:majorGridlines>
        <c:numFmt formatCode="@" sourceLinked="1"/>
        <c:majorTickMark val="none"/>
        <c:tickLblPos val="nextTo"/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ko-KR"/>
          </a:p>
        </c:txPr>
        <c:crossAx val="71430144"/>
        <c:crosses val="autoZero"/>
        <c:crossBetween val="between"/>
      </c:valAx>
    </c:plotArea>
    <c:plotVisOnly val="1"/>
  </c:chart>
  <c:externalData r:id="rId1"/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radarChart>
        <c:radarStyle val="marker"/>
        <c:ser>
          <c:idx val="1"/>
          <c:order val="0"/>
          <c:spPr>
            <a:ln w="31750"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'1M_그래프 전체'!$A$60:$A$67</c:f>
              <c:strCache>
                <c:ptCount val="8"/>
                <c:pt idx="0">
                  <c:v>90°</c:v>
                </c:pt>
                <c:pt idx="1">
                  <c:v>135°</c:v>
                </c:pt>
                <c:pt idx="2">
                  <c:v>180°</c:v>
                </c:pt>
                <c:pt idx="3">
                  <c:v>225°</c:v>
                </c:pt>
                <c:pt idx="4">
                  <c:v>270°</c:v>
                </c:pt>
                <c:pt idx="5">
                  <c:v>315°</c:v>
                </c:pt>
                <c:pt idx="6">
                  <c:v>0°</c:v>
                </c:pt>
                <c:pt idx="7">
                  <c:v>45°</c:v>
                </c:pt>
              </c:strCache>
            </c:strRef>
          </c:cat>
          <c:val>
            <c:numRef>
              <c:f>'1M_그래프 전체'!$K$60:$K$67</c:f>
              <c:numCache>
                <c:formatCode>@</c:formatCode>
                <c:ptCount val="8"/>
                <c:pt idx="0">
                  <c:v>-70.55</c:v>
                </c:pt>
                <c:pt idx="1">
                  <c:v>-74.33</c:v>
                </c:pt>
                <c:pt idx="2">
                  <c:v>-65.739999999999995</c:v>
                </c:pt>
                <c:pt idx="3" formatCode="General">
                  <c:v>-110</c:v>
                </c:pt>
                <c:pt idx="4" formatCode="General">
                  <c:v>-110</c:v>
                </c:pt>
                <c:pt idx="5" formatCode="General">
                  <c:v>-110</c:v>
                </c:pt>
                <c:pt idx="6">
                  <c:v>-74.45</c:v>
                </c:pt>
                <c:pt idx="7">
                  <c:v>-73.48</c:v>
                </c:pt>
              </c:numCache>
            </c:numRef>
          </c:val>
        </c:ser>
        <c:axId val="85324544"/>
        <c:axId val="85949824"/>
      </c:radarChart>
      <c:catAx>
        <c:axId val="85324544"/>
        <c:scaling>
          <c:orientation val="minMax"/>
        </c:scaling>
        <c:axPos val="b"/>
        <c:majorGridlines/>
        <c:tickLblPos val="nextTo"/>
        <c:crossAx val="85949824"/>
        <c:crosses val="autoZero"/>
        <c:auto val="1"/>
        <c:lblAlgn val="ctr"/>
        <c:lblOffset val="100"/>
      </c:catAx>
      <c:valAx>
        <c:axId val="85949824"/>
        <c:scaling>
          <c:orientation val="minMax"/>
          <c:max val="-50"/>
          <c:min val="-110"/>
        </c:scaling>
        <c:axPos val="l"/>
        <c:majorGridlines>
          <c:spPr>
            <a:ln w="0">
              <a:solidFill>
                <a:sysClr val="windowText" lastClr="000000">
                  <a:alpha val="17000"/>
                </a:sysClr>
              </a:solidFill>
            </a:ln>
          </c:spPr>
        </c:majorGridlines>
        <c:numFmt formatCode="@" sourceLinked="1"/>
        <c:majorTickMark val="none"/>
        <c:tickLblPos val="nextTo"/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ko-KR"/>
          </a:p>
        </c:txPr>
        <c:crossAx val="85324544"/>
        <c:crosses val="autoZero"/>
        <c:crossBetween val="between"/>
      </c:valAx>
    </c:plotArea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radarChart>
        <c:radarStyle val="marker"/>
        <c:ser>
          <c:idx val="0"/>
          <c:order val="0"/>
          <c:spPr>
            <a:ln w="34925"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'[1]sub module 04'!$K$104:$R$104</c:f>
              <c:strCache>
                <c:ptCount val="8"/>
                <c:pt idx="0">
                  <c:v>0°</c:v>
                </c:pt>
                <c:pt idx="1">
                  <c:v>45°</c:v>
                </c:pt>
                <c:pt idx="2">
                  <c:v>90°</c:v>
                </c:pt>
                <c:pt idx="3">
                  <c:v>135°</c:v>
                </c:pt>
                <c:pt idx="4">
                  <c:v>180°</c:v>
                </c:pt>
                <c:pt idx="5">
                  <c:v>225°</c:v>
                </c:pt>
                <c:pt idx="6">
                  <c:v>270°</c:v>
                </c:pt>
                <c:pt idx="7">
                  <c:v>315°</c:v>
                </c:pt>
              </c:strCache>
            </c:strRef>
          </c:cat>
          <c:val>
            <c:numRef>
              <c:f>'그래프 전체'!$C$48:$C$55</c:f>
              <c:numCache>
                <c:formatCode>General</c:formatCode>
                <c:ptCount val="8"/>
                <c:pt idx="0">
                  <c:v>-61.23</c:v>
                </c:pt>
                <c:pt idx="1">
                  <c:v>-58.35</c:v>
                </c:pt>
                <c:pt idx="2">
                  <c:v>-55.67</c:v>
                </c:pt>
                <c:pt idx="3">
                  <c:v>-58.92</c:v>
                </c:pt>
                <c:pt idx="4">
                  <c:v>-65.45</c:v>
                </c:pt>
                <c:pt idx="5">
                  <c:v>-64.319999999999993</c:v>
                </c:pt>
                <c:pt idx="6">
                  <c:v>-65.72</c:v>
                </c:pt>
                <c:pt idx="7">
                  <c:v>-65.53</c:v>
                </c:pt>
              </c:numCache>
            </c:numRef>
          </c:val>
        </c:ser>
        <c:ser>
          <c:idx val="1"/>
          <c:order val="1"/>
          <c:marker>
            <c:symbol val="none"/>
          </c:marker>
          <c:val>
            <c:numRef>
              <c:f>'그래프 전체'!$C$21:$C$28</c:f>
              <c:numCache>
                <c:formatCode>General</c:formatCode>
                <c:ptCount val="8"/>
                <c:pt idx="0">
                  <c:v>-62.61</c:v>
                </c:pt>
                <c:pt idx="1">
                  <c:v>-61.77</c:v>
                </c:pt>
                <c:pt idx="2">
                  <c:v>-59.03</c:v>
                </c:pt>
                <c:pt idx="3">
                  <c:v>-62.15</c:v>
                </c:pt>
                <c:pt idx="4">
                  <c:v>-69.319999999999993</c:v>
                </c:pt>
                <c:pt idx="5">
                  <c:v>-71.13</c:v>
                </c:pt>
                <c:pt idx="6">
                  <c:v>-65.23</c:v>
                </c:pt>
                <c:pt idx="7">
                  <c:v>-64.19</c:v>
                </c:pt>
              </c:numCache>
            </c:numRef>
          </c:val>
        </c:ser>
        <c:axId val="160294400"/>
        <c:axId val="160295936"/>
      </c:radarChart>
      <c:catAx>
        <c:axId val="160294400"/>
        <c:scaling>
          <c:orientation val="minMax"/>
        </c:scaling>
        <c:axPos val="b"/>
        <c:majorGridlines/>
        <c:tickLblPos val="nextTo"/>
        <c:crossAx val="160295936"/>
        <c:crosses val="autoZero"/>
        <c:auto val="1"/>
        <c:lblAlgn val="ctr"/>
        <c:lblOffset val="100"/>
      </c:catAx>
      <c:valAx>
        <c:axId val="160295936"/>
        <c:scaling>
          <c:orientation val="minMax"/>
          <c:max val="-55"/>
          <c:min val="-100"/>
        </c:scaling>
        <c:axPos val="l"/>
        <c:majorGridlines>
          <c:spPr>
            <a:ln w="0">
              <a:solidFill>
                <a:sysClr val="windowText" lastClr="000000">
                  <a:alpha val="17000"/>
                </a:sysClr>
              </a:solidFill>
            </a:ln>
          </c:spPr>
        </c:majorGridlines>
        <c:numFmt formatCode="General" sourceLinked="1"/>
        <c:majorTickMark val="none"/>
        <c:tickLblPos val="nextTo"/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ko-KR"/>
          </a:p>
        </c:txPr>
        <c:crossAx val="160294400"/>
        <c:crosses val="autoZero"/>
        <c:crossBetween val="between"/>
      </c:valAx>
    </c:plotArea>
    <c:plotVisOnly val="1"/>
  </c:chart>
  <c:externalData r:id="rId1"/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radarChart>
        <c:radarStyle val="marker"/>
        <c:ser>
          <c:idx val="1"/>
          <c:order val="0"/>
          <c:spPr>
            <a:ln w="31750"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'1M_그래프 전체'!$A$26:$A$33</c:f>
              <c:strCache>
                <c:ptCount val="8"/>
                <c:pt idx="0">
                  <c:v>90°</c:v>
                </c:pt>
                <c:pt idx="1">
                  <c:v>135°</c:v>
                </c:pt>
                <c:pt idx="2">
                  <c:v>180°</c:v>
                </c:pt>
                <c:pt idx="3">
                  <c:v>225°</c:v>
                </c:pt>
                <c:pt idx="4">
                  <c:v>270°</c:v>
                </c:pt>
                <c:pt idx="5">
                  <c:v>315°</c:v>
                </c:pt>
                <c:pt idx="6">
                  <c:v>0°</c:v>
                </c:pt>
                <c:pt idx="7">
                  <c:v>45°</c:v>
                </c:pt>
              </c:strCache>
            </c:strRef>
          </c:cat>
          <c:val>
            <c:numRef>
              <c:f>'1M_그래프 전체'!$R$26:$R$33</c:f>
              <c:numCache>
                <c:formatCode>@</c:formatCode>
                <c:ptCount val="8"/>
                <c:pt idx="0">
                  <c:v>-68.180000000000007</c:v>
                </c:pt>
                <c:pt idx="1">
                  <c:v>-69.59</c:v>
                </c:pt>
                <c:pt idx="2">
                  <c:v>-58.37</c:v>
                </c:pt>
                <c:pt idx="3" formatCode="General">
                  <c:v>-110</c:v>
                </c:pt>
                <c:pt idx="4" formatCode="General">
                  <c:v>-110</c:v>
                </c:pt>
                <c:pt idx="5" formatCode="General">
                  <c:v>-110</c:v>
                </c:pt>
                <c:pt idx="6">
                  <c:v>-65</c:v>
                </c:pt>
                <c:pt idx="7">
                  <c:v>-66.83</c:v>
                </c:pt>
              </c:numCache>
            </c:numRef>
          </c:val>
        </c:ser>
        <c:axId val="108975232"/>
        <c:axId val="109063168"/>
      </c:radarChart>
      <c:catAx>
        <c:axId val="108975232"/>
        <c:scaling>
          <c:orientation val="minMax"/>
        </c:scaling>
        <c:axPos val="b"/>
        <c:majorGridlines/>
        <c:tickLblPos val="nextTo"/>
        <c:crossAx val="109063168"/>
        <c:crosses val="autoZero"/>
        <c:auto val="1"/>
        <c:lblAlgn val="ctr"/>
        <c:lblOffset val="100"/>
      </c:catAx>
      <c:valAx>
        <c:axId val="109063168"/>
        <c:scaling>
          <c:orientation val="minMax"/>
          <c:max val="-50"/>
          <c:min val="-110"/>
        </c:scaling>
        <c:axPos val="l"/>
        <c:majorGridlines>
          <c:spPr>
            <a:ln w="0">
              <a:solidFill>
                <a:sysClr val="windowText" lastClr="000000">
                  <a:alpha val="17000"/>
                </a:sysClr>
              </a:solidFill>
            </a:ln>
          </c:spPr>
        </c:majorGridlines>
        <c:numFmt formatCode="@" sourceLinked="1"/>
        <c:majorTickMark val="none"/>
        <c:tickLblPos val="nextTo"/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ko-KR"/>
          </a:p>
        </c:txPr>
        <c:crossAx val="108975232"/>
        <c:crosses val="autoZero"/>
        <c:crossBetween val="between"/>
      </c:valAx>
    </c:plotArea>
    <c:plotVisOnly val="1"/>
  </c:chart>
  <c:externalData r:id="rId1"/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radarChart>
        <c:radarStyle val="marker"/>
        <c:ser>
          <c:idx val="1"/>
          <c:order val="0"/>
          <c:spPr>
            <a:ln w="31750"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'1M_그래프 전체'!$A$60:$A$67</c:f>
              <c:strCache>
                <c:ptCount val="8"/>
                <c:pt idx="0">
                  <c:v>90°</c:v>
                </c:pt>
                <c:pt idx="1">
                  <c:v>135°</c:v>
                </c:pt>
                <c:pt idx="2">
                  <c:v>180°</c:v>
                </c:pt>
                <c:pt idx="3">
                  <c:v>225°</c:v>
                </c:pt>
                <c:pt idx="4">
                  <c:v>270°</c:v>
                </c:pt>
                <c:pt idx="5">
                  <c:v>315°</c:v>
                </c:pt>
                <c:pt idx="6">
                  <c:v>0°</c:v>
                </c:pt>
                <c:pt idx="7">
                  <c:v>45°</c:v>
                </c:pt>
              </c:strCache>
            </c:strRef>
          </c:cat>
          <c:val>
            <c:numRef>
              <c:f>'1M_그래프 전체'!$C$60:$C$67</c:f>
              <c:numCache>
                <c:formatCode>@</c:formatCode>
                <c:ptCount val="8"/>
                <c:pt idx="0">
                  <c:v>-74.599999999999994</c:v>
                </c:pt>
                <c:pt idx="1">
                  <c:v>-73.86</c:v>
                </c:pt>
                <c:pt idx="2">
                  <c:v>-66.510000000000005</c:v>
                </c:pt>
                <c:pt idx="3" formatCode="General">
                  <c:v>-110</c:v>
                </c:pt>
                <c:pt idx="4" formatCode="General">
                  <c:v>-110</c:v>
                </c:pt>
                <c:pt idx="5" formatCode="General">
                  <c:v>-110</c:v>
                </c:pt>
                <c:pt idx="6">
                  <c:v>-72.2</c:v>
                </c:pt>
                <c:pt idx="7">
                  <c:v>-72.709999999999994</c:v>
                </c:pt>
              </c:numCache>
            </c:numRef>
          </c:val>
        </c:ser>
        <c:axId val="71770112"/>
        <c:axId val="71772032"/>
      </c:radarChart>
      <c:catAx>
        <c:axId val="71770112"/>
        <c:scaling>
          <c:orientation val="minMax"/>
        </c:scaling>
        <c:axPos val="b"/>
        <c:majorGridlines/>
        <c:tickLblPos val="nextTo"/>
        <c:crossAx val="71772032"/>
        <c:crosses val="autoZero"/>
        <c:auto val="1"/>
        <c:lblAlgn val="ctr"/>
        <c:lblOffset val="100"/>
      </c:catAx>
      <c:valAx>
        <c:axId val="71772032"/>
        <c:scaling>
          <c:orientation val="minMax"/>
          <c:max val="-50"/>
          <c:min val="-110"/>
        </c:scaling>
        <c:axPos val="l"/>
        <c:majorGridlines>
          <c:spPr>
            <a:ln w="0">
              <a:solidFill>
                <a:sysClr val="windowText" lastClr="000000">
                  <a:alpha val="17000"/>
                </a:sysClr>
              </a:solidFill>
            </a:ln>
          </c:spPr>
        </c:majorGridlines>
        <c:numFmt formatCode="@" sourceLinked="1"/>
        <c:majorTickMark val="none"/>
        <c:tickLblPos val="nextTo"/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ko-KR"/>
          </a:p>
        </c:txPr>
        <c:crossAx val="71770112"/>
        <c:crosses val="autoZero"/>
        <c:crossBetween val="between"/>
      </c:valAx>
    </c:plotArea>
    <c:plotVisOnly val="1"/>
  </c:chart>
  <c:externalData r:id="rId1"/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radarChart>
        <c:radarStyle val="marker"/>
        <c:ser>
          <c:idx val="1"/>
          <c:order val="0"/>
          <c:spPr>
            <a:ln w="31750"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'1M_그래프 전체'!$A$26:$A$33</c:f>
              <c:strCache>
                <c:ptCount val="8"/>
                <c:pt idx="0">
                  <c:v>90°</c:v>
                </c:pt>
                <c:pt idx="1">
                  <c:v>135°</c:v>
                </c:pt>
                <c:pt idx="2">
                  <c:v>180°</c:v>
                </c:pt>
                <c:pt idx="3">
                  <c:v>225°</c:v>
                </c:pt>
                <c:pt idx="4">
                  <c:v>270°</c:v>
                </c:pt>
                <c:pt idx="5">
                  <c:v>315°</c:v>
                </c:pt>
                <c:pt idx="6">
                  <c:v>0°</c:v>
                </c:pt>
                <c:pt idx="7">
                  <c:v>45°</c:v>
                </c:pt>
              </c:strCache>
            </c:strRef>
          </c:cat>
          <c:val>
            <c:numRef>
              <c:f>'1M_그래프 전체'!$J$26:$J$33</c:f>
              <c:numCache>
                <c:formatCode>@</c:formatCode>
                <c:ptCount val="8"/>
                <c:pt idx="0">
                  <c:v>-68.52</c:v>
                </c:pt>
                <c:pt idx="1">
                  <c:v>-70.45</c:v>
                </c:pt>
                <c:pt idx="2">
                  <c:v>-58.92</c:v>
                </c:pt>
                <c:pt idx="3" formatCode="General">
                  <c:v>-110</c:v>
                </c:pt>
                <c:pt idx="4" formatCode="General">
                  <c:v>-110</c:v>
                </c:pt>
                <c:pt idx="5" formatCode="General">
                  <c:v>-110</c:v>
                </c:pt>
                <c:pt idx="6">
                  <c:v>-65.42</c:v>
                </c:pt>
                <c:pt idx="7">
                  <c:v>-67.27</c:v>
                </c:pt>
              </c:numCache>
            </c:numRef>
          </c:val>
        </c:ser>
        <c:axId val="85050880"/>
        <c:axId val="85052416"/>
      </c:radarChart>
      <c:catAx>
        <c:axId val="85050880"/>
        <c:scaling>
          <c:orientation val="minMax"/>
        </c:scaling>
        <c:axPos val="b"/>
        <c:majorGridlines/>
        <c:tickLblPos val="nextTo"/>
        <c:crossAx val="85052416"/>
        <c:crosses val="autoZero"/>
        <c:auto val="1"/>
        <c:lblAlgn val="ctr"/>
        <c:lblOffset val="100"/>
      </c:catAx>
      <c:valAx>
        <c:axId val="85052416"/>
        <c:scaling>
          <c:orientation val="minMax"/>
          <c:max val="-50"/>
          <c:min val="-110"/>
        </c:scaling>
        <c:axPos val="l"/>
        <c:majorGridlines>
          <c:spPr>
            <a:ln w="0">
              <a:solidFill>
                <a:sysClr val="windowText" lastClr="000000">
                  <a:alpha val="17000"/>
                </a:sysClr>
              </a:solidFill>
            </a:ln>
          </c:spPr>
        </c:majorGridlines>
        <c:numFmt formatCode="@" sourceLinked="1"/>
        <c:majorTickMark val="none"/>
        <c:tickLblPos val="nextTo"/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ko-KR"/>
          </a:p>
        </c:txPr>
        <c:crossAx val="85050880"/>
        <c:crosses val="autoZero"/>
        <c:crossBetween val="between"/>
      </c:valAx>
    </c:plotArea>
    <c:plotVisOnly val="1"/>
  </c:chart>
  <c:externalData r:id="rId1"/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radarChart>
        <c:radarStyle val="marker"/>
        <c:ser>
          <c:idx val="1"/>
          <c:order val="0"/>
          <c:spPr>
            <a:ln w="31750"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'1M_그래프 전체'!$A$60:$A$67</c:f>
              <c:strCache>
                <c:ptCount val="8"/>
                <c:pt idx="0">
                  <c:v>90°</c:v>
                </c:pt>
                <c:pt idx="1">
                  <c:v>135°</c:v>
                </c:pt>
                <c:pt idx="2">
                  <c:v>180°</c:v>
                </c:pt>
                <c:pt idx="3">
                  <c:v>225°</c:v>
                </c:pt>
                <c:pt idx="4">
                  <c:v>270°</c:v>
                </c:pt>
                <c:pt idx="5">
                  <c:v>315°</c:v>
                </c:pt>
                <c:pt idx="6">
                  <c:v>0°</c:v>
                </c:pt>
                <c:pt idx="7">
                  <c:v>45°</c:v>
                </c:pt>
              </c:strCache>
            </c:strRef>
          </c:cat>
          <c:val>
            <c:numRef>
              <c:f>'1M_그래프 전체'!$S$60:$S$67</c:f>
              <c:numCache>
                <c:formatCode>@</c:formatCode>
                <c:ptCount val="8"/>
                <c:pt idx="0">
                  <c:v>-70.150000000000006</c:v>
                </c:pt>
                <c:pt idx="1">
                  <c:v>-73.83</c:v>
                </c:pt>
                <c:pt idx="2">
                  <c:v>-64.7</c:v>
                </c:pt>
                <c:pt idx="3" formatCode="General">
                  <c:v>-110</c:v>
                </c:pt>
                <c:pt idx="4" formatCode="General">
                  <c:v>-110</c:v>
                </c:pt>
                <c:pt idx="5" formatCode="General">
                  <c:v>-110</c:v>
                </c:pt>
                <c:pt idx="6">
                  <c:v>-70.98</c:v>
                </c:pt>
                <c:pt idx="7">
                  <c:v>-72.34</c:v>
                </c:pt>
              </c:numCache>
            </c:numRef>
          </c:val>
        </c:ser>
        <c:axId val="113783936"/>
        <c:axId val="113785472"/>
      </c:radarChart>
      <c:catAx>
        <c:axId val="113783936"/>
        <c:scaling>
          <c:orientation val="minMax"/>
        </c:scaling>
        <c:axPos val="b"/>
        <c:majorGridlines/>
        <c:tickLblPos val="nextTo"/>
        <c:crossAx val="113785472"/>
        <c:crosses val="autoZero"/>
        <c:auto val="1"/>
        <c:lblAlgn val="ctr"/>
        <c:lblOffset val="100"/>
      </c:catAx>
      <c:valAx>
        <c:axId val="113785472"/>
        <c:scaling>
          <c:orientation val="minMax"/>
          <c:max val="-50"/>
          <c:min val="-110"/>
        </c:scaling>
        <c:axPos val="l"/>
        <c:majorGridlines>
          <c:spPr>
            <a:ln w="0">
              <a:solidFill>
                <a:sysClr val="windowText" lastClr="000000">
                  <a:alpha val="17000"/>
                </a:sysClr>
              </a:solidFill>
            </a:ln>
          </c:spPr>
        </c:majorGridlines>
        <c:numFmt formatCode="@" sourceLinked="1"/>
        <c:majorTickMark val="none"/>
        <c:tickLblPos val="nextTo"/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ko-KR"/>
          </a:p>
        </c:txPr>
        <c:crossAx val="113783936"/>
        <c:crosses val="autoZero"/>
        <c:crossBetween val="between"/>
      </c:valAx>
    </c:plotArea>
    <c:plotVisOnly val="1"/>
  </c:chart>
  <c:externalData r:id="rId1"/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radarChart>
        <c:radarStyle val="marker"/>
        <c:ser>
          <c:idx val="1"/>
          <c:order val="0"/>
          <c:spPr>
            <a:ln w="31750"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'1M_그래프 전체'!$A$94:$A$101</c:f>
              <c:strCache>
                <c:ptCount val="8"/>
                <c:pt idx="0">
                  <c:v>90°</c:v>
                </c:pt>
                <c:pt idx="1">
                  <c:v>135°</c:v>
                </c:pt>
                <c:pt idx="2">
                  <c:v>180°</c:v>
                </c:pt>
                <c:pt idx="3">
                  <c:v>225°</c:v>
                </c:pt>
                <c:pt idx="4">
                  <c:v>270°</c:v>
                </c:pt>
                <c:pt idx="5">
                  <c:v>315°</c:v>
                </c:pt>
                <c:pt idx="6">
                  <c:v>0°</c:v>
                </c:pt>
                <c:pt idx="7">
                  <c:v>45°</c:v>
                </c:pt>
              </c:strCache>
            </c:strRef>
          </c:cat>
          <c:val>
            <c:numRef>
              <c:f>'1M_그래프 전체'!$D$94:$D$101</c:f>
              <c:numCache>
                <c:formatCode>@</c:formatCode>
                <c:ptCount val="8"/>
                <c:pt idx="0">
                  <c:v>-72.37</c:v>
                </c:pt>
                <c:pt idx="1">
                  <c:v>-75.11</c:v>
                </c:pt>
                <c:pt idx="2">
                  <c:v>-62.52</c:v>
                </c:pt>
                <c:pt idx="3" formatCode="General">
                  <c:v>-110</c:v>
                </c:pt>
                <c:pt idx="4" formatCode="General">
                  <c:v>-110</c:v>
                </c:pt>
                <c:pt idx="5" formatCode="General">
                  <c:v>-110</c:v>
                </c:pt>
                <c:pt idx="6">
                  <c:v>-74.78</c:v>
                </c:pt>
                <c:pt idx="7">
                  <c:v>-79.91</c:v>
                </c:pt>
              </c:numCache>
            </c:numRef>
          </c:val>
        </c:ser>
        <c:axId val="99492608"/>
        <c:axId val="99566720"/>
      </c:radarChart>
      <c:catAx>
        <c:axId val="99492608"/>
        <c:scaling>
          <c:orientation val="minMax"/>
        </c:scaling>
        <c:axPos val="b"/>
        <c:majorGridlines/>
        <c:tickLblPos val="nextTo"/>
        <c:crossAx val="99566720"/>
        <c:crosses val="autoZero"/>
        <c:auto val="1"/>
        <c:lblAlgn val="ctr"/>
        <c:lblOffset val="100"/>
      </c:catAx>
      <c:valAx>
        <c:axId val="99566720"/>
        <c:scaling>
          <c:orientation val="minMax"/>
          <c:max val="-50"/>
          <c:min val="-110"/>
        </c:scaling>
        <c:axPos val="l"/>
        <c:majorGridlines>
          <c:spPr>
            <a:ln w="0">
              <a:solidFill>
                <a:sysClr val="windowText" lastClr="000000">
                  <a:alpha val="17000"/>
                </a:sysClr>
              </a:solidFill>
            </a:ln>
          </c:spPr>
        </c:majorGridlines>
        <c:numFmt formatCode="@" sourceLinked="1"/>
        <c:majorTickMark val="none"/>
        <c:tickLblPos val="nextTo"/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ko-KR"/>
          </a:p>
        </c:txPr>
        <c:crossAx val="99492608"/>
        <c:crosses val="autoZero"/>
        <c:crossBetween val="between"/>
      </c:valAx>
    </c:plotArea>
    <c:plotVisOnly val="1"/>
  </c:chart>
  <c:externalData r:id="rId1"/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radarChart>
        <c:radarStyle val="marker"/>
        <c:ser>
          <c:idx val="1"/>
          <c:order val="0"/>
          <c:spPr>
            <a:ln w="31750"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'1M_그래프 전체'!$A$94:$A$101</c:f>
              <c:strCache>
                <c:ptCount val="8"/>
                <c:pt idx="0">
                  <c:v>90°</c:v>
                </c:pt>
                <c:pt idx="1">
                  <c:v>135°</c:v>
                </c:pt>
                <c:pt idx="2">
                  <c:v>180°</c:v>
                </c:pt>
                <c:pt idx="3">
                  <c:v>225°</c:v>
                </c:pt>
                <c:pt idx="4">
                  <c:v>270°</c:v>
                </c:pt>
                <c:pt idx="5">
                  <c:v>315°</c:v>
                </c:pt>
                <c:pt idx="6">
                  <c:v>0°</c:v>
                </c:pt>
                <c:pt idx="7">
                  <c:v>45°</c:v>
                </c:pt>
              </c:strCache>
            </c:strRef>
          </c:cat>
          <c:val>
            <c:numRef>
              <c:f>'1M_그래프 전체'!$L$94:$L$101</c:f>
              <c:numCache>
                <c:formatCode>@</c:formatCode>
                <c:ptCount val="8"/>
                <c:pt idx="0">
                  <c:v>-80.56</c:v>
                </c:pt>
                <c:pt idx="1">
                  <c:v>-75.83</c:v>
                </c:pt>
                <c:pt idx="2">
                  <c:v>-69.11</c:v>
                </c:pt>
                <c:pt idx="3" formatCode="General">
                  <c:v>-110</c:v>
                </c:pt>
                <c:pt idx="4" formatCode="General">
                  <c:v>-110</c:v>
                </c:pt>
                <c:pt idx="5" formatCode="General">
                  <c:v>-110</c:v>
                </c:pt>
                <c:pt idx="6">
                  <c:v>-78.42</c:v>
                </c:pt>
                <c:pt idx="7">
                  <c:v>-80</c:v>
                </c:pt>
              </c:numCache>
            </c:numRef>
          </c:val>
        </c:ser>
        <c:axId val="107018112"/>
        <c:axId val="107078016"/>
      </c:radarChart>
      <c:catAx>
        <c:axId val="107018112"/>
        <c:scaling>
          <c:orientation val="minMax"/>
        </c:scaling>
        <c:axPos val="b"/>
        <c:majorGridlines/>
        <c:tickLblPos val="nextTo"/>
        <c:crossAx val="107078016"/>
        <c:crosses val="autoZero"/>
        <c:auto val="1"/>
        <c:lblAlgn val="ctr"/>
        <c:lblOffset val="100"/>
      </c:catAx>
      <c:valAx>
        <c:axId val="107078016"/>
        <c:scaling>
          <c:orientation val="minMax"/>
          <c:max val="-50"/>
          <c:min val="-110"/>
        </c:scaling>
        <c:axPos val="l"/>
        <c:majorGridlines>
          <c:spPr>
            <a:ln w="0">
              <a:solidFill>
                <a:sysClr val="windowText" lastClr="000000">
                  <a:alpha val="17000"/>
                </a:sysClr>
              </a:solidFill>
            </a:ln>
          </c:spPr>
        </c:majorGridlines>
        <c:numFmt formatCode="@" sourceLinked="1"/>
        <c:majorTickMark val="none"/>
        <c:tickLblPos val="nextTo"/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ko-KR"/>
          </a:p>
        </c:txPr>
        <c:crossAx val="107018112"/>
        <c:crosses val="autoZero"/>
        <c:crossBetween val="between"/>
      </c:valAx>
    </c:plotArea>
    <c:plotVisOnly val="1"/>
  </c:chart>
  <c:externalData r:id="rId1"/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radarChart>
        <c:radarStyle val="marker"/>
        <c:ser>
          <c:idx val="1"/>
          <c:order val="0"/>
          <c:spPr>
            <a:ln w="31750"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'1M_그래프 전체'!$A$94:$A$101</c:f>
              <c:strCache>
                <c:ptCount val="8"/>
                <c:pt idx="0">
                  <c:v>90°</c:v>
                </c:pt>
                <c:pt idx="1">
                  <c:v>135°</c:v>
                </c:pt>
                <c:pt idx="2">
                  <c:v>180°</c:v>
                </c:pt>
                <c:pt idx="3">
                  <c:v>225°</c:v>
                </c:pt>
                <c:pt idx="4">
                  <c:v>270°</c:v>
                </c:pt>
                <c:pt idx="5">
                  <c:v>315°</c:v>
                </c:pt>
                <c:pt idx="6">
                  <c:v>0°</c:v>
                </c:pt>
                <c:pt idx="7">
                  <c:v>45°</c:v>
                </c:pt>
              </c:strCache>
            </c:strRef>
          </c:cat>
          <c:val>
            <c:numRef>
              <c:f>'1M_그래프 전체'!$T$94:$T$101</c:f>
              <c:numCache>
                <c:formatCode>@</c:formatCode>
                <c:ptCount val="8"/>
                <c:pt idx="0">
                  <c:v>-72.03</c:v>
                </c:pt>
                <c:pt idx="1">
                  <c:v>-74.95</c:v>
                </c:pt>
                <c:pt idx="2">
                  <c:v>-62.52</c:v>
                </c:pt>
                <c:pt idx="3" formatCode="General">
                  <c:v>-110</c:v>
                </c:pt>
                <c:pt idx="4" formatCode="General">
                  <c:v>-110</c:v>
                </c:pt>
                <c:pt idx="5" formatCode="General">
                  <c:v>-110</c:v>
                </c:pt>
                <c:pt idx="6">
                  <c:v>-73.98</c:v>
                </c:pt>
                <c:pt idx="7">
                  <c:v>-77.19</c:v>
                </c:pt>
              </c:numCache>
            </c:numRef>
          </c:val>
        </c:ser>
        <c:axId val="108853504"/>
        <c:axId val="122232832"/>
      </c:radarChart>
      <c:catAx>
        <c:axId val="108853504"/>
        <c:scaling>
          <c:orientation val="minMax"/>
        </c:scaling>
        <c:axPos val="b"/>
        <c:majorGridlines/>
        <c:tickLblPos val="nextTo"/>
        <c:crossAx val="122232832"/>
        <c:crosses val="autoZero"/>
        <c:auto val="1"/>
        <c:lblAlgn val="ctr"/>
        <c:lblOffset val="100"/>
      </c:catAx>
      <c:valAx>
        <c:axId val="122232832"/>
        <c:scaling>
          <c:orientation val="minMax"/>
          <c:max val="-50"/>
          <c:min val="-110"/>
        </c:scaling>
        <c:axPos val="l"/>
        <c:majorGridlines>
          <c:spPr>
            <a:ln w="0">
              <a:solidFill>
                <a:sysClr val="windowText" lastClr="000000">
                  <a:alpha val="17000"/>
                </a:sysClr>
              </a:solidFill>
            </a:ln>
          </c:spPr>
        </c:majorGridlines>
        <c:numFmt formatCode="@" sourceLinked="1"/>
        <c:majorTickMark val="none"/>
        <c:tickLblPos val="nextTo"/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ko-KR"/>
          </a:p>
        </c:txPr>
        <c:crossAx val="108853504"/>
        <c:crosses val="autoZero"/>
        <c:crossBetween val="between"/>
      </c:valAx>
    </c:plotArea>
    <c:plotVisOnly val="1"/>
  </c:chart>
  <c:externalData r:id="rId1"/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radarChart>
        <c:radarStyle val="marker"/>
        <c:ser>
          <c:idx val="1"/>
          <c:order val="0"/>
          <c:spPr>
            <a:ln w="31750"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'1M_그래프 전체'!$A$128:$A$135</c:f>
              <c:strCache>
                <c:ptCount val="8"/>
                <c:pt idx="0">
                  <c:v>90°</c:v>
                </c:pt>
                <c:pt idx="1">
                  <c:v>135°</c:v>
                </c:pt>
                <c:pt idx="2">
                  <c:v>180°</c:v>
                </c:pt>
                <c:pt idx="3">
                  <c:v>225°</c:v>
                </c:pt>
                <c:pt idx="4">
                  <c:v>270°</c:v>
                </c:pt>
                <c:pt idx="5">
                  <c:v>315°</c:v>
                </c:pt>
                <c:pt idx="6">
                  <c:v>0°</c:v>
                </c:pt>
                <c:pt idx="7">
                  <c:v>45°</c:v>
                </c:pt>
              </c:strCache>
            </c:strRef>
          </c:cat>
          <c:val>
            <c:numRef>
              <c:f>'1M_그래프 전체'!$E$128:$E$135</c:f>
              <c:numCache>
                <c:formatCode>@</c:formatCode>
                <c:ptCount val="8"/>
                <c:pt idx="0">
                  <c:v>-72.209999999999994</c:v>
                </c:pt>
                <c:pt idx="1">
                  <c:v>-63.35</c:v>
                </c:pt>
                <c:pt idx="2">
                  <c:v>-64.27</c:v>
                </c:pt>
                <c:pt idx="3" formatCode="General">
                  <c:v>-110</c:v>
                </c:pt>
                <c:pt idx="4" formatCode="General">
                  <c:v>-110</c:v>
                </c:pt>
                <c:pt idx="5" formatCode="General">
                  <c:v>-110</c:v>
                </c:pt>
                <c:pt idx="6">
                  <c:v>-80.16</c:v>
                </c:pt>
                <c:pt idx="7">
                  <c:v>-74.290000000000006</c:v>
                </c:pt>
              </c:numCache>
            </c:numRef>
          </c:val>
        </c:ser>
        <c:axId val="122264960"/>
        <c:axId val="122312192"/>
      </c:radarChart>
      <c:catAx>
        <c:axId val="122264960"/>
        <c:scaling>
          <c:orientation val="minMax"/>
        </c:scaling>
        <c:axPos val="b"/>
        <c:majorGridlines/>
        <c:tickLblPos val="nextTo"/>
        <c:crossAx val="122312192"/>
        <c:crosses val="autoZero"/>
        <c:auto val="1"/>
        <c:lblAlgn val="ctr"/>
        <c:lblOffset val="100"/>
      </c:catAx>
      <c:valAx>
        <c:axId val="122312192"/>
        <c:scaling>
          <c:orientation val="minMax"/>
          <c:max val="-50"/>
          <c:min val="-110"/>
        </c:scaling>
        <c:axPos val="l"/>
        <c:majorGridlines>
          <c:spPr>
            <a:ln w="0">
              <a:solidFill>
                <a:sysClr val="windowText" lastClr="000000">
                  <a:alpha val="17000"/>
                </a:sysClr>
              </a:solidFill>
            </a:ln>
          </c:spPr>
        </c:majorGridlines>
        <c:numFmt formatCode="@" sourceLinked="1"/>
        <c:majorTickMark val="none"/>
        <c:tickLblPos val="nextTo"/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ko-KR"/>
          </a:p>
        </c:txPr>
        <c:crossAx val="122264960"/>
        <c:crosses val="autoZero"/>
        <c:crossBetween val="between"/>
      </c:valAx>
    </c:plotArea>
    <c:plotVisOnly val="1"/>
  </c:chart>
  <c:externalData r:id="rId1"/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radarChart>
        <c:radarStyle val="marker"/>
        <c:ser>
          <c:idx val="1"/>
          <c:order val="0"/>
          <c:spPr>
            <a:ln w="31750"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'1M_그래프 전체'!$A$128:$A$135</c:f>
              <c:strCache>
                <c:ptCount val="8"/>
                <c:pt idx="0">
                  <c:v>90°</c:v>
                </c:pt>
                <c:pt idx="1">
                  <c:v>135°</c:v>
                </c:pt>
                <c:pt idx="2">
                  <c:v>180°</c:v>
                </c:pt>
                <c:pt idx="3">
                  <c:v>225°</c:v>
                </c:pt>
                <c:pt idx="4">
                  <c:v>270°</c:v>
                </c:pt>
                <c:pt idx="5">
                  <c:v>315°</c:v>
                </c:pt>
                <c:pt idx="6">
                  <c:v>0°</c:v>
                </c:pt>
                <c:pt idx="7">
                  <c:v>45°</c:v>
                </c:pt>
              </c:strCache>
            </c:strRef>
          </c:cat>
          <c:val>
            <c:numRef>
              <c:f>'1M_그래프 전체'!$M$128:$M$135</c:f>
              <c:numCache>
                <c:formatCode>@</c:formatCode>
                <c:ptCount val="8"/>
                <c:pt idx="0">
                  <c:v>-73.09</c:v>
                </c:pt>
                <c:pt idx="1">
                  <c:v>-67.66</c:v>
                </c:pt>
                <c:pt idx="2">
                  <c:v>-67.36</c:v>
                </c:pt>
                <c:pt idx="3" formatCode="General">
                  <c:v>-110</c:v>
                </c:pt>
                <c:pt idx="4" formatCode="General">
                  <c:v>-110</c:v>
                </c:pt>
                <c:pt idx="5" formatCode="General">
                  <c:v>-110</c:v>
                </c:pt>
                <c:pt idx="6">
                  <c:v>-74.040000000000006</c:v>
                </c:pt>
                <c:pt idx="7">
                  <c:v>-78.13</c:v>
                </c:pt>
              </c:numCache>
            </c:numRef>
          </c:val>
        </c:ser>
        <c:axId val="123361536"/>
        <c:axId val="123411840"/>
      </c:radarChart>
      <c:catAx>
        <c:axId val="123361536"/>
        <c:scaling>
          <c:orientation val="minMax"/>
        </c:scaling>
        <c:axPos val="b"/>
        <c:majorGridlines/>
        <c:tickLblPos val="nextTo"/>
        <c:crossAx val="123411840"/>
        <c:crosses val="autoZero"/>
        <c:auto val="1"/>
        <c:lblAlgn val="ctr"/>
        <c:lblOffset val="100"/>
      </c:catAx>
      <c:valAx>
        <c:axId val="123411840"/>
        <c:scaling>
          <c:orientation val="minMax"/>
          <c:max val="-50"/>
          <c:min val="-110"/>
        </c:scaling>
        <c:axPos val="l"/>
        <c:majorGridlines>
          <c:spPr>
            <a:ln w="0">
              <a:solidFill>
                <a:sysClr val="windowText" lastClr="000000">
                  <a:alpha val="17000"/>
                </a:sysClr>
              </a:solidFill>
            </a:ln>
          </c:spPr>
        </c:majorGridlines>
        <c:numFmt formatCode="@" sourceLinked="1"/>
        <c:majorTickMark val="none"/>
        <c:tickLblPos val="nextTo"/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ko-KR"/>
          </a:p>
        </c:txPr>
        <c:crossAx val="123361536"/>
        <c:crosses val="autoZero"/>
        <c:crossBetween val="between"/>
      </c:valAx>
    </c:plotArea>
    <c:plotVisOnly val="1"/>
  </c:chart>
  <c:externalData r:id="rId1"/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radarChart>
        <c:radarStyle val="marker"/>
        <c:ser>
          <c:idx val="1"/>
          <c:order val="0"/>
          <c:spPr>
            <a:ln w="31750"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'1M_그래프 전체'!$A$128:$A$135</c:f>
              <c:strCache>
                <c:ptCount val="8"/>
                <c:pt idx="0">
                  <c:v>90°</c:v>
                </c:pt>
                <c:pt idx="1">
                  <c:v>135°</c:v>
                </c:pt>
                <c:pt idx="2">
                  <c:v>180°</c:v>
                </c:pt>
                <c:pt idx="3">
                  <c:v>225°</c:v>
                </c:pt>
                <c:pt idx="4">
                  <c:v>270°</c:v>
                </c:pt>
                <c:pt idx="5">
                  <c:v>315°</c:v>
                </c:pt>
                <c:pt idx="6">
                  <c:v>0°</c:v>
                </c:pt>
                <c:pt idx="7">
                  <c:v>45°</c:v>
                </c:pt>
              </c:strCache>
            </c:strRef>
          </c:cat>
          <c:val>
            <c:numRef>
              <c:f>'1M_그래프 전체'!$U$128:$U$135</c:f>
              <c:numCache>
                <c:formatCode>@</c:formatCode>
                <c:ptCount val="8"/>
                <c:pt idx="0">
                  <c:v>-70.66</c:v>
                </c:pt>
                <c:pt idx="1">
                  <c:v>-62.68</c:v>
                </c:pt>
                <c:pt idx="2">
                  <c:v>-64.27</c:v>
                </c:pt>
                <c:pt idx="3" formatCode="General">
                  <c:v>-110</c:v>
                </c:pt>
                <c:pt idx="4" formatCode="General">
                  <c:v>-110</c:v>
                </c:pt>
                <c:pt idx="5" formatCode="General">
                  <c:v>-110</c:v>
                </c:pt>
                <c:pt idx="6">
                  <c:v>-74.040000000000006</c:v>
                </c:pt>
                <c:pt idx="7">
                  <c:v>-74.290000000000006</c:v>
                </c:pt>
              </c:numCache>
            </c:numRef>
          </c:val>
        </c:ser>
        <c:axId val="123744640"/>
        <c:axId val="123746176"/>
      </c:radarChart>
      <c:catAx>
        <c:axId val="123744640"/>
        <c:scaling>
          <c:orientation val="minMax"/>
        </c:scaling>
        <c:axPos val="b"/>
        <c:majorGridlines/>
        <c:tickLblPos val="nextTo"/>
        <c:crossAx val="123746176"/>
        <c:crosses val="autoZero"/>
        <c:auto val="1"/>
        <c:lblAlgn val="ctr"/>
        <c:lblOffset val="100"/>
      </c:catAx>
      <c:valAx>
        <c:axId val="123746176"/>
        <c:scaling>
          <c:orientation val="minMax"/>
          <c:max val="-50"/>
          <c:min val="-110"/>
        </c:scaling>
        <c:axPos val="l"/>
        <c:majorGridlines>
          <c:spPr>
            <a:ln w="0">
              <a:solidFill>
                <a:sysClr val="windowText" lastClr="000000">
                  <a:alpha val="17000"/>
                </a:sysClr>
              </a:solidFill>
            </a:ln>
          </c:spPr>
        </c:majorGridlines>
        <c:numFmt formatCode="@" sourceLinked="1"/>
        <c:majorTickMark val="none"/>
        <c:tickLblPos val="nextTo"/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ko-KR"/>
          </a:p>
        </c:txPr>
        <c:crossAx val="123744640"/>
        <c:crosses val="autoZero"/>
        <c:crossBetween val="between"/>
      </c:valAx>
    </c:plotArea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radarChart>
        <c:radarStyle val="marker"/>
        <c:ser>
          <c:idx val="0"/>
          <c:order val="0"/>
          <c:spPr>
            <a:ln w="22225"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'[1]sub module 04'!$K$104:$R$104</c:f>
              <c:strCache>
                <c:ptCount val="8"/>
                <c:pt idx="0">
                  <c:v>0°</c:v>
                </c:pt>
                <c:pt idx="1">
                  <c:v>45°</c:v>
                </c:pt>
                <c:pt idx="2">
                  <c:v>90°</c:v>
                </c:pt>
                <c:pt idx="3">
                  <c:v>135°</c:v>
                </c:pt>
                <c:pt idx="4">
                  <c:v>180°</c:v>
                </c:pt>
                <c:pt idx="5">
                  <c:v>225°</c:v>
                </c:pt>
                <c:pt idx="6">
                  <c:v>270°</c:v>
                </c:pt>
                <c:pt idx="7">
                  <c:v>315°</c:v>
                </c:pt>
              </c:strCache>
            </c:strRef>
          </c:cat>
          <c:val>
            <c:numRef>
              <c:f>'1M 그래프 전체'!$B$32:$B$39</c:f>
              <c:numCache>
                <c:formatCode>@</c:formatCode>
                <c:ptCount val="8"/>
                <c:pt idx="0">
                  <c:v>-71.38</c:v>
                </c:pt>
                <c:pt idx="1">
                  <c:v>-70.61</c:v>
                </c:pt>
                <c:pt idx="2">
                  <c:v>-73.650000000000006</c:v>
                </c:pt>
                <c:pt idx="3">
                  <c:v>-78.31</c:v>
                </c:pt>
                <c:pt idx="4">
                  <c:v>-75.900000000000006</c:v>
                </c:pt>
                <c:pt idx="5">
                  <c:v>-76.44</c:v>
                </c:pt>
                <c:pt idx="6">
                  <c:v>-70.42</c:v>
                </c:pt>
                <c:pt idx="7">
                  <c:v>-74.08</c:v>
                </c:pt>
              </c:numCache>
            </c:numRef>
          </c:val>
        </c:ser>
        <c:axId val="203437184"/>
        <c:axId val="203438720"/>
      </c:radarChart>
      <c:catAx>
        <c:axId val="203437184"/>
        <c:scaling>
          <c:orientation val="minMax"/>
        </c:scaling>
        <c:axPos val="b"/>
        <c:majorGridlines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03438720"/>
        <c:crosses val="autoZero"/>
        <c:auto val="1"/>
        <c:lblAlgn val="ctr"/>
        <c:lblOffset val="100"/>
      </c:catAx>
      <c:valAx>
        <c:axId val="203438720"/>
        <c:scaling>
          <c:orientation val="minMax"/>
          <c:max val="-60"/>
          <c:min val="-100"/>
        </c:scaling>
        <c:axPos val="l"/>
        <c:majorGridlines>
          <c:spPr>
            <a:ln w="0">
              <a:solidFill>
                <a:sysClr val="windowText" lastClr="000000">
                  <a:alpha val="17000"/>
                </a:sysClr>
              </a:solidFill>
            </a:ln>
          </c:spPr>
        </c:majorGridlines>
        <c:numFmt formatCode="@" sourceLinked="1"/>
        <c:majorTickMark val="none"/>
        <c:tickLblPos val="nextTo"/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ko-KR"/>
          </a:p>
        </c:txPr>
        <c:crossAx val="203437184"/>
        <c:crosses val="autoZero"/>
        <c:crossBetween val="between"/>
      </c:valAx>
    </c:plotArea>
    <c:plotVisOnly val="1"/>
  </c:chart>
  <c:externalData r:id="rId1"/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radarChart>
        <c:radarStyle val="marker"/>
        <c:ser>
          <c:idx val="1"/>
          <c:order val="0"/>
          <c:spPr>
            <a:ln w="31750"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'1M_그래프 전체'!$A$162:$A$169</c:f>
              <c:strCache>
                <c:ptCount val="8"/>
                <c:pt idx="0">
                  <c:v>90°</c:v>
                </c:pt>
                <c:pt idx="1">
                  <c:v>135°</c:v>
                </c:pt>
                <c:pt idx="2">
                  <c:v>180°</c:v>
                </c:pt>
                <c:pt idx="3">
                  <c:v>225°</c:v>
                </c:pt>
                <c:pt idx="4">
                  <c:v>270°</c:v>
                </c:pt>
                <c:pt idx="5">
                  <c:v>315°</c:v>
                </c:pt>
                <c:pt idx="6">
                  <c:v>0°</c:v>
                </c:pt>
                <c:pt idx="7">
                  <c:v>45°</c:v>
                </c:pt>
              </c:strCache>
            </c:strRef>
          </c:cat>
          <c:val>
            <c:numRef>
              <c:f>'1M_그래프 전체'!$F$162:$F$169</c:f>
              <c:numCache>
                <c:formatCode>@</c:formatCode>
                <c:ptCount val="8"/>
                <c:pt idx="0">
                  <c:v>-53.65</c:v>
                </c:pt>
                <c:pt idx="1">
                  <c:v>-57.35</c:v>
                </c:pt>
                <c:pt idx="2">
                  <c:v>-58.16</c:v>
                </c:pt>
                <c:pt idx="3" formatCode="General">
                  <c:v>-110</c:v>
                </c:pt>
                <c:pt idx="4" formatCode="General">
                  <c:v>-110</c:v>
                </c:pt>
                <c:pt idx="5" formatCode="General">
                  <c:v>-110</c:v>
                </c:pt>
                <c:pt idx="6">
                  <c:v>-57.17</c:v>
                </c:pt>
                <c:pt idx="7">
                  <c:v>-59.02</c:v>
                </c:pt>
              </c:numCache>
            </c:numRef>
          </c:val>
        </c:ser>
        <c:axId val="134624000"/>
        <c:axId val="134635904"/>
      </c:radarChart>
      <c:catAx>
        <c:axId val="134624000"/>
        <c:scaling>
          <c:orientation val="minMax"/>
        </c:scaling>
        <c:axPos val="b"/>
        <c:majorGridlines/>
        <c:tickLblPos val="nextTo"/>
        <c:crossAx val="134635904"/>
        <c:crosses val="autoZero"/>
        <c:auto val="1"/>
        <c:lblAlgn val="ctr"/>
        <c:lblOffset val="100"/>
      </c:catAx>
      <c:valAx>
        <c:axId val="134635904"/>
        <c:scaling>
          <c:orientation val="minMax"/>
          <c:max val="-50"/>
          <c:min val="-110"/>
        </c:scaling>
        <c:axPos val="l"/>
        <c:majorGridlines>
          <c:spPr>
            <a:ln w="0">
              <a:solidFill>
                <a:sysClr val="windowText" lastClr="000000">
                  <a:alpha val="17000"/>
                </a:sysClr>
              </a:solidFill>
            </a:ln>
          </c:spPr>
        </c:majorGridlines>
        <c:numFmt formatCode="@" sourceLinked="1"/>
        <c:majorTickMark val="none"/>
        <c:tickLblPos val="nextTo"/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ko-KR"/>
          </a:p>
        </c:txPr>
        <c:crossAx val="134624000"/>
        <c:crosses val="autoZero"/>
        <c:crossBetween val="between"/>
      </c:valAx>
    </c:plotArea>
    <c:plotVisOnly val="1"/>
  </c:chart>
  <c:externalData r:id="rId1"/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radarChart>
        <c:radarStyle val="marker"/>
        <c:ser>
          <c:idx val="1"/>
          <c:order val="0"/>
          <c:spPr>
            <a:ln w="31750"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'1M_그래프 전체'!$A$162:$A$169</c:f>
              <c:strCache>
                <c:ptCount val="8"/>
                <c:pt idx="0">
                  <c:v>90°</c:v>
                </c:pt>
                <c:pt idx="1">
                  <c:v>135°</c:v>
                </c:pt>
                <c:pt idx="2">
                  <c:v>180°</c:v>
                </c:pt>
                <c:pt idx="3">
                  <c:v>225°</c:v>
                </c:pt>
                <c:pt idx="4">
                  <c:v>270°</c:v>
                </c:pt>
                <c:pt idx="5">
                  <c:v>315°</c:v>
                </c:pt>
                <c:pt idx="6">
                  <c:v>0°</c:v>
                </c:pt>
                <c:pt idx="7">
                  <c:v>45°</c:v>
                </c:pt>
              </c:strCache>
            </c:strRef>
          </c:cat>
          <c:val>
            <c:numRef>
              <c:f>'1M_그래프 전체'!$N$162:$N$169</c:f>
              <c:numCache>
                <c:formatCode>@</c:formatCode>
                <c:ptCount val="8"/>
                <c:pt idx="0">
                  <c:v>-60.34</c:v>
                </c:pt>
                <c:pt idx="1">
                  <c:v>-57.19</c:v>
                </c:pt>
                <c:pt idx="2">
                  <c:v>-67.59</c:v>
                </c:pt>
                <c:pt idx="3" formatCode="General">
                  <c:v>-110</c:v>
                </c:pt>
                <c:pt idx="4" formatCode="General">
                  <c:v>-110</c:v>
                </c:pt>
                <c:pt idx="5" formatCode="General">
                  <c:v>-110</c:v>
                </c:pt>
                <c:pt idx="6">
                  <c:v>-67.22</c:v>
                </c:pt>
                <c:pt idx="7">
                  <c:v>-65.599999999999994</c:v>
                </c:pt>
              </c:numCache>
            </c:numRef>
          </c:val>
        </c:ser>
        <c:axId val="135276416"/>
        <c:axId val="135304320"/>
      </c:radarChart>
      <c:catAx>
        <c:axId val="135276416"/>
        <c:scaling>
          <c:orientation val="minMax"/>
        </c:scaling>
        <c:axPos val="b"/>
        <c:majorGridlines/>
        <c:tickLblPos val="nextTo"/>
        <c:crossAx val="135304320"/>
        <c:crosses val="autoZero"/>
        <c:auto val="1"/>
        <c:lblAlgn val="ctr"/>
        <c:lblOffset val="100"/>
      </c:catAx>
      <c:valAx>
        <c:axId val="135304320"/>
        <c:scaling>
          <c:orientation val="minMax"/>
          <c:max val="-50"/>
          <c:min val="-110"/>
        </c:scaling>
        <c:axPos val="l"/>
        <c:majorGridlines>
          <c:spPr>
            <a:ln w="0">
              <a:solidFill>
                <a:sysClr val="windowText" lastClr="000000">
                  <a:alpha val="17000"/>
                </a:sysClr>
              </a:solidFill>
            </a:ln>
          </c:spPr>
        </c:majorGridlines>
        <c:numFmt formatCode="@" sourceLinked="1"/>
        <c:majorTickMark val="none"/>
        <c:tickLblPos val="nextTo"/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ko-KR"/>
          </a:p>
        </c:txPr>
        <c:crossAx val="135276416"/>
        <c:crosses val="autoZero"/>
        <c:crossBetween val="between"/>
      </c:valAx>
    </c:plotArea>
    <c:plotVisOnly val="1"/>
  </c:chart>
  <c:externalData r:id="rId1"/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radarChart>
        <c:radarStyle val="marker"/>
        <c:ser>
          <c:idx val="1"/>
          <c:order val="0"/>
          <c:spPr>
            <a:ln w="31750"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'1M_그래프 전체'!$A$162:$A$169</c:f>
              <c:strCache>
                <c:ptCount val="8"/>
                <c:pt idx="0">
                  <c:v>90°</c:v>
                </c:pt>
                <c:pt idx="1">
                  <c:v>135°</c:v>
                </c:pt>
                <c:pt idx="2">
                  <c:v>180°</c:v>
                </c:pt>
                <c:pt idx="3">
                  <c:v>225°</c:v>
                </c:pt>
                <c:pt idx="4">
                  <c:v>270°</c:v>
                </c:pt>
                <c:pt idx="5">
                  <c:v>315°</c:v>
                </c:pt>
                <c:pt idx="6">
                  <c:v>0°</c:v>
                </c:pt>
                <c:pt idx="7">
                  <c:v>45°</c:v>
                </c:pt>
              </c:strCache>
            </c:strRef>
          </c:cat>
          <c:val>
            <c:numRef>
              <c:f>'1M_그래프 전체'!$V$162:$V$169</c:f>
              <c:numCache>
                <c:formatCode>@</c:formatCode>
                <c:ptCount val="8"/>
                <c:pt idx="0">
                  <c:v>-53.65</c:v>
                </c:pt>
                <c:pt idx="1">
                  <c:v>-56.81</c:v>
                </c:pt>
                <c:pt idx="2">
                  <c:v>-58.16</c:v>
                </c:pt>
                <c:pt idx="3" formatCode="General">
                  <c:v>-110</c:v>
                </c:pt>
                <c:pt idx="4" formatCode="General">
                  <c:v>-110</c:v>
                </c:pt>
                <c:pt idx="5" formatCode="General">
                  <c:v>-110</c:v>
                </c:pt>
                <c:pt idx="6">
                  <c:v>-57.17</c:v>
                </c:pt>
                <c:pt idx="7">
                  <c:v>-59.02</c:v>
                </c:pt>
              </c:numCache>
            </c:numRef>
          </c:val>
        </c:ser>
        <c:axId val="135682304"/>
        <c:axId val="135692288"/>
      </c:radarChart>
      <c:catAx>
        <c:axId val="135682304"/>
        <c:scaling>
          <c:orientation val="minMax"/>
        </c:scaling>
        <c:axPos val="b"/>
        <c:majorGridlines/>
        <c:tickLblPos val="nextTo"/>
        <c:crossAx val="135692288"/>
        <c:crosses val="autoZero"/>
        <c:auto val="1"/>
        <c:lblAlgn val="ctr"/>
        <c:lblOffset val="100"/>
      </c:catAx>
      <c:valAx>
        <c:axId val="135692288"/>
        <c:scaling>
          <c:orientation val="minMax"/>
          <c:max val="-50"/>
          <c:min val="-110"/>
        </c:scaling>
        <c:axPos val="l"/>
        <c:majorGridlines>
          <c:spPr>
            <a:ln w="0">
              <a:solidFill>
                <a:sysClr val="windowText" lastClr="000000">
                  <a:alpha val="17000"/>
                </a:sysClr>
              </a:solidFill>
            </a:ln>
          </c:spPr>
        </c:majorGridlines>
        <c:numFmt formatCode="@" sourceLinked="1"/>
        <c:majorTickMark val="none"/>
        <c:tickLblPos val="nextTo"/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ko-KR"/>
          </a:p>
        </c:txPr>
        <c:crossAx val="135682304"/>
        <c:crosses val="autoZero"/>
        <c:crossBetween val="between"/>
      </c:valAx>
    </c:plotArea>
    <c:plotVisOnly val="1"/>
  </c:chart>
  <c:externalData r:id="rId1"/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radarChart>
        <c:radarStyle val="marker"/>
        <c:ser>
          <c:idx val="1"/>
          <c:order val="0"/>
          <c:spPr>
            <a:ln w="31750"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'1M_그래프 전체'!$A$196:$A$203</c:f>
              <c:strCache>
                <c:ptCount val="8"/>
                <c:pt idx="0">
                  <c:v>90°</c:v>
                </c:pt>
                <c:pt idx="1">
                  <c:v>135°</c:v>
                </c:pt>
                <c:pt idx="2">
                  <c:v>180°</c:v>
                </c:pt>
                <c:pt idx="3">
                  <c:v>225°</c:v>
                </c:pt>
                <c:pt idx="4">
                  <c:v>270°</c:v>
                </c:pt>
                <c:pt idx="5">
                  <c:v>315°</c:v>
                </c:pt>
                <c:pt idx="6">
                  <c:v>0°</c:v>
                </c:pt>
                <c:pt idx="7">
                  <c:v>45°</c:v>
                </c:pt>
              </c:strCache>
            </c:strRef>
          </c:cat>
          <c:val>
            <c:numRef>
              <c:f>'1M_그래프 전체'!$G$196:$G$203</c:f>
              <c:numCache>
                <c:formatCode>@</c:formatCode>
                <c:ptCount val="8"/>
                <c:pt idx="0">
                  <c:v>-65.05</c:v>
                </c:pt>
                <c:pt idx="1">
                  <c:v>-66.94</c:v>
                </c:pt>
                <c:pt idx="2">
                  <c:v>-66.209999999999994</c:v>
                </c:pt>
                <c:pt idx="3" formatCode="General">
                  <c:v>-110</c:v>
                </c:pt>
                <c:pt idx="4" formatCode="General">
                  <c:v>-110</c:v>
                </c:pt>
                <c:pt idx="5" formatCode="General">
                  <c:v>-110</c:v>
                </c:pt>
                <c:pt idx="6">
                  <c:v>-62.81</c:v>
                </c:pt>
                <c:pt idx="7">
                  <c:v>-57.88</c:v>
                </c:pt>
              </c:numCache>
            </c:numRef>
          </c:val>
        </c:ser>
        <c:axId val="135667072"/>
        <c:axId val="135677056"/>
      </c:radarChart>
      <c:catAx>
        <c:axId val="135667072"/>
        <c:scaling>
          <c:orientation val="minMax"/>
        </c:scaling>
        <c:axPos val="b"/>
        <c:majorGridlines/>
        <c:tickLblPos val="nextTo"/>
        <c:crossAx val="135677056"/>
        <c:crosses val="autoZero"/>
        <c:auto val="1"/>
        <c:lblAlgn val="ctr"/>
        <c:lblOffset val="100"/>
      </c:catAx>
      <c:valAx>
        <c:axId val="135677056"/>
        <c:scaling>
          <c:orientation val="minMax"/>
          <c:max val="-50"/>
          <c:min val="-110"/>
        </c:scaling>
        <c:axPos val="l"/>
        <c:majorGridlines>
          <c:spPr>
            <a:ln w="0">
              <a:solidFill>
                <a:sysClr val="windowText" lastClr="000000">
                  <a:alpha val="17000"/>
                </a:sysClr>
              </a:solidFill>
            </a:ln>
          </c:spPr>
        </c:majorGridlines>
        <c:numFmt formatCode="@" sourceLinked="1"/>
        <c:majorTickMark val="none"/>
        <c:tickLblPos val="nextTo"/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ko-KR"/>
          </a:p>
        </c:txPr>
        <c:crossAx val="135667072"/>
        <c:crosses val="autoZero"/>
        <c:crossBetween val="between"/>
      </c:valAx>
    </c:plotArea>
    <c:plotVisOnly val="1"/>
  </c:chart>
  <c:externalData r:id="rId1"/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radarChart>
        <c:radarStyle val="marker"/>
        <c:ser>
          <c:idx val="1"/>
          <c:order val="0"/>
          <c:spPr>
            <a:ln w="31750"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'1M_그래프 전체'!$A$196:$A$203</c:f>
              <c:strCache>
                <c:ptCount val="8"/>
                <c:pt idx="0">
                  <c:v>90°</c:v>
                </c:pt>
                <c:pt idx="1">
                  <c:v>135°</c:v>
                </c:pt>
                <c:pt idx="2">
                  <c:v>180°</c:v>
                </c:pt>
                <c:pt idx="3">
                  <c:v>225°</c:v>
                </c:pt>
                <c:pt idx="4">
                  <c:v>270°</c:v>
                </c:pt>
                <c:pt idx="5">
                  <c:v>315°</c:v>
                </c:pt>
                <c:pt idx="6">
                  <c:v>0°</c:v>
                </c:pt>
                <c:pt idx="7">
                  <c:v>45°</c:v>
                </c:pt>
              </c:strCache>
            </c:strRef>
          </c:cat>
          <c:val>
            <c:numRef>
              <c:f>'1M_그래프 전체'!$O$196:$O$203</c:f>
              <c:numCache>
                <c:formatCode>@</c:formatCode>
                <c:ptCount val="8"/>
                <c:pt idx="0">
                  <c:v>-66.95</c:v>
                </c:pt>
                <c:pt idx="1">
                  <c:v>-62.94</c:v>
                </c:pt>
                <c:pt idx="2">
                  <c:v>-68.73</c:v>
                </c:pt>
                <c:pt idx="3" formatCode="General">
                  <c:v>-110</c:v>
                </c:pt>
                <c:pt idx="4" formatCode="General">
                  <c:v>-110</c:v>
                </c:pt>
                <c:pt idx="5" formatCode="General">
                  <c:v>-110</c:v>
                </c:pt>
                <c:pt idx="6">
                  <c:v>-70.739999999999995</c:v>
                </c:pt>
                <c:pt idx="7">
                  <c:v>-61</c:v>
                </c:pt>
              </c:numCache>
            </c:numRef>
          </c:val>
        </c:ser>
        <c:axId val="157220864"/>
        <c:axId val="157222400"/>
      </c:radarChart>
      <c:catAx>
        <c:axId val="157220864"/>
        <c:scaling>
          <c:orientation val="minMax"/>
        </c:scaling>
        <c:axPos val="b"/>
        <c:majorGridlines/>
        <c:tickLblPos val="nextTo"/>
        <c:crossAx val="157222400"/>
        <c:crosses val="autoZero"/>
        <c:auto val="1"/>
        <c:lblAlgn val="ctr"/>
        <c:lblOffset val="100"/>
      </c:catAx>
      <c:valAx>
        <c:axId val="157222400"/>
        <c:scaling>
          <c:orientation val="minMax"/>
          <c:max val="-50"/>
          <c:min val="-110"/>
        </c:scaling>
        <c:axPos val="l"/>
        <c:majorGridlines>
          <c:spPr>
            <a:ln w="0">
              <a:solidFill>
                <a:sysClr val="windowText" lastClr="000000">
                  <a:alpha val="17000"/>
                </a:sysClr>
              </a:solidFill>
            </a:ln>
          </c:spPr>
        </c:majorGridlines>
        <c:numFmt formatCode="@" sourceLinked="1"/>
        <c:majorTickMark val="none"/>
        <c:tickLblPos val="nextTo"/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ko-KR"/>
          </a:p>
        </c:txPr>
        <c:crossAx val="157220864"/>
        <c:crosses val="autoZero"/>
        <c:crossBetween val="between"/>
      </c:valAx>
    </c:plotArea>
    <c:plotVisOnly val="1"/>
  </c:chart>
  <c:externalData r:id="rId1"/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radarChart>
        <c:radarStyle val="marker"/>
        <c:ser>
          <c:idx val="1"/>
          <c:order val="0"/>
          <c:spPr>
            <a:ln w="31750"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'1M_그래프 전체'!$A$196:$A$203</c:f>
              <c:strCache>
                <c:ptCount val="8"/>
                <c:pt idx="0">
                  <c:v>90°</c:v>
                </c:pt>
                <c:pt idx="1">
                  <c:v>135°</c:v>
                </c:pt>
                <c:pt idx="2">
                  <c:v>180°</c:v>
                </c:pt>
                <c:pt idx="3">
                  <c:v>225°</c:v>
                </c:pt>
                <c:pt idx="4">
                  <c:v>270°</c:v>
                </c:pt>
                <c:pt idx="5">
                  <c:v>315°</c:v>
                </c:pt>
                <c:pt idx="6">
                  <c:v>0°</c:v>
                </c:pt>
                <c:pt idx="7">
                  <c:v>45°</c:v>
                </c:pt>
              </c:strCache>
            </c:strRef>
          </c:cat>
          <c:val>
            <c:numRef>
              <c:f>'1M_그래프 전체'!$W$196:$W$203</c:f>
              <c:numCache>
                <c:formatCode>@</c:formatCode>
                <c:ptCount val="8"/>
                <c:pt idx="0">
                  <c:v>-63.78</c:v>
                </c:pt>
                <c:pt idx="1">
                  <c:v>-62.54</c:v>
                </c:pt>
                <c:pt idx="2">
                  <c:v>-65.459999999999994</c:v>
                </c:pt>
                <c:pt idx="3" formatCode="General">
                  <c:v>-110</c:v>
                </c:pt>
                <c:pt idx="4" formatCode="General">
                  <c:v>-110</c:v>
                </c:pt>
                <c:pt idx="5" formatCode="General">
                  <c:v>-110</c:v>
                </c:pt>
                <c:pt idx="6">
                  <c:v>-62.81</c:v>
                </c:pt>
                <c:pt idx="7">
                  <c:v>-57.88</c:v>
                </c:pt>
              </c:numCache>
            </c:numRef>
          </c:val>
        </c:ser>
        <c:axId val="157772032"/>
        <c:axId val="158173824"/>
      </c:radarChart>
      <c:catAx>
        <c:axId val="157772032"/>
        <c:scaling>
          <c:orientation val="minMax"/>
        </c:scaling>
        <c:axPos val="b"/>
        <c:majorGridlines/>
        <c:tickLblPos val="nextTo"/>
        <c:crossAx val="158173824"/>
        <c:crosses val="autoZero"/>
        <c:auto val="1"/>
        <c:lblAlgn val="ctr"/>
        <c:lblOffset val="100"/>
      </c:catAx>
      <c:valAx>
        <c:axId val="158173824"/>
        <c:scaling>
          <c:orientation val="minMax"/>
          <c:max val="-50"/>
          <c:min val="-110"/>
        </c:scaling>
        <c:axPos val="l"/>
        <c:majorGridlines>
          <c:spPr>
            <a:ln w="0">
              <a:solidFill>
                <a:sysClr val="windowText" lastClr="000000">
                  <a:alpha val="17000"/>
                </a:sysClr>
              </a:solidFill>
            </a:ln>
          </c:spPr>
        </c:majorGridlines>
        <c:numFmt formatCode="@" sourceLinked="1"/>
        <c:majorTickMark val="none"/>
        <c:tickLblPos val="nextTo"/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ko-KR"/>
          </a:p>
        </c:txPr>
        <c:crossAx val="157772032"/>
        <c:crosses val="autoZero"/>
        <c:crossBetween val="between"/>
      </c:valAx>
    </c:plotArea>
    <c:plotVisOnly val="1"/>
  </c:chart>
  <c:externalData r:id="rId1"/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radarChart>
        <c:radarStyle val="marker"/>
        <c:ser>
          <c:idx val="1"/>
          <c:order val="0"/>
          <c:spPr>
            <a:ln w="31750"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'1M_그래프 전체'!$A$230:$A$237</c:f>
              <c:strCache>
                <c:ptCount val="8"/>
                <c:pt idx="0">
                  <c:v>90°</c:v>
                </c:pt>
                <c:pt idx="1">
                  <c:v>135°</c:v>
                </c:pt>
                <c:pt idx="2">
                  <c:v>180°</c:v>
                </c:pt>
                <c:pt idx="3">
                  <c:v>225°</c:v>
                </c:pt>
                <c:pt idx="4">
                  <c:v>270°</c:v>
                </c:pt>
                <c:pt idx="5">
                  <c:v>315°</c:v>
                </c:pt>
                <c:pt idx="6">
                  <c:v>0°</c:v>
                </c:pt>
                <c:pt idx="7">
                  <c:v>45°</c:v>
                </c:pt>
              </c:strCache>
            </c:strRef>
          </c:cat>
          <c:val>
            <c:numRef>
              <c:f>'1M_그래프 전체'!$H$230:$H$237</c:f>
              <c:numCache>
                <c:formatCode>@</c:formatCode>
                <c:ptCount val="8"/>
                <c:pt idx="0">
                  <c:v>-71.760000000000005</c:v>
                </c:pt>
                <c:pt idx="1">
                  <c:v>-67.040000000000006</c:v>
                </c:pt>
                <c:pt idx="2">
                  <c:v>-64.72</c:v>
                </c:pt>
                <c:pt idx="3" formatCode="General">
                  <c:v>-110</c:v>
                </c:pt>
                <c:pt idx="4" formatCode="General">
                  <c:v>-110</c:v>
                </c:pt>
                <c:pt idx="5" formatCode="General">
                  <c:v>-110</c:v>
                </c:pt>
                <c:pt idx="6">
                  <c:v>-58.3</c:v>
                </c:pt>
                <c:pt idx="7">
                  <c:v>-74.239999999999995</c:v>
                </c:pt>
              </c:numCache>
            </c:numRef>
          </c:val>
        </c:ser>
        <c:axId val="84546304"/>
        <c:axId val="132853760"/>
      </c:radarChart>
      <c:catAx>
        <c:axId val="84546304"/>
        <c:scaling>
          <c:orientation val="minMax"/>
        </c:scaling>
        <c:axPos val="b"/>
        <c:majorGridlines/>
        <c:tickLblPos val="nextTo"/>
        <c:crossAx val="132853760"/>
        <c:crosses val="autoZero"/>
        <c:auto val="1"/>
        <c:lblAlgn val="ctr"/>
        <c:lblOffset val="100"/>
      </c:catAx>
      <c:valAx>
        <c:axId val="132853760"/>
        <c:scaling>
          <c:orientation val="minMax"/>
          <c:max val="-50"/>
          <c:min val="-110"/>
        </c:scaling>
        <c:axPos val="l"/>
        <c:majorGridlines>
          <c:spPr>
            <a:ln w="0">
              <a:solidFill>
                <a:sysClr val="windowText" lastClr="000000">
                  <a:alpha val="17000"/>
                </a:sysClr>
              </a:solidFill>
            </a:ln>
          </c:spPr>
        </c:majorGridlines>
        <c:numFmt formatCode="@" sourceLinked="1"/>
        <c:majorTickMark val="none"/>
        <c:tickLblPos val="nextTo"/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ko-KR"/>
          </a:p>
        </c:txPr>
        <c:crossAx val="84546304"/>
        <c:crosses val="autoZero"/>
        <c:crossBetween val="between"/>
      </c:valAx>
    </c:plotArea>
    <c:plotVisOnly val="1"/>
  </c:chart>
  <c:externalData r:id="rId1"/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radarChart>
        <c:radarStyle val="marker"/>
        <c:ser>
          <c:idx val="1"/>
          <c:order val="0"/>
          <c:spPr>
            <a:ln w="31750"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'1M_그래프 전체'!$A$230:$A$237</c:f>
              <c:strCache>
                <c:ptCount val="8"/>
                <c:pt idx="0">
                  <c:v>90°</c:v>
                </c:pt>
                <c:pt idx="1">
                  <c:v>135°</c:v>
                </c:pt>
                <c:pt idx="2">
                  <c:v>180°</c:v>
                </c:pt>
                <c:pt idx="3">
                  <c:v>225°</c:v>
                </c:pt>
                <c:pt idx="4">
                  <c:v>270°</c:v>
                </c:pt>
                <c:pt idx="5">
                  <c:v>315°</c:v>
                </c:pt>
                <c:pt idx="6">
                  <c:v>0°</c:v>
                </c:pt>
                <c:pt idx="7">
                  <c:v>45°</c:v>
                </c:pt>
              </c:strCache>
            </c:strRef>
          </c:cat>
          <c:val>
            <c:numRef>
              <c:f>'1M_그래프 전체'!$P$230:$P$237</c:f>
              <c:numCache>
                <c:formatCode>@</c:formatCode>
                <c:ptCount val="8"/>
                <c:pt idx="0">
                  <c:v>-72.12</c:v>
                </c:pt>
                <c:pt idx="1">
                  <c:v>-73.819999999999993</c:v>
                </c:pt>
                <c:pt idx="2">
                  <c:v>-65.33</c:v>
                </c:pt>
                <c:pt idx="3" formatCode="General">
                  <c:v>-110</c:v>
                </c:pt>
                <c:pt idx="4" formatCode="General">
                  <c:v>-110</c:v>
                </c:pt>
                <c:pt idx="5" formatCode="General">
                  <c:v>-110</c:v>
                </c:pt>
                <c:pt idx="6">
                  <c:v>-68.34</c:v>
                </c:pt>
                <c:pt idx="7">
                  <c:v>-77.23</c:v>
                </c:pt>
              </c:numCache>
            </c:numRef>
          </c:val>
        </c:ser>
        <c:axId val="157256704"/>
        <c:axId val="157831936"/>
      </c:radarChart>
      <c:catAx>
        <c:axId val="157256704"/>
        <c:scaling>
          <c:orientation val="minMax"/>
        </c:scaling>
        <c:axPos val="b"/>
        <c:majorGridlines/>
        <c:tickLblPos val="nextTo"/>
        <c:crossAx val="157831936"/>
        <c:crosses val="autoZero"/>
        <c:auto val="1"/>
        <c:lblAlgn val="ctr"/>
        <c:lblOffset val="100"/>
      </c:catAx>
      <c:valAx>
        <c:axId val="157831936"/>
        <c:scaling>
          <c:orientation val="minMax"/>
          <c:max val="-50"/>
          <c:min val="-110"/>
        </c:scaling>
        <c:axPos val="l"/>
        <c:majorGridlines>
          <c:spPr>
            <a:ln w="0">
              <a:solidFill>
                <a:sysClr val="windowText" lastClr="000000">
                  <a:alpha val="17000"/>
                </a:sysClr>
              </a:solidFill>
            </a:ln>
          </c:spPr>
        </c:majorGridlines>
        <c:numFmt formatCode="@" sourceLinked="1"/>
        <c:majorTickMark val="none"/>
        <c:tickLblPos val="nextTo"/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ko-KR"/>
          </a:p>
        </c:txPr>
        <c:crossAx val="157256704"/>
        <c:crosses val="autoZero"/>
        <c:crossBetween val="between"/>
      </c:valAx>
    </c:plotArea>
    <c:plotVisOnly val="1"/>
  </c:chart>
  <c:externalData r:id="rId1"/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radarChart>
        <c:radarStyle val="marker"/>
        <c:ser>
          <c:idx val="1"/>
          <c:order val="0"/>
          <c:spPr>
            <a:ln w="31750"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'1M_그래프 전체'!$A$230:$A$237</c:f>
              <c:strCache>
                <c:ptCount val="8"/>
                <c:pt idx="0">
                  <c:v>90°</c:v>
                </c:pt>
                <c:pt idx="1">
                  <c:v>135°</c:v>
                </c:pt>
                <c:pt idx="2">
                  <c:v>180°</c:v>
                </c:pt>
                <c:pt idx="3">
                  <c:v>225°</c:v>
                </c:pt>
                <c:pt idx="4">
                  <c:v>270°</c:v>
                </c:pt>
                <c:pt idx="5">
                  <c:v>315°</c:v>
                </c:pt>
                <c:pt idx="6">
                  <c:v>0°</c:v>
                </c:pt>
                <c:pt idx="7">
                  <c:v>45°</c:v>
                </c:pt>
              </c:strCache>
            </c:strRef>
          </c:cat>
          <c:val>
            <c:numRef>
              <c:f>'1M_그래프 전체'!$X$230:$X$237</c:f>
              <c:numCache>
                <c:formatCode>@</c:formatCode>
                <c:ptCount val="8"/>
                <c:pt idx="0">
                  <c:v>-70.37</c:v>
                </c:pt>
                <c:pt idx="1">
                  <c:v>-66.39</c:v>
                </c:pt>
                <c:pt idx="2">
                  <c:v>-63.62</c:v>
                </c:pt>
                <c:pt idx="3" formatCode="General">
                  <c:v>-110</c:v>
                </c:pt>
                <c:pt idx="4" formatCode="General">
                  <c:v>-110</c:v>
                </c:pt>
                <c:pt idx="5" formatCode="General">
                  <c:v>-110</c:v>
                </c:pt>
                <c:pt idx="6">
                  <c:v>-58.3</c:v>
                </c:pt>
                <c:pt idx="7">
                  <c:v>-73.38</c:v>
                </c:pt>
              </c:numCache>
            </c:numRef>
          </c:val>
        </c:ser>
        <c:axId val="158389376"/>
        <c:axId val="158390912"/>
      </c:radarChart>
      <c:catAx>
        <c:axId val="158389376"/>
        <c:scaling>
          <c:orientation val="minMax"/>
        </c:scaling>
        <c:axPos val="b"/>
        <c:majorGridlines/>
        <c:tickLblPos val="nextTo"/>
        <c:crossAx val="158390912"/>
        <c:crosses val="autoZero"/>
        <c:auto val="1"/>
        <c:lblAlgn val="ctr"/>
        <c:lblOffset val="100"/>
      </c:catAx>
      <c:valAx>
        <c:axId val="158390912"/>
        <c:scaling>
          <c:orientation val="minMax"/>
          <c:max val="-50"/>
          <c:min val="-110"/>
        </c:scaling>
        <c:axPos val="l"/>
        <c:majorGridlines>
          <c:spPr>
            <a:ln w="0">
              <a:solidFill>
                <a:sysClr val="windowText" lastClr="000000">
                  <a:alpha val="17000"/>
                </a:sysClr>
              </a:solidFill>
            </a:ln>
          </c:spPr>
        </c:majorGridlines>
        <c:numFmt formatCode="@" sourceLinked="1"/>
        <c:majorTickMark val="none"/>
        <c:tickLblPos val="nextTo"/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ko-KR"/>
          </a:p>
        </c:txPr>
        <c:crossAx val="158389376"/>
        <c:crosses val="autoZero"/>
        <c:crossBetween val="between"/>
      </c:valAx>
    </c:plotArea>
    <c:plotVisOnly val="1"/>
  </c:chart>
  <c:externalData r:id="rId1"/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radarChart>
        <c:radarStyle val="marker"/>
        <c:ser>
          <c:idx val="1"/>
          <c:order val="0"/>
          <c:spPr>
            <a:ln w="31750"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'1M_그래프 전체'!$A$264:$A$271</c:f>
              <c:strCache>
                <c:ptCount val="8"/>
                <c:pt idx="0">
                  <c:v>90°</c:v>
                </c:pt>
                <c:pt idx="1">
                  <c:v>135°</c:v>
                </c:pt>
                <c:pt idx="2">
                  <c:v>180°</c:v>
                </c:pt>
                <c:pt idx="3">
                  <c:v>225°</c:v>
                </c:pt>
                <c:pt idx="4">
                  <c:v>270°</c:v>
                </c:pt>
                <c:pt idx="5">
                  <c:v>315°</c:v>
                </c:pt>
                <c:pt idx="6">
                  <c:v>0°</c:v>
                </c:pt>
                <c:pt idx="7">
                  <c:v>45°</c:v>
                </c:pt>
              </c:strCache>
            </c:strRef>
          </c:cat>
          <c:val>
            <c:numRef>
              <c:f>'1M_그래프 전체'!$I$264:$I$271</c:f>
              <c:numCache>
                <c:formatCode>@</c:formatCode>
                <c:ptCount val="8"/>
                <c:pt idx="0">
                  <c:v>-79.16</c:v>
                </c:pt>
                <c:pt idx="1">
                  <c:v>-76.08</c:v>
                </c:pt>
                <c:pt idx="2">
                  <c:v>-62.68</c:v>
                </c:pt>
                <c:pt idx="3" formatCode="General">
                  <c:v>-110</c:v>
                </c:pt>
                <c:pt idx="4" formatCode="General">
                  <c:v>-110</c:v>
                </c:pt>
                <c:pt idx="5" formatCode="General">
                  <c:v>-110</c:v>
                </c:pt>
                <c:pt idx="6">
                  <c:v>-62.88</c:v>
                </c:pt>
                <c:pt idx="7">
                  <c:v>-74.930000000000007</c:v>
                </c:pt>
              </c:numCache>
            </c:numRef>
          </c:val>
        </c:ser>
        <c:axId val="107517824"/>
        <c:axId val="107519360"/>
      </c:radarChart>
      <c:catAx>
        <c:axId val="107517824"/>
        <c:scaling>
          <c:orientation val="minMax"/>
        </c:scaling>
        <c:axPos val="b"/>
        <c:majorGridlines/>
        <c:tickLblPos val="nextTo"/>
        <c:crossAx val="107519360"/>
        <c:crosses val="autoZero"/>
        <c:auto val="1"/>
        <c:lblAlgn val="ctr"/>
        <c:lblOffset val="100"/>
      </c:catAx>
      <c:valAx>
        <c:axId val="107519360"/>
        <c:scaling>
          <c:orientation val="minMax"/>
          <c:max val="-50"/>
          <c:min val="-110"/>
        </c:scaling>
        <c:axPos val="l"/>
        <c:majorGridlines>
          <c:spPr>
            <a:ln w="0">
              <a:solidFill>
                <a:sysClr val="windowText" lastClr="000000">
                  <a:alpha val="17000"/>
                </a:sysClr>
              </a:solidFill>
            </a:ln>
          </c:spPr>
        </c:majorGridlines>
        <c:numFmt formatCode="@" sourceLinked="1"/>
        <c:majorTickMark val="none"/>
        <c:tickLblPos val="nextTo"/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ko-KR"/>
          </a:p>
        </c:txPr>
        <c:crossAx val="107517824"/>
        <c:crosses val="autoZero"/>
        <c:crossBetween val="between"/>
      </c:valAx>
    </c:plotArea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radarChart>
        <c:radarStyle val="marker"/>
        <c:ser>
          <c:idx val="0"/>
          <c:order val="0"/>
          <c:spPr>
            <a:ln w="22225"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'[1]sub module 04'!$K$104:$R$104</c:f>
              <c:strCache>
                <c:ptCount val="8"/>
                <c:pt idx="0">
                  <c:v>0°</c:v>
                </c:pt>
                <c:pt idx="1">
                  <c:v>45°</c:v>
                </c:pt>
                <c:pt idx="2">
                  <c:v>90°</c:v>
                </c:pt>
                <c:pt idx="3">
                  <c:v>135°</c:v>
                </c:pt>
                <c:pt idx="4">
                  <c:v>180°</c:v>
                </c:pt>
                <c:pt idx="5">
                  <c:v>225°</c:v>
                </c:pt>
                <c:pt idx="6">
                  <c:v>270°</c:v>
                </c:pt>
                <c:pt idx="7">
                  <c:v>315°</c:v>
                </c:pt>
              </c:strCache>
            </c:strRef>
          </c:cat>
          <c:val>
            <c:numRef>
              <c:f>'1M 그래프 전체'!$C$32:$C$39</c:f>
              <c:numCache>
                <c:formatCode>@</c:formatCode>
                <c:ptCount val="8"/>
                <c:pt idx="0">
                  <c:v>-70.61</c:v>
                </c:pt>
                <c:pt idx="1">
                  <c:v>-79.260000000000005</c:v>
                </c:pt>
                <c:pt idx="2">
                  <c:v>-69.13</c:v>
                </c:pt>
                <c:pt idx="3">
                  <c:v>-68.209999999999994</c:v>
                </c:pt>
                <c:pt idx="4">
                  <c:v>-71.44</c:v>
                </c:pt>
                <c:pt idx="5">
                  <c:v>-73.7</c:v>
                </c:pt>
                <c:pt idx="6">
                  <c:v>-75.75</c:v>
                </c:pt>
                <c:pt idx="7">
                  <c:v>-85.16</c:v>
                </c:pt>
              </c:numCache>
            </c:numRef>
          </c:val>
        </c:ser>
        <c:axId val="203680000"/>
        <c:axId val="204034048"/>
      </c:radarChart>
      <c:catAx>
        <c:axId val="203680000"/>
        <c:scaling>
          <c:orientation val="minMax"/>
        </c:scaling>
        <c:axPos val="b"/>
        <c:majorGridlines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04034048"/>
        <c:crosses val="autoZero"/>
        <c:auto val="1"/>
        <c:lblAlgn val="ctr"/>
        <c:lblOffset val="100"/>
      </c:catAx>
      <c:valAx>
        <c:axId val="204034048"/>
        <c:scaling>
          <c:orientation val="minMax"/>
          <c:max val="-60"/>
          <c:min val="-100"/>
        </c:scaling>
        <c:axPos val="l"/>
        <c:majorGridlines>
          <c:spPr>
            <a:ln w="0">
              <a:solidFill>
                <a:sysClr val="windowText" lastClr="000000">
                  <a:alpha val="17000"/>
                </a:sysClr>
              </a:solidFill>
            </a:ln>
          </c:spPr>
        </c:majorGridlines>
        <c:numFmt formatCode="@" sourceLinked="1"/>
        <c:majorTickMark val="none"/>
        <c:tickLblPos val="nextTo"/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ko-KR"/>
          </a:p>
        </c:txPr>
        <c:crossAx val="203680000"/>
        <c:crosses val="autoZero"/>
        <c:crossBetween val="between"/>
      </c:valAx>
    </c:plotArea>
    <c:plotVisOnly val="1"/>
  </c:chart>
  <c:externalData r:id="rId1"/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radarChart>
        <c:radarStyle val="marker"/>
        <c:ser>
          <c:idx val="1"/>
          <c:order val="0"/>
          <c:spPr>
            <a:ln w="31750"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'1M_그래프 전체'!$A$264:$A$271</c:f>
              <c:strCache>
                <c:ptCount val="8"/>
                <c:pt idx="0">
                  <c:v>90°</c:v>
                </c:pt>
                <c:pt idx="1">
                  <c:v>135°</c:v>
                </c:pt>
                <c:pt idx="2">
                  <c:v>180°</c:v>
                </c:pt>
                <c:pt idx="3">
                  <c:v>225°</c:v>
                </c:pt>
                <c:pt idx="4">
                  <c:v>270°</c:v>
                </c:pt>
                <c:pt idx="5">
                  <c:v>315°</c:v>
                </c:pt>
                <c:pt idx="6">
                  <c:v>0°</c:v>
                </c:pt>
                <c:pt idx="7">
                  <c:v>45°</c:v>
                </c:pt>
              </c:strCache>
            </c:strRef>
          </c:cat>
          <c:val>
            <c:numRef>
              <c:f>'1M_그래프 전체'!$Q$264:$Q$271</c:f>
              <c:numCache>
                <c:formatCode>@</c:formatCode>
                <c:ptCount val="8"/>
                <c:pt idx="0">
                  <c:v>-76.91</c:v>
                </c:pt>
                <c:pt idx="1">
                  <c:v>-73.959999999999994</c:v>
                </c:pt>
                <c:pt idx="2">
                  <c:v>-65.400000000000006</c:v>
                </c:pt>
                <c:pt idx="3" formatCode="General">
                  <c:v>-110</c:v>
                </c:pt>
                <c:pt idx="4" formatCode="General">
                  <c:v>-110</c:v>
                </c:pt>
                <c:pt idx="5" formatCode="General">
                  <c:v>-110</c:v>
                </c:pt>
                <c:pt idx="6">
                  <c:v>-63.64</c:v>
                </c:pt>
                <c:pt idx="7">
                  <c:v>-78.36</c:v>
                </c:pt>
              </c:numCache>
            </c:numRef>
          </c:val>
        </c:ser>
        <c:axId val="135460352"/>
        <c:axId val="137697536"/>
      </c:radarChart>
      <c:catAx>
        <c:axId val="135460352"/>
        <c:scaling>
          <c:orientation val="minMax"/>
        </c:scaling>
        <c:axPos val="b"/>
        <c:majorGridlines/>
        <c:tickLblPos val="nextTo"/>
        <c:crossAx val="137697536"/>
        <c:crosses val="autoZero"/>
        <c:auto val="1"/>
        <c:lblAlgn val="ctr"/>
        <c:lblOffset val="100"/>
      </c:catAx>
      <c:valAx>
        <c:axId val="137697536"/>
        <c:scaling>
          <c:orientation val="minMax"/>
          <c:max val="-50"/>
          <c:min val="-110"/>
        </c:scaling>
        <c:axPos val="l"/>
        <c:majorGridlines>
          <c:spPr>
            <a:ln w="0">
              <a:solidFill>
                <a:sysClr val="windowText" lastClr="000000">
                  <a:alpha val="17000"/>
                </a:sysClr>
              </a:solidFill>
            </a:ln>
          </c:spPr>
        </c:majorGridlines>
        <c:numFmt formatCode="@" sourceLinked="1"/>
        <c:majorTickMark val="none"/>
        <c:tickLblPos val="nextTo"/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ko-KR"/>
          </a:p>
        </c:txPr>
        <c:crossAx val="135460352"/>
        <c:crosses val="autoZero"/>
        <c:crossBetween val="between"/>
      </c:valAx>
    </c:plotArea>
    <c:plotVisOnly val="1"/>
  </c:chart>
  <c:externalData r:id="rId1"/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radarChart>
        <c:radarStyle val="marker"/>
        <c:ser>
          <c:idx val="1"/>
          <c:order val="0"/>
          <c:spPr>
            <a:ln w="31750"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'1M_그래프 전체'!$A$264:$A$271</c:f>
              <c:strCache>
                <c:ptCount val="8"/>
                <c:pt idx="0">
                  <c:v>90°</c:v>
                </c:pt>
                <c:pt idx="1">
                  <c:v>135°</c:v>
                </c:pt>
                <c:pt idx="2">
                  <c:v>180°</c:v>
                </c:pt>
                <c:pt idx="3">
                  <c:v>225°</c:v>
                </c:pt>
                <c:pt idx="4">
                  <c:v>270°</c:v>
                </c:pt>
                <c:pt idx="5">
                  <c:v>315°</c:v>
                </c:pt>
                <c:pt idx="6">
                  <c:v>0°</c:v>
                </c:pt>
                <c:pt idx="7">
                  <c:v>45°</c:v>
                </c:pt>
              </c:strCache>
            </c:strRef>
          </c:cat>
          <c:val>
            <c:numRef>
              <c:f>'1M_그래프 전체'!$Y$264:$Y$271</c:f>
              <c:numCache>
                <c:formatCode>@</c:formatCode>
                <c:ptCount val="8"/>
                <c:pt idx="0">
                  <c:v>-76.2</c:v>
                </c:pt>
                <c:pt idx="1">
                  <c:v>-73.650000000000006</c:v>
                </c:pt>
                <c:pt idx="2">
                  <c:v>-61.8</c:v>
                </c:pt>
                <c:pt idx="3" formatCode="General">
                  <c:v>-110</c:v>
                </c:pt>
                <c:pt idx="4" formatCode="General">
                  <c:v>-110</c:v>
                </c:pt>
                <c:pt idx="5" formatCode="General">
                  <c:v>-110</c:v>
                </c:pt>
                <c:pt idx="6">
                  <c:v>-62.06</c:v>
                </c:pt>
                <c:pt idx="7">
                  <c:v>-74.790000000000006</c:v>
                </c:pt>
              </c:numCache>
            </c:numRef>
          </c:val>
        </c:ser>
        <c:axId val="159382528"/>
        <c:axId val="159622272"/>
      </c:radarChart>
      <c:catAx>
        <c:axId val="159382528"/>
        <c:scaling>
          <c:orientation val="minMax"/>
        </c:scaling>
        <c:axPos val="b"/>
        <c:majorGridlines/>
        <c:tickLblPos val="nextTo"/>
        <c:crossAx val="159622272"/>
        <c:crosses val="autoZero"/>
        <c:auto val="1"/>
        <c:lblAlgn val="ctr"/>
        <c:lblOffset val="100"/>
      </c:catAx>
      <c:valAx>
        <c:axId val="159622272"/>
        <c:scaling>
          <c:orientation val="minMax"/>
          <c:max val="-50"/>
          <c:min val="-110"/>
        </c:scaling>
        <c:axPos val="l"/>
        <c:majorGridlines>
          <c:spPr>
            <a:ln w="0">
              <a:solidFill>
                <a:sysClr val="windowText" lastClr="000000">
                  <a:alpha val="17000"/>
                </a:sysClr>
              </a:solidFill>
            </a:ln>
          </c:spPr>
        </c:majorGridlines>
        <c:numFmt formatCode="@" sourceLinked="1"/>
        <c:majorTickMark val="none"/>
        <c:tickLblPos val="nextTo"/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ko-KR"/>
          </a:p>
        </c:txPr>
        <c:crossAx val="159382528"/>
        <c:crosses val="autoZero"/>
        <c:crossBetween val="between"/>
      </c:valAx>
    </c:plotArea>
    <c:plotVisOnly val="1"/>
  </c:chart>
  <c:externalData r:id="rId1"/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radarChart>
        <c:radarStyle val="marker"/>
        <c:ser>
          <c:idx val="1"/>
          <c:order val="0"/>
          <c:spPr>
            <a:ln w="31750"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'2M_그래프 전체'!$A$26:$A$33</c:f>
              <c:strCache>
                <c:ptCount val="8"/>
                <c:pt idx="0">
                  <c:v>90°</c:v>
                </c:pt>
                <c:pt idx="1">
                  <c:v>135°</c:v>
                </c:pt>
                <c:pt idx="2">
                  <c:v>180°</c:v>
                </c:pt>
                <c:pt idx="3">
                  <c:v>225°</c:v>
                </c:pt>
                <c:pt idx="4">
                  <c:v>270°</c:v>
                </c:pt>
                <c:pt idx="5">
                  <c:v>315°</c:v>
                </c:pt>
                <c:pt idx="6">
                  <c:v>0°</c:v>
                </c:pt>
                <c:pt idx="7">
                  <c:v>45°</c:v>
                </c:pt>
              </c:strCache>
            </c:strRef>
          </c:cat>
          <c:val>
            <c:numRef>
              <c:f>'2M_그래프 전체'!$B$26:$B$33</c:f>
              <c:numCache>
                <c:formatCode>@</c:formatCode>
                <c:ptCount val="8"/>
                <c:pt idx="0">
                  <c:v>-72.599999999999994</c:v>
                </c:pt>
                <c:pt idx="1">
                  <c:v>-75.8</c:v>
                </c:pt>
                <c:pt idx="2">
                  <c:v>-70.959999999999994</c:v>
                </c:pt>
                <c:pt idx="3" formatCode="General">
                  <c:v>-110</c:v>
                </c:pt>
                <c:pt idx="4" formatCode="General">
                  <c:v>-110</c:v>
                </c:pt>
                <c:pt idx="5" formatCode="General">
                  <c:v>-110</c:v>
                </c:pt>
                <c:pt idx="6">
                  <c:v>-74.209999999999994</c:v>
                </c:pt>
                <c:pt idx="7">
                  <c:v>-75.98</c:v>
                </c:pt>
              </c:numCache>
            </c:numRef>
          </c:val>
        </c:ser>
        <c:axId val="113272320"/>
        <c:axId val="113274240"/>
      </c:radarChart>
      <c:catAx>
        <c:axId val="113272320"/>
        <c:scaling>
          <c:orientation val="minMax"/>
        </c:scaling>
        <c:axPos val="b"/>
        <c:majorGridlines/>
        <c:numFmt formatCode="General" sourceLinked="1"/>
        <c:tickLblPos val="nextTo"/>
        <c:crossAx val="113274240"/>
        <c:crosses val="autoZero"/>
        <c:auto val="1"/>
        <c:lblAlgn val="ctr"/>
        <c:lblOffset val="100"/>
      </c:catAx>
      <c:valAx>
        <c:axId val="113274240"/>
        <c:scaling>
          <c:orientation val="minMax"/>
          <c:max val="-50"/>
          <c:min val="-110"/>
        </c:scaling>
        <c:axPos val="l"/>
        <c:majorGridlines>
          <c:spPr>
            <a:ln w="0">
              <a:solidFill>
                <a:sysClr val="windowText" lastClr="000000">
                  <a:alpha val="17000"/>
                </a:sysClr>
              </a:solidFill>
            </a:ln>
          </c:spPr>
        </c:majorGridlines>
        <c:numFmt formatCode="@" sourceLinked="1"/>
        <c:majorTickMark val="none"/>
        <c:tickLblPos val="nextTo"/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ko-KR"/>
          </a:p>
        </c:txPr>
        <c:crossAx val="113272320"/>
        <c:crosses val="autoZero"/>
        <c:crossBetween val="between"/>
      </c:valAx>
    </c:plotArea>
    <c:plotVisOnly val="1"/>
  </c:chart>
  <c:externalData r:id="rId1"/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radarChart>
        <c:radarStyle val="marker"/>
        <c:ser>
          <c:idx val="1"/>
          <c:order val="0"/>
          <c:spPr>
            <a:ln w="31750"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'2M_그래프 전체'!$A$60:$A$67</c:f>
              <c:strCache>
                <c:ptCount val="8"/>
                <c:pt idx="0">
                  <c:v>90°</c:v>
                </c:pt>
                <c:pt idx="1">
                  <c:v>135°</c:v>
                </c:pt>
                <c:pt idx="2">
                  <c:v>180°</c:v>
                </c:pt>
                <c:pt idx="3">
                  <c:v>225°</c:v>
                </c:pt>
                <c:pt idx="4">
                  <c:v>270°</c:v>
                </c:pt>
                <c:pt idx="5">
                  <c:v>315°</c:v>
                </c:pt>
                <c:pt idx="6">
                  <c:v>0°</c:v>
                </c:pt>
                <c:pt idx="7">
                  <c:v>45°</c:v>
                </c:pt>
              </c:strCache>
            </c:strRef>
          </c:cat>
          <c:val>
            <c:numRef>
              <c:f>'2M_그래프 전체'!$K$60:$K$67</c:f>
              <c:numCache>
                <c:formatCode>@</c:formatCode>
                <c:ptCount val="8"/>
                <c:pt idx="0">
                  <c:v>-76.91</c:v>
                </c:pt>
                <c:pt idx="1">
                  <c:v>-78.73</c:v>
                </c:pt>
                <c:pt idx="2">
                  <c:v>-70.14</c:v>
                </c:pt>
                <c:pt idx="3" formatCode="General">
                  <c:v>-110</c:v>
                </c:pt>
                <c:pt idx="4" formatCode="General">
                  <c:v>-110</c:v>
                </c:pt>
                <c:pt idx="5" formatCode="General">
                  <c:v>-110</c:v>
                </c:pt>
                <c:pt idx="6">
                  <c:v>-68.7</c:v>
                </c:pt>
                <c:pt idx="7">
                  <c:v>-82.57</c:v>
                </c:pt>
              </c:numCache>
            </c:numRef>
          </c:val>
        </c:ser>
        <c:axId val="138145152"/>
        <c:axId val="157488256"/>
      </c:radarChart>
      <c:catAx>
        <c:axId val="138145152"/>
        <c:scaling>
          <c:orientation val="minMax"/>
        </c:scaling>
        <c:axPos val="b"/>
        <c:majorGridlines/>
        <c:numFmt formatCode="General" sourceLinked="1"/>
        <c:tickLblPos val="nextTo"/>
        <c:crossAx val="157488256"/>
        <c:crosses val="autoZero"/>
        <c:auto val="1"/>
        <c:lblAlgn val="ctr"/>
        <c:lblOffset val="100"/>
      </c:catAx>
      <c:valAx>
        <c:axId val="157488256"/>
        <c:scaling>
          <c:orientation val="minMax"/>
          <c:max val="-50"/>
          <c:min val="-110"/>
        </c:scaling>
        <c:axPos val="l"/>
        <c:majorGridlines>
          <c:spPr>
            <a:ln w="0">
              <a:solidFill>
                <a:sysClr val="windowText" lastClr="000000">
                  <a:alpha val="17000"/>
                </a:sysClr>
              </a:solidFill>
            </a:ln>
          </c:spPr>
        </c:majorGridlines>
        <c:numFmt formatCode="@" sourceLinked="1"/>
        <c:majorTickMark val="none"/>
        <c:tickLblPos val="nextTo"/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ko-KR"/>
          </a:p>
        </c:txPr>
        <c:crossAx val="138145152"/>
        <c:crosses val="autoZero"/>
        <c:crossBetween val="between"/>
      </c:valAx>
    </c:plotArea>
    <c:plotVisOnly val="1"/>
  </c:chart>
  <c:externalData r:id="rId1"/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radarChart>
        <c:radarStyle val="marker"/>
        <c:ser>
          <c:idx val="1"/>
          <c:order val="0"/>
          <c:spPr>
            <a:ln w="31750"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'2M_그래프 전체'!$A$26:$A$33</c:f>
              <c:strCache>
                <c:ptCount val="8"/>
                <c:pt idx="0">
                  <c:v>90°</c:v>
                </c:pt>
                <c:pt idx="1">
                  <c:v>135°</c:v>
                </c:pt>
                <c:pt idx="2">
                  <c:v>180°</c:v>
                </c:pt>
                <c:pt idx="3">
                  <c:v>225°</c:v>
                </c:pt>
                <c:pt idx="4">
                  <c:v>270°</c:v>
                </c:pt>
                <c:pt idx="5">
                  <c:v>315°</c:v>
                </c:pt>
                <c:pt idx="6">
                  <c:v>0°</c:v>
                </c:pt>
                <c:pt idx="7">
                  <c:v>45°</c:v>
                </c:pt>
              </c:strCache>
            </c:strRef>
          </c:cat>
          <c:val>
            <c:numRef>
              <c:f>'2M_그래프 전체'!$R$26:$R$33</c:f>
              <c:numCache>
                <c:formatCode>@</c:formatCode>
                <c:ptCount val="8"/>
                <c:pt idx="0">
                  <c:v>-72.180000000000007</c:v>
                </c:pt>
                <c:pt idx="1">
                  <c:v>-75.13</c:v>
                </c:pt>
                <c:pt idx="2">
                  <c:v>-70.09</c:v>
                </c:pt>
                <c:pt idx="3" formatCode="General">
                  <c:v>-110</c:v>
                </c:pt>
                <c:pt idx="4" formatCode="General">
                  <c:v>-110</c:v>
                </c:pt>
                <c:pt idx="5" formatCode="General">
                  <c:v>-110</c:v>
                </c:pt>
                <c:pt idx="6">
                  <c:v>-72.819999999999993</c:v>
                </c:pt>
                <c:pt idx="7">
                  <c:v>-75.87</c:v>
                </c:pt>
              </c:numCache>
            </c:numRef>
          </c:val>
        </c:ser>
        <c:axId val="159927680"/>
        <c:axId val="160240768"/>
      </c:radarChart>
      <c:catAx>
        <c:axId val="159927680"/>
        <c:scaling>
          <c:orientation val="minMax"/>
        </c:scaling>
        <c:axPos val="b"/>
        <c:majorGridlines/>
        <c:numFmt formatCode="General" sourceLinked="1"/>
        <c:tickLblPos val="nextTo"/>
        <c:crossAx val="160240768"/>
        <c:crosses val="autoZero"/>
        <c:auto val="1"/>
        <c:lblAlgn val="ctr"/>
        <c:lblOffset val="100"/>
      </c:catAx>
      <c:valAx>
        <c:axId val="160240768"/>
        <c:scaling>
          <c:orientation val="minMax"/>
          <c:max val="-50"/>
          <c:min val="-110"/>
        </c:scaling>
        <c:axPos val="l"/>
        <c:majorGridlines>
          <c:spPr>
            <a:ln w="0">
              <a:solidFill>
                <a:sysClr val="windowText" lastClr="000000">
                  <a:alpha val="17000"/>
                </a:sysClr>
              </a:solidFill>
            </a:ln>
          </c:spPr>
        </c:majorGridlines>
        <c:numFmt formatCode="@" sourceLinked="1"/>
        <c:majorTickMark val="none"/>
        <c:tickLblPos val="nextTo"/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ko-KR"/>
          </a:p>
        </c:txPr>
        <c:crossAx val="159927680"/>
        <c:crosses val="autoZero"/>
        <c:crossBetween val="between"/>
      </c:valAx>
    </c:plotArea>
    <c:plotVisOnly val="1"/>
  </c:chart>
  <c:externalData r:id="rId1"/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radarChart>
        <c:radarStyle val="marker"/>
        <c:ser>
          <c:idx val="1"/>
          <c:order val="0"/>
          <c:spPr>
            <a:ln w="31750"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'2M_그래프 전체'!$A$60:$A$67</c:f>
              <c:strCache>
                <c:ptCount val="8"/>
                <c:pt idx="0">
                  <c:v>90°</c:v>
                </c:pt>
                <c:pt idx="1">
                  <c:v>135°</c:v>
                </c:pt>
                <c:pt idx="2">
                  <c:v>180°</c:v>
                </c:pt>
                <c:pt idx="3">
                  <c:v>225°</c:v>
                </c:pt>
                <c:pt idx="4">
                  <c:v>270°</c:v>
                </c:pt>
                <c:pt idx="5">
                  <c:v>315°</c:v>
                </c:pt>
                <c:pt idx="6">
                  <c:v>0°</c:v>
                </c:pt>
                <c:pt idx="7">
                  <c:v>45°</c:v>
                </c:pt>
              </c:strCache>
            </c:strRef>
          </c:cat>
          <c:val>
            <c:numRef>
              <c:f>'2M_그래프 전체'!$C$60:$C$67</c:f>
              <c:numCache>
                <c:formatCode>@</c:formatCode>
                <c:ptCount val="8"/>
                <c:pt idx="0">
                  <c:v>-77.319999999999993</c:v>
                </c:pt>
                <c:pt idx="1">
                  <c:v>-80.84</c:v>
                </c:pt>
                <c:pt idx="2">
                  <c:v>-72.47</c:v>
                </c:pt>
                <c:pt idx="3" formatCode="General">
                  <c:v>-110</c:v>
                </c:pt>
                <c:pt idx="4" formatCode="General">
                  <c:v>-110</c:v>
                </c:pt>
                <c:pt idx="5" formatCode="General">
                  <c:v>-110</c:v>
                </c:pt>
                <c:pt idx="6">
                  <c:v>-65.69</c:v>
                </c:pt>
                <c:pt idx="7">
                  <c:v>-75.989999999999995</c:v>
                </c:pt>
              </c:numCache>
            </c:numRef>
          </c:val>
        </c:ser>
        <c:axId val="137728384"/>
        <c:axId val="137729920"/>
      </c:radarChart>
      <c:catAx>
        <c:axId val="137728384"/>
        <c:scaling>
          <c:orientation val="minMax"/>
        </c:scaling>
        <c:axPos val="b"/>
        <c:majorGridlines/>
        <c:numFmt formatCode="General" sourceLinked="1"/>
        <c:tickLblPos val="nextTo"/>
        <c:crossAx val="137729920"/>
        <c:crosses val="autoZero"/>
        <c:auto val="1"/>
        <c:lblAlgn val="ctr"/>
        <c:lblOffset val="100"/>
      </c:catAx>
      <c:valAx>
        <c:axId val="137729920"/>
        <c:scaling>
          <c:orientation val="minMax"/>
          <c:max val="-50"/>
          <c:min val="-110"/>
        </c:scaling>
        <c:axPos val="l"/>
        <c:majorGridlines>
          <c:spPr>
            <a:ln w="0">
              <a:solidFill>
                <a:sysClr val="windowText" lastClr="000000">
                  <a:alpha val="17000"/>
                </a:sysClr>
              </a:solidFill>
            </a:ln>
          </c:spPr>
        </c:majorGridlines>
        <c:numFmt formatCode="@" sourceLinked="1"/>
        <c:majorTickMark val="none"/>
        <c:tickLblPos val="nextTo"/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ko-KR"/>
          </a:p>
        </c:txPr>
        <c:crossAx val="137728384"/>
        <c:crosses val="autoZero"/>
        <c:crossBetween val="between"/>
      </c:valAx>
    </c:plotArea>
    <c:plotVisOnly val="1"/>
  </c:chart>
  <c:externalData r:id="rId1"/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radarChart>
        <c:radarStyle val="marker"/>
        <c:ser>
          <c:idx val="1"/>
          <c:order val="0"/>
          <c:spPr>
            <a:ln w="31750"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'2M_그래프 전체'!$A$26:$A$33</c:f>
              <c:strCache>
                <c:ptCount val="8"/>
                <c:pt idx="0">
                  <c:v>90°</c:v>
                </c:pt>
                <c:pt idx="1">
                  <c:v>135°</c:v>
                </c:pt>
                <c:pt idx="2">
                  <c:v>180°</c:v>
                </c:pt>
                <c:pt idx="3">
                  <c:v>225°</c:v>
                </c:pt>
                <c:pt idx="4">
                  <c:v>270°</c:v>
                </c:pt>
                <c:pt idx="5">
                  <c:v>315°</c:v>
                </c:pt>
                <c:pt idx="6">
                  <c:v>0°</c:v>
                </c:pt>
                <c:pt idx="7">
                  <c:v>45°</c:v>
                </c:pt>
              </c:strCache>
            </c:strRef>
          </c:cat>
          <c:val>
            <c:numRef>
              <c:f>'2M_그래프 전체'!$J$26:$J$33</c:f>
              <c:numCache>
                <c:formatCode>@</c:formatCode>
                <c:ptCount val="8"/>
                <c:pt idx="0">
                  <c:v>-73.53</c:v>
                </c:pt>
                <c:pt idx="1">
                  <c:v>-75.69</c:v>
                </c:pt>
                <c:pt idx="2">
                  <c:v>-70.67</c:v>
                </c:pt>
                <c:pt idx="3" formatCode="General">
                  <c:v>-110</c:v>
                </c:pt>
                <c:pt idx="4" formatCode="General">
                  <c:v>-110</c:v>
                </c:pt>
                <c:pt idx="5" formatCode="General">
                  <c:v>-110</c:v>
                </c:pt>
                <c:pt idx="6">
                  <c:v>-72.92</c:v>
                </c:pt>
                <c:pt idx="7">
                  <c:v>-75.97</c:v>
                </c:pt>
              </c:numCache>
            </c:numRef>
          </c:val>
        </c:ser>
        <c:axId val="160369664"/>
        <c:axId val="161188096"/>
      </c:radarChart>
      <c:catAx>
        <c:axId val="160369664"/>
        <c:scaling>
          <c:orientation val="minMax"/>
        </c:scaling>
        <c:axPos val="b"/>
        <c:majorGridlines/>
        <c:numFmt formatCode="General" sourceLinked="1"/>
        <c:tickLblPos val="nextTo"/>
        <c:crossAx val="161188096"/>
        <c:crosses val="autoZero"/>
        <c:auto val="1"/>
        <c:lblAlgn val="ctr"/>
        <c:lblOffset val="100"/>
      </c:catAx>
      <c:valAx>
        <c:axId val="161188096"/>
        <c:scaling>
          <c:orientation val="minMax"/>
          <c:max val="-50"/>
          <c:min val="-110"/>
        </c:scaling>
        <c:axPos val="l"/>
        <c:majorGridlines>
          <c:spPr>
            <a:ln w="0">
              <a:solidFill>
                <a:sysClr val="windowText" lastClr="000000">
                  <a:alpha val="17000"/>
                </a:sysClr>
              </a:solidFill>
            </a:ln>
          </c:spPr>
        </c:majorGridlines>
        <c:numFmt formatCode="@" sourceLinked="1"/>
        <c:majorTickMark val="none"/>
        <c:tickLblPos val="nextTo"/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ko-KR"/>
          </a:p>
        </c:txPr>
        <c:crossAx val="160369664"/>
        <c:crosses val="autoZero"/>
        <c:crossBetween val="between"/>
      </c:valAx>
    </c:plotArea>
    <c:plotVisOnly val="1"/>
  </c:chart>
  <c:externalData r:id="rId1"/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radarChart>
        <c:radarStyle val="marker"/>
        <c:ser>
          <c:idx val="1"/>
          <c:order val="0"/>
          <c:spPr>
            <a:ln w="31750"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'2M_그래프 전체'!$A$60:$A$67</c:f>
              <c:strCache>
                <c:ptCount val="8"/>
                <c:pt idx="0">
                  <c:v>90°</c:v>
                </c:pt>
                <c:pt idx="1">
                  <c:v>135°</c:v>
                </c:pt>
                <c:pt idx="2">
                  <c:v>180°</c:v>
                </c:pt>
                <c:pt idx="3">
                  <c:v>225°</c:v>
                </c:pt>
                <c:pt idx="4">
                  <c:v>270°</c:v>
                </c:pt>
                <c:pt idx="5">
                  <c:v>315°</c:v>
                </c:pt>
                <c:pt idx="6">
                  <c:v>0°</c:v>
                </c:pt>
                <c:pt idx="7">
                  <c:v>45°</c:v>
                </c:pt>
              </c:strCache>
            </c:strRef>
          </c:cat>
          <c:val>
            <c:numRef>
              <c:f>'2M_그래프 전체'!$S$60:$S$67</c:f>
              <c:numCache>
                <c:formatCode>@</c:formatCode>
                <c:ptCount val="8"/>
                <c:pt idx="0">
                  <c:v>-75.739999999999995</c:v>
                </c:pt>
                <c:pt idx="1">
                  <c:v>-77.48</c:v>
                </c:pt>
                <c:pt idx="2">
                  <c:v>-70.12</c:v>
                </c:pt>
                <c:pt idx="3" formatCode="General">
                  <c:v>-110</c:v>
                </c:pt>
                <c:pt idx="4" formatCode="General">
                  <c:v>-110</c:v>
                </c:pt>
                <c:pt idx="5" formatCode="General">
                  <c:v>-110</c:v>
                </c:pt>
                <c:pt idx="6">
                  <c:v>-65.03</c:v>
                </c:pt>
                <c:pt idx="7">
                  <c:v>-75.97</c:v>
                </c:pt>
              </c:numCache>
            </c:numRef>
          </c:val>
        </c:ser>
        <c:axId val="176451584"/>
        <c:axId val="176453120"/>
      </c:radarChart>
      <c:catAx>
        <c:axId val="176451584"/>
        <c:scaling>
          <c:orientation val="minMax"/>
        </c:scaling>
        <c:axPos val="b"/>
        <c:majorGridlines/>
        <c:numFmt formatCode="General" sourceLinked="1"/>
        <c:tickLblPos val="nextTo"/>
        <c:crossAx val="176453120"/>
        <c:crosses val="autoZero"/>
        <c:auto val="1"/>
        <c:lblAlgn val="ctr"/>
        <c:lblOffset val="100"/>
      </c:catAx>
      <c:valAx>
        <c:axId val="176453120"/>
        <c:scaling>
          <c:orientation val="minMax"/>
          <c:max val="-50"/>
          <c:min val="-110"/>
        </c:scaling>
        <c:axPos val="l"/>
        <c:majorGridlines>
          <c:spPr>
            <a:ln w="0">
              <a:solidFill>
                <a:sysClr val="windowText" lastClr="000000">
                  <a:alpha val="17000"/>
                </a:sysClr>
              </a:solidFill>
            </a:ln>
          </c:spPr>
        </c:majorGridlines>
        <c:numFmt formatCode="@" sourceLinked="1"/>
        <c:majorTickMark val="none"/>
        <c:tickLblPos val="nextTo"/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ko-KR"/>
          </a:p>
        </c:txPr>
        <c:crossAx val="176451584"/>
        <c:crosses val="autoZero"/>
        <c:crossBetween val="between"/>
      </c:valAx>
    </c:plotArea>
    <c:plotVisOnly val="1"/>
  </c:chart>
  <c:externalData r:id="rId1"/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radarChart>
        <c:radarStyle val="marker"/>
        <c:ser>
          <c:idx val="1"/>
          <c:order val="0"/>
          <c:spPr>
            <a:ln w="31750"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'2M_그래프 전체'!$A$94:$A$101</c:f>
              <c:strCache>
                <c:ptCount val="8"/>
                <c:pt idx="0">
                  <c:v>90°</c:v>
                </c:pt>
                <c:pt idx="1">
                  <c:v>135°</c:v>
                </c:pt>
                <c:pt idx="2">
                  <c:v>180°</c:v>
                </c:pt>
                <c:pt idx="3">
                  <c:v>225°</c:v>
                </c:pt>
                <c:pt idx="4">
                  <c:v>270°</c:v>
                </c:pt>
                <c:pt idx="5">
                  <c:v>315°</c:v>
                </c:pt>
                <c:pt idx="6">
                  <c:v>0°</c:v>
                </c:pt>
                <c:pt idx="7">
                  <c:v>45°</c:v>
                </c:pt>
              </c:strCache>
            </c:strRef>
          </c:cat>
          <c:val>
            <c:numRef>
              <c:f>'2M_그래프 전체'!$D$94:$D$101</c:f>
              <c:numCache>
                <c:formatCode>@</c:formatCode>
                <c:ptCount val="8"/>
                <c:pt idx="0">
                  <c:v>-77.06</c:v>
                </c:pt>
                <c:pt idx="1">
                  <c:v>-78.17</c:v>
                </c:pt>
                <c:pt idx="2">
                  <c:v>-74.7</c:v>
                </c:pt>
                <c:pt idx="3" formatCode="General">
                  <c:v>-110</c:v>
                </c:pt>
                <c:pt idx="4" formatCode="General">
                  <c:v>-110</c:v>
                </c:pt>
                <c:pt idx="5" formatCode="General">
                  <c:v>-110</c:v>
                </c:pt>
                <c:pt idx="6">
                  <c:v>-75.52</c:v>
                </c:pt>
                <c:pt idx="7">
                  <c:v>-83.43</c:v>
                </c:pt>
              </c:numCache>
            </c:numRef>
          </c:val>
        </c:ser>
        <c:axId val="172118400"/>
        <c:axId val="172119936"/>
      </c:radarChart>
      <c:catAx>
        <c:axId val="172118400"/>
        <c:scaling>
          <c:orientation val="minMax"/>
        </c:scaling>
        <c:axPos val="b"/>
        <c:majorGridlines/>
        <c:numFmt formatCode="General" sourceLinked="1"/>
        <c:tickLblPos val="nextTo"/>
        <c:crossAx val="172119936"/>
        <c:crosses val="autoZero"/>
        <c:auto val="1"/>
        <c:lblAlgn val="ctr"/>
        <c:lblOffset val="100"/>
      </c:catAx>
      <c:valAx>
        <c:axId val="172119936"/>
        <c:scaling>
          <c:orientation val="minMax"/>
          <c:max val="-50"/>
          <c:min val="-110"/>
        </c:scaling>
        <c:axPos val="l"/>
        <c:majorGridlines>
          <c:spPr>
            <a:ln w="0">
              <a:solidFill>
                <a:sysClr val="windowText" lastClr="000000">
                  <a:alpha val="17000"/>
                </a:sysClr>
              </a:solidFill>
            </a:ln>
          </c:spPr>
        </c:majorGridlines>
        <c:numFmt formatCode="@" sourceLinked="1"/>
        <c:majorTickMark val="none"/>
        <c:tickLblPos val="nextTo"/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ko-KR"/>
          </a:p>
        </c:txPr>
        <c:crossAx val="172118400"/>
        <c:crosses val="autoZero"/>
        <c:crossBetween val="between"/>
      </c:valAx>
    </c:plotArea>
    <c:plotVisOnly val="1"/>
  </c:chart>
  <c:externalData r:id="rId1"/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radarChart>
        <c:radarStyle val="marker"/>
        <c:ser>
          <c:idx val="1"/>
          <c:order val="0"/>
          <c:spPr>
            <a:ln w="31750"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'2M_그래프 전체'!$A$94:$A$101</c:f>
              <c:strCache>
                <c:ptCount val="8"/>
                <c:pt idx="0">
                  <c:v>90°</c:v>
                </c:pt>
                <c:pt idx="1">
                  <c:v>135°</c:v>
                </c:pt>
                <c:pt idx="2">
                  <c:v>180°</c:v>
                </c:pt>
                <c:pt idx="3">
                  <c:v>225°</c:v>
                </c:pt>
                <c:pt idx="4">
                  <c:v>270°</c:v>
                </c:pt>
                <c:pt idx="5">
                  <c:v>315°</c:v>
                </c:pt>
                <c:pt idx="6">
                  <c:v>0°</c:v>
                </c:pt>
                <c:pt idx="7">
                  <c:v>45°</c:v>
                </c:pt>
              </c:strCache>
            </c:strRef>
          </c:cat>
          <c:val>
            <c:numRef>
              <c:f>'2M_그래프 전체'!$L$94:$L$101</c:f>
              <c:numCache>
                <c:formatCode>@</c:formatCode>
                <c:ptCount val="8"/>
                <c:pt idx="0">
                  <c:v>-80.88</c:v>
                </c:pt>
                <c:pt idx="1">
                  <c:v>-81.56</c:v>
                </c:pt>
                <c:pt idx="2">
                  <c:v>-86.68</c:v>
                </c:pt>
                <c:pt idx="3" formatCode="General">
                  <c:v>-110</c:v>
                </c:pt>
                <c:pt idx="4" formatCode="General">
                  <c:v>-110</c:v>
                </c:pt>
                <c:pt idx="5" formatCode="General">
                  <c:v>-110</c:v>
                </c:pt>
                <c:pt idx="6">
                  <c:v>-80.14</c:v>
                </c:pt>
                <c:pt idx="7">
                  <c:v>-82.29</c:v>
                </c:pt>
              </c:numCache>
            </c:numRef>
          </c:val>
        </c:ser>
        <c:axId val="172817408"/>
        <c:axId val="173298432"/>
      </c:radarChart>
      <c:catAx>
        <c:axId val="172817408"/>
        <c:scaling>
          <c:orientation val="minMax"/>
        </c:scaling>
        <c:axPos val="b"/>
        <c:majorGridlines/>
        <c:numFmt formatCode="General" sourceLinked="1"/>
        <c:tickLblPos val="nextTo"/>
        <c:crossAx val="173298432"/>
        <c:crosses val="autoZero"/>
        <c:auto val="1"/>
        <c:lblAlgn val="ctr"/>
        <c:lblOffset val="100"/>
      </c:catAx>
      <c:valAx>
        <c:axId val="173298432"/>
        <c:scaling>
          <c:orientation val="minMax"/>
          <c:max val="-50"/>
          <c:min val="-110"/>
        </c:scaling>
        <c:axPos val="l"/>
        <c:majorGridlines>
          <c:spPr>
            <a:ln w="0">
              <a:solidFill>
                <a:sysClr val="windowText" lastClr="000000">
                  <a:alpha val="17000"/>
                </a:sysClr>
              </a:solidFill>
            </a:ln>
          </c:spPr>
        </c:majorGridlines>
        <c:numFmt formatCode="@" sourceLinked="1"/>
        <c:majorTickMark val="none"/>
        <c:tickLblPos val="nextTo"/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ko-KR"/>
          </a:p>
        </c:txPr>
        <c:crossAx val="172817408"/>
        <c:crosses val="autoZero"/>
        <c:crossBetween val="between"/>
      </c:valAx>
    </c:plotArea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radarChart>
        <c:radarStyle val="marker"/>
        <c:ser>
          <c:idx val="0"/>
          <c:order val="0"/>
          <c:spPr>
            <a:ln w="22225"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'[1]sub module 04'!$K$104:$R$104</c:f>
              <c:strCache>
                <c:ptCount val="8"/>
                <c:pt idx="0">
                  <c:v>0°</c:v>
                </c:pt>
                <c:pt idx="1">
                  <c:v>45°</c:v>
                </c:pt>
                <c:pt idx="2">
                  <c:v>90°</c:v>
                </c:pt>
                <c:pt idx="3">
                  <c:v>135°</c:v>
                </c:pt>
                <c:pt idx="4">
                  <c:v>180°</c:v>
                </c:pt>
                <c:pt idx="5">
                  <c:v>225°</c:v>
                </c:pt>
                <c:pt idx="6">
                  <c:v>270°</c:v>
                </c:pt>
                <c:pt idx="7">
                  <c:v>315°</c:v>
                </c:pt>
              </c:strCache>
            </c:strRef>
          </c:cat>
          <c:val>
            <c:numRef>
              <c:f>'1M 그래프 전체'!$D$32:$D$39</c:f>
              <c:numCache>
                <c:formatCode>@</c:formatCode>
                <c:ptCount val="8"/>
                <c:pt idx="0">
                  <c:v>-73.69</c:v>
                </c:pt>
                <c:pt idx="1">
                  <c:v>-71.52</c:v>
                </c:pt>
                <c:pt idx="2">
                  <c:v>-71.55</c:v>
                </c:pt>
                <c:pt idx="3">
                  <c:v>-66.11</c:v>
                </c:pt>
                <c:pt idx="4">
                  <c:v>-67.67</c:v>
                </c:pt>
                <c:pt idx="5">
                  <c:v>-75.41</c:v>
                </c:pt>
                <c:pt idx="6">
                  <c:v>-74.38</c:v>
                </c:pt>
                <c:pt idx="7">
                  <c:v>-88.44</c:v>
                </c:pt>
              </c:numCache>
            </c:numRef>
          </c:val>
        </c:ser>
        <c:axId val="204044928"/>
        <c:axId val="204165504"/>
      </c:radarChart>
      <c:catAx>
        <c:axId val="204044928"/>
        <c:scaling>
          <c:orientation val="minMax"/>
        </c:scaling>
        <c:axPos val="b"/>
        <c:majorGridlines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04165504"/>
        <c:crosses val="autoZero"/>
        <c:auto val="1"/>
        <c:lblAlgn val="ctr"/>
        <c:lblOffset val="100"/>
      </c:catAx>
      <c:valAx>
        <c:axId val="204165504"/>
        <c:scaling>
          <c:orientation val="minMax"/>
          <c:max val="-60"/>
          <c:min val="-100"/>
        </c:scaling>
        <c:axPos val="l"/>
        <c:majorGridlines>
          <c:spPr>
            <a:ln w="0">
              <a:solidFill>
                <a:sysClr val="windowText" lastClr="000000">
                  <a:alpha val="17000"/>
                </a:sysClr>
              </a:solidFill>
            </a:ln>
          </c:spPr>
        </c:majorGridlines>
        <c:numFmt formatCode="@" sourceLinked="1"/>
        <c:majorTickMark val="none"/>
        <c:tickLblPos val="nextTo"/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ko-KR"/>
          </a:p>
        </c:txPr>
        <c:crossAx val="204044928"/>
        <c:crosses val="autoZero"/>
        <c:crossBetween val="between"/>
      </c:valAx>
    </c:plotArea>
    <c:plotVisOnly val="1"/>
  </c:chart>
  <c:externalData r:id="rId1"/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radarChart>
        <c:radarStyle val="marker"/>
        <c:ser>
          <c:idx val="1"/>
          <c:order val="0"/>
          <c:spPr>
            <a:ln w="31750"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'2M_그래프 전체'!$A$94:$A$101</c:f>
              <c:strCache>
                <c:ptCount val="8"/>
                <c:pt idx="0">
                  <c:v>90°</c:v>
                </c:pt>
                <c:pt idx="1">
                  <c:v>135°</c:v>
                </c:pt>
                <c:pt idx="2">
                  <c:v>180°</c:v>
                </c:pt>
                <c:pt idx="3">
                  <c:v>225°</c:v>
                </c:pt>
                <c:pt idx="4">
                  <c:v>270°</c:v>
                </c:pt>
                <c:pt idx="5">
                  <c:v>315°</c:v>
                </c:pt>
                <c:pt idx="6">
                  <c:v>0°</c:v>
                </c:pt>
                <c:pt idx="7">
                  <c:v>45°</c:v>
                </c:pt>
              </c:strCache>
            </c:strRef>
          </c:cat>
          <c:val>
            <c:numRef>
              <c:f>'2M_그래프 전체'!$T$94:$T$101</c:f>
              <c:numCache>
                <c:formatCode>@</c:formatCode>
                <c:ptCount val="8"/>
                <c:pt idx="0">
                  <c:v>-76.84</c:v>
                </c:pt>
                <c:pt idx="1">
                  <c:v>-77.16</c:v>
                </c:pt>
                <c:pt idx="2">
                  <c:v>-74.7</c:v>
                </c:pt>
                <c:pt idx="3" formatCode="General">
                  <c:v>-110</c:v>
                </c:pt>
                <c:pt idx="4" formatCode="General">
                  <c:v>-110</c:v>
                </c:pt>
                <c:pt idx="5" formatCode="General">
                  <c:v>-110</c:v>
                </c:pt>
                <c:pt idx="6">
                  <c:v>-75.52</c:v>
                </c:pt>
                <c:pt idx="7">
                  <c:v>-81.97</c:v>
                </c:pt>
              </c:numCache>
            </c:numRef>
          </c:val>
        </c:ser>
        <c:axId val="175043328"/>
        <c:axId val="175051520"/>
      </c:radarChart>
      <c:catAx>
        <c:axId val="175043328"/>
        <c:scaling>
          <c:orientation val="minMax"/>
        </c:scaling>
        <c:axPos val="b"/>
        <c:majorGridlines/>
        <c:numFmt formatCode="General" sourceLinked="1"/>
        <c:tickLblPos val="nextTo"/>
        <c:crossAx val="175051520"/>
        <c:crosses val="autoZero"/>
        <c:auto val="1"/>
        <c:lblAlgn val="ctr"/>
        <c:lblOffset val="100"/>
      </c:catAx>
      <c:valAx>
        <c:axId val="175051520"/>
        <c:scaling>
          <c:orientation val="minMax"/>
          <c:max val="-50"/>
          <c:min val="-110"/>
        </c:scaling>
        <c:axPos val="l"/>
        <c:majorGridlines>
          <c:spPr>
            <a:ln w="0">
              <a:solidFill>
                <a:sysClr val="windowText" lastClr="000000">
                  <a:alpha val="17000"/>
                </a:sysClr>
              </a:solidFill>
            </a:ln>
          </c:spPr>
        </c:majorGridlines>
        <c:numFmt formatCode="@" sourceLinked="1"/>
        <c:majorTickMark val="none"/>
        <c:tickLblPos val="nextTo"/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ko-KR"/>
          </a:p>
        </c:txPr>
        <c:crossAx val="175043328"/>
        <c:crosses val="autoZero"/>
        <c:crossBetween val="between"/>
      </c:valAx>
    </c:plotArea>
    <c:plotVisOnly val="1"/>
  </c:chart>
  <c:externalData r:id="rId1"/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radarChart>
        <c:radarStyle val="marker"/>
        <c:ser>
          <c:idx val="1"/>
          <c:order val="0"/>
          <c:spPr>
            <a:ln w="31750"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'2M_그래프 전체'!$A$128:$A$135</c:f>
              <c:strCache>
                <c:ptCount val="8"/>
                <c:pt idx="0">
                  <c:v>90°</c:v>
                </c:pt>
                <c:pt idx="1">
                  <c:v>135°</c:v>
                </c:pt>
                <c:pt idx="2">
                  <c:v>180°</c:v>
                </c:pt>
                <c:pt idx="3">
                  <c:v>225°</c:v>
                </c:pt>
                <c:pt idx="4">
                  <c:v>270°</c:v>
                </c:pt>
                <c:pt idx="5">
                  <c:v>315°</c:v>
                </c:pt>
                <c:pt idx="6">
                  <c:v>0°</c:v>
                </c:pt>
                <c:pt idx="7">
                  <c:v>45°</c:v>
                </c:pt>
              </c:strCache>
            </c:strRef>
          </c:cat>
          <c:val>
            <c:numRef>
              <c:f>'2M_그래프 전체'!$E$128:$E$135</c:f>
              <c:numCache>
                <c:formatCode>@</c:formatCode>
                <c:ptCount val="8"/>
                <c:pt idx="0">
                  <c:v>-75.83</c:v>
                </c:pt>
                <c:pt idx="1">
                  <c:v>-75.98</c:v>
                </c:pt>
                <c:pt idx="2">
                  <c:v>-68.849999999999994</c:v>
                </c:pt>
                <c:pt idx="3" formatCode="General">
                  <c:v>-110</c:v>
                </c:pt>
                <c:pt idx="4" formatCode="General">
                  <c:v>-110</c:v>
                </c:pt>
                <c:pt idx="5" formatCode="General">
                  <c:v>-110</c:v>
                </c:pt>
                <c:pt idx="6">
                  <c:v>-70.709999999999994</c:v>
                </c:pt>
                <c:pt idx="7">
                  <c:v>-75.319999999999993</c:v>
                </c:pt>
              </c:numCache>
            </c:numRef>
          </c:val>
        </c:ser>
        <c:axId val="159173248"/>
        <c:axId val="160287360"/>
      </c:radarChart>
      <c:catAx>
        <c:axId val="159173248"/>
        <c:scaling>
          <c:orientation val="minMax"/>
        </c:scaling>
        <c:axPos val="b"/>
        <c:majorGridlines/>
        <c:numFmt formatCode="General" sourceLinked="1"/>
        <c:tickLblPos val="nextTo"/>
        <c:crossAx val="160287360"/>
        <c:crosses val="autoZero"/>
        <c:auto val="1"/>
        <c:lblAlgn val="ctr"/>
        <c:lblOffset val="100"/>
      </c:catAx>
      <c:valAx>
        <c:axId val="160287360"/>
        <c:scaling>
          <c:orientation val="minMax"/>
          <c:max val="-50"/>
          <c:min val="-110"/>
        </c:scaling>
        <c:axPos val="l"/>
        <c:majorGridlines>
          <c:spPr>
            <a:ln w="0">
              <a:solidFill>
                <a:sysClr val="windowText" lastClr="000000">
                  <a:alpha val="17000"/>
                </a:sysClr>
              </a:solidFill>
            </a:ln>
          </c:spPr>
        </c:majorGridlines>
        <c:numFmt formatCode="@" sourceLinked="1"/>
        <c:majorTickMark val="none"/>
        <c:tickLblPos val="nextTo"/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ko-KR"/>
          </a:p>
        </c:txPr>
        <c:crossAx val="159173248"/>
        <c:crosses val="autoZero"/>
        <c:crossBetween val="between"/>
      </c:valAx>
    </c:plotArea>
    <c:plotVisOnly val="1"/>
  </c:chart>
  <c:externalData r:id="rId1"/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radarChart>
        <c:radarStyle val="marker"/>
        <c:ser>
          <c:idx val="1"/>
          <c:order val="0"/>
          <c:spPr>
            <a:ln w="31750"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'2M_그래프 전체'!$A$128:$A$135</c:f>
              <c:strCache>
                <c:ptCount val="8"/>
                <c:pt idx="0">
                  <c:v>90°</c:v>
                </c:pt>
                <c:pt idx="1">
                  <c:v>135°</c:v>
                </c:pt>
                <c:pt idx="2">
                  <c:v>180°</c:v>
                </c:pt>
                <c:pt idx="3">
                  <c:v>225°</c:v>
                </c:pt>
                <c:pt idx="4">
                  <c:v>270°</c:v>
                </c:pt>
                <c:pt idx="5">
                  <c:v>315°</c:v>
                </c:pt>
                <c:pt idx="6">
                  <c:v>0°</c:v>
                </c:pt>
                <c:pt idx="7">
                  <c:v>45°</c:v>
                </c:pt>
              </c:strCache>
            </c:strRef>
          </c:cat>
          <c:val>
            <c:numRef>
              <c:f>'2M_그래프 전체'!$M$128:$M$135</c:f>
              <c:numCache>
                <c:formatCode>@</c:formatCode>
                <c:ptCount val="8"/>
                <c:pt idx="0">
                  <c:v>-74.38</c:v>
                </c:pt>
                <c:pt idx="1">
                  <c:v>-75.16</c:v>
                </c:pt>
                <c:pt idx="2">
                  <c:v>-71.739999999999995</c:v>
                </c:pt>
                <c:pt idx="3" formatCode="General">
                  <c:v>-110</c:v>
                </c:pt>
                <c:pt idx="4" formatCode="General">
                  <c:v>-110</c:v>
                </c:pt>
                <c:pt idx="5" formatCode="General">
                  <c:v>-110</c:v>
                </c:pt>
                <c:pt idx="6">
                  <c:v>-69.97</c:v>
                </c:pt>
                <c:pt idx="7">
                  <c:v>-78.61</c:v>
                </c:pt>
              </c:numCache>
            </c:numRef>
          </c:val>
        </c:ser>
        <c:axId val="171218816"/>
        <c:axId val="171229952"/>
      </c:radarChart>
      <c:catAx>
        <c:axId val="171218816"/>
        <c:scaling>
          <c:orientation val="minMax"/>
        </c:scaling>
        <c:axPos val="b"/>
        <c:majorGridlines/>
        <c:numFmt formatCode="General" sourceLinked="1"/>
        <c:tickLblPos val="nextTo"/>
        <c:crossAx val="171229952"/>
        <c:crosses val="autoZero"/>
        <c:auto val="1"/>
        <c:lblAlgn val="ctr"/>
        <c:lblOffset val="100"/>
      </c:catAx>
      <c:valAx>
        <c:axId val="171229952"/>
        <c:scaling>
          <c:orientation val="minMax"/>
          <c:max val="-50"/>
          <c:min val="-110"/>
        </c:scaling>
        <c:axPos val="l"/>
        <c:majorGridlines>
          <c:spPr>
            <a:ln w="0">
              <a:solidFill>
                <a:sysClr val="windowText" lastClr="000000">
                  <a:alpha val="17000"/>
                </a:sysClr>
              </a:solidFill>
            </a:ln>
          </c:spPr>
        </c:majorGridlines>
        <c:numFmt formatCode="@" sourceLinked="1"/>
        <c:majorTickMark val="none"/>
        <c:tickLblPos val="nextTo"/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ko-KR"/>
          </a:p>
        </c:txPr>
        <c:crossAx val="171218816"/>
        <c:crosses val="autoZero"/>
        <c:crossBetween val="between"/>
      </c:valAx>
    </c:plotArea>
    <c:plotVisOnly val="1"/>
  </c:chart>
  <c:externalData r:id="rId1"/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radarChart>
        <c:radarStyle val="marker"/>
        <c:ser>
          <c:idx val="1"/>
          <c:order val="0"/>
          <c:spPr>
            <a:ln w="31750"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'2M_그래프 전체'!$A$128:$A$135</c:f>
              <c:strCache>
                <c:ptCount val="8"/>
                <c:pt idx="0">
                  <c:v>90°</c:v>
                </c:pt>
                <c:pt idx="1">
                  <c:v>135°</c:v>
                </c:pt>
                <c:pt idx="2">
                  <c:v>180°</c:v>
                </c:pt>
                <c:pt idx="3">
                  <c:v>225°</c:v>
                </c:pt>
                <c:pt idx="4">
                  <c:v>270°</c:v>
                </c:pt>
                <c:pt idx="5">
                  <c:v>315°</c:v>
                </c:pt>
                <c:pt idx="6">
                  <c:v>0°</c:v>
                </c:pt>
                <c:pt idx="7">
                  <c:v>45°</c:v>
                </c:pt>
              </c:strCache>
            </c:strRef>
          </c:cat>
          <c:val>
            <c:numRef>
              <c:f>'2M_그래프 전체'!$U$128:$U$135</c:f>
              <c:numCache>
                <c:formatCode>@</c:formatCode>
                <c:ptCount val="8"/>
                <c:pt idx="0">
                  <c:v>-71.12</c:v>
                </c:pt>
                <c:pt idx="1">
                  <c:v>-72.69</c:v>
                </c:pt>
                <c:pt idx="2">
                  <c:v>-68.38</c:v>
                </c:pt>
                <c:pt idx="3" formatCode="General">
                  <c:v>-110</c:v>
                </c:pt>
                <c:pt idx="4" formatCode="General">
                  <c:v>-110</c:v>
                </c:pt>
                <c:pt idx="5" formatCode="General">
                  <c:v>-110</c:v>
                </c:pt>
                <c:pt idx="6">
                  <c:v>-67.790000000000006</c:v>
                </c:pt>
                <c:pt idx="7">
                  <c:v>-74.930000000000007</c:v>
                </c:pt>
              </c:numCache>
            </c:numRef>
          </c:val>
        </c:ser>
        <c:axId val="172008576"/>
        <c:axId val="172010496"/>
      </c:radarChart>
      <c:catAx>
        <c:axId val="172008576"/>
        <c:scaling>
          <c:orientation val="minMax"/>
        </c:scaling>
        <c:axPos val="b"/>
        <c:majorGridlines/>
        <c:numFmt formatCode="General" sourceLinked="1"/>
        <c:tickLblPos val="nextTo"/>
        <c:crossAx val="172010496"/>
        <c:crosses val="autoZero"/>
        <c:auto val="1"/>
        <c:lblAlgn val="ctr"/>
        <c:lblOffset val="100"/>
      </c:catAx>
      <c:valAx>
        <c:axId val="172010496"/>
        <c:scaling>
          <c:orientation val="minMax"/>
          <c:max val="-50"/>
          <c:min val="-110"/>
        </c:scaling>
        <c:axPos val="l"/>
        <c:majorGridlines>
          <c:spPr>
            <a:ln w="0">
              <a:solidFill>
                <a:sysClr val="windowText" lastClr="000000">
                  <a:alpha val="17000"/>
                </a:sysClr>
              </a:solidFill>
            </a:ln>
          </c:spPr>
        </c:majorGridlines>
        <c:numFmt formatCode="@" sourceLinked="1"/>
        <c:majorTickMark val="none"/>
        <c:tickLblPos val="nextTo"/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ko-KR"/>
          </a:p>
        </c:txPr>
        <c:crossAx val="172008576"/>
        <c:crosses val="autoZero"/>
        <c:crossBetween val="between"/>
      </c:valAx>
    </c:plotArea>
    <c:plotVisOnly val="1"/>
  </c:chart>
  <c:externalData r:id="rId1"/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radarChart>
        <c:radarStyle val="marker"/>
        <c:ser>
          <c:idx val="1"/>
          <c:order val="0"/>
          <c:spPr>
            <a:ln w="31750"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'2M_그래프 전체'!$A$162:$A$169</c:f>
              <c:strCache>
                <c:ptCount val="8"/>
                <c:pt idx="0">
                  <c:v>90°</c:v>
                </c:pt>
                <c:pt idx="1">
                  <c:v>135°</c:v>
                </c:pt>
                <c:pt idx="2">
                  <c:v>180°</c:v>
                </c:pt>
                <c:pt idx="3">
                  <c:v>225°</c:v>
                </c:pt>
                <c:pt idx="4">
                  <c:v>270°</c:v>
                </c:pt>
                <c:pt idx="5">
                  <c:v>315°</c:v>
                </c:pt>
                <c:pt idx="6">
                  <c:v>0°</c:v>
                </c:pt>
                <c:pt idx="7">
                  <c:v>45°</c:v>
                </c:pt>
              </c:strCache>
            </c:strRef>
          </c:cat>
          <c:val>
            <c:numRef>
              <c:f>'2M_그래프 전체'!$F$162:$F$169</c:f>
              <c:numCache>
                <c:formatCode>@</c:formatCode>
                <c:ptCount val="8"/>
                <c:pt idx="0">
                  <c:v>-59.59</c:v>
                </c:pt>
                <c:pt idx="1">
                  <c:v>-61.22</c:v>
                </c:pt>
                <c:pt idx="2">
                  <c:v>-63.13</c:v>
                </c:pt>
                <c:pt idx="3" formatCode="General">
                  <c:v>-110</c:v>
                </c:pt>
                <c:pt idx="4" formatCode="General">
                  <c:v>-110</c:v>
                </c:pt>
                <c:pt idx="5" formatCode="General">
                  <c:v>-110</c:v>
                </c:pt>
                <c:pt idx="6">
                  <c:v>-61.46</c:v>
                </c:pt>
                <c:pt idx="7">
                  <c:v>-63.14</c:v>
                </c:pt>
              </c:numCache>
            </c:numRef>
          </c:val>
        </c:ser>
        <c:axId val="174813952"/>
        <c:axId val="174869504"/>
      </c:radarChart>
      <c:catAx>
        <c:axId val="174813952"/>
        <c:scaling>
          <c:orientation val="minMax"/>
        </c:scaling>
        <c:axPos val="b"/>
        <c:majorGridlines/>
        <c:numFmt formatCode="General" sourceLinked="1"/>
        <c:tickLblPos val="nextTo"/>
        <c:crossAx val="174869504"/>
        <c:crosses val="autoZero"/>
        <c:auto val="1"/>
        <c:lblAlgn val="ctr"/>
        <c:lblOffset val="100"/>
      </c:catAx>
      <c:valAx>
        <c:axId val="174869504"/>
        <c:scaling>
          <c:orientation val="minMax"/>
          <c:max val="-50"/>
          <c:min val="-110"/>
        </c:scaling>
        <c:axPos val="l"/>
        <c:majorGridlines>
          <c:spPr>
            <a:ln w="0">
              <a:solidFill>
                <a:sysClr val="windowText" lastClr="000000">
                  <a:alpha val="17000"/>
                </a:sysClr>
              </a:solidFill>
            </a:ln>
          </c:spPr>
        </c:majorGridlines>
        <c:numFmt formatCode="@" sourceLinked="1"/>
        <c:majorTickMark val="none"/>
        <c:tickLblPos val="nextTo"/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ko-KR"/>
          </a:p>
        </c:txPr>
        <c:crossAx val="174813952"/>
        <c:crosses val="autoZero"/>
        <c:crossBetween val="between"/>
      </c:valAx>
    </c:plotArea>
    <c:plotVisOnly val="1"/>
  </c:chart>
  <c:externalData r:id="rId1"/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radarChart>
        <c:radarStyle val="marker"/>
        <c:ser>
          <c:idx val="1"/>
          <c:order val="0"/>
          <c:spPr>
            <a:ln w="31750"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'2M_그래프 전체'!$A$162:$A$169</c:f>
              <c:strCache>
                <c:ptCount val="8"/>
                <c:pt idx="0">
                  <c:v>90°</c:v>
                </c:pt>
                <c:pt idx="1">
                  <c:v>135°</c:v>
                </c:pt>
                <c:pt idx="2">
                  <c:v>180°</c:v>
                </c:pt>
                <c:pt idx="3">
                  <c:v>225°</c:v>
                </c:pt>
                <c:pt idx="4">
                  <c:v>270°</c:v>
                </c:pt>
                <c:pt idx="5">
                  <c:v>315°</c:v>
                </c:pt>
                <c:pt idx="6">
                  <c:v>0°</c:v>
                </c:pt>
                <c:pt idx="7">
                  <c:v>45°</c:v>
                </c:pt>
              </c:strCache>
            </c:strRef>
          </c:cat>
          <c:val>
            <c:numRef>
              <c:f>'2M_그래프 전체'!$N$162:$N$169</c:f>
              <c:numCache>
                <c:formatCode>@</c:formatCode>
                <c:ptCount val="8"/>
                <c:pt idx="0">
                  <c:v>-63.12</c:v>
                </c:pt>
                <c:pt idx="1">
                  <c:v>-58.95</c:v>
                </c:pt>
                <c:pt idx="2">
                  <c:v>-68.36</c:v>
                </c:pt>
                <c:pt idx="3" formatCode="General">
                  <c:v>-110</c:v>
                </c:pt>
                <c:pt idx="4" formatCode="General">
                  <c:v>-110</c:v>
                </c:pt>
                <c:pt idx="5" formatCode="General">
                  <c:v>-110</c:v>
                </c:pt>
                <c:pt idx="6">
                  <c:v>-69.41</c:v>
                </c:pt>
                <c:pt idx="7">
                  <c:v>-74.319999999999993</c:v>
                </c:pt>
              </c:numCache>
            </c:numRef>
          </c:val>
        </c:ser>
        <c:axId val="190274176"/>
        <c:axId val="190392960"/>
      </c:radarChart>
      <c:catAx>
        <c:axId val="190274176"/>
        <c:scaling>
          <c:orientation val="minMax"/>
        </c:scaling>
        <c:axPos val="b"/>
        <c:majorGridlines/>
        <c:numFmt formatCode="General" sourceLinked="1"/>
        <c:tickLblPos val="nextTo"/>
        <c:crossAx val="190392960"/>
        <c:crosses val="autoZero"/>
        <c:auto val="1"/>
        <c:lblAlgn val="ctr"/>
        <c:lblOffset val="100"/>
      </c:catAx>
      <c:valAx>
        <c:axId val="190392960"/>
        <c:scaling>
          <c:orientation val="minMax"/>
          <c:max val="-50"/>
          <c:min val="-110"/>
        </c:scaling>
        <c:axPos val="l"/>
        <c:majorGridlines>
          <c:spPr>
            <a:ln w="0">
              <a:solidFill>
                <a:sysClr val="windowText" lastClr="000000">
                  <a:alpha val="17000"/>
                </a:sysClr>
              </a:solidFill>
            </a:ln>
          </c:spPr>
        </c:majorGridlines>
        <c:numFmt formatCode="@" sourceLinked="1"/>
        <c:majorTickMark val="none"/>
        <c:tickLblPos val="nextTo"/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ko-KR"/>
          </a:p>
        </c:txPr>
        <c:crossAx val="190274176"/>
        <c:crosses val="autoZero"/>
        <c:crossBetween val="between"/>
      </c:valAx>
    </c:plotArea>
    <c:plotVisOnly val="1"/>
  </c:chart>
  <c:externalData r:id="rId1"/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radarChart>
        <c:radarStyle val="marker"/>
        <c:ser>
          <c:idx val="1"/>
          <c:order val="0"/>
          <c:spPr>
            <a:ln w="31750"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'2M_그래프 전체'!$A$162:$A$169</c:f>
              <c:strCache>
                <c:ptCount val="8"/>
                <c:pt idx="0">
                  <c:v>90°</c:v>
                </c:pt>
                <c:pt idx="1">
                  <c:v>135°</c:v>
                </c:pt>
                <c:pt idx="2">
                  <c:v>180°</c:v>
                </c:pt>
                <c:pt idx="3">
                  <c:v>225°</c:v>
                </c:pt>
                <c:pt idx="4">
                  <c:v>270°</c:v>
                </c:pt>
                <c:pt idx="5">
                  <c:v>315°</c:v>
                </c:pt>
                <c:pt idx="6">
                  <c:v>0°</c:v>
                </c:pt>
                <c:pt idx="7">
                  <c:v>45°</c:v>
                </c:pt>
              </c:strCache>
            </c:strRef>
          </c:cat>
          <c:val>
            <c:numRef>
              <c:f>'2M_그래프 전체'!$V$162:$V$169</c:f>
              <c:numCache>
                <c:formatCode>@</c:formatCode>
                <c:ptCount val="8"/>
                <c:pt idx="0">
                  <c:v>-59.22</c:v>
                </c:pt>
                <c:pt idx="1">
                  <c:v>-56.9</c:v>
                </c:pt>
                <c:pt idx="2">
                  <c:v>-63.11</c:v>
                </c:pt>
                <c:pt idx="3" formatCode="General">
                  <c:v>-110</c:v>
                </c:pt>
                <c:pt idx="4" formatCode="General">
                  <c:v>-110</c:v>
                </c:pt>
                <c:pt idx="5" formatCode="General">
                  <c:v>-110</c:v>
                </c:pt>
                <c:pt idx="6">
                  <c:v>-61.46</c:v>
                </c:pt>
                <c:pt idx="7">
                  <c:v>-63.14</c:v>
                </c:pt>
              </c:numCache>
            </c:numRef>
          </c:val>
        </c:ser>
        <c:axId val="195109248"/>
        <c:axId val="195111936"/>
      </c:radarChart>
      <c:catAx>
        <c:axId val="195109248"/>
        <c:scaling>
          <c:orientation val="minMax"/>
        </c:scaling>
        <c:axPos val="b"/>
        <c:majorGridlines/>
        <c:numFmt formatCode="General" sourceLinked="1"/>
        <c:tickLblPos val="nextTo"/>
        <c:crossAx val="195111936"/>
        <c:crosses val="autoZero"/>
        <c:auto val="1"/>
        <c:lblAlgn val="ctr"/>
        <c:lblOffset val="100"/>
      </c:catAx>
      <c:valAx>
        <c:axId val="195111936"/>
        <c:scaling>
          <c:orientation val="minMax"/>
          <c:max val="-50"/>
          <c:min val="-110"/>
        </c:scaling>
        <c:axPos val="l"/>
        <c:majorGridlines>
          <c:spPr>
            <a:ln w="0">
              <a:solidFill>
                <a:sysClr val="windowText" lastClr="000000">
                  <a:alpha val="17000"/>
                </a:sysClr>
              </a:solidFill>
            </a:ln>
          </c:spPr>
        </c:majorGridlines>
        <c:numFmt formatCode="@" sourceLinked="1"/>
        <c:majorTickMark val="none"/>
        <c:tickLblPos val="nextTo"/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ko-KR"/>
          </a:p>
        </c:txPr>
        <c:crossAx val="195109248"/>
        <c:crosses val="autoZero"/>
        <c:crossBetween val="between"/>
      </c:valAx>
    </c:plotArea>
    <c:plotVisOnly val="1"/>
  </c:chart>
  <c:externalData r:id="rId1"/>
</c:chartSpace>
</file>

<file path=ppt/charts/chart6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radarChart>
        <c:radarStyle val="marker"/>
        <c:ser>
          <c:idx val="1"/>
          <c:order val="0"/>
          <c:spPr>
            <a:ln w="31750"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'2M_그래프 전체'!$A$196:$A$203</c:f>
              <c:strCache>
                <c:ptCount val="8"/>
                <c:pt idx="0">
                  <c:v>90°</c:v>
                </c:pt>
                <c:pt idx="1">
                  <c:v>135°</c:v>
                </c:pt>
                <c:pt idx="2">
                  <c:v>180°</c:v>
                </c:pt>
                <c:pt idx="3">
                  <c:v>225°</c:v>
                </c:pt>
                <c:pt idx="4">
                  <c:v>270°</c:v>
                </c:pt>
                <c:pt idx="5">
                  <c:v>315°</c:v>
                </c:pt>
                <c:pt idx="6">
                  <c:v>0°</c:v>
                </c:pt>
                <c:pt idx="7">
                  <c:v>45°</c:v>
                </c:pt>
              </c:strCache>
            </c:strRef>
          </c:cat>
          <c:val>
            <c:numRef>
              <c:f>'2M_그래프 전체'!$G$196:$G$203</c:f>
              <c:numCache>
                <c:formatCode>@</c:formatCode>
                <c:ptCount val="8"/>
                <c:pt idx="0">
                  <c:v>-61.31</c:v>
                </c:pt>
                <c:pt idx="1">
                  <c:v>-61.96</c:v>
                </c:pt>
                <c:pt idx="2">
                  <c:v>-60.31</c:v>
                </c:pt>
                <c:pt idx="3" formatCode="General">
                  <c:v>-110</c:v>
                </c:pt>
                <c:pt idx="4" formatCode="General">
                  <c:v>-110</c:v>
                </c:pt>
                <c:pt idx="5" formatCode="General">
                  <c:v>-110</c:v>
                </c:pt>
                <c:pt idx="6">
                  <c:v>-70.91</c:v>
                </c:pt>
                <c:pt idx="7">
                  <c:v>-66.73</c:v>
                </c:pt>
              </c:numCache>
            </c:numRef>
          </c:val>
        </c:ser>
        <c:axId val="191398272"/>
        <c:axId val="191726336"/>
      </c:radarChart>
      <c:catAx>
        <c:axId val="191398272"/>
        <c:scaling>
          <c:orientation val="minMax"/>
        </c:scaling>
        <c:axPos val="b"/>
        <c:majorGridlines/>
        <c:numFmt formatCode="General" sourceLinked="1"/>
        <c:tickLblPos val="nextTo"/>
        <c:crossAx val="191726336"/>
        <c:crosses val="autoZero"/>
        <c:auto val="1"/>
        <c:lblAlgn val="ctr"/>
        <c:lblOffset val="100"/>
      </c:catAx>
      <c:valAx>
        <c:axId val="191726336"/>
        <c:scaling>
          <c:orientation val="minMax"/>
          <c:max val="-50"/>
          <c:min val="-110"/>
        </c:scaling>
        <c:axPos val="l"/>
        <c:majorGridlines>
          <c:spPr>
            <a:ln w="0">
              <a:solidFill>
                <a:sysClr val="windowText" lastClr="000000">
                  <a:alpha val="17000"/>
                </a:sysClr>
              </a:solidFill>
            </a:ln>
          </c:spPr>
        </c:majorGridlines>
        <c:numFmt formatCode="@" sourceLinked="1"/>
        <c:majorTickMark val="none"/>
        <c:tickLblPos val="nextTo"/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ko-KR"/>
          </a:p>
        </c:txPr>
        <c:crossAx val="191398272"/>
        <c:crosses val="autoZero"/>
        <c:crossBetween val="between"/>
      </c:valAx>
    </c:plotArea>
    <c:plotVisOnly val="1"/>
  </c:chart>
  <c:externalData r:id="rId1"/>
</c:chartSpace>
</file>

<file path=ppt/charts/chart6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radarChart>
        <c:radarStyle val="marker"/>
        <c:ser>
          <c:idx val="1"/>
          <c:order val="0"/>
          <c:spPr>
            <a:ln w="31750"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'2M_그래프 전체'!$A$196:$A$203</c:f>
              <c:strCache>
                <c:ptCount val="8"/>
                <c:pt idx="0">
                  <c:v>90°</c:v>
                </c:pt>
                <c:pt idx="1">
                  <c:v>135°</c:v>
                </c:pt>
                <c:pt idx="2">
                  <c:v>180°</c:v>
                </c:pt>
                <c:pt idx="3">
                  <c:v>225°</c:v>
                </c:pt>
                <c:pt idx="4">
                  <c:v>270°</c:v>
                </c:pt>
                <c:pt idx="5">
                  <c:v>315°</c:v>
                </c:pt>
                <c:pt idx="6">
                  <c:v>0°</c:v>
                </c:pt>
                <c:pt idx="7">
                  <c:v>45°</c:v>
                </c:pt>
              </c:strCache>
            </c:strRef>
          </c:cat>
          <c:val>
            <c:numRef>
              <c:f>'2M_그래프 전체'!$O$196:$O$203</c:f>
              <c:numCache>
                <c:formatCode>@</c:formatCode>
                <c:ptCount val="8"/>
                <c:pt idx="0">
                  <c:v>-66.67</c:v>
                </c:pt>
                <c:pt idx="1">
                  <c:v>-71.150000000000006</c:v>
                </c:pt>
                <c:pt idx="2">
                  <c:v>-60.31</c:v>
                </c:pt>
                <c:pt idx="3" formatCode="General">
                  <c:v>-110</c:v>
                </c:pt>
                <c:pt idx="4" formatCode="General">
                  <c:v>-110</c:v>
                </c:pt>
                <c:pt idx="5" formatCode="General">
                  <c:v>-110</c:v>
                </c:pt>
                <c:pt idx="6">
                  <c:v>-63.59</c:v>
                </c:pt>
                <c:pt idx="7">
                  <c:v>-67.58</c:v>
                </c:pt>
              </c:numCache>
            </c:numRef>
          </c:val>
        </c:ser>
        <c:axId val="193456000"/>
        <c:axId val="194456192"/>
      </c:radarChart>
      <c:catAx>
        <c:axId val="193456000"/>
        <c:scaling>
          <c:orientation val="minMax"/>
        </c:scaling>
        <c:axPos val="b"/>
        <c:majorGridlines/>
        <c:numFmt formatCode="General" sourceLinked="1"/>
        <c:tickLblPos val="nextTo"/>
        <c:crossAx val="194456192"/>
        <c:crosses val="autoZero"/>
        <c:auto val="1"/>
        <c:lblAlgn val="ctr"/>
        <c:lblOffset val="100"/>
      </c:catAx>
      <c:valAx>
        <c:axId val="194456192"/>
        <c:scaling>
          <c:orientation val="minMax"/>
          <c:max val="-50"/>
          <c:min val="-110"/>
        </c:scaling>
        <c:axPos val="l"/>
        <c:majorGridlines>
          <c:spPr>
            <a:ln w="0">
              <a:solidFill>
                <a:sysClr val="windowText" lastClr="000000">
                  <a:alpha val="17000"/>
                </a:sysClr>
              </a:solidFill>
            </a:ln>
          </c:spPr>
        </c:majorGridlines>
        <c:numFmt formatCode="@" sourceLinked="1"/>
        <c:majorTickMark val="none"/>
        <c:tickLblPos val="nextTo"/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ko-KR"/>
          </a:p>
        </c:txPr>
        <c:crossAx val="193456000"/>
        <c:crosses val="autoZero"/>
        <c:crossBetween val="between"/>
      </c:valAx>
    </c:plotArea>
    <c:plotVisOnly val="1"/>
  </c:chart>
  <c:externalData r:id="rId1"/>
</c:chartSpace>
</file>

<file path=ppt/charts/chart6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radarChart>
        <c:radarStyle val="marker"/>
        <c:ser>
          <c:idx val="1"/>
          <c:order val="0"/>
          <c:spPr>
            <a:ln w="31750"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'2M_그래프 전체'!$A$196:$A$203</c:f>
              <c:strCache>
                <c:ptCount val="8"/>
                <c:pt idx="0">
                  <c:v>90°</c:v>
                </c:pt>
                <c:pt idx="1">
                  <c:v>135°</c:v>
                </c:pt>
                <c:pt idx="2">
                  <c:v>180°</c:v>
                </c:pt>
                <c:pt idx="3">
                  <c:v>225°</c:v>
                </c:pt>
                <c:pt idx="4">
                  <c:v>270°</c:v>
                </c:pt>
                <c:pt idx="5">
                  <c:v>315°</c:v>
                </c:pt>
                <c:pt idx="6">
                  <c:v>0°</c:v>
                </c:pt>
                <c:pt idx="7">
                  <c:v>45°</c:v>
                </c:pt>
              </c:strCache>
            </c:strRef>
          </c:cat>
          <c:val>
            <c:numRef>
              <c:f>'2M_그래프 전체'!$W$196:$W$203</c:f>
              <c:numCache>
                <c:formatCode>@</c:formatCode>
                <c:ptCount val="8"/>
                <c:pt idx="0">
                  <c:v>-61.31</c:v>
                </c:pt>
                <c:pt idx="1">
                  <c:v>-61.96</c:v>
                </c:pt>
                <c:pt idx="2">
                  <c:v>-59.49</c:v>
                </c:pt>
                <c:pt idx="3" formatCode="General">
                  <c:v>-110</c:v>
                </c:pt>
                <c:pt idx="4" formatCode="General">
                  <c:v>-110</c:v>
                </c:pt>
                <c:pt idx="5" formatCode="General">
                  <c:v>-110</c:v>
                </c:pt>
                <c:pt idx="6">
                  <c:v>-62.95</c:v>
                </c:pt>
                <c:pt idx="7">
                  <c:v>-66.28</c:v>
                </c:pt>
              </c:numCache>
            </c:numRef>
          </c:val>
        </c:ser>
        <c:axId val="211198720"/>
        <c:axId val="211200256"/>
      </c:radarChart>
      <c:catAx>
        <c:axId val="211198720"/>
        <c:scaling>
          <c:orientation val="minMax"/>
        </c:scaling>
        <c:axPos val="b"/>
        <c:majorGridlines/>
        <c:numFmt formatCode="General" sourceLinked="1"/>
        <c:tickLblPos val="nextTo"/>
        <c:crossAx val="211200256"/>
        <c:crosses val="autoZero"/>
        <c:auto val="1"/>
        <c:lblAlgn val="ctr"/>
        <c:lblOffset val="100"/>
      </c:catAx>
      <c:valAx>
        <c:axId val="211200256"/>
        <c:scaling>
          <c:orientation val="minMax"/>
          <c:max val="-50"/>
          <c:min val="-110"/>
        </c:scaling>
        <c:axPos val="l"/>
        <c:majorGridlines>
          <c:spPr>
            <a:ln w="0">
              <a:solidFill>
                <a:sysClr val="windowText" lastClr="000000">
                  <a:alpha val="17000"/>
                </a:sysClr>
              </a:solidFill>
            </a:ln>
          </c:spPr>
        </c:majorGridlines>
        <c:numFmt formatCode="@" sourceLinked="1"/>
        <c:majorTickMark val="none"/>
        <c:tickLblPos val="nextTo"/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ko-KR"/>
          </a:p>
        </c:txPr>
        <c:crossAx val="211198720"/>
        <c:crosses val="autoZero"/>
        <c:crossBetween val="between"/>
      </c:valAx>
    </c:plotArea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radarChart>
        <c:radarStyle val="marker"/>
        <c:ser>
          <c:idx val="0"/>
          <c:order val="0"/>
          <c:spPr>
            <a:ln w="22225"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'[1]sub module 04'!$K$104:$R$104</c:f>
              <c:strCache>
                <c:ptCount val="8"/>
                <c:pt idx="0">
                  <c:v>0°</c:v>
                </c:pt>
                <c:pt idx="1">
                  <c:v>45°</c:v>
                </c:pt>
                <c:pt idx="2">
                  <c:v>90°</c:v>
                </c:pt>
                <c:pt idx="3">
                  <c:v>135°</c:v>
                </c:pt>
                <c:pt idx="4">
                  <c:v>180°</c:v>
                </c:pt>
                <c:pt idx="5">
                  <c:v>225°</c:v>
                </c:pt>
                <c:pt idx="6">
                  <c:v>270°</c:v>
                </c:pt>
                <c:pt idx="7">
                  <c:v>315°</c:v>
                </c:pt>
              </c:strCache>
            </c:strRef>
          </c:cat>
          <c:val>
            <c:numRef>
              <c:f>'1M 그래프 전체'!$E$32:$E$39</c:f>
              <c:numCache>
                <c:formatCode>@</c:formatCode>
                <c:ptCount val="8"/>
                <c:pt idx="0">
                  <c:v>-74.430000000000007</c:v>
                </c:pt>
                <c:pt idx="1">
                  <c:v>-84.58</c:v>
                </c:pt>
                <c:pt idx="2">
                  <c:v>-69.02</c:v>
                </c:pt>
                <c:pt idx="3">
                  <c:v>-68.709999999999994</c:v>
                </c:pt>
                <c:pt idx="4">
                  <c:v>-71.94</c:v>
                </c:pt>
                <c:pt idx="5">
                  <c:v>-76.45</c:v>
                </c:pt>
                <c:pt idx="6">
                  <c:v>-74.34</c:v>
                </c:pt>
                <c:pt idx="7">
                  <c:v>-75.23</c:v>
                </c:pt>
              </c:numCache>
            </c:numRef>
          </c:val>
        </c:ser>
        <c:axId val="204209152"/>
        <c:axId val="204231424"/>
      </c:radarChart>
      <c:catAx>
        <c:axId val="204209152"/>
        <c:scaling>
          <c:orientation val="minMax"/>
        </c:scaling>
        <c:axPos val="b"/>
        <c:majorGridlines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04231424"/>
        <c:crosses val="autoZero"/>
        <c:auto val="1"/>
        <c:lblAlgn val="ctr"/>
        <c:lblOffset val="100"/>
      </c:catAx>
      <c:valAx>
        <c:axId val="204231424"/>
        <c:scaling>
          <c:orientation val="minMax"/>
          <c:max val="-60"/>
          <c:min val="-100"/>
        </c:scaling>
        <c:axPos val="l"/>
        <c:majorGridlines>
          <c:spPr>
            <a:ln w="0">
              <a:solidFill>
                <a:sysClr val="windowText" lastClr="000000">
                  <a:alpha val="17000"/>
                </a:sysClr>
              </a:solidFill>
            </a:ln>
          </c:spPr>
        </c:majorGridlines>
        <c:numFmt formatCode="@" sourceLinked="1"/>
        <c:majorTickMark val="none"/>
        <c:tickLblPos val="nextTo"/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ko-KR"/>
          </a:p>
        </c:txPr>
        <c:crossAx val="204209152"/>
        <c:crosses val="autoZero"/>
        <c:crossBetween val="between"/>
      </c:valAx>
    </c:plotArea>
    <c:plotVisOnly val="1"/>
  </c:chart>
  <c:externalData r:id="rId1"/>
</c:chartSpace>
</file>

<file path=ppt/charts/chart7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radarChart>
        <c:radarStyle val="marker"/>
        <c:ser>
          <c:idx val="1"/>
          <c:order val="0"/>
          <c:spPr>
            <a:ln w="31750"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'2M_그래프 전체'!$A$230:$A$237</c:f>
              <c:strCache>
                <c:ptCount val="8"/>
                <c:pt idx="0">
                  <c:v>90°</c:v>
                </c:pt>
                <c:pt idx="1">
                  <c:v>135°</c:v>
                </c:pt>
                <c:pt idx="2">
                  <c:v>180°</c:v>
                </c:pt>
                <c:pt idx="3">
                  <c:v>225°</c:v>
                </c:pt>
                <c:pt idx="4">
                  <c:v>270°</c:v>
                </c:pt>
                <c:pt idx="5">
                  <c:v>315°</c:v>
                </c:pt>
                <c:pt idx="6">
                  <c:v>0°</c:v>
                </c:pt>
                <c:pt idx="7">
                  <c:v>45°</c:v>
                </c:pt>
              </c:strCache>
            </c:strRef>
          </c:cat>
          <c:val>
            <c:numRef>
              <c:f>'2M_그래프 전체'!$H$230:$H$237</c:f>
              <c:numCache>
                <c:formatCode>@</c:formatCode>
                <c:ptCount val="8"/>
                <c:pt idx="0">
                  <c:v>-72.930000000000007</c:v>
                </c:pt>
                <c:pt idx="1">
                  <c:v>-77.040000000000006</c:v>
                </c:pt>
                <c:pt idx="2">
                  <c:v>-72.010000000000005</c:v>
                </c:pt>
                <c:pt idx="3" formatCode="General">
                  <c:v>-110</c:v>
                </c:pt>
                <c:pt idx="4" formatCode="General">
                  <c:v>-110</c:v>
                </c:pt>
                <c:pt idx="5" formatCode="General">
                  <c:v>-110</c:v>
                </c:pt>
                <c:pt idx="6">
                  <c:v>-76.42</c:v>
                </c:pt>
                <c:pt idx="7">
                  <c:v>-76.09</c:v>
                </c:pt>
              </c:numCache>
            </c:numRef>
          </c:val>
        </c:ser>
        <c:axId val="214981248"/>
        <c:axId val="224569984"/>
      </c:radarChart>
      <c:catAx>
        <c:axId val="214981248"/>
        <c:scaling>
          <c:orientation val="minMax"/>
        </c:scaling>
        <c:axPos val="b"/>
        <c:majorGridlines/>
        <c:numFmt formatCode="General" sourceLinked="1"/>
        <c:tickLblPos val="nextTo"/>
        <c:crossAx val="224569984"/>
        <c:crosses val="autoZero"/>
        <c:auto val="1"/>
        <c:lblAlgn val="ctr"/>
        <c:lblOffset val="100"/>
      </c:catAx>
      <c:valAx>
        <c:axId val="224569984"/>
        <c:scaling>
          <c:orientation val="minMax"/>
          <c:max val="-50"/>
          <c:min val="-110"/>
        </c:scaling>
        <c:axPos val="l"/>
        <c:majorGridlines>
          <c:spPr>
            <a:ln w="0">
              <a:solidFill>
                <a:sysClr val="windowText" lastClr="000000">
                  <a:alpha val="17000"/>
                </a:sysClr>
              </a:solidFill>
            </a:ln>
          </c:spPr>
        </c:majorGridlines>
        <c:numFmt formatCode="@" sourceLinked="1"/>
        <c:majorTickMark val="none"/>
        <c:tickLblPos val="nextTo"/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ko-KR"/>
          </a:p>
        </c:txPr>
        <c:crossAx val="214981248"/>
        <c:crosses val="autoZero"/>
        <c:crossBetween val="between"/>
      </c:valAx>
    </c:plotArea>
    <c:plotVisOnly val="1"/>
  </c:chart>
  <c:externalData r:id="rId1"/>
</c:chartSpace>
</file>

<file path=ppt/charts/chart7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radarChart>
        <c:radarStyle val="marker"/>
        <c:ser>
          <c:idx val="1"/>
          <c:order val="0"/>
          <c:spPr>
            <a:ln w="31750"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'2M_그래프 전체'!$A$230:$A$237</c:f>
              <c:strCache>
                <c:ptCount val="8"/>
                <c:pt idx="0">
                  <c:v>90°</c:v>
                </c:pt>
                <c:pt idx="1">
                  <c:v>135°</c:v>
                </c:pt>
                <c:pt idx="2">
                  <c:v>180°</c:v>
                </c:pt>
                <c:pt idx="3">
                  <c:v>225°</c:v>
                </c:pt>
                <c:pt idx="4">
                  <c:v>270°</c:v>
                </c:pt>
                <c:pt idx="5">
                  <c:v>315°</c:v>
                </c:pt>
                <c:pt idx="6">
                  <c:v>0°</c:v>
                </c:pt>
                <c:pt idx="7">
                  <c:v>45°</c:v>
                </c:pt>
              </c:strCache>
            </c:strRef>
          </c:cat>
          <c:val>
            <c:numRef>
              <c:f>'2M_그래프 전체'!$P$230:$P$237</c:f>
              <c:numCache>
                <c:formatCode>@</c:formatCode>
                <c:ptCount val="8"/>
                <c:pt idx="0">
                  <c:v>-74.94</c:v>
                </c:pt>
                <c:pt idx="1">
                  <c:v>-74.95</c:v>
                </c:pt>
                <c:pt idx="2">
                  <c:v>-69.75</c:v>
                </c:pt>
                <c:pt idx="3" formatCode="General">
                  <c:v>-110</c:v>
                </c:pt>
                <c:pt idx="4" formatCode="General">
                  <c:v>-110</c:v>
                </c:pt>
                <c:pt idx="5" formatCode="General">
                  <c:v>-110</c:v>
                </c:pt>
                <c:pt idx="6">
                  <c:v>-77.599999999999994</c:v>
                </c:pt>
                <c:pt idx="7">
                  <c:v>-79.73</c:v>
                </c:pt>
              </c:numCache>
            </c:numRef>
          </c:val>
        </c:ser>
        <c:axId val="225652096"/>
        <c:axId val="227117696"/>
      </c:radarChart>
      <c:catAx>
        <c:axId val="225652096"/>
        <c:scaling>
          <c:orientation val="minMax"/>
        </c:scaling>
        <c:axPos val="b"/>
        <c:majorGridlines/>
        <c:numFmt formatCode="General" sourceLinked="1"/>
        <c:tickLblPos val="nextTo"/>
        <c:crossAx val="227117696"/>
        <c:crosses val="autoZero"/>
        <c:auto val="1"/>
        <c:lblAlgn val="ctr"/>
        <c:lblOffset val="100"/>
      </c:catAx>
      <c:valAx>
        <c:axId val="227117696"/>
        <c:scaling>
          <c:orientation val="minMax"/>
          <c:max val="-50"/>
          <c:min val="-110"/>
        </c:scaling>
        <c:axPos val="l"/>
        <c:majorGridlines>
          <c:spPr>
            <a:ln w="0">
              <a:solidFill>
                <a:sysClr val="windowText" lastClr="000000">
                  <a:alpha val="17000"/>
                </a:sysClr>
              </a:solidFill>
            </a:ln>
          </c:spPr>
        </c:majorGridlines>
        <c:numFmt formatCode="@" sourceLinked="1"/>
        <c:majorTickMark val="none"/>
        <c:tickLblPos val="nextTo"/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ko-KR"/>
          </a:p>
        </c:txPr>
        <c:crossAx val="225652096"/>
        <c:crosses val="autoZero"/>
        <c:crossBetween val="between"/>
      </c:valAx>
    </c:plotArea>
    <c:plotVisOnly val="1"/>
  </c:chart>
  <c:externalData r:id="rId1"/>
</c:chartSpace>
</file>

<file path=ppt/charts/chart7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radarChart>
        <c:radarStyle val="marker"/>
        <c:ser>
          <c:idx val="1"/>
          <c:order val="0"/>
          <c:spPr>
            <a:ln w="31750"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'2M_그래프 전체'!$A$230:$A$237</c:f>
              <c:strCache>
                <c:ptCount val="8"/>
                <c:pt idx="0">
                  <c:v>90°</c:v>
                </c:pt>
                <c:pt idx="1">
                  <c:v>135°</c:v>
                </c:pt>
                <c:pt idx="2">
                  <c:v>180°</c:v>
                </c:pt>
                <c:pt idx="3">
                  <c:v>225°</c:v>
                </c:pt>
                <c:pt idx="4">
                  <c:v>270°</c:v>
                </c:pt>
                <c:pt idx="5">
                  <c:v>315°</c:v>
                </c:pt>
                <c:pt idx="6">
                  <c:v>0°</c:v>
                </c:pt>
                <c:pt idx="7">
                  <c:v>45°</c:v>
                </c:pt>
              </c:strCache>
            </c:strRef>
          </c:cat>
          <c:val>
            <c:numRef>
              <c:f>'2M_그래프 전체'!$X$230:$X$237</c:f>
              <c:numCache>
                <c:formatCode>@</c:formatCode>
                <c:ptCount val="8"/>
                <c:pt idx="0">
                  <c:v>-72.19</c:v>
                </c:pt>
                <c:pt idx="1">
                  <c:v>-74.739999999999995</c:v>
                </c:pt>
                <c:pt idx="2">
                  <c:v>-69.16</c:v>
                </c:pt>
                <c:pt idx="3" formatCode="General">
                  <c:v>-110</c:v>
                </c:pt>
                <c:pt idx="4" formatCode="General">
                  <c:v>-110</c:v>
                </c:pt>
                <c:pt idx="5" formatCode="General">
                  <c:v>-110</c:v>
                </c:pt>
                <c:pt idx="6">
                  <c:v>-76.06</c:v>
                </c:pt>
                <c:pt idx="7">
                  <c:v>-75.89</c:v>
                </c:pt>
              </c:numCache>
            </c:numRef>
          </c:val>
        </c:ser>
        <c:axId val="234461440"/>
        <c:axId val="234484096"/>
      </c:radarChart>
      <c:catAx>
        <c:axId val="234461440"/>
        <c:scaling>
          <c:orientation val="minMax"/>
        </c:scaling>
        <c:axPos val="b"/>
        <c:majorGridlines/>
        <c:numFmt formatCode="General" sourceLinked="1"/>
        <c:tickLblPos val="nextTo"/>
        <c:crossAx val="234484096"/>
        <c:crosses val="autoZero"/>
        <c:auto val="1"/>
        <c:lblAlgn val="ctr"/>
        <c:lblOffset val="100"/>
      </c:catAx>
      <c:valAx>
        <c:axId val="234484096"/>
        <c:scaling>
          <c:orientation val="minMax"/>
          <c:max val="-50"/>
          <c:min val="-110"/>
        </c:scaling>
        <c:axPos val="l"/>
        <c:majorGridlines>
          <c:spPr>
            <a:ln w="0">
              <a:solidFill>
                <a:sysClr val="windowText" lastClr="000000">
                  <a:alpha val="17000"/>
                </a:sysClr>
              </a:solidFill>
            </a:ln>
          </c:spPr>
        </c:majorGridlines>
        <c:numFmt formatCode="@" sourceLinked="1"/>
        <c:majorTickMark val="none"/>
        <c:tickLblPos val="nextTo"/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ko-KR"/>
          </a:p>
        </c:txPr>
        <c:crossAx val="234461440"/>
        <c:crosses val="autoZero"/>
        <c:crossBetween val="between"/>
      </c:valAx>
    </c:plotArea>
    <c:plotVisOnly val="1"/>
  </c:chart>
  <c:externalData r:id="rId1"/>
</c:chartSpace>
</file>

<file path=ppt/charts/chart7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radarChart>
        <c:radarStyle val="marker"/>
        <c:ser>
          <c:idx val="1"/>
          <c:order val="0"/>
          <c:spPr>
            <a:ln w="31750"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'2M_그래프 전체'!$A$264:$A$271</c:f>
              <c:strCache>
                <c:ptCount val="8"/>
                <c:pt idx="0">
                  <c:v>90°</c:v>
                </c:pt>
                <c:pt idx="1">
                  <c:v>135°</c:v>
                </c:pt>
                <c:pt idx="2">
                  <c:v>180°</c:v>
                </c:pt>
                <c:pt idx="3">
                  <c:v>225°</c:v>
                </c:pt>
                <c:pt idx="4">
                  <c:v>270°</c:v>
                </c:pt>
                <c:pt idx="5">
                  <c:v>315°</c:v>
                </c:pt>
                <c:pt idx="6">
                  <c:v>0°</c:v>
                </c:pt>
                <c:pt idx="7">
                  <c:v>45°</c:v>
                </c:pt>
              </c:strCache>
            </c:strRef>
          </c:cat>
          <c:val>
            <c:numRef>
              <c:f>'2M_그래프 전체'!$I$264:$I$271</c:f>
              <c:numCache>
                <c:formatCode>@</c:formatCode>
                <c:ptCount val="8"/>
                <c:pt idx="0">
                  <c:v>-77.349999999999994</c:v>
                </c:pt>
                <c:pt idx="1">
                  <c:v>-74.930000000000007</c:v>
                </c:pt>
                <c:pt idx="2">
                  <c:v>-79.17</c:v>
                </c:pt>
                <c:pt idx="3" formatCode="General">
                  <c:v>-110</c:v>
                </c:pt>
                <c:pt idx="4" formatCode="General">
                  <c:v>-110</c:v>
                </c:pt>
                <c:pt idx="5" formatCode="General">
                  <c:v>-110</c:v>
                </c:pt>
                <c:pt idx="6">
                  <c:v>-72.66</c:v>
                </c:pt>
                <c:pt idx="7">
                  <c:v>-80.540000000000006</c:v>
                </c:pt>
              </c:numCache>
            </c:numRef>
          </c:val>
        </c:ser>
        <c:axId val="205941760"/>
        <c:axId val="209662336"/>
      </c:radarChart>
      <c:catAx>
        <c:axId val="205941760"/>
        <c:scaling>
          <c:orientation val="minMax"/>
        </c:scaling>
        <c:axPos val="b"/>
        <c:majorGridlines/>
        <c:numFmt formatCode="General" sourceLinked="1"/>
        <c:tickLblPos val="nextTo"/>
        <c:crossAx val="209662336"/>
        <c:crosses val="autoZero"/>
        <c:auto val="1"/>
        <c:lblAlgn val="ctr"/>
        <c:lblOffset val="100"/>
      </c:catAx>
      <c:valAx>
        <c:axId val="209662336"/>
        <c:scaling>
          <c:orientation val="minMax"/>
          <c:max val="-50"/>
          <c:min val="-110"/>
        </c:scaling>
        <c:axPos val="l"/>
        <c:majorGridlines>
          <c:spPr>
            <a:ln w="0">
              <a:solidFill>
                <a:sysClr val="windowText" lastClr="000000">
                  <a:alpha val="17000"/>
                </a:sysClr>
              </a:solidFill>
            </a:ln>
          </c:spPr>
        </c:majorGridlines>
        <c:numFmt formatCode="@" sourceLinked="1"/>
        <c:majorTickMark val="none"/>
        <c:tickLblPos val="nextTo"/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ko-KR"/>
          </a:p>
        </c:txPr>
        <c:crossAx val="205941760"/>
        <c:crosses val="autoZero"/>
        <c:crossBetween val="between"/>
      </c:valAx>
    </c:plotArea>
    <c:plotVisOnly val="1"/>
  </c:chart>
  <c:externalData r:id="rId1"/>
</c:chartSpace>
</file>

<file path=ppt/charts/chart7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radarChart>
        <c:radarStyle val="marker"/>
        <c:ser>
          <c:idx val="1"/>
          <c:order val="0"/>
          <c:spPr>
            <a:ln w="31750"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'2M_그래프 전체'!$A$264:$A$271</c:f>
              <c:strCache>
                <c:ptCount val="8"/>
                <c:pt idx="0">
                  <c:v>90°</c:v>
                </c:pt>
                <c:pt idx="1">
                  <c:v>135°</c:v>
                </c:pt>
                <c:pt idx="2">
                  <c:v>180°</c:v>
                </c:pt>
                <c:pt idx="3">
                  <c:v>225°</c:v>
                </c:pt>
                <c:pt idx="4">
                  <c:v>270°</c:v>
                </c:pt>
                <c:pt idx="5">
                  <c:v>315°</c:v>
                </c:pt>
                <c:pt idx="6">
                  <c:v>0°</c:v>
                </c:pt>
                <c:pt idx="7">
                  <c:v>45°</c:v>
                </c:pt>
              </c:strCache>
            </c:strRef>
          </c:cat>
          <c:val>
            <c:numRef>
              <c:f>'2M_그래프 전체'!$Q$264:$Q$271</c:f>
              <c:numCache>
                <c:formatCode>@</c:formatCode>
                <c:ptCount val="8"/>
                <c:pt idx="0">
                  <c:v>-79.099999999999994</c:v>
                </c:pt>
                <c:pt idx="1">
                  <c:v>-76.77</c:v>
                </c:pt>
                <c:pt idx="2">
                  <c:v>-82.2</c:v>
                </c:pt>
                <c:pt idx="3" formatCode="General">
                  <c:v>-110</c:v>
                </c:pt>
                <c:pt idx="4" formatCode="General">
                  <c:v>-110</c:v>
                </c:pt>
                <c:pt idx="5" formatCode="General">
                  <c:v>-110</c:v>
                </c:pt>
                <c:pt idx="6">
                  <c:v>-72.59</c:v>
                </c:pt>
                <c:pt idx="7">
                  <c:v>-80.180000000000007</c:v>
                </c:pt>
              </c:numCache>
            </c:numRef>
          </c:val>
        </c:ser>
        <c:axId val="214832640"/>
        <c:axId val="214852352"/>
      </c:radarChart>
      <c:catAx>
        <c:axId val="214832640"/>
        <c:scaling>
          <c:orientation val="minMax"/>
        </c:scaling>
        <c:axPos val="b"/>
        <c:majorGridlines/>
        <c:numFmt formatCode="General" sourceLinked="1"/>
        <c:tickLblPos val="nextTo"/>
        <c:crossAx val="214852352"/>
        <c:crosses val="autoZero"/>
        <c:auto val="1"/>
        <c:lblAlgn val="ctr"/>
        <c:lblOffset val="100"/>
      </c:catAx>
      <c:valAx>
        <c:axId val="214852352"/>
        <c:scaling>
          <c:orientation val="minMax"/>
          <c:max val="-50"/>
          <c:min val="-110"/>
        </c:scaling>
        <c:axPos val="l"/>
        <c:majorGridlines>
          <c:spPr>
            <a:ln w="0">
              <a:solidFill>
                <a:sysClr val="windowText" lastClr="000000">
                  <a:alpha val="17000"/>
                </a:sysClr>
              </a:solidFill>
            </a:ln>
          </c:spPr>
        </c:majorGridlines>
        <c:numFmt formatCode="@" sourceLinked="1"/>
        <c:majorTickMark val="none"/>
        <c:tickLblPos val="nextTo"/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ko-KR"/>
          </a:p>
        </c:txPr>
        <c:crossAx val="214832640"/>
        <c:crosses val="autoZero"/>
        <c:crossBetween val="between"/>
      </c:valAx>
    </c:plotArea>
    <c:plotVisOnly val="1"/>
  </c:chart>
  <c:externalData r:id="rId1"/>
</c:chartSpace>
</file>

<file path=ppt/charts/chart7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radarChart>
        <c:radarStyle val="marker"/>
        <c:ser>
          <c:idx val="1"/>
          <c:order val="0"/>
          <c:spPr>
            <a:ln w="31750"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'2M_그래프 전체'!$A$264:$A$271</c:f>
              <c:strCache>
                <c:ptCount val="8"/>
                <c:pt idx="0">
                  <c:v>90°</c:v>
                </c:pt>
                <c:pt idx="1">
                  <c:v>135°</c:v>
                </c:pt>
                <c:pt idx="2">
                  <c:v>180°</c:v>
                </c:pt>
                <c:pt idx="3">
                  <c:v>225°</c:v>
                </c:pt>
                <c:pt idx="4">
                  <c:v>270°</c:v>
                </c:pt>
                <c:pt idx="5">
                  <c:v>315°</c:v>
                </c:pt>
                <c:pt idx="6">
                  <c:v>0°</c:v>
                </c:pt>
                <c:pt idx="7">
                  <c:v>45°</c:v>
                </c:pt>
              </c:strCache>
            </c:strRef>
          </c:cat>
          <c:val>
            <c:numRef>
              <c:f>'2M_그래프 전체'!$Y$264:$Y$271</c:f>
              <c:numCache>
                <c:formatCode>@</c:formatCode>
                <c:ptCount val="8"/>
                <c:pt idx="0">
                  <c:v>-76.209999999999994</c:v>
                </c:pt>
                <c:pt idx="1">
                  <c:v>-72.260000000000005</c:v>
                </c:pt>
                <c:pt idx="2">
                  <c:v>-78.38</c:v>
                </c:pt>
                <c:pt idx="3" formatCode="General">
                  <c:v>-110</c:v>
                </c:pt>
                <c:pt idx="4" formatCode="General">
                  <c:v>-110</c:v>
                </c:pt>
                <c:pt idx="5" formatCode="General">
                  <c:v>-110</c:v>
                </c:pt>
                <c:pt idx="6">
                  <c:v>-71.55</c:v>
                </c:pt>
                <c:pt idx="7">
                  <c:v>-79.86</c:v>
                </c:pt>
              </c:numCache>
            </c:numRef>
          </c:val>
        </c:ser>
        <c:axId val="225521664"/>
        <c:axId val="225523200"/>
      </c:radarChart>
      <c:catAx>
        <c:axId val="225521664"/>
        <c:scaling>
          <c:orientation val="minMax"/>
        </c:scaling>
        <c:axPos val="b"/>
        <c:majorGridlines/>
        <c:numFmt formatCode="General" sourceLinked="1"/>
        <c:tickLblPos val="nextTo"/>
        <c:crossAx val="225523200"/>
        <c:crosses val="autoZero"/>
        <c:auto val="1"/>
        <c:lblAlgn val="ctr"/>
        <c:lblOffset val="100"/>
      </c:catAx>
      <c:valAx>
        <c:axId val="225523200"/>
        <c:scaling>
          <c:orientation val="minMax"/>
          <c:max val="-50"/>
          <c:min val="-110"/>
        </c:scaling>
        <c:axPos val="l"/>
        <c:majorGridlines>
          <c:spPr>
            <a:ln w="0">
              <a:solidFill>
                <a:sysClr val="windowText" lastClr="000000">
                  <a:alpha val="17000"/>
                </a:sysClr>
              </a:solidFill>
            </a:ln>
          </c:spPr>
        </c:majorGridlines>
        <c:numFmt formatCode="@" sourceLinked="1"/>
        <c:majorTickMark val="none"/>
        <c:tickLblPos val="nextTo"/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ko-KR"/>
          </a:p>
        </c:txPr>
        <c:crossAx val="225521664"/>
        <c:crosses val="autoZero"/>
        <c:crossBetween val="between"/>
      </c:valAx>
    </c:plotArea>
    <c:plotVisOnly val="1"/>
  </c:chart>
  <c:externalData r:id="rId1"/>
</c:chartSpace>
</file>

<file path=ppt/charts/chart7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plotArea>
      <c:layout/>
      <c:radarChart>
        <c:radarStyle val="marker"/>
        <c:ser>
          <c:idx val="1"/>
          <c:order val="0"/>
          <c:spPr>
            <a:ln w="22225"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'1M_그래프 전체'!$A$26:$A$33</c:f>
              <c:strCache>
                <c:ptCount val="8"/>
                <c:pt idx="0">
                  <c:v>90°</c:v>
                </c:pt>
                <c:pt idx="1">
                  <c:v>135°</c:v>
                </c:pt>
                <c:pt idx="2">
                  <c:v>180°</c:v>
                </c:pt>
                <c:pt idx="3">
                  <c:v>225°</c:v>
                </c:pt>
                <c:pt idx="4">
                  <c:v>270°</c:v>
                </c:pt>
                <c:pt idx="5">
                  <c:v>315°</c:v>
                </c:pt>
                <c:pt idx="6">
                  <c:v>0°</c:v>
                </c:pt>
                <c:pt idx="7">
                  <c:v>45°</c:v>
                </c:pt>
              </c:strCache>
            </c:strRef>
          </c:cat>
          <c:val>
            <c:numRef>
              <c:f>'1M_그래프 전체'!$B$26:$B$33</c:f>
              <c:numCache>
                <c:formatCode>@</c:formatCode>
                <c:ptCount val="8"/>
                <c:pt idx="0">
                  <c:v>-69.349999999999994</c:v>
                </c:pt>
                <c:pt idx="1">
                  <c:v>-70.23</c:v>
                </c:pt>
                <c:pt idx="2">
                  <c:v>-59.53</c:v>
                </c:pt>
                <c:pt idx="3" formatCode="General">
                  <c:v>-110</c:v>
                </c:pt>
                <c:pt idx="4" formatCode="General">
                  <c:v>-110</c:v>
                </c:pt>
                <c:pt idx="5" formatCode="General">
                  <c:v>-110</c:v>
                </c:pt>
                <c:pt idx="6">
                  <c:v>-66.069999999999993</c:v>
                </c:pt>
                <c:pt idx="7">
                  <c:v>-67.58</c:v>
                </c:pt>
              </c:numCache>
            </c:numRef>
          </c:val>
        </c:ser>
        <c:ser>
          <c:idx val="0"/>
          <c:order val="1"/>
          <c:spPr>
            <a:ln w="22225">
              <a:solidFill>
                <a:schemeClr val="accent2"/>
              </a:solidFill>
            </a:ln>
          </c:spPr>
          <c:marker>
            <c:symbol val="none"/>
          </c:marker>
          <c:val>
            <c:numRef>
              <c:f>'2M_그래프 전체'!$B$26:$B$33</c:f>
              <c:numCache>
                <c:formatCode>@</c:formatCode>
                <c:ptCount val="8"/>
                <c:pt idx="0">
                  <c:v>-72.599999999999994</c:v>
                </c:pt>
                <c:pt idx="1">
                  <c:v>-75.8</c:v>
                </c:pt>
                <c:pt idx="2">
                  <c:v>-70.959999999999994</c:v>
                </c:pt>
                <c:pt idx="3" formatCode="General">
                  <c:v>-110</c:v>
                </c:pt>
                <c:pt idx="4" formatCode="General">
                  <c:v>-110</c:v>
                </c:pt>
                <c:pt idx="5" formatCode="General">
                  <c:v>-110</c:v>
                </c:pt>
                <c:pt idx="6">
                  <c:v>-74.209999999999994</c:v>
                </c:pt>
                <c:pt idx="7">
                  <c:v>-75.98</c:v>
                </c:pt>
              </c:numCache>
            </c:numRef>
          </c:val>
        </c:ser>
        <c:axId val="100209408"/>
        <c:axId val="100210944"/>
      </c:radarChart>
      <c:catAx>
        <c:axId val="100209408"/>
        <c:scaling>
          <c:orientation val="minMax"/>
        </c:scaling>
        <c:axPos val="b"/>
        <c:majorGridlines/>
        <c:tickLblPos val="nextTo"/>
        <c:crossAx val="100210944"/>
        <c:crosses val="autoZero"/>
        <c:auto val="1"/>
        <c:lblAlgn val="ctr"/>
        <c:lblOffset val="100"/>
      </c:catAx>
      <c:valAx>
        <c:axId val="100210944"/>
        <c:scaling>
          <c:orientation val="minMax"/>
          <c:max val="-50"/>
          <c:min val="-110"/>
        </c:scaling>
        <c:axPos val="l"/>
        <c:majorGridlines>
          <c:spPr>
            <a:ln w="0">
              <a:solidFill>
                <a:sysClr val="windowText" lastClr="000000">
                  <a:alpha val="17000"/>
                </a:sysClr>
              </a:solidFill>
            </a:ln>
          </c:spPr>
        </c:majorGridlines>
        <c:numFmt formatCode="@" sourceLinked="1"/>
        <c:majorTickMark val="none"/>
        <c:tickLblPos val="nextTo"/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ko-KR"/>
          </a:p>
        </c:txPr>
        <c:crossAx val="100209408"/>
        <c:crosses val="autoZero"/>
        <c:crossBetween val="between"/>
        <c:majorUnit val="10"/>
      </c:valAx>
    </c:plotArea>
    <c:plotVisOnly val="1"/>
  </c:chart>
  <c:externalData r:id="rId1"/>
</c:chartSpace>
</file>

<file path=ppt/charts/chart7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radarChart>
        <c:radarStyle val="marker"/>
        <c:ser>
          <c:idx val="1"/>
          <c:order val="0"/>
          <c:spPr>
            <a:ln w="22225"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'1M_그래프 전체'!$A$60:$A$67</c:f>
              <c:strCache>
                <c:ptCount val="8"/>
                <c:pt idx="0">
                  <c:v>90°</c:v>
                </c:pt>
                <c:pt idx="1">
                  <c:v>135°</c:v>
                </c:pt>
                <c:pt idx="2">
                  <c:v>180°</c:v>
                </c:pt>
                <c:pt idx="3">
                  <c:v>225°</c:v>
                </c:pt>
                <c:pt idx="4">
                  <c:v>270°</c:v>
                </c:pt>
                <c:pt idx="5">
                  <c:v>315°</c:v>
                </c:pt>
                <c:pt idx="6">
                  <c:v>0°</c:v>
                </c:pt>
                <c:pt idx="7">
                  <c:v>45°</c:v>
                </c:pt>
              </c:strCache>
            </c:strRef>
          </c:cat>
          <c:val>
            <c:numRef>
              <c:f>'1M_그래프 전체'!$C$60:$C$67</c:f>
              <c:numCache>
                <c:formatCode>@</c:formatCode>
                <c:ptCount val="8"/>
                <c:pt idx="0">
                  <c:v>-74.599999999999994</c:v>
                </c:pt>
                <c:pt idx="1">
                  <c:v>-73.86</c:v>
                </c:pt>
                <c:pt idx="2">
                  <c:v>-66.510000000000005</c:v>
                </c:pt>
                <c:pt idx="3" formatCode="General">
                  <c:v>-110</c:v>
                </c:pt>
                <c:pt idx="4" formatCode="General">
                  <c:v>-110</c:v>
                </c:pt>
                <c:pt idx="5" formatCode="General">
                  <c:v>-110</c:v>
                </c:pt>
                <c:pt idx="6">
                  <c:v>-72.2</c:v>
                </c:pt>
                <c:pt idx="7">
                  <c:v>-72.709999999999994</c:v>
                </c:pt>
              </c:numCache>
            </c:numRef>
          </c:val>
        </c:ser>
        <c:ser>
          <c:idx val="0"/>
          <c:order val="1"/>
          <c:spPr>
            <a:ln w="22225">
              <a:solidFill>
                <a:schemeClr val="accent2"/>
              </a:solidFill>
            </a:ln>
          </c:spPr>
          <c:marker>
            <c:symbol val="none"/>
          </c:marker>
          <c:val>
            <c:numRef>
              <c:f>'2M_그래프 전체'!$C$60:$C$67</c:f>
              <c:numCache>
                <c:formatCode>@</c:formatCode>
                <c:ptCount val="8"/>
                <c:pt idx="0">
                  <c:v>-77.319999999999993</c:v>
                </c:pt>
                <c:pt idx="1">
                  <c:v>-80.84</c:v>
                </c:pt>
                <c:pt idx="2">
                  <c:v>-72.47</c:v>
                </c:pt>
                <c:pt idx="3" formatCode="General">
                  <c:v>-110</c:v>
                </c:pt>
                <c:pt idx="4" formatCode="General">
                  <c:v>-110</c:v>
                </c:pt>
                <c:pt idx="5" formatCode="General">
                  <c:v>-110</c:v>
                </c:pt>
                <c:pt idx="6">
                  <c:v>-65.69</c:v>
                </c:pt>
                <c:pt idx="7">
                  <c:v>-75.989999999999995</c:v>
                </c:pt>
              </c:numCache>
            </c:numRef>
          </c:val>
        </c:ser>
        <c:axId val="100251520"/>
        <c:axId val="100253056"/>
      </c:radarChart>
      <c:catAx>
        <c:axId val="100251520"/>
        <c:scaling>
          <c:orientation val="minMax"/>
        </c:scaling>
        <c:axPos val="b"/>
        <c:majorGridlines/>
        <c:tickLblPos val="nextTo"/>
        <c:crossAx val="100253056"/>
        <c:crosses val="autoZero"/>
        <c:auto val="1"/>
        <c:lblAlgn val="ctr"/>
        <c:lblOffset val="100"/>
      </c:catAx>
      <c:valAx>
        <c:axId val="100253056"/>
        <c:scaling>
          <c:orientation val="minMax"/>
          <c:max val="-50"/>
          <c:min val="-110"/>
        </c:scaling>
        <c:axPos val="l"/>
        <c:majorGridlines>
          <c:spPr>
            <a:ln w="0">
              <a:solidFill>
                <a:sysClr val="windowText" lastClr="000000">
                  <a:alpha val="17000"/>
                </a:sysClr>
              </a:solidFill>
            </a:ln>
          </c:spPr>
        </c:majorGridlines>
        <c:numFmt formatCode="@" sourceLinked="1"/>
        <c:majorTickMark val="none"/>
        <c:tickLblPos val="nextTo"/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ko-KR"/>
          </a:p>
        </c:txPr>
        <c:crossAx val="100251520"/>
        <c:crosses val="autoZero"/>
        <c:crossBetween val="between"/>
        <c:majorUnit val="10"/>
      </c:valAx>
    </c:plotArea>
    <c:plotVisOnly val="1"/>
  </c:chart>
  <c:externalData r:id="rId1"/>
</c:chartSpace>
</file>

<file path=ppt/charts/chart7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radarChart>
        <c:radarStyle val="marker"/>
        <c:ser>
          <c:idx val="1"/>
          <c:order val="0"/>
          <c:spPr>
            <a:ln w="22225"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'1M_그래프 전체'!$A$128:$A$135</c:f>
              <c:strCache>
                <c:ptCount val="8"/>
                <c:pt idx="0">
                  <c:v>90°</c:v>
                </c:pt>
                <c:pt idx="1">
                  <c:v>135°</c:v>
                </c:pt>
                <c:pt idx="2">
                  <c:v>180°</c:v>
                </c:pt>
                <c:pt idx="3">
                  <c:v>225°</c:v>
                </c:pt>
                <c:pt idx="4">
                  <c:v>270°</c:v>
                </c:pt>
                <c:pt idx="5">
                  <c:v>315°</c:v>
                </c:pt>
                <c:pt idx="6">
                  <c:v>0°</c:v>
                </c:pt>
                <c:pt idx="7">
                  <c:v>45°</c:v>
                </c:pt>
              </c:strCache>
            </c:strRef>
          </c:cat>
          <c:val>
            <c:numRef>
              <c:f>'1M_그래프 전체'!$E$128:$E$135</c:f>
              <c:numCache>
                <c:formatCode>@</c:formatCode>
                <c:ptCount val="8"/>
                <c:pt idx="0">
                  <c:v>-72.209999999999994</c:v>
                </c:pt>
                <c:pt idx="1">
                  <c:v>-63.349999999999994</c:v>
                </c:pt>
                <c:pt idx="2">
                  <c:v>-64.27</c:v>
                </c:pt>
                <c:pt idx="3" formatCode="General">
                  <c:v>-110</c:v>
                </c:pt>
                <c:pt idx="4" formatCode="General">
                  <c:v>-110</c:v>
                </c:pt>
                <c:pt idx="5" formatCode="General">
                  <c:v>-110</c:v>
                </c:pt>
                <c:pt idx="6">
                  <c:v>-80.16</c:v>
                </c:pt>
                <c:pt idx="7">
                  <c:v>-74.290000000000006</c:v>
                </c:pt>
              </c:numCache>
            </c:numRef>
          </c:val>
        </c:ser>
        <c:ser>
          <c:idx val="0"/>
          <c:order val="1"/>
          <c:spPr>
            <a:ln w="22225">
              <a:solidFill>
                <a:schemeClr val="accent2"/>
              </a:solidFill>
            </a:ln>
          </c:spPr>
          <c:marker>
            <c:symbol val="none"/>
          </c:marker>
          <c:val>
            <c:numRef>
              <c:f>'2M_그래프 전체'!$E$128:$E$135</c:f>
              <c:numCache>
                <c:formatCode>@</c:formatCode>
                <c:ptCount val="8"/>
                <c:pt idx="0">
                  <c:v>-75.83</c:v>
                </c:pt>
                <c:pt idx="1">
                  <c:v>-75.98</c:v>
                </c:pt>
                <c:pt idx="2">
                  <c:v>-68.849999999999994</c:v>
                </c:pt>
                <c:pt idx="3" formatCode="General">
                  <c:v>-110</c:v>
                </c:pt>
                <c:pt idx="4" formatCode="General">
                  <c:v>-110</c:v>
                </c:pt>
                <c:pt idx="5" formatCode="General">
                  <c:v>-110</c:v>
                </c:pt>
                <c:pt idx="6">
                  <c:v>-70.709999999999994</c:v>
                </c:pt>
                <c:pt idx="7">
                  <c:v>-75.319999999999993</c:v>
                </c:pt>
              </c:numCache>
            </c:numRef>
          </c:val>
        </c:ser>
        <c:axId val="100264960"/>
        <c:axId val="100348672"/>
      </c:radarChart>
      <c:catAx>
        <c:axId val="100264960"/>
        <c:scaling>
          <c:orientation val="minMax"/>
        </c:scaling>
        <c:axPos val="b"/>
        <c:majorGridlines/>
        <c:tickLblPos val="nextTo"/>
        <c:crossAx val="100348672"/>
        <c:crosses val="autoZero"/>
        <c:auto val="1"/>
        <c:lblAlgn val="ctr"/>
        <c:lblOffset val="100"/>
      </c:catAx>
      <c:valAx>
        <c:axId val="100348672"/>
        <c:scaling>
          <c:orientation val="minMax"/>
          <c:max val="-50"/>
          <c:min val="-110"/>
        </c:scaling>
        <c:axPos val="l"/>
        <c:majorGridlines>
          <c:spPr>
            <a:ln w="0">
              <a:solidFill>
                <a:sysClr val="windowText" lastClr="000000">
                  <a:alpha val="17000"/>
                </a:sysClr>
              </a:solidFill>
            </a:ln>
          </c:spPr>
        </c:majorGridlines>
        <c:numFmt formatCode="@" sourceLinked="1"/>
        <c:majorTickMark val="none"/>
        <c:tickLblPos val="nextTo"/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ko-KR"/>
          </a:p>
        </c:txPr>
        <c:crossAx val="100264960"/>
        <c:crosses val="autoZero"/>
        <c:crossBetween val="between"/>
        <c:majorUnit val="10"/>
      </c:valAx>
    </c:plotArea>
    <c:plotVisOnly val="1"/>
  </c:chart>
  <c:externalData r:id="rId1"/>
</c:chartSpace>
</file>

<file path=ppt/charts/chart7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radarChart>
        <c:radarStyle val="marker"/>
        <c:ser>
          <c:idx val="1"/>
          <c:order val="0"/>
          <c:spPr>
            <a:ln w="22225"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'1M_그래프 전체'!$A$162:$A$169</c:f>
              <c:strCache>
                <c:ptCount val="8"/>
                <c:pt idx="0">
                  <c:v>90°</c:v>
                </c:pt>
                <c:pt idx="1">
                  <c:v>135°</c:v>
                </c:pt>
                <c:pt idx="2">
                  <c:v>180°</c:v>
                </c:pt>
                <c:pt idx="3">
                  <c:v>225°</c:v>
                </c:pt>
                <c:pt idx="4">
                  <c:v>270°</c:v>
                </c:pt>
                <c:pt idx="5">
                  <c:v>315°</c:v>
                </c:pt>
                <c:pt idx="6">
                  <c:v>0°</c:v>
                </c:pt>
                <c:pt idx="7">
                  <c:v>45°</c:v>
                </c:pt>
              </c:strCache>
            </c:strRef>
          </c:cat>
          <c:val>
            <c:numRef>
              <c:f>'1M_그래프 전체'!$F$162:$F$169</c:f>
              <c:numCache>
                <c:formatCode>@</c:formatCode>
                <c:ptCount val="8"/>
                <c:pt idx="0">
                  <c:v>-53.65</c:v>
                </c:pt>
                <c:pt idx="1">
                  <c:v>-57.349999999999994</c:v>
                </c:pt>
                <c:pt idx="2">
                  <c:v>-58.160000000000004</c:v>
                </c:pt>
                <c:pt idx="3" formatCode="General">
                  <c:v>-110</c:v>
                </c:pt>
                <c:pt idx="4" formatCode="General">
                  <c:v>-110</c:v>
                </c:pt>
                <c:pt idx="5" formatCode="General">
                  <c:v>-110</c:v>
                </c:pt>
                <c:pt idx="6">
                  <c:v>-57.17</c:v>
                </c:pt>
                <c:pt idx="7">
                  <c:v>-59.02</c:v>
                </c:pt>
              </c:numCache>
            </c:numRef>
          </c:val>
        </c:ser>
        <c:ser>
          <c:idx val="0"/>
          <c:order val="1"/>
          <c:spPr>
            <a:ln w="22225">
              <a:solidFill>
                <a:schemeClr val="accent2"/>
              </a:solidFill>
            </a:ln>
          </c:spPr>
          <c:marker>
            <c:symbol val="none"/>
          </c:marker>
          <c:val>
            <c:numRef>
              <c:f>'2M_그래프 전체'!$F$162:$F$169</c:f>
              <c:numCache>
                <c:formatCode>@</c:formatCode>
                <c:ptCount val="8"/>
                <c:pt idx="0">
                  <c:v>-59.59</c:v>
                </c:pt>
                <c:pt idx="1">
                  <c:v>-61.220000000000006</c:v>
                </c:pt>
                <c:pt idx="2">
                  <c:v>-63.13</c:v>
                </c:pt>
                <c:pt idx="3" formatCode="General">
                  <c:v>-110</c:v>
                </c:pt>
                <c:pt idx="4" formatCode="General">
                  <c:v>-110</c:v>
                </c:pt>
                <c:pt idx="5" formatCode="General">
                  <c:v>-110</c:v>
                </c:pt>
                <c:pt idx="6">
                  <c:v>-61.46</c:v>
                </c:pt>
                <c:pt idx="7">
                  <c:v>-63.14</c:v>
                </c:pt>
              </c:numCache>
            </c:numRef>
          </c:val>
        </c:ser>
        <c:axId val="100376960"/>
        <c:axId val="100378496"/>
      </c:radarChart>
      <c:catAx>
        <c:axId val="100376960"/>
        <c:scaling>
          <c:orientation val="minMax"/>
        </c:scaling>
        <c:axPos val="b"/>
        <c:majorGridlines/>
        <c:tickLblPos val="nextTo"/>
        <c:crossAx val="100378496"/>
        <c:crosses val="autoZero"/>
        <c:auto val="1"/>
        <c:lblAlgn val="ctr"/>
        <c:lblOffset val="100"/>
      </c:catAx>
      <c:valAx>
        <c:axId val="100378496"/>
        <c:scaling>
          <c:orientation val="minMax"/>
          <c:max val="-50"/>
          <c:min val="-110"/>
        </c:scaling>
        <c:axPos val="l"/>
        <c:majorGridlines>
          <c:spPr>
            <a:ln w="0">
              <a:solidFill>
                <a:sysClr val="windowText" lastClr="000000">
                  <a:alpha val="17000"/>
                </a:sysClr>
              </a:solidFill>
            </a:ln>
          </c:spPr>
        </c:majorGridlines>
        <c:numFmt formatCode="@" sourceLinked="1"/>
        <c:majorTickMark val="none"/>
        <c:tickLblPos val="nextTo"/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ko-KR"/>
          </a:p>
        </c:txPr>
        <c:crossAx val="100376960"/>
        <c:crosses val="autoZero"/>
        <c:crossBetween val="between"/>
        <c:majorUnit val="10"/>
      </c:valAx>
    </c:plotArea>
    <c:plotVisOnly val="1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radarChart>
        <c:radarStyle val="marker"/>
        <c:ser>
          <c:idx val="0"/>
          <c:order val="0"/>
          <c:spPr>
            <a:ln w="22225"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'[1]sub module 04'!$K$104:$R$104</c:f>
              <c:strCache>
                <c:ptCount val="8"/>
                <c:pt idx="0">
                  <c:v>0°</c:v>
                </c:pt>
                <c:pt idx="1">
                  <c:v>45°</c:v>
                </c:pt>
                <c:pt idx="2">
                  <c:v>90°</c:v>
                </c:pt>
                <c:pt idx="3">
                  <c:v>135°</c:v>
                </c:pt>
                <c:pt idx="4">
                  <c:v>180°</c:v>
                </c:pt>
                <c:pt idx="5">
                  <c:v>225°</c:v>
                </c:pt>
                <c:pt idx="6">
                  <c:v>270°</c:v>
                </c:pt>
                <c:pt idx="7">
                  <c:v>315°</c:v>
                </c:pt>
              </c:strCache>
            </c:strRef>
          </c:cat>
          <c:val>
            <c:numRef>
              <c:f>'1M 그래프 전체'!$F$32:$F$39</c:f>
              <c:numCache>
                <c:formatCode>@</c:formatCode>
                <c:ptCount val="8"/>
                <c:pt idx="0">
                  <c:v>-61.94</c:v>
                </c:pt>
                <c:pt idx="1">
                  <c:v>-67.790000000000006</c:v>
                </c:pt>
                <c:pt idx="2">
                  <c:v>-82.55</c:v>
                </c:pt>
                <c:pt idx="3">
                  <c:v>-84.37</c:v>
                </c:pt>
                <c:pt idx="4">
                  <c:v>-88.62</c:v>
                </c:pt>
                <c:pt idx="5">
                  <c:v>-85.28</c:v>
                </c:pt>
                <c:pt idx="6">
                  <c:v>-78.5</c:v>
                </c:pt>
                <c:pt idx="7">
                  <c:v>-60.04</c:v>
                </c:pt>
              </c:numCache>
            </c:numRef>
          </c:val>
        </c:ser>
        <c:axId val="204238208"/>
        <c:axId val="204407936"/>
      </c:radarChart>
      <c:catAx>
        <c:axId val="204238208"/>
        <c:scaling>
          <c:orientation val="minMax"/>
        </c:scaling>
        <c:axPos val="b"/>
        <c:majorGridlines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04407936"/>
        <c:crosses val="autoZero"/>
        <c:auto val="1"/>
        <c:lblAlgn val="ctr"/>
        <c:lblOffset val="100"/>
      </c:catAx>
      <c:valAx>
        <c:axId val="204407936"/>
        <c:scaling>
          <c:orientation val="minMax"/>
          <c:max val="-60"/>
          <c:min val="-100"/>
        </c:scaling>
        <c:axPos val="l"/>
        <c:majorGridlines>
          <c:spPr>
            <a:ln w="0">
              <a:solidFill>
                <a:sysClr val="windowText" lastClr="000000">
                  <a:alpha val="17000"/>
                </a:sysClr>
              </a:solidFill>
            </a:ln>
          </c:spPr>
        </c:majorGridlines>
        <c:numFmt formatCode="@" sourceLinked="1"/>
        <c:majorTickMark val="none"/>
        <c:tickLblPos val="nextTo"/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ko-KR"/>
          </a:p>
        </c:txPr>
        <c:crossAx val="204238208"/>
        <c:crosses val="autoZero"/>
        <c:crossBetween val="between"/>
      </c:valAx>
    </c:plotArea>
    <c:plotVisOnly val="1"/>
  </c:chart>
  <c:externalData r:id="rId1"/>
</c:chartSpace>
</file>

<file path=ppt/charts/chart8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radarChart>
        <c:radarStyle val="marker"/>
        <c:ser>
          <c:idx val="1"/>
          <c:order val="0"/>
          <c:spPr>
            <a:ln w="22225"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'1M_그래프 전체'!$A$196:$A$203</c:f>
              <c:strCache>
                <c:ptCount val="8"/>
                <c:pt idx="0">
                  <c:v>90°</c:v>
                </c:pt>
                <c:pt idx="1">
                  <c:v>135°</c:v>
                </c:pt>
                <c:pt idx="2">
                  <c:v>180°</c:v>
                </c:pt>
                <c:pt idx="3">
                  <c:v>225°</c:v>
                </c:pt>
                <c:pt idx="4">
                  <c:v>270°</c:v>
                </c:pt>
                <c:pt idx="5">
                  <c:v>315°</c:v>
                </c:pt>
                <c:pt idx="6">
                  <c:v>0°</c:v>
                </c:pt>
                <c:pt idx="7">
                  <c:v>45°</c:v>
                </c:pt>
              </c:strCache>
            </c:strRef>
          </c:cat>
          <c:val>
            <c:numRef>
              <c:f>'1M_그래프 전체'!$G$196:$G$203</c:f>
              <c:numCache>
                <c:formatCode>@</c:formatCode>
                <c:ptCount val="8"/>
                <c:pt idx="0">
                  <c:v>-65.05</c:v>
                </c:pt>
                <c:pt idx="1">
                  <c:v>-66.940000000000012</c:v>
                </c:pt>
                <c:pt idx="2">
                  <c:v>-66.209999999999994</c:v>
                </c:pt>
                <c:pt idx="3" formatCode="General">
                  <c:v>-110</c:v>
                </c:pt>
                <c:pt idx="4" formatCode="General">
                  <c:v>-110</c:v>
                </c:pt>
                <c:pt idx="5" formatCode="General">
                  <c:v>-110</c:v>
                </c:pt>
                <c:pt idx="6">
                  <c:v>-62.809999999999995</c:v>
                </c:pt>
                <c:pt idx="7">
                  <c:v>-57.879999999999995</c:v>
                </c:pt>
              </c:numCache>
            </c:numRef>
          </c:val>
        </c:ser>
        <c:ser>
          <c:idx val="0"/>
          <c:order val="1"/>
          <c:spPr>
            <a:ln w="22225">
              <a:solidFill>
                <a:schemeClr val="accent2"/>
              </a:solidFill>
            </a:ln>
          </c:spPr>
          <c:marker>
            <c:symbol val="none"/>
          </c:marker>
          <c:val>
            <c:numRef>
              <c:f>'2M_그래프 전체'!$G$196:$G$203</c:f>
              <c:numCache>
                <c:formatCode>@</c:formatCode>
                <c:ptCount val="8"/>
                <c:pt idx="0">
                  <c:v>-61.309999999999995</c:v>
                </c:pt>
                <c:pt idx="1">
                  <c:v>-61.96</c:v>
                </c:pt>
                <c:pt idx="2">
                  <c:v>-60.309999999999995</c:v>
                </c:pt>
                <c:pt idx="3" formatCode="General">
                  <c:v>-110</c:v>
                </c:pt>
                <c:pt idx="4" formatCode="General">
                  <c:v>-110</c:v>
                </c:pt>
                <c:pt idx="5" formatCode="General">
                  <c:v>-110</c:v>
                </c:pt>
                <c:pt idx="6">
                  <c:v>-70.910000000000011</c:v>
                </c:pt>
                <c:pt idx="7">
                  <c:v>-66.73</c:v>
                </c:pt>
              </c:numCache>
            </c:numRef>
          </c:val>
        </c:ser>
        <c:axId val="100279808"/>
        <c:axId val="100281344"/>
      </c:radarChart>
      <c:catAx>
        <c:axId val="100279808"/>
        <c:scaling>
          <c:orientation val="minMax"/>
        </c:scaling>
        <c:axPos val="b"/>
        <c:majorGridlines/>
        <c:tickLblPos val="nextTo"/>
        <c:crossAx val="100281344"/>
        <c:crosses val="autoZero"/>
        <c:auto val="1"/>
        <c:lblAlgn val="ctr"/>
        <c:lblOffset val="100"/>
      </c:catAx>
      <c:valAx>
        <c:axId val="100281344"/>
        <c:scaling>
          <c:orientation val="minMax"/>
          <c:max val="-50"/>
          <c:min val="-110"/>
        </c:scaling>
        <c:axPos val="l"/>
        <c:majorGridlines>
          <c:spPr>
            <a:ln w="0">
              <a:solidFill>
                <a:sysClr val="windowText" lastClr="000000">
                  <a:alpha val="17000"/>
                </a:sysClr>
              </a:solidFill>
            </a:ln>
          </c:spPr>
        </c:majorGridlines>
        <c:numFmt formatCode="@" sourceLinked="1"/>
        <c:majorTickMark val="none"/>
        <c:tickLblPos val="nextTo"/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ko-KR"/>
          </a:p>
        </c:txPr>
        <c:crossAx val="100279808"/>
        <c:crosses val="autoZero"/>
        <c:crossBetween val="between"/>
        <c:majorUnit val="10"/>
      </c:valAx>
    </c:plotArea>
    <c:plotVisOnly val="1"/>
  </c:chart>
  <c:externalData r:id="rId1"/>
</c:chartSpace>
</file>

<file path=ppt/charts/chart8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radarChart>
        <c:radarStyle val="marker"/>
        <c:ser>
          <c:idx val="1"/>
          <c:order val="0"/>
          <c:spPr>
            <a:ln w="22225"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'1M_그래프 전체'!$A$230:$A$237</c:f>
              <c:strCache>
                <c:ptCount val="8"/>
                <c:pt idx="0">
                  <c:v>90°</c:v>
                </c:pt>
                <c:pt idx="1">
                  <c:v>135°</c:v>
                </c:pt>
                <c:pt idx="2">
                  <c:v>180°</c:v>
                </c:pt>
                <c:pt idx="3">
                  <c:v>225°</c:v>
                </c:pt>
                <c:pt idx="4">
                  <c:v>270°</c:v>
                </c:pt>
                <c:pt idx="5">
                  <c:v>315°</c:v>
                </c:pt>
                <c:pt idx="6">
                  <c:v>0°</c:v>
                </c:pt>
                <c:pt idx="7">
                  <c:v>45°</c:v>
                </c:pt>
              </c:strCache>
            </c:strRef>
          </c:cat>
          <c:val>
            <c:numRef>
              <c:f>'1M_그래프 전체'!$H$230:$H$237</c:f>
              <c:numCache>
                <c:formatCode>@</c:formatCode>
                <c:ptCount val="8"/>
                <c:pt idx="0">
                  <c:v>-71.760000000000005</c:v>
                </c:pt>
                <c:pt idx="1">
                  <c:v>-67.040000000000006</c:v>
                </c:pt>
                <c:pt idx="2">
                  <c:v>-64.72</c:v>
                </c:pt>
                <c:pt idx="3" formatCode="General">
                  <c:v>-110</c:v>
                </c:pt>
                <c:pt idx="4" formatCode="General">
                  <c:v>-110</c:v>
                </c:pt>
                <c:pt idx="5" formatCode="General">
                  <c:v>-110</c:v>
                </c:pt>
                <c:pt idx="6">
                  <c:v>-58.3</c:v>
                </c:pt>
                <c:pt idx="7">
                  <c:v>-74.239999999999995</c:v>
                </c:pt>
              </c:numCache>
            </c:numRef>
          </c:val>
        </c:ser>
        <c:ser>
          <c:idx val="0"/>
          <c:order val="1"/>
          <c:spPr>
            <a:ln w="22225">
              <a:solidFill>
                <a:schemeClr val="accent2"/>
              </a:solidFill>
            </a:ln>
          </c:spPr>
          <c:marker>
            <c:symbol val="none"/>
          </c:marker>
          <c:val>
            <c:numRef>
              <c:f>'2M_그래프 전체'!$H$230:$H$237</c:f>
              <c:numCache>
                <c:formatCode>@</c:formatCode>
                <c:ptCount val="8"/>
                <c:pt idx="0">
                  <c:v>-72.930000000000007</c:v>
                </c:pt>
                <c:pt idx="1">
                  <c:v>-77.040000000000006</c:v>
                </c:pt>
                <c:pt idx="2">
                  <c:v>-72.010000000000005</c:v>
                </c:pt>
                <c:pt idx="3" formatCode="General">
                  <c:v>-110</c:v>
                </c:pt>
                <c:pt idx="4" formatCode="General">
                  <c:v>-110</c:v>
                </c:pt>
                <c:pt idx="5" formatCode="General">
                  <c:v>-110</c:v>
                </c:pt>
                <c:pt idx="6">
                  <c:v>-76.42</c:v>
                </c:pt>
                <c:pt idx="7">
                  <c:v>-76.09</c:v>
                </c:pt>
              </c:numCache>
            </c:numRef>
          </c:val>
        </c:ser>
        <c:axId val="100301440"/>
        <c:axId val="100315520"/>
      </c:radarChart>
      <c:catAx>
        <c:axId val="100301440"/>
        <c:scaling>
          <c:orientation val="minMax"/>
        </c:scaling>
        <c:axPos val="b"/>
        <c:majorGridlines/>
        <c:tickLblPos val="nextTo"/>
        <c:crossAx val="100315520"/>
        <c:crosses val="autoZero"/>
        <c:auto val="1"/>
        <c:lblAlgn val="ctr"/>
        <c:lblOffset val="100"/>
      </c:catAx>
      <c:valAx>
        <c:axId val="100315520"/>
        <c:scaling>
          <c:orientation val="minMax"/>
          <c:max val="-50"/>
          <c:min val="-110"/>
        </c:scaling>
        <c:axPos val="l"/>
        <c:majorGridlines>
          <c:spPr>
            <a:ln w="0">
              <a:solidFill>
                <a:sysClr val="windowText" lastClr="000000">
                  <a:alpha val="17000"/>
                </a:sysClr>
              </a:solidFill>
            </a:ln>
          </c:spPr>
        </c:majorGridlines>
        <c:numFmt formatCode="@" sourceLinked="1"/>
        <c:majorTickMark val="none"/>
        <c:tickLblPos val="nextTo"/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ko-KR"/>
          </a:p>
        </c:txPr>
        <c:crossAx val="100301440"/>
        <c:crosses val="autoZero"/>
        <c:crossBetween val="between"/>
        <c:majorUnit val="10"/>
      </c:valAx>
    </c:plotArea>
    <c:plotVisOnly val="1"/>
  </c:chart>
  <c:externalData r:id="rId1"/>
</c:chartSpace>
</file>

<file path=ppt/charts/chart8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radarChart>
        <c:radarStyle val="marker"/>
        <c:ser>
          <c:idx val="1"/>
          <c:order val="0"/>
          <c:spPr>
            <a:ln w="22225"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'1M_그래프 전체'!$A$264:$A$271</c:f>
              <c:strCache>
                <c:ptCount val="8"/>
                <c:pt idx="0">
                  <c:v>90°</c:v>
                </c:pt>
                <c:pt idx="1">
                  <c:v>135°</c:v>
                </c:pt>
                <c:pt idx="2">
                  <c:v>180°</c:v>
                </c:pt>
                <c:pt idx="3">
                  <c:v>225°</c:v>
                </c:pt>
                <c:pt idx="4">
                  <c:v>270°</c:v>
                </c:pt>
                <c:pt idx="5">
                  <c:v>315°</c:v>
                </c:pt>
                <c:pt idx="6">
                  <c:v>0°</c:v>
                </c:pt>
                <c:pt idx="7">
                  <c:v>45°</c:v>
                </c:pt>
              </c:strCache>
            </c:strRef>
          </c:cat>
          <c:val>
            <c:numRef>
              <c:f>'1M_그래프 전체'!$I$264:$I$271</c:f>
              <c:numCache>
                <c:formatCode>@</c:formatCode>
                <c:ptCount val="8"/>
                <c:pt idx="0">
                  <c:v>-79.16</c:v>
                </c:pt>
                <c:pt idx="1">
                  <c:v>-76.08</c:v>
                </c:pt>
                <c:pt idx="2">
                  <c:v>-62.68</c:v>
                </c:pt>
                <c:pt idx="3" formatCode="General">
                  <c:v>-110</c:v>
                </c:pt>
                <c:pt idx="4" formatCode="General">
                  <c:v>-110</c:v>
                </c:pt>
                <c:pt idx="5" formatCode="General">
                  <c:v>-110</c:v>
                </c:pt>
                <c:pt idx="6">
                  <c:v>-62.879999999999995</c:v>
                </c:pt>
                <c:pt idx="7">
                  <c:v>-74.930000000000007</c:v>
                </c:pt>
              </c:numCache>
            </c:numRef>
          </c:val>
        </c:ser>
        <c:ser>
          <c:idx val="0"/>
          <c:order val="1"/>
          <c:spPr>
            <a:ln w="22225">
              <a:solidFill>
                <a:schemeClr val="accent2"/>
              </a:solidFill>
            </a:ln>
          </c:spPr>
          <c:marker>
            <c:symbol val="none"/>
          </c:marker>
          <c:val>
            <c:numRef>
              <c:f>'2M_그래프 전체'!$I$264:$I$271</c:f>
              <c:numCache>
                <c:formatCode>@</c:formatCode>
                <c:ptCount val="8"/>
                <c:pt idx="0">
                  <c:v>-77.349999999999994</c:v>
                </c:pt>
                <c:pt idx="1">
                  <c:v>-74.930000000000007</c:v>
                </c:pt>
                <c:pt idx="2">
                  <c:v>-79.169999999999987</c:v>
                </c:pt>
                <c:pt idx="3" formatCode="General">
                  <c:v>-110</c:v>
                </c:pt>
                <c:pt idx="4" formatCode="General">
                  <c:v>-110</c:v>
                </c:pt>
                <c:pt idx="5" formatCode="General">
                  <c:v>-110</c:v>
                </c:pt>
                <c:pt idx="6">
                  <c:v>-72.66</c:v>
                </c:pt>
                <c:pt idx="7">
                  <c:v>-80.540000000000006</c:v>
                </c:pt>
              </c:numCache>
            </c:numRef>
          </c:val>
        </c:ser>
        <c:axId val="100020224"/>
        <c:axId val="100021760"/>
      </c:radarChart>
      <c:catAx>
        <c:axId val="100020224"/>
        <c:scaling>
          <c:orientation val="minMax"/>
        </c:scaling>
        <c:axPos val="b"/>
        <c:majorGridlines/>
        <c:tickLblPos val="nextTo"/>
        <c:crossAx val="100021760"/>
        <c:crosses val="autoZero"/>
        <c:auto val="1"/>
        <c:lblAlgn val="ctr"/>
        <c:lblOffset val="100"/>
      </c:catAx>
      <c:valAx>
        <c:axId val="100021760"/>
        <c:scaling>
          <c:orientation val="minMax"/>
          <c:max val="-50"/>
          <c:min val="-110"/>
        </c:scaling>
        <c:axPos val="l"/>
        <c:majorGridlines>
          <c:spPr>
            <a:ln w="0">
              <a:solidFill>
                <a:sysClr val="windowText" lastClr="000000">
                  <a:alpha val="17000"/>
                </a:sysClr>
              </a:solidFill>
            </a:ln>
          </c:spPr>
        </c:majorGridlines>
        <c:numFmt formatCode="@" sourceLinked="1"/>
        <c:majorTickMark val="none"/>
        <c:tickLblPos val="nextTo"/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ko-KR"/>
          </a:p>
        </c:txPr>
        <c:crossAx val="100020224"/>
        <c:crosses val="autoZero"/>
        <c:crossBetween val="between"/>
        <c:majorUnit val="10"/>
      </c:valAx>
    </c:plotArea>
    <c:plotVisOnly val="1"/>
  </c:chart>
  <c:externalData r:id="rId1"/>
</c:chartSpace>
</file>

<file path=ppt/charts/chart8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radarChart>
        <c:radarStyle val="marker"/>
        <c:ser>
          <c:idx val="1"/>
          <c:order val="0"/>
          <c:spPr>
            <a:ln w="22225"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'1M_그래프 전체'!$A$94:$A$101</c:f>
              <c:strCache>
                <c:ptCount val="8"/>
                <c:pt idx="0">
                  <c:v>90°</c:v>
                </c:pt>
                <c:pt idx="1">
                  <c:v>135°</c:v>
                </c:pt>
                <c:pt idx="2">
                  <c:v>180°</c:v>
                </c:pt>
                <c:pt idx="3">
                  <c:v>225°</c:v>
                </c:pt>
                <c:pt idx="4">
                  <c:v>270°</c:v>
                </c:pt>
                <c:pt idx="5">
                  <c:v>315°</c:v>
                </c:pt>
                <c:pt idx="6">
                  <c:v>0°</c:v>
                </c:pt>
                <c:pt idx="7">
                  <c:v>45°</c:v>
                </c:pt>
              </c:strCache>
            </c:strRef>
          </c:cat>
          <c:val>
            <c:numRef>
              <c:f>'1M_그래프 전체'!$D$94:$D$101</c:f>
              <c:numCache>
                <c:formatCode>@</c:formatCode>
                <c:ptCount val="8"/>
                <c:pt idx="0">
                  <c:v>-72.36999999999999</c:v>
                </c:pt>
                <c:pt idx="1">
                  <c:v>-75.11</c:v>
                </c:pt>
                <c:pt idx="2">
                  <c:v>-62.52</c:v>
                </c:pt>
                <c:pt idx="3" formatCode="General">
                  <c:v>-110</c:v>
                </c:pt>
                <c:pt idx="4" formatCode="General">
                  <c:v>-110</c:v>
                </c:pt>
                <c:pt idx="5" formatCode="General">
                  <c:v>-110</c:v>
                </c:pt>
                <c:pt idx="6">
                  <c:v>-74.78</c:v>
                </c:pt>
                <c:pt idx="7">
                  <c:v>-79.910000000000011</c:v>
                </c:pt>
              </c:numCache>
            </c:numRef>
          </c:val>
        </c:ser>
        <c:ser>
          <c:idx val="0"/>
          <c:order val="1"/>
          <c:spPr>
            <a:ln w="22225">
              <a:solidFill>
                <a:schemeClr val="accent2"/>
              </a:solidFill>
            </a:ln>
          </c:spPr>
          <c:marker>
            <c:symbol val="none"/>
          </c:marker>
          <c:val>
            <c:numRef>
              <c:f>'2M_그래프 전체'!$D$94:$D$101</c:f>
              <c:numCache>
                <c:formatCode>@</c:formatCode>
                <c:ptCount val="8"/>
                <c:pt idx="0">
                  <c:v>-77.06</c:v>
                </c:pt>
                <c:pt idx="1">
                  <c:v>-78.169999999999987</c:v>
                </c:pt>
                <c:pt idx="2">
                  <c:v>-74.7</c:v>
                </c:pt>
                <c:pt idx="3" formatCode="General">
                  <c:v>-110</c:v>
                </c:pt>
                <c:pt idx="4" formatCode="General">
                  <c:v>-110</c:v>
                </c:pt>
                <c:pt idx="5" formatCode="General">
                  <c:v>-110</c:v>
                </c:pt>
                <c:pt idx="6">
                  <c:v>-75.52</c:v>
                </c:pt>
                <c:pt idx="7">
                  <c:v>-83.43</c:v>
                </c:pt>
              </c:numCache>
            </c:numRef>
          </c:val>
        </c:ser>
        <c:axId val="100045952"/>
        <c:axId val="100047488"/>
      </c:radarChart>
      <c:catAx>
        <c:axId val="100045952"/>
        <c:scaling>
          <c:orientation val="minMax"/>
        </c:scaling>
        <c:axPos val="b"/>
        <c:majorGridlines/>
        <c:tickLblPos val="nextTo"/>
        <c:crossAx val="100047488"/>
        <c:crosses val="autoZero"/>
        <c:auto val="1"/>
        <c:lblAlgn val="ctr"/>
        <c:lblOffset val="100"/>
      </c:catAx>
      <c:valAx>
        <c:axId val="100047488"/>
        <c:scaling>
          <c:orientation val="minMax"/>
          <c:max val="-50"/>
          <c:min val="-110"/>
        </c:scaling>
        <c:axPos val="l"/>
        <c:majorGridlines>
          <c:spPr>
            <a:ln w="0">
              <a:solidFill>
                <a:sysClr val="windowText" lastClr="000000">
                  <a:alpha val="17000"/>
                </a:sysClr>
              </a:solidFill>
            </a:ln>
          </c:spPr>
        </c:majorGridlines>
        <c:numFmt formatCode="@" sourceLinked="1"/>
        <c:majorTickMark val="none"/>
        <c:tickLblPos val="nextTo"/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ko-KR"/>
          </a:p>
        </c:txPr>
        <c:crossAx val="100045952"/>
        <c:crosses val="autoZero"/>
        <c:crossBetween val="between"/>
        <c:majorUnit val="10"/>
      </c:valAx>
    </c:plotArea>
    <c:plotVisOnly val="1"/>
  </c:chart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radarChart>
        <c:radarStyle val="marker"/>
        <c:ser>
          <c:idx val="0"/>
          <c:order val="0"/>
          <c:spPr>
            <a:ln w="22225"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'[1]sub module 04'!$K$104:$R$104</c:f>
              <c:strCache>
                <c:ptCount val="8"/>
                <c:pt idx="0">
                  <c:v>0°</c:v>
                </c:pt>
                <c:pt idx="1">
                  <c:v>45°</c:v>
                </c:pt>
                <c:pt idx="2">
                  <c:v>90°</c:v>
                </c:pt>
                <c:pt idx="3">
                  <c:v>135°</c:v>
                </c:pt>
                <c:pt idx="4">
                  <c:v>180°</c:v>
                </c:pt>
                <c:pt idx="5">
                  <c:v>225°</c:v>
                </c:pt>
                <c:pt idx="6">
                  <c:v>270°</c:v>
                </c:pt>
                <c:pt idx="7">
                  <c:v>315°</c:v>
                </c:pt>
              </c:strCache>
            </c:strRef>
          </c:cat>
          <c:val>
            <c:numRef>
              <c:f>'1M 그래프 전체'!$G$32:$G$39</c:f>
              <c:numCache>
                <c:formatCode>@</c:formatCode>
                <c:ptCount val="8"/>
                <c:pt idx="0">
                  <c:v>-80.23</c:v>
                </c:pt>
                <c:pt idx="1">
                  <c:v>-84.59</c:v>
                </c:pt>
                <c:pt idx="2">
                  <c:v>-75.739999999999995</c:v>
                </c:pt>
                <c:pt idx="3">
                  <c:v>-56</c:v>
                </c:pt>
                <c:pt idx="4">
                  <c:v>-61.13</c:v>
                </c:pt>
                <c:pt idx="5">
                  <c:v>-76.44</c:v>
                </c:pt>
                <c:pt idx="6">
                  <c:v>-80.66</c:v>
                </c:pt>
                <c:pt idx="7">
                  <c:v>-87.63</c:v>
                </c:pt>
              </c:numCache>
            </c:numRef>
          </c:val>
        </c:ser>
        <c:axId val="204455936"/>
        <c:axId val="204457472"/>
      </c:radarChart>
      <c:catAx>
        <c:axId val="204455936"/>
        <c:scaling>
          <c:orientation val="minMax"/>
        </c:scaling>
        <c:axPos val="b"/>
        <c:majorGridlines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04457472"/>
        <c:crosses val="autoZero"/>
        <c:auto val="1"/>
        <c:lblAlgn val="ctr"/>
        <c:lblOffset val="100"/>
      </c:catAx>
      <c:valAx>
        <c:axId val="204457472"/>
        <c:scaling>
          <c:orientation val="minMax"/>
          <c:max val="-60"/>
          <c:min val="-100"/>
        </c:scaling>
        <c:axPos val="l"/>
        <c:majorGridlines>
          <c:spPr>
            <a:ln w="0">
              <a:solidFill>
                <a:sysClr val="windowText" lastClr="000000">
                  <a:alpha val="17000"/>
                </a:sysClr>
              </a:solidFill>
            </a:ln>
          </c:spPr>
        </c:majorGridlines>
        <c:numFmt formatCode="@" sourceLinked="1"/>
        <c:majorTickMark val="none"/>
        <c:tickLblPos val="nextTo"/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ko-KR"/>
          </a:p>
        </c:txPr>
        <c:crossAx val="204455936"/>
        <c:crosses val="autoZero"/>
        <c:crossBetween val="between"/>
      </c:valAx>
    </c:plotArea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1082B-C4CC-4F1A-8AE7-48675908A208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2E739-18BD-4EEF-B1F9-A112EE8AD1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634691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B18AE-167F-4521-A597-121ABC4B3E50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F2C78-EA94-4470-8018-5C4CAB58AA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48401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2">
    <p:bg>
      <p:bgPr>
        <a:blipFill dpi="0" rotWithShape="1">
          <a:blip r:embed="rId2" cstate="print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육각형 2"/>
          <p:cNvSpPr/>
          <p:nvPr userDrawn="1"/>
        </p:nvSpPr>
        <p:spPr>
          <a:xfrm>
            <a:off x="5817096" y="4941168"/>
            <a:ext cx="2592288" cy="2448272"/>
          </a:xfrm>
          <a:prstGeom prst="hexagon">
            <a:avLst/>
          </a:prstGeom>
          <a:blipFill dpi="0" rotWithShape="1">
            <a:blip r:embed="rId3" cstate="print">
              <a:alphaModFix amt="48000"/>
              <a:duotone>
                <a:prstClr val="black"/>
                <a:schemeClr val="accent1">
                  <a:tint val="45000"/>
                  <a:satMod val="400000"/>
                </a:schemeClr>
              </a:duotone>
              <a:lum bright="-14000" contrast="24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육각형 3"/>
          <p:cNvSpPr/>
          <p:nvPr userDrawn="1"/>
        </p:nvSpPr>
        <p:spPr>
          <a:xfrm>
            <a:off x="8049344" y="1883078"/>
            <a:ext cx="2088232" cy="1761946"/>
          </a:xfrm>
          <a:prstGeom prst="hexagon">
            <a:avLst/>
          </a:prstGeom>
          <a:blipFill dpi="0" rotWithShape="1">
            <a:blip r:embed="rId3" cstate="print">
              <a:alphaModFix amt="48000"/>
              <a:duotone>
                <a:prstClr val="black"/>
                <a:schemeClr val="tx2">
                  <a:tint val="45000"/>
                  <a:satMod val="400000"/>
                </a:schemeClr>
              </a:duotone>
              <a:lum bright="4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육각형 4"/>
          <p:cNvSpPr/>
          <p:nvPr userDrawn="1"/>
        </p:nvSpPr>
        <p:spPr>
          <a:xfrm>
            <a:off x="5922858" y="2708920"/>
            <a:ext cx="2414518" cy="2088232"/>
          </a:xfrm>
          <a:prstGeom prst="hexagon">
            <a:avLst/>
          </a:prstGeom>
          <a:blipFill dpi="0" rotWithShape="1">
            <a:blip r:embed="rId3" cstate="print">
              <a:alphaModFix amt="48000"/>
              <a:duotone>
                <a:prstClr val="black"/>
                <a:schemeClr val="tx2">
                  <a:tint val="45000"/>
                  <a:satMod val="400000"/>
                </a:schemeClr>
              </a:duotone>
              <a:lum bright="23000" contrast="4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육각형 5"/>
          <p:cNvSpPr/>
          <p:nvPr userDrawn="1"/>
        </p:nvSpPr>
        <p:spPr>
          <a:xfrm>
            <a:off x="7937096" y="3789040"/>
            <a:ext cx="2560520" cy="2232248"/>
          </a:xfrm>
          <a:prstGeom prst="hexagon">
            <a:avLst/>
          </a:prstGeom>
          <a:blipFill dpi="0" rotWithShape="1">
            <a:blip r:embed="rId3" cstate="print">
              <a:alphaModFix amt="48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noun_14922_cc.png"/>
          <p:cNvPicPr>
            <a:picLocks noChangeAspect="1"/>
          </p:cNvPicPr>
          <p:nvPr userDrawn="1"/>
        </p:nvPicPr>
        <p:blipFill>
          <a:blip r:embed="rId4" cstate="print">
            <a:lum bright="14000"/>
          </a:blip>
          <a:srcRect b="15029"/>
          <a:stretch>
            <a:fillRect/>
          </a:stretch>
        </p:blipFill>
        <p:spPr>
          <a:xfrm rot="943136">
            <a:off x="8216153" y="4216540"/>
            <a:ext cx="1759606" cy="143747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5" descr="C:\Users\sensordt1\Desktop\images\noun_535277_cc.png"/>
          <p:cNvPicPr>
            <a:picLocks noChangeAspect="1" noChangeArrowheads="1"/>
          </p:cNvPicPr>
          <p:nvPr userDrawn="1"/>
        </p:nvPicPr>
        <p:blipFill>
          <a:blip r:embed="rId5" cstate="print">
            <a:lum contrast="-32000"/>
          </a:blip>
          <a:srcRect b="13287"/>
          <a:stretch>
            <a:fillRect/>
          </a:stretch>
        </p:blipFill>
        <p:spPr bwMode="auto">
          <a:xfrm>
            <a:off x="5995099" y="5157192"/>
            <a:ext cx="2198261" cy="175955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3" descr="C:\Users\sensordt1\Desktop\images\noun_343728_cc.png"/>
          <p:cNvPicPr>
            <a:picLocks noChangeAspect="1" noChangeArrowheads="1"/>
          </p:cNvPicPr>
          <p:nvPr userDrawn="1"/>
        </p:nvPicPr>
        <p:blipFill>
          <a:blip r:embed="rId6" cstate="print">
            <a:duotone>
              <a:prstClr val="black"/>
              <a:schemeClr val="tx2">
                <a:tint val="45000"/>
                <a:satMod val="400000"/>
              </a:schemeClr>
            </a:duotone>
            <a:lum bright="27000"/>
          </a:blip>
          <a:srcRect b="13346"/>
          <a:stretch>
            <a:fillRect/>
          </a:stretch>
        </p:blipFill>
        <p:spPr bwMode="auto">
          <a:xfrm>
            <a:off x="6248868" y="3068960"/>
            <a:ext cx="1800476" cy="144016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 descr="wireless-charging.png"/>
          <p:cNvPicPr>
            <a:picLocks noChangeAspect="1"/>
          </p:cNvPicPr>
          <p:nvPr userDrawn="1"/>
        </p:nvPicPr>
        <p:blipFill>
          <a:blip r:embed="rId7" cstate="print">
            <a:grayscl/>
            <a:lum bright="-44000" contrast="-96000"/>
          </a:blip>
          <a:stretch>
            <a:fillRect/>
          </a:stretch>
        </p:blipFill>
        <p:spPr>
          <a:xfrm rot="21341471">
            <a:off x="8593088" y="2291434"/>
            <a:ext cx="1099198" cy="109782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/>
          <p:cNvSpPr txBox="1"/>
          <p:nvPr userDrawn="1"/>
        </p:nvSpPr>
        <p:spPr>
          <a:xfrm>
            <a:off x="272480" y="188640"/>
            <a:ext cx="24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en-US" altLang="ko-KR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orld First</a:t>
            </a:r>
            <a:r>
              <a:rPr lang="en-US" altLang="ko-KR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en-US" altLang="ko-KR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orld Best</a:t>
            </a:r>
          </a:p>
        </p:txBody>
      </p:sp>
      <p:sp>
        <p:nvSpPr>
          <p:cNvPr id="15" name="텍스트 개체 틀 44"/>
          <p:cNvSpPr>
            <a:spLocks noGrp="1"/>
          </p:cNvSpPr>
          <p:nvPr>
            <p:ph type="body" sz="quarter" idx="10" hasCustomPrompt="1"/>
          </p:nvPr>
        </p:nvSpPr>
        <p:spPr>
          <a:xfrm>
            <a:off x="560512" y="1268760"/>
            <a:ext cx="8856538" cy="1080120"/>
          </a:xfrm>
          <a:prstGeom prst="rect">
            <a:avLst/>
          </a:prstGeom>
        </p:spPr>
        <p:txBody>
          <a:bodyPr/>
          <a:lstStyle>
            <a:lvl1pPr>
              <a:buNone/>
              <a:defRPr b="1" baseline="0">
                <a:latin typeface="+mj-lt"/>
              </a:defRPr>
            </a:lvl1pPr>
          </a:lstStyle>
          <a:p>
            <a:pPr lvl="0"/>
            <a:r>
              <a:rPr lang="en-US" altLang="ko-KR" dirty="0"/>
              <a:t>MAIN TITLE</a:t>
            </a:r>
            <a:endParaRPr lang="ko-KR" altLang="en-US" dirty="0"/>
          </a:p>
        </p:txBody>
      </p:sp>
      <p:sp>
        <p:nvSpPr>
          <p:cNvPr id="16" name="제목 1"/>
          <p:cNvSpPr>
            <a:spLocks noGrp="1"/>
          </p:cNvSpPr>
          <p:nvPr>
            <p:ph type="title" hasCustomPrompt="1"/>
          </p:nvPr>
        </p:nvSpPr>
        <p:spPr>
          <a:xfrm>
            <a:off x="3512840" y="5373216"/>
            <a:ext cx="3456384" cy="235962"/>
          </a:xfrm>
          <a:prstGeom prst="rect">
            <a:avLst/>
          </a:prstGeom>
        </p:spPr>
        <p:txBody>
          <a:bodyPr wrap="square" lIns="0" rIns="0" anchor="ctr" anchorCtr="0">
            <a:spAutoFit/>
          </a:bodyPr>
          <a:lstStyle>
            <a:lvl1pPr algn="ctr">
              <a:defRPr sz="1400" b="1" baseline="30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1st, SEP, 2016</a:t>
            </a:r>
            <a:endParaRPr lang="ko-KR" altLang="en-US" dirty="0"/>
          </a:p>
        </p:txBody>
      </p:sp>
      <p:pic>
        <p:nvPicPr>
          <p:cNvPr id="14" name="Picture 2" descr="C:\Users\sensordt1\Desktop\C.I\아모센스 new CI.png"/>
          <p:cNvPicPr>
            <a:picLocks noChangeAspect="1" noChangeArrowheads="1"/>
          </p:cNvPicPr>
          <p:nvPr userDrawn="1"/>
        </p:nvPicPr>
        <p:blipFill>
          <a:blip r:embed="rId8" cstate="print"/>
          <a:srcRect b="28571"/>
          <a:stretch>
            <a:fillRect/>
          </a:stretch>
        </p:blipFill>
        <p:spPr bwMode="auto">
          <a:xfrm>
            <a:off x="8770709" y="188640"/>
            <a:ext cx="934819" cy="36004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 userDrawn="1"/>
        </p:nvSpPr>
        <p:spPr>
          <a:xfrm>
            <a:off x="5817096" y="0"/>
            <a:ext cx="4088904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 userDrawn="1"/>
        </p:nvSpPr>
        <p:spPr>
          <a:xfrm>
            <a:off x="272480" y="188640"/>
            <a:ext cx="24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en-US" altLang="ko-KR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orld First</a:t>
            </a:r>
            <a:r>
              <a:rPr lang="en-US" altLang="ko-KR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en-US" altLang="ko-KR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orld Best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344488" y="548680"/>
            <a:ext cx="2376264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rot="16200000">
            <a:off x="472139" y="421028"/>
            <a:ext cx="0" cy="255301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텍스트 개체 틀 44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60512" y="1772816"/>
            <a:ext cx="8856538" cy="1007442"/>
          </a:xfrm>
          <a:prstGeom prst="rect">
            <a:avLst/>
          </a:prstGeom>
        </p:spPr>
        <p:txBody>
          <a:bodyPr/>
          <a:lstStyle>
            <a:lvl1pPr>
              <a:buNone/>
              <a:defRPr b="1" baseline="0">
                <a:latin typeface="+mj-lt"/>
              </a:defRPr>
            </a:lvl1pPr>
          </a:lstStyle>
          <a:p>
            <a:pPr lvl="0"/>
            <a:r>
              <a:rPr lang="en-US" altLang="ko-KR" dirty="0"/>
              <a:t>MAIN TITLE</a:t>
            </a:r>
            <a:endParaRPr lang="ko-KR" altLang="en-US" dirty="0"/>
          </a:p>
        </p:txBody>
      </p:sp>
      <p:sp>
        <p:nvSpPr>
          <p:cNvPr id="48" name="제목 1"/>
          <p:cNvSpPr>
            <a:spLocks noGrp="1"/>
          </p:cNvSpPr>
          <p:nvPr userDrawn="1">
            <p:ph type="title" hasCustomPrompt="1"/>
          </p:nvPr>
        </p:nvSpPr>
        <p:spPr>
          <a:xfrm>
            <a:off x="3512840" y="5877272"/>
            <a:ext cx="3456384" cy="235962"/>
          </a:xfrm>
          <a:prstGeom prst="rect">
            <a:avLst/>
          </a:prstGeom>
        </p:spPr>
        <p:txBody>
          <a:bodyPr wrap="square" lIns="0" rIns="0" anchor="ctr" anchorCtr="0">
            <a:spAutoFit/>
          </a:bodyPr>
          <a:lstStyle>
            <a:lvl1pPr algn="ctr">
              <a:defRPr sz="1400" b="1" baseline="30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1st, SEP, 2016</a:t>
            </a:r>
            <a:endParaRPr lang="ko-KR" altLang="en-US" dirty="0"/>
          </a:p>
        </p:txBody>
      </p:sp>
      <p:pic>
        <p:nvPicPr>
          <p:cNvPr id="43" name="Picture 2" descr="C:\Users\sensordt1\Desktop\C.I\아모센스 new CI.png"/>
          <p:cNvPicPr>
            <a:picLocks noChangeAspect="1" noChangeArrowheads="1"/>
          </p:cNvPicPr>
          <p:nvPr userDrawn="1"/>
        </p:nvPicPr>
        <p:blipFill>
          <a:blip r:embed="rId2" cstate="print"/>
          <a:srcRect b="28571"/>
          <a:stretch>
            <a:fillRect/>
          </a:stretch>
        </p:blipFill>
        <p:spPr bwMode="auto">
          <a:xfrm>
            <a:off x="8770709" y="188640"/>
            <a:ext cx="934819" cy="36004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50" name="그룹 49"/>
          <p:cNvGrpSpPr/>
          <p:nvPr userDrawn="1"/>
        </p:nvGrpSpPr>
        <p:grpSpPr>
          <a:xfrm>
            <a:off x="5958999" y="3801798"/>
            <a:ext cx="3530505" cy="2867562"/>
            <a:chOff x="5808983" y="4094324"/>
            <a:chExt cx="3530505" cy="2867562"/>
          </a:xfrm>
        </p:grpSpPr>
        <p:grpSp>
          <p:nvGrpSpPr>
            <p:cNvPr id="33" name="그룹 32"/>
            <p:cNvGrpSpPr/>
            <p:nvPr userDrawn="1"/>
          </p:nvGrpSpPr>
          <p:grpSpPr>
            <a:xfrm>
              <a:off x="5808983" y="4315678"/>
              <a:ext cx="3530505" cy="2646208"/>
              <a:chOff x="5712972" y="4051841"/>
              <a:chExt cx="3530505" cy="2646208"/>
            </a:xfrm>
          </p:grpSpPr>
          <p:pic>
            <p:nvPicPr>
              <p:cNvPr id="34" name="Picture 2" descr="C:\Users\sensordt1\Desktop\sphere-304160_1280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6871681" y="4258406"/>
                <a:ext cx="2145274" cy="203265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5" name="Picture 5" descr="C:\Users\sensordt1\Desktop\images\noun_535277_cc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lum bright="24000"/>
              </a:blip>
              <a:srcRect b="13287"/>
              <a:stretch>
                <a:fillRect/>
              </a:stretch>
            </p:blipFill>
            <p:spPr bwMode="auto">
              <a:xfrm>
                <a:off x="5712972" y="5082510"/>
                <a:ext cx="2018337" cy="1615539"/>
              </a:xfrm>
              <a:prstGeom prst="rect">
                <a:avLst/>
              </a:prstGeom>
              <a:noFill/>
            </p:spPr>
          </p:pic>
          <p:sp>
            <p:nvSpPr>
              <p:cNvPr id="36" name="타원 35"/>
              <p:cNvSpPr/>
              <p:nvPr/>
            </p:nvSpPr>
            <p:spPr>
              <a:xfrm>
                <a:off x="6942179" y="5158522"/>
                <a:ext cx="49529" cy="4571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7" name="Picture 11" descr="C:\Users\sensordt1\AppData\Local\Microsoft\Windows\Temporary Internet Files\Content.IE5\ZZZ9AIFW\World_map_green[1]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grayscl/>
                <a:lum bright="24000"/>
              </a:blip>
              <a:srcRect/>
              <a:stretch>
                <a:fillRect/>
              </a:stretch>
            </p:blipFill>
            <p:spPr bwMode="auto">
              <a:xfrm>
                <a:off x="6903217" y="4725144"/>
                <a:ext cx="2222697" cy="1152128"/>
              </a:xfrm>
              <a:prstGeom prst="rect">
                <a:avLst/>
              </a:prstGeom>
              <a:noFill/>
              <a:scene3d>
                <a:camera prst="perspectiveRelaxed"/>
                <a:lightRig rig="threePt" dir="t"/>
              </a:scene3d>
            </p:spPr>
          </p:pic>
          <p:pic>
            <p:nvPicPr>
              <p:cNvPr id="38" name="Picture 3" descr="C:\Users\sensordt1\Desktop\images\noun_343728_cc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grayscl/>
                <a:lum bright="24000"/>
              </a:blip>
              <a:srcRect b="13346"/>
              <a:stretch>
                <a:fillRect/>
              </a:stretch>
            </p:blipFill>
            <p:spPr bwMode="auto">
              <a:xfrm>
                <a:off x="8307373" y="5661248"/>
                <a:ext cx="936104" cy="748769"/>
              </a:xfrm>
              <a:prstGeom prst="rect">
                <a:avLst/>
              </a:prstGeom>
              <a:noFill/>
            </p:spPr>
          </p:pic>
          <p:sp>
            <p:nvSpPr>
              <p:cNvPr id="39" name="타원 38"/>
              <p:cNvSpPr/>
              <p:nvPr/>
            </p:nvSpPr>
            <p:spPr>
              <a:xfrm>
                <a:off x="8967427" y="5472849"/>
                <a:ext cx="49529" cy="4571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8187327" y="5112803"/>
                <a:ext cx="49529" cy="4571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1" name="Picture 4" descr="C:\Users\sensordt1\Desktop\noun_115399_cc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lum bright="33000"/>
              </a:blip>
              <a:srcRect r="-3184" b="49299"/>
              <a:stretch>
                <a:fillRect/>
              </a:stretch>
            </p:blipFill>
            <p:spPr bwMode="auto">
              <a:xfrm rot="19434233">
                <a:off x="6487729" y="4051841"/>
                <a:ext cx="850073" cy="420401"/>
              </a:xfrm>
              <a:prstGeom prst="rect">
                <a:avLst/>
              </a:prstGeom>
              <a:noFill/>
            </p:spPr>
          </p:pic>
        </p:grpSp>
        <p:pic>
          <p:nvPicPr>
            <p:cNvPr id="49" name="그림 48" descr="noun_14922_cc.png"/>
            <p:cNvPicPr>
              <a:picLocks noChangeAspect="1"/>
            </p:cNvPicPr>
            <p:nvPr userDrawn="1"/>
          </p:nvPicPr>
          <p:blipFill>
            <a:blip r:embed="rId8" cstate="print">
              <a:lum bright="24000"/>
            </a:blip>
            <a:srcRect b="15029"/>
            <a:stretch>
              <a:fillRect/>
            </a:stretch>
          </p:blipFill>
          <p:spPr>
            <a:xfrm rot="19903032">
              <a:off x="7743281" y="4094324"/>
              <a:ext cx="1479208" cy="1208408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레이아웃(넘버링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모서리가 둥근 직사각형 44"/>
          <p:cNvSpPr/>
          <p:nvPr userDrawn="1"/>
        </p:nvSpPr>
        <p:spPr>
          <a:xfrm>
            <a:off x="0" y="0"/>
            <a:ext cx="9906000" cy="6858000"/>
          </a:xfrm>
          <a:prstGeom prst="roundRect">
            <a:avLst>
              <a:gd name="adj" fmla="val 66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9399494" y="6669360"/>
            <a:ext cx="0" cy="14401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 userDrawn="1"/>
        </p:nvGrpSpPr>
        <p:grpSpPr>
          <a:xfrm>
            <a:off x="488504" y="6525344"/>
            <a:ext cx="8856984" cy="0"/>
            <a:chOff x="488504" y="6525344"/>
            <a:chExt cx="8856984" cy="0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1712640" y="6525344"/>
              <a:ext cx="7632848" cy="0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488504" y="6525344"/>
              <a:ext cx="1224136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직선 연결선 25"/>
          <p:cNvCxnSpPr/>
          <p:nvPr userDrawn="1"/>
        </p:nvCxnSpPr>
        <p:spPr>
          <a:xfrm flipH="1">
            <a:off x="2216696" y="836712"/>
            <a:ext cx="70567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 userDrawn="1"/>
        </p:nvGrpSpPr>
        <p:grpSpPr>
          <a:xfrm>
            <a:off x="488504" y="6525344"/>
            <a:ext cx="8856984" cy="0"/>
            <a:chOff x="488504" y="6525344"/>
            <a:chExt cx="8856984" cy="0"/>
          </a:xfrm>
        </p:grpSpPr>
        <p:cxnSp>
          <p:nvCxnSpPr>
            <p:cNvPr id="28" name="직선 연결선 27"/>
            <p:cNvCxnSpPr/>
            <p:nvPr/>
          </p:nvCxnSpPr>
          <p:spPr>
            <a:xfrm>
              <a:off x="1712640" y="6525344"/>
              <a:ext cx="7632848" cy="0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488504" y="6525344"/>
              <a:ext cx="1224136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텍스트 개체 틀 35"/>
          <p:cNvSpPr>
            <a:spLocks noGrp="1"/>
          </p:cNvSpPr>
          <p:nvPr>
            <p:ph type="body" sz="quarter" idx="13" hasCustomPrompt="1"/>
          </p:nvPr>
        </p:nvSpPr>
        <p:spPr>
          <a:xfrm>
            <a:off x="-15552" y="0"/>
            <a:ext cx="720775" cy="980728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None/>
              <a:defRPr sz="6600" b="1" i="1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pPr lvl="0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1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704528" y="476672"/>
            <a:ext cx="891540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ko-KR" altLang="en-US" sz="2000" b="1" dirty="0"/>
            </a:lvl1pPr>
          </a:lstStyle>
          <a:p>
            <a:r>
              <a:rPr lang="en-US" altLang="ko-KR" dirty="0"/>
              <a:t>Sub Title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28608" y="6492875"/>
            <a:ext cx="492944" cy="365125"/>
          </a:xfrm>
          <a:prstGeom prst="rect">
            <a:avLst/>
          </a:prstGeom>
        </p:spPr>
        <p:txBody>
          <a:bodyPr anchor="b"/>
          <a:lstStyle>
            <a:lvl1pPr>
              <a:defRPr sz="1050"/>
            </a:lvl1pPr>
          </a:lstStyle>
          <a:p>
            <a:fld id="{B141B317-F7B9-4BCD-B4C7-84A73F88B3D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6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04528" y="260648"/>
            <a:ext cx="6934200" cy="26288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ko-KR" altLang="en-US" sz="1100" baseline="0" dirty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Main Title</a:t>
            </a:r>
            <a:endParaRPr lang="ko-KR" altLang="en-US" dirty="0"/>
          </a:p>
        </p:txBody>
      </p:sp>
      <p:pic>
        <p:nvPicPr>
          <p:cNvPr id="16" name="Picture 2" descr="C:\Users\sensordt1\Desktop\C.I\아모센스 new CI.png"/>
          <p:cNvPicPr>
            <a:picLocks noChangeAspect="1" noChangeArrowheads="1"/>
          </p:cNvPicPr>
          <p:nvPr userDrawn="1"/>
        </p:nvPicPr>
        <p:blipFill>
          <a:blip r:embed="rId2" cstate="print"/>
          <a:srcRect b="28571"/>
          <a:stretch>
            <a:fillRect/>
          </a:stretch>
        </p:blipFill>
        <p:spPr bwMode="auto">
          <a:xfrm>
            <a:off x="8770709" y="188640"/>
            <a:ext cx="934819" cy="36004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레이아웃(주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 userDrawn="1"/>
        </p:nvSpPr>
        <p:spPr>
          <a:xfrm>
            <a:off x="0" y="0"/>
            <a:ext cx="9906000" cy="6858000"/>
          </a:xfrm>
          <a:prstGeom prst="roundRect">
            <a:avLst>
              <a:gd name="adj" fmla="val 66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9399494" y="6669360"/>
            <a:ext cx="0" cy="14401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bookmark.PNG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20000" contrast="30000"/>
          </a:blip>
          <a:stretch>
            <a:fillRect/>
          </a:stretch>
        </p:blipFill>
        <p:spPr>
          <a:xfrm>
            <a:off x="56456" y="0"/>
            <a:ext cx="380069" cy="476672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grpSp>
        <p:nvGrpSpPr>
          <p:cNvPr id="9" name="그룹 21"/>
          <p:cNvGrpSpPr/>
          <p:nvPr userDrawn="1"/>
        </p:nvGrpSpPr>
        <p:grpSpPr>
          <a:xfrm>
            <a:off x="488504" y="6525344"/>
            <a:ext cx="8856984" cy="0"/>
            <a:chOff x="488504" y="6525344"/>
            <a:chExt cx="8856984" cy="0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1712640" y="6525344"/>
              <a:ext cx="7632848" cy="0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488504" y="6525344"/>
              <a:ext cx="1224136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직선 연결선 11"/>
          <p:cNvCxnSpPr/>
          <p:nvPr userDrawn="1"/>
        </p:nvCxnSpPr>
        <p:spPr>
          <a:xfrm flipH="1" flipV="1">
            <a:off x="1995394" y="676727"/>
            <a:ext cx="6630025" cy="159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"/>
          <p:cNvSpPr>
            <a:spLocks noGrp="1"/>
          </p:cNvSpPr>
          <p:nvPr>
            <p:ph type="title" hasCustomPrompt="1"/>
          </p:nvPr>
        </p:nvSpPr>
        <p:spPr>
          <a:xfrm>
            <a:off x="1935460" y="274638"/>
            <a:ext cx="6689948" cy="418058"/>
          </a:xfrm>
          <a:prstGeom prst="rect">
            <a:avLst/>
          </a:prstGeom>
        </p:spPr>
        <p:txBody>
          <a:bodyPr anchor="ctr"/>
          <a:lstStyle>
            <a:lvl1pPr algn="r"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Project Name OF AMOSENSE</a:t>
            </a:r>
            <a:endParaRPr lang="ko-KR" altLang="en-US" dirty="0"/>
          </a:p>
        </p:txBody>
      </p:sp>
      <p:sp>
        <p:nvSpPr>
          <p:cNvPr id="1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28608" y="6492875"/>
            <a:ext cx="492944" cy="365125"/>
          </a:xfrm>
          <a:prstGeom prst="rect">
            <a:avLst/>
          </a:prstGeom>
        </p:spPr>
        <p:txBody>
          <a:bodyPr anchor="b"/>
          <a:lstStyle>
            <a:lvl1pPr>
              <a:defRPr sz="1050"/>
            </a:lvl1pPr>
          </a:lstStyle>
          <a:p>
            <a:fld id="{B141B317-F7B9-4BCD-B4C7-84A73F88B3D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3" name="Picture 2" descr="C:\Users\sensordt1\Desktop\C.I\아모센스 new CI.png"/>
          <p:cNvPicPr>
            <a:picLocks noChangeAspect="1" noChangeArrowheads="1"/>
          </p:cNvPicPr>
          <p:nvPr userDrawn="1"/>
        </p:nvPicPr>
        <p:blipFill>
          <a:blip r:embed="rId3" cstate="print"/>
          <a:srcRect b="28571"/>
          <a:stretch>
            <a:fillRect/>
          </a:stretch>
        </p:blipFill>
        <p:spPr bwMode="auto">
          <a:xfrm>
            <a:off x="8770709" y="188640"/>
            <a:ext cx="934819" cy="36004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레이아웃(기본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 userDrawn="1"/>
        </p:nvSpPr>
        <p:spPr>
          <a:xfrm>
            <a:off x="0" y="0"/>
            <a:ext cx="9906000" cy="6858000"/>
          </a:xfrm>
          <a:prstGeom prst="roundRect">
            <a:avLst>
              <a:gd name="adj" fmla="val 66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0"/>
          <p:cNvGrpSpPr/>
          <p:nvPr userDrawn="1"/>
        </p:nvGrpSpPr>
        <p:grpSpPr>
          <a:xfrm>
            <a:off x="488504" y="6525344"/>
            <a:ext cx="8856984" cy="0"/>
            <a:chOff x="488504" y="6525344"/>
            <a:chExt cx="8856984" cy="0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1712640" y="6525344"/>
              <a:ext cx="7632848" cy="0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488504" y="6525344"/>
              <a:ext cx="1224136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모서리가 둥근 직사각형 18"/>
          <p:cNvSpPr/>
          <p:nvPr userDrawn="1"/>
        </p:nvSpPr>
        <p:spPr>
          <a:xfrm>
            <a:off x="0" y="0"/>
            <a:ext cx="9906000" cy="6858000"/>
          </a:xfrm>
          <a:prstGeom prst="roundRect">
            <a:avLst>
              <a:gd name="adj" fmla="val 66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9399494" y="6669360"/>
            <a:ext cx="0" cy="14401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28608" y="6492875"/>
            <a:ext cx="492944" cy="365125"/>
          </a:xfrm>
          <a:prstGeom prst="rect">
            <a:avLst/>
          </a:prstGeom>
        </p:spPr>
        <p:txBody>
          <a:bodyPr anchor="b"/>
          <a:lstStyle>
            <a:lvl1pPr>
              <a:defRPr sz="1050"/>
            </a:lvl1pPr>
          </a:lstStyle>
          <a:p>
            <a:fld id="{B141B317-F7B9-4BCD-B4C7-84A73F88B3D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1" name="Picture 2" descr="C:\Users\sensordt1\Desktop\C.I\아모센스 new CI.png"/>
          <p:cNvPicPr>
            <a:picLocks noChangeAspect="1" noChangeArrowheads="1"/>
          </p:cNvPicPr>
          <p:nvPr userDrawn="1"/>
        </p:nvPicPr>
        <p:blipFill>
          <a:blip r:embed="rId2" cstate="print"/>
          <a:srcRect b="28571"/>
          <a:stretch>
            <a:fillRect/>
          </a:stretch>
        </p:blipFill>
        <p:spPr bwMode="auto">
          <a:xfrm>
            <a:off x="8770709" y="188640"/>
            <a:ext cx="934819" cy="36004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4.xml"/><Relationship Id="rId3" Type="http://schemas.openxmlformats.org/officeDocument/2006/relationships/image" Target="../media/image12.png"/><Relationship Id="rId7" Type="http://schemas.openxmlformats.org/officeDocument/2006/relationships/chart" Target="../charts/chart2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22.xml"/><Relationship Id="rId11" Type="http://schemas.openxmlformats.org/officeDocument/2006/relationships/chart" Target="../charts/chart27.xml"/><Relationship Id="rId5" Type="http://schemas.openxmlformats.org/officeDocument/2006/relationships/chart" Target="../charts/chart21.xml"/><Relationship Id="rId10" Type="http://schemas.openxmlformats.org/officeDocument/2006/relationships/chart" Target="../charts/chart26.xml"/><Relationship Id="rId4" Type="http://schemas.openxmlformats.org/officeDocument/2006/relationships/chart" Target="../charts/chart20.xml"/><Relationship Id="rId9" Type="http://schemas.openxmlformats.org/officeDocument/2006/relationships/chart" Target="../charts/char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3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3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5.xml"/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3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8.xml"/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3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1.xml"/><Relationship Id="rId2" Type="http://schemas.openxmlformats.org/officeDocument/2006/relationships/chart" Target="../charts/chart40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4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4.xml"/><Relationship Id="rId2" Type="http://schemas.openxmlformats.org/officeDocument/2006/relationships/chart" Target="../charts/chart43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4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7.xml"/><Relationship Id="rId2" Type="http://schemas.openxmlformats.org/officeDocument/2006/relationships/chart" Target="../charts/chart46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4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0.xml"/><Relationship Id="rId2" Type="http://schemas.openxmlformats.org/officeDocument/2006/relationships/chart" Target="../charts/chart49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5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3.xml"/><Relationship Id="rId2" Type="http://schemas.openxmlformats.org/officeDocument/2006/relationships/chart" Target="../charts/chart52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5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6.xml"/><Relationship Id="rId2" Type="http://schemas.openxmlformats.org/officeDocument/2006/relationships/chart" Target="../charts/chart55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5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9.xml"/><Relationship Id="rId2" Type="http://schemas.openxmlformats.org/officeDocument/2006/relationships/chart" Target="../charts/chart58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6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2.xml"/><Relationship Id="rId2" Type="http://schemas.openxmlformats.org/officeDocument/2006/relationships/chart" Target="../charts/chart61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6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5.xml"/><Relationship Id="rId2" Type="http://schemas.openxmlformats.org/officeDocument/2006/relationships/chart" Target="../charts/chart64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6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8.xml"/><Relationship Id="rId2" Type="http://schemas.openxmlformats.org/officeDocument/2006/relationships/chart" Target="../charts/chart67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6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1.xml"/><Relationship Id="rId2" Type="http://schemas.openxmlformats.org/officeDocument/2006/relationships/chart" Target="../charts/chart70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7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4.xml"/><Relationship Id="rId2" Type="http://schemas.openxmlformats.org/officeDocument/2006/relationships/chart" Target="../charts/chart73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7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80.xml"/><Relationship Id="rId3" Type="http://schemas.openxmlformats.org/officeDocument/2006/relationships/image" Target="../media/image12.png"/><Relationship Id="rId7" Type="http://schemas.openxmlformats.org/officeDocument/2006/relationships/chart" Target="../charts/chart79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78.xml"/><Relationship Id="rId11" Type="http://schemas.openxmlformats.org/officeDocument/2006/relationships/chart" Target="../charts/chart83.xml"/><Relationship Id="rId5" Type="http://schemas.openxmlformats.org/officeDocument/2006/relationships/chart" Target="../charts/chart77.xml"/><Relationship Id="rId10" Type="http://schemas.openxmlformats.org/officeDocument/2006/relationships/chart" Target="../charts/chart82.xml"/><Relationship Id="rId4" Type="http://schemas.openxmlformats.org/officeDocument/2006/relationships/chart" Target="../charts/chart76.xml"/><Relationship Id="rId9" Type="http://schemas.openxmlformats.org/officeDocument/2006/relationships/chart" Target="../charts/chart8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0.xml"/><Relationship Id="rId3" Type="http://schemas.openxmlformats.org/officeDocument/2006/relationships/chart" Target="../charts/chart5.xml"/><Relationship Id="rId7" Type="http://schemas.openxmlformats.org/officeDocument/2006/relationships/chart" Target="../charts/chart9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Relationship Id="rId9" Type="http://schemas.openxmlformats.org/officeDocument/2006/relationships/chart" Target="../charts/chart1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8.xml"/><Relationship Id="rId3" Type="http://schemas.openxmlformats.org/officeDocument/2006/relationships/chart" Target="../charts/chart13.xml"/><Relationship Id="rId7" Type="http://schemas.openxmlformats.org/officeDocument/2006/relationships/chart" Target="../charts/chart17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16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Relationship Id="rId9" Type="http://schemas.openxmlformats.org/officeDocument/2006/relationships/chart" Target="../charts/char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텍스트 개체 틀 44"/>
          <p:cNvSpPr>
            <a:spLocks noGrp="1"/>
          </p:cNvSpPr>
          <p:nvPr>
            <p:ph type="body" sz="quarter" idx="10"/>
          </p:nvPr>
        </p:nvSpPr>
        <p:spPr>
          <a:xfrm>
            <a:off x="272480" y="1772816"/>
            <a:ext cx="9433048" cy="1007442"/>
          </a:xfrm>
        </p:spPr>
        <p:txBody>
          <a:bodyPr/>
          <a:lstStyle/>
          <a:p>
            <a:r>
              <a:rPr lang="en-US" altLang="ko-KR" smtClean="0"/>
              <a:t>RSSI </a:t>
            </a:r>
            <a:r>
              <a:rPr lang="ko-KR" altLang="en-US" smtClean="0"/>
              <a:t>기반 지근거리</a:t>
            </a:r>
            <a:r>
              <a:rPr lang="en-US" altLang="ko-KR" smtClean="0"/>
              <a:t>(1m/2m)</a:t>
            </a:r>
            <a:r>
              <a:rPr lang="ko-KR" altLang="en-US" smtClean="0"/>
              <a:t> 방사패턴 측정 실험</a:t>
            </a:r>
            <a:endParaRPr lang="ko-KR" altLang="en-US" dirty="0"/>
          </a:p>
        </p:txBody>
      </p:sp>
      <p:sp>
        <p:nvSpPr>
          <p:cNvPr id="42" name="제목 41"/>
          <p:cNvSpPr>
            <a:spLocks noGrp="1"/>
          </p:cNvSpPr>
          <p:nvPr>
            <p:ph type="title"/>
          </p:nvPr>
        </p:nvSpPr>
        <p:spPr>
          <a:xfrm>
            <a:off x="3512840" y="5877272"/>
            <a:ext cx="3456384" cy="235962"/>
          </a:xfrm>
        </p:spPr>
        <p:txBody>
          <a:bodyPr/>
          <a:lstStyle/>
          <a:p>
            <a:r>
              <a:rPr lang="en-US" altLang="ko-KR" smtClean="0"/>
              <a:t>2018.07.23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mtClean="0"/>
              <a:t>4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실험 결과 </a:t>
            </a:r>
            <a:r>
              <a:rPr lang="en-US" altLang="ko-KR" smtClean="0"/>
              <a:t>– </a:t>
            </a:r>
            <a:r>
              <a:rPr lang="ko-KR" altLang="en-US" smtClean="0"/>
              <a:t>전체 측정</a:t>
            </a:r>
            <a:endParaRPr lang="ko-KR" altLang="en-US" dirty="0"/>
          </a:p>
        </p:txBody>
      </p:sp>
      <p:sp>
        <p:nvSpPr>
          <p:cNvPr id="13" name="부제목 3"/>
          <p:cNvSpPr>
            <a:spLocks noGrp="1"/>
          </p:cNvSpPr>
          <p:nvPr>
            <p:ph type="subTitle" idx="1"/>
          </p:nvPr>
        </p:nvSpPr>
        <p:spPr>
          <a:xfrm>
            <a:off x="704528" y="260648"/>
            <a:ext cx="6934200" cy="262880"/>
          </a:xfrm>
        </p:spPr>
        <p:txBody>
          <a:bodyPr/>
          <a:lstStyle/>
          <a:p>
            <a:r>
              <a:rPr lang="en-US" altLang="ko-KR" smtClean="0"/>
              <a:t>BLE </a:t>
            </a:r>
            <a:r>
              <a:rPr lang="ko-KR" altLang="en-US" smtClean="0"/>
              <a:t>통신기반 스마트폰 출입시동 선행개발 </a:t>
            </a:r>
            <a:r>
              <a:rPr lang="en-US" altLang="ko-KR" smtClean="0"/>
              <a:t>(2</a:t>
            </a:r>
            <a:r>
              <a:rPr lang="ko-KR" altLang="en-US" smtClean="0"/>
              <a:t>차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grpSp>
        <p:nvGrpSpPr>
          <p:cNvPr id="4" name="그룹 124"/>
          <p:cNvGrpSpPr/>
          <p:nvPr/>
        </p:nvGrpSpPr>
        <p:grpSpPr>
          <a:xfrm>
            <a:off x="4354539" y="2348880"/>
            <a:ext cx="1196922" cy="2562460"/>
            <a:chOff x="3950921" y="1298588"/>
            <a:chExt cx="2004158" cy="4290652"/>
          </a:xfrm>
        </p:grpSpPr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807674" y="2441835"/>
              <a:ext cx="4290652" cy="2004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" name="그룹 7"/>
            <p:cNvGrpSpPr/>
            <p:nvPr/>
          </p:nvGrpSpPr>
          <p:grpSpPr>
            <a:xfrm>
              <a:off x="4232920" y="2515479"/>
              <a:ext cx="209251" cy="193441"/>
              <a:chOff x="7410774" y="4584042"/>
              <a:chExt cx="209251" cy="193441"/>
            </a:xfrm>
          </p:grpSpPr>
          <p:sp>
            <p:nvSpPr>
              <p:cNvPr id="50" name="타원 49"/>
              <p:cNvSpPr/>
              <p:nvPr/>
            </p:nvSpPr>
            <p:spPr>
              <a:xfrm rot="5400000">
                <a:off x="7418679" y="4576137"/>
                <a:ext cx="193441" cy="20925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 rot="5400000">
                <a:off x="7458928" y="4620187"/>
                <a:ext cx="115083" cy="12448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2" name="그림 51"/>
              <p:cNvPicPr>
                <a:picLocks noChangeAspect="1"/>
              </p:cNvPicPr>
              <p:nvPr/>
            </p:nvPicPr>
            <p:blipFill rotWithShape="1">
              <a:blip r:embed="rId3" cstate="print"/>
              <a:srcRect l="12479" t="1215" r="13753" b="1816"/>
              <a:stretch/>
            </p:blipFill>
            <p:spPr>
              <a:xfrm rot="5400000">
                <a:off x="7489852" y="4637589"/>
                <a:ext cx="53237" cy="86382"/>
              </a:xfrm>
              <a:prstGeom prst="rect">
                <a:avLst/>
              </a:prstGeom>
              <a:solidFill>
                <a:srgbClr val="FF0000"/>
              </a:solidFill>
            </p:spPr>
          </p:pic>
        </p:grpSp>
        <p:grpSp>
          <p:nvGrpSpPr>
            <p:cNvPr id="6" name="그룹 8"/>
            <p:cNvGrpSpPr/>
            <p:nvPr/>
          </p:nvGrpSpPr>
          <p:grpSpPr>
            <a:xfrm>
              <a:off x="4232920" y="3523591"/>
              <a:ext cx="212621" cy="193441"/>
              <a:chOff x="4380339" y="3834788"/>
              <a:chExt cx="212621" cy="193441"/>
            </a:xfrm>
          </p:grpSpPr>
          <p:sp>
            <p:nvSpPr>
              <p:cNvPr id="47" name="타원 46"/>
              <p:cNvSpPr/>
              <p:nvPr/>
            </p:nvSpPr>
            <p:spPr>
              <a:xfrm rot="5400000">
                <a:off x="4389929" y="3825198"/>
                <a:ext cx="193441" cy="2126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5400000">
                <a:off x="4430196" y="3869931"/>
                <a:ext cx="115083" cy="12649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9" name="그림 48"/>
              <p:cNvPicPr>
                <a:picLocks noChangeAspect="1"/>
              </p:cNvPicPr>
              <p:nvPr/>
            </p:nvPicPr>
            <p:blipFill rotWithShape="1">
              <a:blip r:embed="rId3" cstate="print"/>
              <a:srcRect l="12479" t="1215" r="13753" b="1816"/>
              <a:stretch/>
            </p:blipFill>
            <p:spPr>
              <a:xfrm rot="5400000">
                <a:off x="4461119" y="3887640"/>
                <a:ext cx="53237" cy="87774"/>
              </a:xfrm>
              <a:prstGeom prst="rect">
                <a:avLst/>
              </a:prstGeom>
            </p:spPr>
          </p:pic>
        </p:grpSp>
        <p:grpSp>
          <p:nvGrpSpPr>
            <p:cNvPr id="7" name="그룹 8"/>
            <p:cNvGrpSpPr/>
            <p:nvPr/>
          </p:nvGrpSpPr>
          <p:grpSpPr>
            <a:xfrm>
              <a:off x="5478828" y="3523591"/>
              <a:ext cx="212621" cy="193441"/>
              <a:chOff x="4380339" y="3834788"/>
              <a:chExt cx="212621" cy="193441"/>
            </a:xfrm>
          </p:grpSpPr>
          <p:sp>
            <p:nvSpPr>
              <p:cNvPr id="44" name="타원 43"/>
              <p:cNvSpPr/>
              <p:nvPr/>
            </p:nvSpPr>
            <p:spPr>
              <a:xfrm rot="5400000">
                <a:off x="4389929" y="3825198"/>
                <a:ext cx="193441" cy="2126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 rot="5400000">
                <a:off x="4430196" y="3869931"/>
                <a:ext cx="115083" cy="12649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6" name="그림 45"/>
              <p:cNvPicPr>
                <a:picLocks noChangeAspect="1"/>
              </p:cNvPicPr>
              <p:nvPr/>
            </p:nvPicPr>
            <p:blipFill rotWithShape="1">
              <a:blip r:embed="rId3" cstate="print"/>
              <a:srcRect l="12479" t="1215" r="13753" b="1816"/>
              <a:stretch/>
            </p:blipFill>
            <p:spPr>
              <a:xfrm rot="5400000">
                <a:off x="4461119" y="3887640"/>
                <a:ext cx="53237" cy="87774"/>
              </a:xfrm>
              <a:prstGeom prst="rect">
                <a:avLst/>
              </a:prstGeom>
            </p:spPr>
          </p:pic>
        </p:grpSp>
        <p:grpSp>
          <p:nvGrpSpPr>
            <p:cNvPr id="8" name="그룹 8"/>
            <p:cNvGrpSpPr/>
            <p:nvPr/>
          </p:nvGrpSpPr>
          <p:grpSpPr>
            <a:xfrm>
              <a:off x="4232920" y="4437112"/>
              <a:ext cx="212621" cy="193441"/>
              <a:chOff x="4380339" y="3834788"/>
              <a:chExt cx="212621" cy="193441"/>
            </a:xfrm>
          </p:grpSpPr>
          <p:sp>
            <p:nvSpPr>
              <p:cNvPr id="41" name="타원 40"/>
              <p:cNvSpPr/>
              <p:nvPr/>
            </p:nvSpPr>
            <p:spPr>
              <a:xfrm rot="5400000">
                <a:off x="4389929" y="3825198"/>
                <a:ext cx="193441" cy="2126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 rot="5400000">
                <a:off x="4430196" y="3869931"/>
                <a:ext cx="115083" cy="12649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3" name="그림 42"/>
              <p:cNvPicPr>
                <a:picLocks noChangeAspect="1"/>
              </p:cNvPicPr>
              <p:nvPr/>
            </p:nvPicPr>
            <p:blipFill rotWithShape="1">
              <a:blip r:embed="rId3" cstate="print"/>
              <a:srcRect l="12479" t="1215" r="13753" b="1816"/>
              <a:stretch/>
            </p:blipFill>
            <p:spPr>
              <a:xfrm rot="5400000">
                <a:off x="4461119" y="3887640"/>
                <a:ext cx="53237" cy="87774"/>
              </a:xfrm>
              <a:prstGeom prst="rect">
                <a:avLst/>
              </a:prstGeom>
            </p:spPr>
          </p:pic>
        </p:grpSp>
        <p:grpSp>
          <p:nvGrpSpPr>
            <p:cNvPr id="9" name="그룹 24"/>
            <p:cNvGrpSpPr/>
            <p:nvPr/>
          </p:nvGrpSpPr>
          <p:grpSpPr>
            <a:xfrm>
              <a:off x="5478828" y="4437112"/>
              <a:ext cx="212621" cy="193441"/>
              <a:chOff x="4380339" y="3834788"/>
              <a:chExt cx="212621" cy="193441"/>
            </a:xfrm>
          </p:grpSpPr>
          <p:sp>
            <p:nvSpPr>
              <p:cNvPr id="38" name="타원 37"/>
              <p:cNvSpPr/>
              <p:nvPr/>
            </p:nvSpPr>
            <p:spPr>
              <a:xfrm rot="5400000">
                <a:off x="4389929" y="3825198"/>
                <a:ext cx="193441" cy="2126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 rot="5400000">
                <a:off x="4430196" y="3869931"/>
                <a:ext cx="115083" cy="12649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0" name="그림 39"/>
              <p:cNvPicPr>
                <a:picLocks noChangeAspect="1"/>
              </p:cNvPicPr>
              <p:nvPr/>
            </p:nvPicPr>
            <p:blipFill rotWithShape="1">
              <a:blip r:embed="rId3" cstate="print"/>
              <a:srcRect l="12479" t="1215" r="13753" b="1816"/>
              <a:stretch/>
            </p:blipFill>
            <p:spPr>
              <a:xfrm rot="5400000">
                <a:off x="4461119" y="3887640"/>
                <a:ext cx="53237" cy="87774"/>
              </a:xfrm>
              <a:prstGeom prst="rect">
                <a:avLst/>
              </a:prstGeom>
            </p:spPr>
          </p:pic>
        </p:grpSp>
        <p:grpSp>
          <p:nvGrpSpPr>
            <p:cNvPr id="10" name="그룹 131"/>
            <p:cNvGrpSpPr/>
            <p:nvPr/>
          </p:nvGrpSpPr>
          <p:grpSpPr>
            <a:xfrm>
              <a:off x="5478828" y="2515479"/>
              <a:ext cx="212621" cy="193441"/>
              <a:chOff x="4380339" y="3834788"/>
              <a:chExt cx="212621" cy="193441"/>
            </a:xfrm>
          </p:grpSpPr>
          <p:sp>
            <p:nvSpPr>
              <p:cNvPr id="35" name="타원 34"/>
              <p:cNvSpPr/>
              <p:nvPr/>
            </p:nvSpPr>
            <p:spPr>
              <a:xfrm rot="5400000">
                <a:off x="4389929" y="3825198"/>
                <a:ext cx="193441" cy="2126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 rot="5400000">
                <a:off x="4430196" y="3869931"/>
                <a:ext cx="115083" cy="12649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7" name="그림 36"/>
              <p:cNvPicPr>
                <a:picLocks noChangeAspect="1"/>
              </p:cNvPicPr>
              <p:nvPr/>
            </p:nvPicPr>
            <p:blipFill rotWithShape="1">
              <a:blip r:embed="rId3" cstate="print"/>
              <a:srcRect l="12479" t="1215" r="13753" b="1816"/>
              <a:stretch/>
            </p:blipFill>
            <p:spPr>
              <a:xfrm rot="5400000">
                <a:off x="4461119" y="3887640"/>
                <a:ext cx="53237" cy="87774"/>
              </a:xfrm>
              <a:prstGeom prst="rect">
                <a:avLst/>
              </a:prstGeom>
            </p:spPr>
          </p:pic>
        </p:grpSp>
        <p:grpSp>
          <p:nvGrpSpPr>
            <p:cNvPr id="11" name="그룹 8"/>
            <p:cNvGrpSpPr/>
            <p:nvPr/>
          </p:nvGrpSpPr>
          <p:grpSpPr>
            <a:xfrm>
              <a:off x="4846689" y="5373216"/>
              <a:ext cx="212621" cy="193441"/>
              <a:chOff x="4380339" y="3834788"/>
              <a:chExt cx="212621" cy="193441"/>
            </a:xfrm>
          </p:grpSpPr>
          <p:sp>
            <p:nvSpPr>
              <p:cNvPr id="32" name="타원 31"/>
              <p:cNvSpPr/>
              <p:nvPr/>
            </p:nvSpPr>
            <p:spPr>
              <a:xfrm rot="5400000">
                <a:off x="4389929" y="3825198"/>
                <a:ext cx="193441" cy="2126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 rot="5400000">
                <a:off x="4430196" y="3869931"/>
                <a:ext cx="115083" cy="12649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4" name="그림 33"/>
              <p:cNvPicPr>
                <a:picLocks noChangeAspect="1"/>
              </p:cNvPicPr>
              <p:nvPr/>
            </p:nvPicPr>
            <p:blipFill rotWithShape="1">
              <a:blip r:embed="rId3" cstate="print"/>
              <a:srcRect l="12479" t="1215" r="13753" b="1816"/>
              <a:stretch/>
            </p:blipFill>
            <p:spPr>
              <a:xfrm rot="5400000">
                <a:off x="4461119" y="3887640"/>
                <a:ext cx="53237" cy="87774"/>
              </a:xfrm>
              <a:prstGeom prst="rect">
                <a:avLst/>
              </a:prstGeom>
            </p:spPr>
          </p:pic>
        </p:grpSp>
        <p:grpSp>
          <p:nvGrpSpPr>
            <p:cNvPr id="12" name="그룹 8"/>
            <p:cNvGrpSpPr/>
            <p:nvPr/>
          </p:nvGrpSpPr>
          <p:grpSpPr>
            <a:xfrm>
              <a:off x="4846689" y="1363351"/>
              <a:ext cx="212621" cy="193441"/>
              <a:chOff x="4380339" y="3834788"/>
              <a:chExt cx="212621" cy="193441"/>
            </a:xfrm>
          </p:grpSpPr>
          <p:sp>
            <p:nvSpPr>
              <p:cNvPr id="29" name="타원 28"/>
              <p:cNvSpPr/>
              <p:nvPr/>
            </p:nvSpPr>
            <p:spPr>
              <a:xfrm rot="5400000">
                <a:off x="4389929" y="3825198"/>
                <a:ext cx="193441" cy="2126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 rot="5400000">
                <a:off x="4430196" y="3869931"/>
                <a:ext cx="115083" cy="12649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1" name="그림 30"/>
              <p:cNvPicPr>
                <a:picLocks noChangeAspect="1"/>
              </p:cNvPicPr>
              <p:nvPr/>
            </p:nvPicPr>
            <p:blipFill rotWithShape="1">
              <a:blip r:embed="rId3" cstate="print"/>
              <a:srcRect l="12479" t="1215" r="13753" b="1816"/>
              <a:stretch/>
            </p:blipFill>
            <p:spPr>
              <a:xfrm rot="5400000">
                <a:off x="4461119" y="3887640"/>
                <a:ext cx="53237" cy="87774"/>
              </a:xfrm>
              <a:prstGeom prst="rect">
                <a:avLst/>
              </a:prstGeom>
            </p:spPr>
          </p:pic>
        </p:grpSp>
      </p:grpSp>
      <p:graphicFrame>
        <p:nvGraphicFramePr>
          <p:cNvPr id="71" name="차트 70"/>
          <p:cNvGraphicFramePr>
            <a:graphicFrameLocks noChangeAspect="1"/>
          </p:cNvGraphicFramePr>
          <p:nvPr/>
        </p:nvGraphicFramePr>
        <p:xfrm>
          <a:off x="2036875" y="1340968"/>
          <a:ext cx="180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2" name="차트 71"/>
          <p:cNvGraphicFramePr>
            <a:graphicFrameLocks noChangeAspect="1"/>
          </p:cNvGraphicFramePr>
          <p:nvPr/>
        </p:nvGraphicFramePr>
        <p:xfrm>
          <a:off x="6069125" y="1340968"/>
          <a:ext cx="180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3" name="차트 72"/>
          <p:cNvGraphicFramePr>
            <a:graphicFrameLocks noChangeAspect="1"/>
          </p:cNvGraphicFramePr>
          <p:nvPr/>
        </p:nvGraphicFramePr>
        <p:xfrm>
          <a:off x="6069125" y="3717032"/>
          <a:ext cx="180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4" name="차트 73"/>
          <p:cNvGraphicFramePr>
            <a:graphicFrameLocks noChangeAspect="1"/>
          </p:cNvGraphicFramePr>
          <p:nvPr/>
        </p:nvGraphicFramePr>
        <p:xfrm>
          <a:off x="2036875" y="3717032"/>
          <a:ext cx="180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76" name="차트 75"/>
          <p:cNvGraphicFramePr>
            <a:graphicFrameLocks noChangeAspect="1"/>
          </p:cNvGraphicFramePr>
          <p:nvPr/>
        </p:nvGraphicFramePr>
        <p:xfrm>
          <a:off x="4053000" y="4869160"/>
          <a:ext cx="180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77" name="차트 76"/>
          <p:cNvGraphicFramePr>
            <a:graphicFrameLocks noChangeAspect="1"/>
          </p:cNvGraphicFramePr>
          <p:nvPr/>
        </p:nvGraphicFramePr>
        <p:xfrm>
          <a:off x="4053000" y="692696"/>
          <a:ext cx="180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79" name="차트 78"/>
          <p:cNvGraphicFramePr>
            <a:graphicFrameLocks noChangeAspect="1"/>
          </p:cNvGraphicFramePr>
          <p:nvPr/>
        </p:nvGraphicFramePr>
        <p:xfrm>
          <a:off x="7869350" y="2529000"/>
          <a:ext cx="180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80" name="차트 79"/>
          <p:cNvGraphicFramePr>
            <a:graphicFrameLocks noChangeAspect="1"/>
          </p:cNvGraphicFramePr>
          <p:nvPr/>
        </p:nvGraphicFramePr>
        <p:xfrm>
          <a:off x="236650" y="2529000"/>
          <a:ext cx="180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pSp>
        <p:nvGrpSpPr>
          <p:cNvPr id="14" name="그룹 99"/>
          <p:cNvGrpSpPr/>
          <p:nvPr/>
        </p:nvGrpSpPr>
        <p:grpSpPr>
          <a:xfrm>
            <a:off x="8553400" y="5733256"/>
            <a:ext cx="783484" cy="565031"/>
            <a:chOff x="7545288" y="5805264"/>
            <a:chExt cx="783484" cy="565031"/>
          </a:xfrm>
        </p:grpSpPr>
        <p:sp>
          <p:nvSpPr>
            <p:cNvPr id="84" name="TextBox 83"/>
            <p:cNvSpPr txBox="1"/>
            <p:nvPr/>
          </p:nvSpPr>
          <p:spPr>
            <a:xfrm>
              <a:off x="7829917" y="5805264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: </a:t>
              </a:r>
              <a:r>
                <a:rPr lang="en-US" altLang="ko-KR" sz="1200" smtClean="0"/>
                <a:t>1M</a:t>
              </a:r>
              <a:endParaRPr lang="ko-KR" altLang="en-US" sz="12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829917" y="6093296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: </a:t>
              </a:r>
              <a:r>
                <a:rPr lang="en-US" altLang="ko-KR" sz="1200" smtClean="0"/>
                <a:t>2M</a:t>
              </a:r>
              <a:endParaRPr lang="ko-KR" altLang="en-US" sz="1200" dirty="0"/>
            </a:p>
          </p:txBody>
        </p:sp>
        <p:cxnSp>
          <p:nvCxnSpPr>
            <p:cNvPr id="98" name="직선 연결선 97"/>
            <p:cNvCxnSpPr/>
            <p:nvPr/>
          </p:nvCxnSpPr>
          <p:spPr>
            <a:xfrm>
              <a:off x="7545288" y="6237312"/>
              <a:ext cx="288032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7545288" y="5949280"/>
              <a:ext cx="288032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직사각형 61"/>
          <p:cNvSpPr/>
          <p:nvPr/>
        </p:nvSpPr>
        <p:spPr>
          <a:xfrm>
            <a:off x="2432720" y="1088393"/>
            <a:ext cx="1008112" cy="3600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 sz="1000" b="1" smtClean="0">
                <a:solidFill>
                  <a:schemeClr val="tx1"/>
                </a:solidFill>
              </a:rPr>
              <a:t>BLE Main</a:t>
            </a:r>
          </a:p>
          <a:p>
            <a:pPr lvl="0" algn="ctr">
              <a:defRPr/>
            </a:pPr>
            <a:r>
              <a:rPr lang="en-US" altLang="ko-KR" sz="1000" smtClean="0">
                <a:solidFill>
                  <a:schemeClr val="tx1"/>
                </a:solidFill>
              </a:rPr>
              <a:t>(</a:t>
            </a:r>
            <a:r>
              <a:rPr lang="ko-KR" altLang="en-US" sz="1000" smtClean="0">
                <a:solidFill>
                  <a:schemeClr val="tx1"/>
                </a:solidFill>
              </a:rPr>
              <a:t>차량 좌 상</a:t>
            </a:r>
            <a:r>
              <a:rPr lang="en-US" altLang="ko-KR" sz="1000" smtClean="0">
                <a:solidFill>
                  <a:schemeClr val="tx1"/>
                </a:solidFill>
              </a:rPr>
              <a:t>)</a:t>
            </a:r>
            <a:endParaRPr lang="ko-KR" altLang="en-US" sz="1000" smtClean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32520" y="2312355"/>
            <a:ext cx="1008112" cy="3600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000" b="1" smtClean="0">
                <a:solidFill>
                  <a:schemeClr val="tx1"/>
                </a:solidFill>
              </a:rPr>
              <a:t>BLE Sub 07 </a:t>
            </a:r>
          </a:p>
          <a:p>
            <a:pPr algn="ctr">
              <a:defRPr/>
            </a:pPr>
            <a:r>
              <a:rPr lang="en-US" altLang="ko-KR" sz="1000" smtClean="0">
                <a:solidFill>
                  <a:schemeClr val="tx1"/>
                </a:solidFill>
              </a:rPr>
              <a:t>(</a:t>
            </a:r>
            <a:r>
              <a:rPr lang="ko-KR" altLang="en-US" sz="1000" smtClean="0">
                <a:solidFill>
                  <a:schemeClr val="tx1"/>
                </a:solidFill>
              </a:rPr>
              <a:t>차량 좌 중</a:t>
            </a:r>
            <a:r>
              <a:rPr lang="en-US" altLang="ko-KR" sz="1000" smtClean="0">
                <a:solidFill>
                  <a:schemeClr val="tx1"/>
                </a:solidFill>
              </a:rPr>
              <a:t>)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432720" y="5409568"/>
            <a:ext cx="1008112" cy="3600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 sz="1000" b="1" smtClean="0">
                <a:solidFill>
                  <a:schemeClr val="tx1"/>
                </a:solidFill>
              </a:rPr>
              <a:t>BLE Sub 03</a:t>
            </a:r>
          </a:p>
          <a:p>
            <a:pPr lvl="0" algn="ctr">
              <a:defRPr/>
            </a:pPr>
            <a:r>
              <a:rPr lang="en-US" altLang="ko-KR" sz="1000" smtClean="0">
                <a:solidFill>
                  <a:schemeClr val="tx1"/>
                </a:solidFill>
              </a:rPr>
              <a:t>(</a:t>
            </a:r>
            <a:r>
              <a:rPr lang="ko-KR" altLang="en-US" sz="1000" smtClean="0">
                <a:solidFill>
                  <a:schemeClr val="tx1"/>
                </a:solidFill>
              </a:rPr>
              <a:t>차량 좌 하</a:t>
            </a:r>
            <a:r>
              <a:rPr lang="en-US" altLang="ko-KR" sz="1000" smtClean="0">
                <a:solidFill>
                  <a:schemeClr val="tx1"/>
                </a:solidFill>
              </a:rPr>
              <a:t>)</a:t>
            </a:r>
            <a:endParaRPr lang="ko-KR" altLang="en-US" sz="1000" smtClean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465168" y="1088393"/>
            <a:ext cx="1008112" cy="3600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 sz="1000" b="1" smtClean="0">
                <a:solidFill>
                  <a:schemeClr val="tx1"/>
                </a:solidFill>
              </a:rPr>
              <a:t>BLE Sub 01</a:t>
            </a:r>
          </a:p>
          <a:p>
            <a:pPr lvl="0" algn="ctr">
              <a:defRPr/>
            </a:pPr>
            <a:r>
              <a:rPr lang="en-US" altLang="ko-KR" sz="1000" smtClean="0">
                <a:solidFill>
                  <a:schemeClr val="tx1"/>
                </a:solidFill>
              </a:rPr>
              <a:t>(</a:t>
            </a:r>
            <a:r>
              <a:rPr lang="ko-KR" altLang="en-US" sz="1000" smtClean="0">
                <a:solidFill>
                  <a:schemeClr val="tx1"/>
                </a:solidFill>
              </a:rPr>
              <a:t>차량 우 상</a:t>
            </a:r>
            <a:r>
              <a:rPr lang="en-US" altLang="ko-KR" sz="1000" smtClean="0">
                <a:solidFill>
                  <a:schemeClr val="tx1"/>
                </a:solidFill>
              </a:rPr>
              <a:t>)</a:t>
            </a:r>
            <a:endParaRPr lang="ko-KR" altLang="en-US" sz="1000" smtClean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8265368" y="2312355"/>
            <a:ext cx="1008112" cy="3600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 sz="1000" b="1" smtClean="0">
                <a:solidFill>
                  <a:schemeClr val="tx1"/>
                </a:solidFill>
              </a:rPr>
              <a:t>BLE Sub 06 </a:t>
            </a:r>
          </a:p>
          <a:p>
            <a:pPr lvl="0" algn="ctr">
              <a:defRPr/>
            </a:pPr>
            <a:r>
              <a:rPr lang="en-US" altLang="ko-KR" sz="1000" smtClean="0">
                <a:solidFill>
                  <a:schemeClr val="tx1"/>
                </a:solidFill>
              </a:rPr>
              <a:t>(</a:t>
            </a:r>
            <a:r>
              <a:rPr lang="ko-KR" altLang="en-US" sz="1000" smtClean="0">
                <a:solidFill>
                  <a:schemeClr val="tx1"/>
                </a:solidFill>
              </a:rPr>
              <a:t>차량 우 중</a:t>
            </a:r>
            <a:r>
              <a:rPr lang="en-US" altLang="ko-KR" sz="1000" smtClean="0">
                <a:solidFill>
                  <a:schemeClr val="tx1"/>
                </a:solidFill>
              </a:rPr>
              <a:t>)</a:t>
            </a:r>
            <a:endParaRPr lang="ko-KR" altLang="en-US" sz="1000" smtClean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465168" y="5409568"/>
            <a:ext cx="1008112" cy="3600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 sz="1000" b="1" smtClean="0">
                <a:solidFill>
                  <a:schemeClr val="tx1"/>
                </a:solidFill>
              </a:rPr>
              <a:t>BLE Sub 02 </a:t>
            </a:r>
          </a:p>
          <a:p>
            <a:pPr lvl="0" algn="ctr">
              <a:defRPr/>
            </a:pPr>
            <a:r>
              <a:rPr lang="en-US" altLang="ko-KR" sz="1000" smtClean="0">
                <a:solidFill>
                  <a:schemeClr val="tx1"/>
                </a:solidFill>
              </a:rPr>
              <a:t>(</a:t>
            </a:r>
            <a:r>
              <a:rPr lang="ko-KR" altLang="en-US" sz="1000" smtClean="0">
                <a:solidFill>
                  <a:schemeClr val="tx1"/>
                </a:solidFill>
              </a:rPr>
              <a:t>차량 우 하</a:t>
            </a:r>
            <a:r>
              <a:rPr lang="en-US" altLang="ko-KR" sz="1000" smtClean="0">
                <a:solidFill>
                  <a:schemeClr val="tx1"/>
                </a:solidFill>
              </a:rPr>
              <a:t>)</a:t>
            </a:r>
            <a:endParaRPr lang="ko-KR" altLang="en-US" sz="1000" smtClean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448944" y="404664"/>
            <a:ext cx="1008112" cy="3600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 sz="1000" b="1" smtClean="0">
                <a:solidFill>
                  <a:schemeClr val="tx1"/>
                </a:solidFill>
              </a:rPr>
              <a:t>BLE Sub 04</a:t>
            </a:r>
          </a:p>
          <a:p>
            <a:pPr lvl="0" algn="ctr">
              <a:defRPr/>
            </a:pPr>
            <a:r>
              <a:rPr lang="en-US" altLang="ko-KR" sz="1000" smtClean="0">
                <a:solidFill>
                  <a:schemeClr val="tx1"/>
                </a:solidFill>
              </a:rPr>
              <a:t>(</a:t>
            </a:r>
            <a:r>
              <a:rPr lang="ko-KR" altLang="en-US" sz="1000" smtClean="0">
                <a:solidFill>
                  <a:schemeClr val="tx1"/>
                </a:solidFill>
              </a:rPr>
              <a:t>차량 전방</a:t>
            </a:r>
            <a:r>
              <a:rPr lang="en-US" altLang="ko-KR" sz="1000" smtClean="0">
                <a:solidFill>
                  <a:schemeClr val="tx1"/>
                </a:solidFill>
              </a:rPr>
              <a:t>)</a:t>
            </a:r>
            <a:endParaRPr lang="ko-KR" altLang="en-US" sz="1000" smtClean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457056" y="6093296"/>
            <a:ext cx="1008112" cy="3600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 sz="1000" b="1" smtClean="0">
                <a:solidFill>
                  <a:schemeClr val="tx1"/>
                </a:solidFill>
              </a:rPr>
              <a:t>BLE Sub 05</a:t>
            </a:r>
          </a:p>
          <a:p>
            <a:pPr lvl="0" algn="ctr">
              <a:defRPr/>
            </a:pPr>
            <a:r>
              <a:rPr lang="en-US" altLang="ko-KR" sz="1000" smtClean="0">
                <a:solidFill>
                  <a:schemeClr val="tx1"/>
                </a:solidFill>
              </a:rPr>
              <a:t>(</a:t>
            </a:r>
            <a:r>
              <a:rPr lang="ko-KR" altLang="en-US" sz="1000" smtClean="0">
                <a:solidFill>
                  <a:schemeClr val="tx1"/>
                </a:solidFill>
              </a:rPr>
              <a:t>차량 후방</a:t>
            </a:r>
            <a:r>
              <a:rPr lang="en-US" altLang="ko-KR" sz="1000" smtClean="0">
                <a:solidFill>
                  <a:schemeClr val="tx1"/>
                </a:solidFill>
              </a:rPr>
              <a:t>)</a:t>
            </a:r>
            <a:endParaRPr lang="ko-KR" altLang="en-US" sz="1000" smtClean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625408" y="5445224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ANT 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320576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표 66"/>
          <p:cNvGraphicFramePr>
            <a:graphicFrameLocks noGrp="1"/>
          </p:cNvGraphicFramePr>
          <p:nvPr/>
        </p:nvGraphicFramePr>
        <p:xfrm>
          <a:off x="1120526" y="1412776"/>
          <a:ext cx="7664949" cy="30769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4983"/>
                <a:gridCol w="2554983"/>
                <a:gridCol w="2554983"/>
              </a:tblGrid>
              <a:tr h="5040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ANT 1</a:t>
                      </a:r>
                    </a:p>
                    <a:p>
                      <a:pPr latinLnBrk="1"/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PIFA Antenna </a:t>
                      </a:r>
                    </a:p>
                  </a:txBody>
                  <a:tcPr marL="106130" marR="106130" marT="53065" marB="530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ANT 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Monopole</a:t>
                      </a:r>
                      <a:r>
                        <a:rPr lang="en-US" altLang="ko-KR" sz="1100" b="1" baseline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Antenna</a:t>
                      </a:r>
                    </a:p>
                  </a:txBody>
                  <a:tcPr marL="106130" marR="106130" marT="53065" marB="530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ANT 1&amp;2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smtClean="0">
                          <a:solidFill>
                            <a:schemeClr val="bg1"/>
                          </a:solidFill>
                        </a:rPr>
                        <a:t>최대값</a:t>
                      </a:r>
                      <a:endParaRPr lang="en-US" altLang="ko-KR" sz="1100" b="1" smtClean="0">
                        <a:solidFill>
                          <a:schemeClr val="bg1"/>
                        </a:solidFill>
                      </a:endParaRPr>
                    </a:p>
                  </a:txBody>
                  <a:tcPr marL="106130" marR="106130" marT="53065" marB="53065" anchor="ctr">
                    <a:solidFill>
                      <a:schemeClr val="accent1"/>
                    </a:solidFill>
                  </a:tcPr>
                </a:tc>
              </a:tr>
              <a:tr h="2572925"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6130" marR="106130" marT="53065" marB="5306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6130" marR="106130" marT="53065" marB="5306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6130" marR="106130" marT="53065" marB="53065"/>
                </a:tc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mtClean="0"/>
              <a:t>4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실험 결과 </a:t>
            </a:r>
            <a:r>
              <a:rPr lang="en-US" altLang="ko-KR" smtClean="0"/>
              <a:t>– </a:t>
            </a:r>
            <a:r>
              <a:rPr lang="ko-KR" altLang="en-US" smtClean="0"/>
              <a:t>모듈별 </a:t>
            </a:r>
            <a:r>
              <a:rPr lang="ko-KR" altLang="en-US" smtClean="0"/>
              <a:t>측정 </a:t>
            </a:r>
            <a:r>
              <a:rPr lang="en-US" altLang="ko-KR" smtClean="0"/>
              <a:t>(1M)</a:t>
            </a:r>
            <a:endParaRPr lang="ko-KR" altLang="en-US" dirty="0"/>
          </a:p>
        </p:txBody>
      </p:sp>
      <p:sp>
        <p:nvSpPr>
          <p:cNvPr id="13" name="부제목 3"/>
          <p:cNvSpPr>
            <a:spLocks noGrp="1"/>
          </p:cNvSpPr>
          <p:nvPr>
            <p:ph type="subTitle" idx="1"/>
          </p:nvPr>
        </p:nvSpPr>
        <p:spPr>
          <a:xfrm>
            <a:off x="704528" y="260648"/>
            <a:ext cx="6934200" cy="262880"/>
          </a:xfrm>
        </p:spPr>
        <p:txBody>
          <a:bodyPr/>
          <a:lstStyle/>
          <a:p>
            <a:r>
              <a:rPr lang="en-US" altLang="ko-KR" smtClean="0"/>
              <a:t>BLE </a:t>
            </a:r>
            <a:r>
              <a:rPr lang="ko-KR" altLang="en-US" smtClean="0"/>
              <a:t>통신기반 스마트폰 출입시동 선행개발 </a:t>
            </a:r>
            <a:r>
              <a:rPr lang="en-US" altLang="ko-KR" smtClean="0"/>
              <a:t>(2</a:t>
            </a:r>
            <a:r>
              <a:rPr lang="ko-KR" altLang="en-US" smtClean="0"/>
              <a:t>차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04528" y="980728"/>
            <a:ext cx="77048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arenR"/>
            </a:pPr>
            <a:r>
              <a:rPr lang="en-US" altLang="ko-KR" sz="1400" smtClean="0">
                <a:solidFill>
                  <a:prstClr val="black"/>
                </a:solidFill>
              </a:rPr>
              <a:t>BLE Main </a:t>
            </a:r>
            <a:r>
              <a:rPr lang="ko-KR" altLang="en-US" sz="1400" smtClean="0">
                <a:solidFill>
                  <a:prstClr val="black"/>
                </a:solidFill>
              </a:rPr>
              <a:t>모듈</a:t>
            </a:r>
            <a:r>
              <a:rPr lang="en-US" altLang="ko-KR" sz="1400" smtClean="0"/>
              <a:t> (</a:t>
            </a:r>
            <a:r>
              <a:rPr lang="ko-KR" altLang="en-US" sz="1400" smtClean="0"/>
              <a:t>차량 좌 상</a:t>
            </a:r>
            <a:r>
              <a:rPr lang="en-US" altLang="ko-KR" sz="1400" smtClean="0"/>
              <a:t>)</a:t>
            </a:r>
            <a:r>
              <a:rPr lang="ko-KR" altLang="en-US" sz="1400" smtClean="0">
                <a:solidFill>
                  <a:prstClr val="black"/>
                </a:solidFill>
              </a:rPr>
              <a:t> </a:t>
            </a:r>
            <a:r>
              <a:rPr lang="en-US" altLang="ko-KR" sz="1400" smtClean="0">
                <a:solidFill>
                  <a:prstClr val="black"/>
                </a:solidFill>
              </a:rPr>
              <a:t>RSSI </a:t>
            </a:r>
            <a:r>
              <a:rPr lang="ko-KR" altLang="en-US" sz="1400" smtClean="0">
                <a:solidFill>
                  <a:prstClr val="black"/>
                </a:solidFill>
              </a:rPr>
              <a:t>측정</a:t>
            </a:r>
            <a:endParaRPr lang="en-US" altLang="ko-KR" sz="1400" smtClean="0">
              <a:solidFill>
                <a:prstClr val="black"/>
              </a:solidFill>
            </a:endParaRPr>
          </a:p>
        </p:txBody>
      </p:sp>
      <p:graphicFrame>
        <p:nvGraphicFramePr>
          <p:cNvPr id="14" name="차트 13"/>
          <p:cNvGraphicFramePr/>
          <p:nvPr/>
        </p:nvGraphicFramePr>
        <p:xfrm>
          <a:off x="1136576" y="1916832"/>
          <a:ext cx="252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차트 17"/>
          <p:cNvGraphicFramePr/>
          <p:nvPr/>
        </p:nvGraphicFramePr>
        <p:xfrm>
          <a:off x="3693000" y="1916832"/>
          <a:ext cx="252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차트 20"/>
          <p:cNvGraphicFramePr/>
          <p:nvPr/>
        </p:nvGraphicFramePr>
        <p:xfrm>
          <a:off x="6249144" y="1916832"/>
          <a:ext cx="252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344488" y="4653136"/>
          <a:ext cx="9217025" cy="167162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</a:tblGrid>
              <a:tr h="1260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/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ANT 1</a:t>
                      </a:r>
                    </a:p>
                    <a:p>
                      <a:pPr algn="ctr" fontAlgn="ctr"/>
                      <a:r>
                        <a:rPr 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PIFA Antenna 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ANT 2</a:t>
                      </a:r>
                    </a:p>
                    <a:p>
                      <a:pPr algn="ctr" fontAlgn="ctr"/>
                      <a:r>
                        <a:rPr 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Monopole Antenna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ANT 1&amp;2</a:t>
                      </a:r>
                    </a:p>
                    <a:p>
                      <a:pPr algn="ctr" fontAlgn="ctr"/>
                      <a:r>
                        <a:rPr lang="ko-KR" alt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최대값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26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Main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Sub 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2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3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4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5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6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7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Main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Sub 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2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3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4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5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6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7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Main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Sub 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2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3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4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5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6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7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0°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-66.07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-76.49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-71.62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-79.1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-68.59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-83.14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-70.17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-73.9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-65.42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-86.26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-74.95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-82.44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-70.48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-82.35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-75.32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-75.82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-65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-76.49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-71.43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-78.84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-67.28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-81.23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-70.17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-73.64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45°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-67.58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-71.58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-72.3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-75.98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-75.26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-78.69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-72.9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-76.57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-67.27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-81.07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-79.23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-75.25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-82.75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-78.8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-75.7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-79.24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-66.83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-71.19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-72.29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-74.71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-75.21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-75.33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-72.39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-75.96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90°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-69.35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-71.35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-74.75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-66.21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-73.55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-81.33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-65.36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-74.96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-68.52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-74.76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-74.67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-73.73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-81.09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-80.22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-67.16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-77.55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-68.18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-70.17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-73.39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-66.21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-73.51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-79.41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-65.33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-72.97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135°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-70.23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-69.81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-70.69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-76.23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-77.78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-74.2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-52.52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-77.46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-70.45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-72.1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-74.96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-72.94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-79.11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-75.42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-57.49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-73.33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-69.59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-69.01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-69.41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-72.38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-77.33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-73.6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-52.52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-72.64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180°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-59.53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-62.54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-65.26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-64.93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-72.9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-73.6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-54.08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-60.36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-58.92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-59.85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-71.61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-72.02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-78.27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-78.09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-62.29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-64.48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-58.37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-59.29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-65.26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-64.9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-72.9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-72.24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-54.08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-60.36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20576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표 66"/>
          <p:cNvGraphicFramePr>
            <a:graphicFrameLocks noGrp="1"/>
          </p:cNvGraphicFramePr>
          <p:nvPr/>
        </p:nvGraphicFramePr>
        <p:xfrm>
          <a:off x="1120526" y="1412776"/>
          <a:ext cx="7664949" cy="30769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4983"/>
                <a:gridCol w="2554983"/>
                <a:gridCol w="2554983"/>
              </a:tblGrid>
              <a:tr h="5040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ANT 1</a:t>
                      </a:r>
                    </a:p>
                    <a:p>
                      <a:pPr latinLnBrk="1"/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PIFA Antenna </a:t>
                      </a:r>
                    </a:p>
                  </a:txBody>
                  <a:tcPr marL="106130" marR="106130" marT="53065" marB="530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ANT 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Monopole</a:t>
                      </a:r>
                      <a:r>
                        <a:rPr lang="en-US" altLang="ko-KR" sz="1100" b="1" baseline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Antenna</a:t>
                      </a:r>
                    </a:p>
                  </a:txBody>
                  <a:tcPr marL="106130" marR="106130" marT="53065" marB="530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ANT 1&amp;2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smtClean="0">
                          <a:solidFill>
                            <a:schemeClr val="bg1"/>
                          </a:solidFill>
                        </a:rPr>
                        <a:t>최대값</a:t>
                      </a:r>
                      <a:endParaRPr lang="en-US" altLang="ko-KR" sz="1100" b="1" smtClean="0">
                        <a:solidFill>
                          <a:schemeClr val="bg1"/>
                        </a:solidFill>
                      </a:endParaRPr>
                    </a:p>
                  </a:txBody>
                  <a:tcPr marL="106130" marR="106130" marT="53065" marB="53065" anchor="ctr">
                    <a:solidFill>
                      <a:schemeClr val="accent1"/>
                    </a:solidFill>
                  </a:tcPr>
                </a:tc>
              </a:tr>
              <a:tr h="2572925"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6130" marR="106130" marT="53065" marB="5306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6130" marR="106130" marT="53065" marB="5306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6130" marR="106130" marT="53065" marB="53065"/>
                </a:tc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mtClean="0"/>
              <a:t>4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실험 결과 </a:t>
            </a:r>
            <a:r>
              <a:rPr lang="en-US" altLang="ko-KR" smtClean="0"/>
              <a:t>– </a:t>
            </a:r>
            <a:r>
              <a:rPr lang="ko-KR" altLang="en-US" smtClean="0"/>
              <a:t>모듈별 측정 </a:t>
            </a:r>
            <a:r>
              <a:rPr lang="en-US" altLang="ko-KR" smtClean="0"/>
              <a:t>(1M)</a:t>
            </a:r>
            <a:endParaRPr lang="ko-KR" altLang="en-US" dirty="0"/>
          </a:p>
        </p:txBody>
      </p:sp>
      <p:sp>
        <p:nvSpPr>
          <p:cNvPr id="13" name="부제목 3"/>
          <p:cNvSpPr>
            <a:spLocks noGrp="1"/>
          </p:cNvSpPr>
          <p:nvPr>
            <p:ph type="subTitle" idx="1"/>
          </p:nvPr>
        </p:nvSpPr>
        <p:spPr>
          <a:xfrm>
            <a:off x="704528" y="260648"/>
            <a:ext cx="6934200" cy="262880"/>
          </a:xfrm>
        </p:spPr>
        <p:txBody>
          <a:bodyPr/>
          <a:lstStyle/>
          <a:p>
            <a:r>
              <a:rPr lang="en-US" altLang="ko-KR" smtClean="0"/>
              <a:t>BLE </a:t>
            </a:r>
            <a:r>
              <a:rPr lang="ko-KR" altLang="en-US" smtClean="0"/>
              <a:t>통신기반 스마트폰 출입시동 선행개발 </a:t>
            </a:r>
            <a:r>
              <a:rPr lang="en-US" altLang="ko-KR" smtClean="0"/>
              <a:t>(2</a:t>
            </a:r>
            <a:r>
              <a:rPr lang="ko-KR" altLang="en-US" smtClean="0"/>
              <a:t>차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04528" y="980728"/>
            <a:ext cx="77048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arenR" startAt="2"/>
            </a:pPr>
            <a:r>
              <a:rPr lang="en-US" altLang="ko-KR" sz="1400" smtClean="0">
                <a:solidFill>
                  <a:prstClr val="black"/>
                </a:solidFill>
              </a:rPr>
              <a:t>BLE Sub 01 </a:t>
            </a:r>
            <a:r>
              <a:rPr lang="ko-KR" altLang="en-US" sz="1400" smtClean="0">
                <a:solidFill>
                  <a:prstClr val="black"/>
                </a:solidFill>
              </a:rPr>
              <a:t>모듈</a:t>
            </a:r>
            <a:r>
              <a:rPr lang="en-US" altLang="ko-KR" sz="1400" smtClean="0"/>
              <a:t> (</a:t>
            </a:r>
            <a:r>
              <a:rPr lang="ko-KR" altLang="en-US" sz="1400" smtClean="0"/>
              <a:t>차량 우 상</a:t>
            </a:r>
            <a:r>
              <a:rPr lang="en-US" altLang="ko-KR" sz="1400" smtClean="0"/>
              <a:t>)</a:t>
            </a:r>
            <a:r>
              <a:rPr lang="ko-KR" altLang="en-US" sz="1400" smtClean="0">
                <a:solidFill>
                  <a:prstClr val="black"/>
                </a:solidFill>
              </a:rPr>
              <a:t> </a:t>
            </a:r>
            <a:r>
              <a:rPr lang="en-US" altLang="ko-KR" sz="1400" smtClean="0">
                <a:solidFill>
                  <a:prstClr val="black"/>
                </a:solidFill>
              </a:rPr>
              <a:t>RSSI </a:t>
            </a:r>
            <a:r>
              <a:rPr lang="ko-KR" altLang="en-US" sz="1400" smtClean="0">
                <a:solidFill>
                  <a:prstClr val="black"/>
                </a:solidFill>
              </a:rPr>
              <a:t>측정</a:t>
            </a:r>
            <a:endParaRPr lang="en-US" altLang="ko-KR" sz="1400" smtClean="0">
              <a:solidFill>
                <a:prstClr val="black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344488" y="4653136"/>
          <a:ext cx="9217025" cy="167162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</a:tblGrid>
              <a:tr h="1260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/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ANT 1</a:t>
                      </a:r>
                    </a:p>
                    <a:p>
                      <a:pPr algn="ctr" fontAlgn="ctr"/>
                      <a:r>
                        <a:rPr 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PIFA Antenna 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ANT 2</a:t>
                      </a:r>
                    </a:p>
                    <a:p>
                      <a:pPr algn="ctr" fontAlgn="ctr"/>
                      <a:r>
                        <a:rPr 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Monopole Antenna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ANT 1&amp;2</a:t>
                      </a:r>
                    </a:p>
                    <a:p>
                      <a:pPr algn="ctr" fontAlgn="ctr"/>
                      <a:r>
                        <a:rPr lang="ko-KR" alt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최대값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26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Main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Sub 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2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3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4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5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6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7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Main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Sub 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2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3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4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5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6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7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Main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Sub 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2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3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4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5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6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7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0°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-72.15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-77.25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-72.17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-83.22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-68.27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-63.51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-71.49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-74.45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-86.54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-77.07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-65.57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-69.92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-70.78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-70.98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-74.36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-71.35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-82.43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-74.41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-63.72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-63.51</a:t>
                      </a:r>
                    </a:p>
                  </a:txBody>
                  <a:tcPr marL="0" marR="0" marT="0" marB="0" anchor="ctr"/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45°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-73.58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-72.71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-81.87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-79.59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-75.18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-82.18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-75.97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-69.24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-73.83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-73.48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-82.37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-79.74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-82.17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-77.89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-81.61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-73.05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-72.34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-79.97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-76.84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-74.69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-81.07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-75.26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-69.24</a:t>
                      </a:r>
                    </a:p>
                  </a:txBody>
                  <a:tcPr marL="0" marR="0" marT="0" marB="0" anchor="ctr"/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90°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-76.24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-77.24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-80.38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-72.75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-82.55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-77.48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-72.07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-75.71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-70.55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-84.65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-81.85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-80.17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-79.93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-72.66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-75.09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-70.15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-77.24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-79.29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-72.75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-79.81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-72.07</a:t>
                      </a:r>
                    </a:p>
                  </a:txBody>
                  <a:tcPr marL="0" marR="0" marT="0" marB="0" anchor="ctr"/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135°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-67.85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-73.86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-72.26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-82.97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-68.92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-84.92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-74.46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-70.02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-67.82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-74.33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-78.63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-78.73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-74.22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-82.68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-74.21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-73.94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-67.26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-73.83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-72.23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-78.28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-68.62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-82.61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-73.07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-69.86</a:t>
                      </a:r>
                    </a:p>
                  </a:txBody>
                  <a:tcPr marL="0" marR="0" marT="0" marB="0" anchor="ctr"/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180°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-66.4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-66.51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-71.08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-67.98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-70.77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-74.31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-71.93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-74.95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-65.52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-65.74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-75.36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-69.31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-76.24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-71.51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-72.54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-65.19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-64.7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-67.95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-68.43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-70.65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-71.88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16" name="차트 15"/>
          <p:cNvGraphicFramePr/>
          <p:nvPr/>
        </p:nvGraphicFramePr>
        <p:xfrm>
          <a:off x="1136576" y="1916832"/>
          <a:ext cx="252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차트 16"/>
          <p:cNvGraphicFramePr/>
          <p:nvPr/>
        </p:nvGraphicFramePr>
        <p:xfrm>
          <a:off x="3693000" y="1916832"/>
          <a:ext cx="252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차트 18"/>
          <p:cNvGraphicFramePr/>
          <p:nvPr/>
        </p:nvGraphicFramePr>
        <p:xfrm>
          <a:off x="6249144" y="1916832"/>
          <a:ext cx="252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="" xmlns:p14="http://schemas.microsoft.com/office/powerpoint/2010/main" val="320576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표 66"/>
          <p:cNvGraphicFramePr>
            <a:graphicFrameLocks noGrp="1"/>
          </p:cNvGraphicFramePr>
          <p:nvPr/>
        </p:nvGraphicFramePr>
        <p:xfrm>
          <a:off x="1120526" y="1412776"/>
          <a:ext cx="7664949" cy="30769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4983"/>
                <a:gridCol w="2554983"/>
                <a:gridCol w="2554983"/>
              </a:tblGrid>
              <a:tr h="5040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ANT 1</a:t>
                      </a:r>
                    </a:p>
                    <a:p>
                      <a:pPr latinLnBrk="1"/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PIFA Antenna </a:t>
                      </a:r>
                    </a:p>
                  </a:txBody>
                  <a:tcPr marL="106130" marR="106130" marT="53065" marB="530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ANT 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Monopole</a:t>
                      </a:r>
                      <a:r>
                        <a:rPr lang="en-US" altLang="ko-KR" sz="1100" b="1" baseline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Antenna</a:t>
                      </a:r>
                    </a:p>
                  </a:txBody>
                  <a:tcPr marL="106130" marR="106130" marT="53065" marB="530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ANT 1&amp;2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smtClean="0">
                          <a:solidFill>
                            <a:schemeClr val="bg1"/>
                          </a:solidFill>
                        </a:rPr>
                        <a:t>최대값</a:t>
                      </a:r>
                      <a:endParaRPr lang="en-US" altLang="ko-KR" sz="1100" b="1" smtClean="0">
                        <a:solidFill>
                          <a:schemeClr val="bg1"/>
                        </a:solidFill>
                      </a:endParaRPr>
                    </a:p>
                  </a:txBody>
                  <a:tcPr marL="106130" marR="106130" marT="53065" marB="53065" anchor="ctr">
                    <a:solidFill>
                      <a:schemeClr val="accent1"/>
                    </a:solidFill>
                  </a:tcPr>
                </a:tc>
              </a:tr>
              <a:tr h="2572925"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6130" marR="106130" marT="53065" marB="5306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6130" marR="106130" marT="53065" marB="5306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6130" marR="106130" marT="53065" marB="53065"/>
                </a:tc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mtClean="0"/>
              <a:t>4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실험 결과 </a:t>
            </a:r>
            <a:r>
              <a:rPr lang="en-US" altLang="ko-KR" smtClean="0"/>
              <a:t>– </a:t>
            </a:r>
            <a:r>
              <a:rPr lang="ko-KR" altLang="en-US" smtClean="0"/>
              <a:t>모듈별 </a:t>
            </a:r>
            <a:r>
              <a:rPr lang="ko-KR" altLang="en-US" smtClean="0"/>
              <a:t>측정 </a:t>
            </a:r>
            <a:r>
              <a:rPr lang="en-US" altLang="ko-KR" smtClean="0"/>
              <a:t>(1M)</a:t>
            </a:r>
            <a:endParaRPr lang="ko-KR" altLang="en-US" dirty="0"/>
          </a:p>
        </p:txBody>
      </p:sp>
      <p:sp>
        <p:nvSpPr>
          <p:cNvPr id="13" name="부제목 3"/>
          <p:cNvSpPr>
            <a:spLocks noGrp="1"/>
          </p:cNvSpPr>
          <p:nvPr>
            <p:ph type="subTitle" idx="1"/>
          </p:nvPr>
        </p:nvSpPr>
        <p:spPr>
          <a:xfrm>
            <a:off x="704528" y="260648"/>
            <a:ext cx="6934200" cy="262880"/>
          </a:xfrm>
        </p:spPr>
        <p:txBody>
          <a:bodyPr/>
          <a:lstStyle/>
          <a:p>
            <a:r>
              <a:rPr lang="en-US" altLang="ko-KR" smtClean="0"/>
              <a:t>BLE </a:t>
            </a:r>
            <a:r>
              <a:rPr lang="ko-KR" altLang="en-US" smtClean="0"/>
              <a:t>통신기반 스마트폰 출입시동 선행개발 </a:t>
            </a:r>
            <a:r>
              <a:rPr lang="en-US" altLang="ko-KR" smtClean="0"/>
              <a:t>(2</a:t>
            </a:r>
            <a:r>
              <a:rPr lang="ko-KR" altLang="en-US" smtClean="0"/>
              <a:t>차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04528" y="980728"/>
            <a:ext cx="77048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arenR" startAt="3"/>
            </a:pPr>
            <a:r>
              <a:rPr lang="en-US" altLang="ko-KR" sz="1400" smtClean="0">
                <a:solidFill>
                  <a:prstClr val="black"/>
                </a:solidFill>
              </a:rPr>
              <a:t>BLE Sub 02 </a:t>
            </a:r>
            <a:r>
              <a:rPr lang="ko-KR" altLang="en-US" sz="1400" smtClean="0">
                <a:solidFill>
                  <a:prstClr val="black"/>
                </a:solidFill>
              </a:rPr>
              <a:t>모듈</a:t>
            </a:r>
            <a:r>
              <a:rPr lang="en-US" altLang="ko-KR" sz="1400" smtClean="0"/>
              <a:t> (</a:t>
            </a:r>
            <a:r>
              <a:rPr lang="ko-KR" altLang="en-US" sz="1400" smtClean="0"/>
              <a:t>차량 우 하</a:t>
            </a:r>
            <a:r>
              <a:rPr lang="en-US" altLang="ko-KR" sz="1400" smtClean="0"/>
              <a:t>)</a:t>
            </a:r>
            <a:r>
              <a:rPr lang="ko-KR" altLang="en-US" sz="1400" smtClean="0">
                <a:solidFill>
                  <a:prstClr val="black"/>
                </a:solidFill>
              </a:rPr>
              <a:t> </a:t>
            </a:r>
            <a:r>
              <a:rPr lang="en-US" altLang="ko-KR" sz="1400" smtClean="0">
                <a:solidFill>
                  <a:prstClr val="black"/>
                </a:solidFill>
              </a:rPr>
              <a:t>RSSI </a:t>
            </a:r>
            <a:r>
              <a:rPr lang="ko-KR" altLang="en-US" sz="1400" smtClean="0">
                <a:solidFill>
                  <a:prstClr val="black"/>
                </a:solidFill>
              </a:rPr>
              <a:t>측정</a:t>
            </a:r>
            <a:endParaRPr lang="en-US" altLang="ko-KR" sz="1400" smtClean="0">
              <a:solidFill>
                <a:prstClr val="black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344488" y="4653136"/>
          <a:ext cx="9217025" cy="167162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</a:tblGrid>
              <a:tr h="1260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/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ANT 1</a:t>
                      </a:r>
                    </a:p>
                    <a:p>
                      <a:pPr algn="ctr" fontAlgn="ctr"/>
                      <a:r>
                        <a:rPr 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PIFA Antenna 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ANT 2</a:t>
                      </a:r>
                    </a:p>
                    <a:p>
                      <a:pPr algn="ctr" fontAlgn="ctr"/>
                      <a:r>
                        <a:rPr 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Monopole Antenna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ANT 1&amp;2</a:t>
                      </a:r>
                    </a:p>
                    <a:p>
                      <a:pPr algn="ctr" fontAlgn="ctr"/>
                      <a:r>
                        <a:rPr lang="ko-KR" alt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최대값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26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Main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Sub 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2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3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4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5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6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7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Main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Sub 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2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3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4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5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6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7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Main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Sub 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2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3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4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5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6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7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0°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-78.54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-81.81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-74.78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-72.05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-88.8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-76.74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-82.03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-77.69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-79.16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-81.1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-78.42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-76.13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-90.27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-76.65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-80.75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-81.92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-78.14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-73.98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-69.43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-88.52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-75.74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-80.33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-77.5</a:t>
                      </a:r>
                    </a:p>
                  </a:txBody>
                  <a:tcPr marL="0" marR="0" marT="0" marB="0" anchor="ctr"/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45°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-71.54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-70.47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-79.91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-77.95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-81.22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-65.02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-68.23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-68.94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-71.58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-73.89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-77.32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-88.04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-66.64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-74.95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-75.73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-70.98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-69.93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-77.19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-74.99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-81.2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-65.02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-68.23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-68.9</a:t>
                      </a:r>
                    </a:p>
                  </a:txBody>
                  <a:tcPr marL="0" marR="0" marT="0" marB="0" anchor="ctr"/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90°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-74.43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-68.54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-72.37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-69.81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-80.48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-79.61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-66.3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-61.21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-74.3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-71.32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-80.56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-74.04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-86.5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-82.25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-69.2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-73.39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-73.79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-67.75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-72.03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-69.81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-80.38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-77.62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-65.83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-61.21</a:t>
                      </a:r>
                    </a:p>
                  </a:txBody>
                  <a:tcPr marL="0" marR="0" marT="0" marB="0" anchor="ctr"/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135°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-76.28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-80.01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-75.11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-67.24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-82.28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-76.63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-70.39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-56.48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-75.47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-85.09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-75.83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-68.9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-89.88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-75.72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-73.99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-76.98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-75.22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-79.61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-74.95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-66.31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-82.27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-74.17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-69.45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-56.48</a:t>
                      </a:r>
                    </a:p>
                  </a:txBody>
                  <a:tcPr marL="0" marR="0" marT="0" marB="0" anchor="ctr"/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180°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-61.25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-65.66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-62.52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-62.11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-84.69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-64.6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-64.56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-60.92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-67.28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-69.11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-67.43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-84.65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-80.28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-65.37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-70.04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-60.53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-64.17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-62.52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-61.83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-81.24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-63.1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-64.4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16" name="차트 15"/>
          <p:cNvGraphicFramePr/>
          <p:nvPr/>
        </p:nvGraphicFramePr>
        <p:xfrm>
          <a:off x="1136576" y="1916832"/>
          <a:ext cx="252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차트 16"/>
          <p:cNvGraphicFramePr/>
          <p:nvPr/>
        </p:nvGraphicFramePr>
        <p:xfrm>
          <a:off x="3693000" y="1916832"/>
          <a:ext cx="252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차트 18"/>
          <p:cNvGraphicFramePr/>
          <p:nvPr/>
        </p:nvGraphicFramePr>
        <p:xfrm>
          <a:off x="6249144" y="1916832"/>
          <a:ext cx="252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="" xmlns:p14="http://schemas.microsoft.com/office/powerpoint/2010/main" val="320576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표 66"/>
          <p:cNvGraphicFramePr>
            <a:graphicFrameLocks noGrp="1"/>
          </p:cNvGraphicFramePr>
          <p:nvPr/>
        </p:nvGraphicFramePr>
        <p:xfrm>
          <a:off x="1120526" y="1412776"/>
          <a:ext cx="7664949" cy="30769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4983"/>
                <a:gridCol w="2554983"/>
                <a:gridCol w="2554983"/>
              </a:tblGrid>
              <a:tr h="5040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ANT 1</a:t>
                      </a:r>
                    </a:p>
                    <a:p>
                      <a:pPr latinLnBrk="1"/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PIFA Antenna </a:t>
                      </a:r>
                    </a:p>
                  </a:txBody>
                  <a:tcPr marL="106130" marR="106130" marT="53065" marB="530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ANT 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Monopole</a:t>
                      </a:r>
                      <a:r>
                        <a:rPr lang="en-US" altLang="ko-KR" sz="1100" b="1" baseline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Antenna</a:t>
                      </a:r>
                    </a:p>
                  </a:txBody>
                  <a:tcPr marL="106130" marR="106130" marT="53065" marB="530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ANT 1&amp;2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smtClean="0">
                          <a:solidFill>
                            <a:schemeClr val="bg1"/>
                          </a:solidFill>
                        </a:rPr>
                        <a:t>최대값</a:t>
                      </a:r>
                      <a:endParaRPr lang="en-US" altLang="ko-KR" sz="1100" b="1" smtClean="0">
                        <a:solidFill>
                          <a:schemeClr val="bg1"/>
                        </a:solidFill>
                      </a:endParaRPr>
                    </a:p>
                  </a:txBody>
                  <a:tcPr marL="106130" marR="106130" marT="53065" marB="53065" anchor="ctr">
                    <a:solidFill>
                      <a:schemeClr val="accent1"/>
                    </a:solidFill>
                  </a:tcPr>
                </a:tc>
              </a:tr>
              <a:tr h="2572925"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6130" marR="106130" marT="53065" marB="5306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6130" marR="106130" marT="53065" marB="5306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6130" marR="106130" marT="53065" marB="53065"/>
                </a:tc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mtClean="0"/>
              <a:t>4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실험 결과 </a:t>
            </a:r>
            <a:r>
              <a:rPr lang="en-US" altLang="ko-KR" smtClean="0"/>
              <a:t>– </a:t>
            </a:r>
            <a:r>
              <a:rPr lang="ko-KR" altLang="en-US" smtClean="0"/>
              <a:t>모듈별 </a:t>
            </a:r>
            <a:r>
              <a:rPr lang="ko-KR" altLang="en-US" smtClean="0"/>
              <a:t>측정 </a:t>
            </a:r>
            <a:r>
              <a:rPr lang="en-US" altLang="ko-KR" smtClean="0"/>
              <a:t>(1M)</a:t>
            </a:r>
            <a:endParaRPr lang="ko-KR" altLang="en-US" dirty="0"/>
          </a:p>
        </p:txBody>
      </p:sp>
      <p:sp>
        <p:nvSpPr>
          <p:cNvPr id="13" name="부제목 3"/>
          <p:cNvSpPr>
            <a:spLocks noGrp="1"/>
          </p:cNvSpPr>
          <p:nvPr>
            <p:ph type="subTitle" idx="1"/>
          </p:nvPr>
        </p:nvSpPr>
        <p:spPr>
          <a:xfrm>
            <a:off x="704528" y="260648"/>
            <a:ext cx="6934200" cy="262880"/>
          </a:xfrm>
        </p:spPr>
        <p:txBody>
          <a:bodyPr/>
          <a:lstStyle/>
          <a:p>
            <a:r>
              <a:rPr lang="en-US" altLang="ko-KR" smtClean="0"/>
              <a:t>BLE </a:t>
            </a:r>
            <a:r>
              <a:rPr lang="ko-KR" altLang="en-US" smtClean="0"/>
              <a:t>통신기반 스마트폰 출입시동 선행개발 </a:t>
            </a:r>
            <a:r>
              <a:rPr lang="en-US" altLang="ko-KR" smtClean="0"/>
              <a:t>(2</a:t>
            </a:r>
            <a:r>
              <a:rPr lang="ko-KR" altLang="en-US" smtClean="0"/>
              <a:t>차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04528" y="980728"/>
            <a:ext cx="77048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arenR" startAt="4"/>
            </a:pPr>
            <a:r>
              <a:rPr lang="en-US" altLang="ko-KR" sz="1400" smtClean="0">
                <a:solidFill>
                  <a:prstClr val="black"/>
                </a:solidFill>
              </a:rPr>
              <a:t>BLE Sub 03 </a:t>
            </a:r>
            <a:r>
              <a:rPr lang="ko-KR" altLang="en-US" sz="1400" smtClean="0">
                <a:solidFill>
                  <a:prstClr val="black"/>
                </a:solidFill>
              </a:rPr>
              <a:t>모듈</a:t>
            </a:r>
            <a:r>
              <a:rPr lang="en-US" altLang="ko-KR" sz="1400" smtClean="0"/>
              <a:t> (</a:t>
            </a:r>
            <a:r>
              <a:rPr lang="ko-KR" altLang="en-US" sz="1400" smtClean="0"/>
              <a:t>차량 좌 하</a:t>
            </a:r>
            <a:r>
              <a:rPr lang="en-US" altLang="ko-KR" sz="1400" smtClean="0"/>
              <a:t>)</a:t>
            </a:r>
            <a:r>
              <a:rPr lang="ko-KR" altLang="en-US" sz="1400" smtClean="0">
                <a:solidFill>
                  <a:prstClr val="black"/>
                </a:solidFill>
              </a:rPr>
              <a:t> </a:t>
            </a:r>
            <a:r>
              <a:rPr lang="en-US" altLang="ko-KR" sz="1400" smtClean="0">
                <a:solidFill>
                  <a:prstClr val="black"/>
                </a:solidFill>
              </a:rPr>
              <a:t>RSSI </a:t>
            </a:r>
            <a:r>
              <a:rPr lang="ko-KR" altLang="en-US" sz="1400" smtClean="0">
                <a:solidFill>
                  <a:prstClr val="black"/>
                </a:solidFill>
              </a:rPr>
              <a:t>측정</a:t>
            </a:r>
            <a:endParaRPr lang="en-US" altLang="ko-KR" sz="1400" smtClean="0">
              <a:solidFill>
                <a:prstClr val="black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344488" y="4653136"/>
          <a:ext cx="9217025" cy="167162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</a:tblGrid>
              <a:tr h="1260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/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ANT 1</a:t>
                      </a:r>
                    </a:p>
                    <a:p>
                      <a:pPr algn="ctr" fontAlgn="ctr"/>
                      <a:r>
                        <a:rPr 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PIFA Antenna 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ANT 2</a:t>
                      </a:r>
                    </a:p>
                    <a:p>
                      <a:pPr algn="ctr" fontAlgn="ctr"/>
                      <a:r>
                        <a:rPr 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Monopole Antenna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ANT 1&amp;2</a:t>
                      </a:r>
                    </a:p>
                    <a:p>
                      <a:pPr algn="ctr" fontAlgn="ctr"/>
                      <a:r>
                        <a:rPr lang="ko-KR" alt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최대값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26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Main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Sub 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2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3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4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5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6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7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Main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Sub 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2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3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4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5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6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7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Main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Sub 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2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3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4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5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6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7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0°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-67.03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-74.41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-80.16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-82.39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-71.08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-63.16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-71.65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-66.61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-80.64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-74.54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-74.04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-87.58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-72.69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-68.18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-73.66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-66.03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-77.22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-72.96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-74.04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-81.99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-69.98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-63.16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-69.95</a:t>
                      </a:r>
                    </a:p>
                  </a:txBody>
                  <a:tcPr marL="0" marR="0" marT="0" marB="0" anchor="ctr"/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45°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-80.11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-82.02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-71.53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-74.29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-73.01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-71.03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-77.28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-79.9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-78.43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-79.56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-78.13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-85.6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-72.06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-75.84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-79.59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-79.31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-78.43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-71.53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-74.29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-79.89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-70.89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-76.05</a:t>
                      </a:r>
                    </a:p>
                  </a:txBody>
                  <a:tcPr marL="0" marR="0" marT="0" marB="0" anchor="ctr"/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90°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-82.9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-74.36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-72.21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-84.61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-67.99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-59.34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-76.97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-82.62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-78.85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-73.29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-73.09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-86.6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-74.39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-69.65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-73.76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-82.13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-71.86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-70.66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-83.04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-67.99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-59.34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-73.72</a:t>
                      </a:r>
                    </a:p>
                  </a:txBody>
                  <a:tcPr marL="0" marR="0" marT="0" marB="0" anchor="ctr"/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135°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-73.71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-70.64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-67.86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-63.35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-77.25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-66.1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-66.48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-76.05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-73.39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-73.59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-70.92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-67.66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-79.38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-71.27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-79.32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-72.84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-70.47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-67.08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-62.68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-76.56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-66.1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-66.48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-71.34</a:t>
                      </a:r>
                    </a:p>
                  </a:txBody>
                  <a:tcPr marL="0" marR="0" marT="0" marB="0" anchor="ctr"/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180°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-78.8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-79.57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-64.27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-82.91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-71.91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-72.76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-77.89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-78.35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-84.84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-74.64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-67.36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-87.4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-64.99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-78.62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-79.22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-77.43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-79.49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-72.98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-64.27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-82.67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-64.8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-72.45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-75.54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16" name="차트 15"/>
          <p:cNvGraphicFramePr/>
          <p:nvPr/>
        </p:nvGraphicFramePr>
        <p:xfrm>
          <a:off x="1136576" y="1916832"/>
          <a:ext cx="252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차트 16"/>
          <p:cNvGraphicFramePr/>
          <p:nvPr/>
        </p:nvGraphicFramePr>
        <p:xfrm>
          <a:off x="3693000" y="1916832"/>
          <a:ext cx="252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차트 18"/>
          <p:cNvGraphicFramePr/>
          <p:nvPr/>
        </p:nvGraphicFramePr>
        <p:xfrm>
          <a:off x="6249144" y="1916832"/>
          <a:ext cx="252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="" xmlns:p14="http://schemas.microsoft.com/office/powerpoint/2010/main" val="320576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표 66"/>
          <p:cNvGraphicFramePr>
            <a:graphicFrameLocks noGrp="1"/>
          </p:cNvGraphicFramePr>
          <p:nvPr/>
        </p:nvGraphicFramePr>
        <p:xfrm>
          <a:off x="1120526" y="1412776"/>
          <a:ext cx="7664949" cy="30769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4983"/>
                <a:gridCol w="2554983"/>
                <a:gridCol w="2554983"/>
              </a:tblGrid>
              <a:tr h="5040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ANT 1</a:t>
                      </a:r>
                    </a:p>
                    <a:p>
                      <a:pPr latinLnBrk="1"/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PIFA Antenna </a:t>
                      </a:r>
                    </a:p>
                  </a:txBody>
                  <a:tcPr marL="106130" marR="106130" marT="53065" marB="530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ANT 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Monopole</a:t>
                      </a:r>
                      <a:r>
                        <a:rPr lang="en-US" altLang="ko-KR" sz="1100" b="1" baseline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Antenna</a:t>
                      </a:r>
                    </a:p>
                  </a:txBody>
                  <a:tcPr marL="106130" marR="106130" marT="53065" marB="530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ANT 1&amp;2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smtClean="0">
                          <a:solidFill>
                            <a:schemeClr val="bg1"/>
                          </a:solidFill>
                        </a:rPr>
                        <a:t>최대값</a:t>
                      </a:r>
                      <a:endParaRPr lang="en-US" altLang="ko-KR" sz="1100" b="1" smtClean="0">
                        <a:solidFill>
                          <a:schemeClr val="bg1"/>
                        </a:solidFill>
                      </a:endParaRPr>
                    </a:p>
                  </a:txBody>
                  <a:tcPr marL="106130" marR="106130" marT="53065" marB="53065" anchor="ctr">
                    <a:solidFill>
                      <a:schemeClr val="accent1"/>
                    </a:solidFill>
                  </a:tcPr>
                </a:tc>
              </a:tr>
              <a:tr h="2572925"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6130" marR="106130" marT="53065" marB="5306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6130" marR="106130" marT="53065" marB="5306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6130" marR="106130" marT="53065" marB="53065"/>
                </a:tc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mtClean="0"/>
              <a:t>4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실험 결과 </a:t>
            </a:r>
            <a:r>
              <a:rPr lang="en-US" altLang="ko-KR" smtClean="0"/>
              <a:t>– </a:t>
            </a:r>
            <a:r>
              <a:rPr lang="ko-KR" altLang="en-US" smtClean="0"/>
              <a:t>모듈별 </a:t>
            </a:r>
            <a:r>
              <a:rPr lang="ko-KR" altLang="en-US" smtClean="0"/>
              <a:t>측정 </a:t>
            </a:r>
            <a:r>
              <a:rPr lang="en-US" altLang="ko-KR" smtClean="0"/>
              <a:t>(1M)</a:t>
            </a:r>
            <a:endParaRPr lang="ko-KR" altLang="en-US" dirty="0"/>
          </a:p>
        </p:txBody>
      </p:sp>
      <p:sp>
        <p:nvSpPr>
          <p:cNvPr id="13" name="부제목 3"/>
          <p:cNvSpPr>
            <a:spLocks noGrp="1"/>
          </p:cNvSpPr>
          <p:nvPr>
            <p:ph type="subTitle" idx="1"/>
          </p:nvPr>
        </p:nvSpPr>
        <p:spPr>
          <a:xfrm>
            <a:off x="704528" y="260648"/>
            <a:ext cx="6934200" cy="262880"/>
          </a:xfrm>
        </p:spPr>
        <p:txBody>
          <a:bodyPr/>
          <a:lstStyle/>
          <a:p>
            <a:r>
              <a:rPr lang="en-US" altLang="ko-KR" smtClean="0"/>
              <a:t>BLE </a:t>
            </a:r>
            <a:r>
              <a:rPr lang="ko-KR" altLang="en-US" smtClean="0"/>
              <a:t>통신기반 스마트폰 출입시동 선행개발 </a:t>
            </a:r>
            <a:r>
              <a:rPr lang="en-US" altLang="ko-KR" smtClean="0"/>
              <a:t>(2</a:t>
            </a:r>
            <a:r>
              <a:rPr lang="ko-KR" altLang="en-US" smtClean="0"/>
              <a:t>차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04528" y="980728"/>
            <a:ext cx="77048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arenR" startAt="5"/>
            </a:pPr>
            <a:r>
              <a:rPr lang="en-US" altLang="ko-KR" sz="1400" smtClean="0">
                <a:solidFill>
                  <a:prstClr val="black"/>
                </a:solidFill>
              </a:rPr>
              <a:t>BLE Sub 04 </a:t>
            </a:r>
            <a:r>
              <a:rPr lang="ko-KR" altLang="en-US" sz="1400" smtClean="0">
                <a:solidFill>
                  <a:prstClr val="black"/>
                </a:solidFill>
              </a:rPr>
              <a:t>모듈</a:t>
            </a:r>
            <a:r>
              <a:rPr lang="en-US" altLang="ko-KR" sz="1400" smtClean="0"/>
              <a:t> (</a:t>
            </a:r>
            <a:r>
              <a:rPr lang="ko-KR" altLang="en-US" sz="1400" smtClean="0"/>
              <a:t>차량 전방</a:t>
            </a:r>
            <a:r>
              <a:rPr lang="en-US" altLang="ko-KR" sz="1400" smtClean="0"/>
              <a:t>)</a:t>
            </a:r>
            <a:r>
              <a:rPr lang="ko-KR" altLang="en-US" sz="1400" smtClean="0">
                <a:solidFill>
                  <a:prstClr val="black"/>
                </a:solidFill>
              </a:rPr>
              <a:t> </a:t>
            </a:r>
            <a:r>
              <a:rPr lang="en-US" altLang="ko-KR" sz="1400" smtClean="0">
                <a:solidFill>
                  <a:prstClr val="black"/>
                </a:solidFill>
              </a:rPr>
              <a:t>RSSI </a:t>
            </a:r>
            <a:r>
              <a:rPr lang="ko-KR" altLang="en-US" sz="1400" smtClean="0">
                <a:solidFill>
                  <a:prstClr val="black"/>
                </a:solidFill>
              </a:rPr>
              <a:t>측정</a:t>
            </a:r>
            <a:endParaRPr lang="en-US" altLang="ko-KR" sz="1400" smtClean="0">
              <a:solidFill>
                <a:prstClr val="black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344488" y="4653136"/>
          <a:ext cx="9217025" cy="167162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</a:tblGrid>
              <a:tr h="1260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/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ANT 1</a:t>
                      </a:r>
                    </a:p>
                    <a:p>
                      <a:pPr algn="ctr" fontAlgn="ctr"/>
                      <a:r>
                        <a:rPr 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PIFA Antenna 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ANT 2</a:t>
                      </a:r>
                    </a:p>
                    <a:p>
                      <a:pPr algn="ctr" fontAlgn="ctr"/>
                      <a:r>
                        <a:rPr 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Monopole Antenna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ANT 1&amp;2</a:t>
                      </a:r>
                    </a:p>
                    <a:p>
                      <a:pPr algn="ctr" fontAlgn="ctr"/>
                      <a:r>
                        <a:rPr lang="ko-KR" alt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최대값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26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Main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Sub 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2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3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4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5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6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7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Main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Sub 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2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3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4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5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6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7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Main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Sub 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2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3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4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5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6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7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0°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-80.82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-75.41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-84.6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-78.37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-57.17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-82.97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-78.73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-82.52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-75.79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-86.14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-81.34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-67.22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-84.3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-80.26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-86.12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-79.69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-73.05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-83.45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-57.17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-82.58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-77.67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-82</a:t>
                      </a:r>
                    </a:p>
                  </a:txBody>
                  <a:tcPr marL="0" marR="0" marT="0" marB="0" anchor="ctr"/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45°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-74.56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-81.89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-88.11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-77.79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-59.02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-85.87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-77.34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-74.12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-80.13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-89.78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-78.81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-65.6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-83.84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-85.07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-82.68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-73.68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-79.32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-87.44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-75.76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-59.02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-83.54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-82.91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-77.34</a:t>
                      </a:r>
                    </a:p>
                  </a:txBody>
                  <a:tcPr marL="0" marR="0" marT="0" marB="0" anchor="ctr"/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90°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-70.75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-73.93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-73.56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-53.65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-79.35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-71.06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-70.76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-79.29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-80.31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-71.96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-60.34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-81.53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-76.02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-77.71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-70.24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-73.93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-75.77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-70.77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-53.65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-78.85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-75.66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</a:t>
                      </a:r>
                    </a:p>
                  </a:txBody>
                  <a:tcPr marL="0" marR="0" marT="0" marB="0" anchor="ctr"/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135°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-71.66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-72.43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-57.35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-79.42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-73.14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-75.91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-71.21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-74.23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-78.06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-71.32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-57.19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-82.67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-69.97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-81.5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-71.19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-73.71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-71.89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-70.12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-56.81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-78.65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-69.85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-75.91</a:t>
                      </a:r>
                    </a:p>
                  </a:txBody>
                  <a:tcPr marL="0" marR="0" marT="0" marB="0" anchor="ctr"/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180°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-71.09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-69.71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-67.54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-74.76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-58.16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-81.4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-67.03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-70.81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-70.94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-73.81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-73.08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-78.46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-67.59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-82.47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-68.99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-76.55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-70.11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-69.71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-67.54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-74.76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-58.16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-81.28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-67.03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-70.81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16" name="차트 15"/>
          <p:cNvGraphicFramePr/>
          <p:nvPr/>
        </p:nvGraphicFramePr>
        <p:xfrm>
          <a:off x="1136576" y="1916832"/>
          <a:ext cx="252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차트 16"/>
          <p:cNvGraphicFramePr/>
          <p:nvPr/>
        </p:nvGraphicFramePr>
        <p:xfrm>
          <a:off x="3693000" y="1916832"/>
          <a:ext cx="252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차트 18"/>
          <p:cNvGraphicFramePr/>
          <p:nvPr/>
        </p:nvGraphicFramePr>
        <p:xfrm>
          <a:off x="6249144" y="1916832"/>
          <a:ext cx="252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="" xmlns:p14="http://schemas.microsoft.com/office/powerpoint/2010/main" val="320576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표 66"/>
          <p:cNvGraphicFramePr>
            <a:graphicFrameLocks noGrp="1"/>
          </p:cNvGraphicFramePr>
          <p:nvPr/>
        </p:nvGraphicFramePr>
        <p:xfrm>
          <a:off x="1120526" y="1412776"/>
          <a:ext cx="7664949" cy="30769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4983"/>
                <a:gridCol w="2554983"/>
                <a:gridCol w="2554983"/>
              </a:tblGrid>
              <a:tr h="5040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ANT 1</a:t>
                      </a:r>
                    </a:p>
                    <a:p>
                      <a:pPr latinLnBrk="1"/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PIFA Antenna </a:t>
                      </a:r>
                    </a:p>
                  </a:txBody>
                  <a:tcPr marL="106130" marR="106130" marT="53065" marB="530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ANT 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Monopole</a:t>
                      </a:r>
                      <a:r>
                        <a:rPr lang="en-US" altLang="ko-KR" sz="1100" b="1" baseline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Antenna</a:t>
                      </a:r>
                    </a:p>
                  </a:txBody>
                  <a:tcPr marL="106130" marR="106130" marT="53065" marB="530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ANT 1&amp;2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smtClean="0">
                          <a:solidFill>
                            <a:schemeClr val="bg1"/>
                          </a:solidFill>
                        </a:rPr>
                        <a:t>최대값</a:t>
                      </a:r>
                      <a:endParaRPr lang="en-US" altLang="ko-KR" sz="1100" b="1" smtClean="0">
                        <a:solidFill>
                          <a:schemeClr val="bg1"/>
                        </a:solidFill>
                      </a:endParaRPr>
                    </a:p>
                  </a:txBody>
                  <a:tcPr marL="106130" marR="106130" marT="53065" marB="53065" anchor="ctr">
                    <a:solidFill>
                      <a:schemeClr val="accent1"/>
                    </a:solidFill>
                  </a:tcPr>
                </a:tc>
              </a:tr>
              <a:tr h="2572925"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6130" marR="106130" marT="53065" marB="5306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6130" marR="106130" marT="53065" marB="5306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6130" marR="106130" marT="53065" marB="53065"/>
                </a:tc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mtClean="0"/>
              <a:t>4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실험 결과 </a:t>
            </a:r>
            <a:r>
              <a:rPr lang="en-US" altLang="ko-KR" smtClean="0"/>
              <a:t>– </a:t>
            </a:r>
            <a:r>
              <a:rPr lang="ko-KR" altLang="en-US" smtClean="0"/>
              <a:t>모듈별 </a:t>
            </a:r>
            <a:r>
              <a:rPr lang="ko-KR" altLang="en-US" smtClean="0"/>
              <a:t>측정 </a:t>
            </a:r>
            <a:r>
              <a:rPr lang="en-US" altLang="ko-KR" smtClean="0"/>
              <a:t>(1M)</a:t>
            </a:r>
            <a:endParaRPr lang="ko-KR" altLang="en-US" dirty="0"/>
          </a:p>
        </p:txBody>
      </p:sp>
      <p:sp>
        <p:nvSpPr>
          <p:cNvPr id="13" name="부제목 3"/>
          <p:cNvSpPr>
            <a:spLocks noGrp="1"/>
          </p:cNvSpPr>
          <p:nvPr>
            <p:ph type="subTitle" idx="1"/>
          </p:nvPr>
        </p:nvSpPr>
        <p:spPr>
          <a:xfrm>
            <a:off x="704528" y="260648"/>
            <a:ext cx="6934200" cy="262880"/>
          </a:xfrm>
        </p:spPr>
        <p:txBody>
          <a:bodyPr/>
          <a:lstStyle/>
          <a:p>
            <a:r>
              <a:rPr lang="en-US" altLang="ko-KR" smtClean="0"/>
              <a:t>BLE </a:t>
            </a:r>
            <a:r>
              <a:rPr lang="ko-KR" altLang="en-US" smtClean="0"/>
              <a:t>통신기반 스마트폰 출입시동 선행개발 </a:t>
            </a:r>
            <a:r>
              <a:rPr lang="en-US" altLang="ko-KR" smtClean="0"/>
              <a:t>(2</a:t>
            </a:r>
            <a:r>
              <a:rPr lang="ko-KR" altLang="en-US" smtClean="0"/>
              <a:t>차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04528" y="980728"/>
            <a:ext cx="77048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arenR" startAt="6"/>
            </a:pPr>
            <a:r>
              <a:rPr lang="en-US" altLang="ko-KR" sz="1400" smtClean="0">
                <a:solidFill>
                  <a:prstClr val="black"/>
                </a:solidFill>
              </a:rPr>
              <a:t>BLE Sub 05 </a:t>
            </a:r>
            <a:r>
              <a:rPr lang="ko-KR" altLang="en-US" sz="1400" smtClean="0">
                <a:solidFill>
                  <a:prstClr val="black"/>
                </a:solidFill>
              </a:rPr>
              <a:t>모듈</a:t>
            </a:r>
            <a:r>
              <a:rPr lang="en-US" altLang="ko-KR" sz="1400" smtClean="0"/>
              <a:t> (</a:t>
            </a:r>
            <a:r>
              <a:rPr lang="ko-KR" altLang="en-US" sz="1400" smtClean="0"/>
              <a:t>차량 후방</a:t>
            </a:r>
            <a:r>
              <a:rPr lang="en-US" altLang="ko-KR" sz="1400" smtClean="0"/>
              <a:t>)</a:t>
            </a:r>
            <a:r>
              <a:rPr lang="ko-KR" altLang="en-US" sz="1400" smtClean="0">
                <a:solidFill>
                  <a:prstClr val="black"/>
                </a:solidFill>
              </a:rPr>
              <a:t> </a:t>
            </a:r>
            <a:r>
              <a:rPr lang="en-US" altLang="ko-KR" sz="1400" smtClean="0">
                <a:solidFill>
                  <a:prstClr val="black"/>
                </a:solidFill>
              </a:rPr>
              <a:t>RSSI </a:t>
            </a:r>
            <a:r>
              <a:rPr lang="ko-KR" altLang="en-US" sz="1400" smtClean="0">
                <a:solidFill>
                  <a:prstClr val="black"/>
                </a:solidFill>
              </a:rPr>
              <a:t>측정</a:t>
            </a:r>
            <a:endParaRPr lang="en-US" altLang="ko-KR" sz="1400" smtClean="0">
              <a:solidFill>
                <a:prstClr val="black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344488" y="4653136"/>
          <a:ext cx="9217025" cy="167162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</a:tblGrid>
              <a:tr h="1260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/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ANT 1</a:t>
                      </a:r>
                    </a:p>
                    <a:p>
                      <a:pPr algn="ctr" fontAlgn="ctr"/>
                      <a:r>
                        <a:rPr 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PIFA Antenna 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ANT 2</a:t>
                      </a:r>
                    </a:p>
                    <a:p>
                      <a:pPr algn="ctr" fontAlgn="ctr"/>
                      <a:r>
                        <a:rPr 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Monopole Antenna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ANT 1&amp;2</a:t>
                      </a:r>
                    </a:p>
                    <a:p>
                      <a:pPr algn="ctr" fontAlgn="ctr"/>
                      <a:r>
                        <a:rPr lang="ko-KR" alt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최대값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26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Main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Sub 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2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3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4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5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6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7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Main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Sub 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2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3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4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5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6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7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Main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Sub 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2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3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4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5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6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7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0°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-79.61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-73.66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-73.24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-84.82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-62.81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-74.52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-79.96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-81.09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-79.28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-93.21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-70.74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-82.6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-79.06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-73.66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-72.19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-73.21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-84.82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-62.81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-74.52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-75.26</a:t>
                      </a:r>
                    </a:p>
                  </a:txBody>
                  <a:tcPr marL="0" marR="0" marT="0" marB="0" anchor="ctr"/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45°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-78.06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-68.28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-75.65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-77.05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-89.58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-57.88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-68.29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-79.36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-77.63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-77.84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-79.91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-79.55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-89.37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-76.13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-77.25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-77.27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-68.28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-75.65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-76.25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-87.48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-57.88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-68.29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-73.95</a:t>
                      </a:r>
                    </a:p>
                  </a:txBody>
                  <a:tcPr marL="0" marR="0" marT="0" marB="0" anchor="ctr"/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90°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-78.62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-68.45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-66.99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-74.37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-88.11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-65.05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-69.68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-78.92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-77.69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-72.74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-76.18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-82.78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-94.09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-66.95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-75.82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-79.93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-77.24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-67.47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-66.38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-74.37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-87.96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-63.78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-69.68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-78.78</a:t>
                      </a:r>
                    </a:p>
                  </a:txBody>
                  <a:tcPr marL="0" marR="0" marT="0" marB="0" anchor="ctr"/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135°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-67.87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-77.88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-69.89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-70.42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-90.8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-66.94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-81.27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-67.32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-67.28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-79.37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-74.14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-80.39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-94.17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-62.94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-82.57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-70.28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-66.63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-77.37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-69.89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-70.18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-90.75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-62.54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-78.92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-66.78</a:t>
                      </a:r>
                    </a:p>
                  </a:txBody>
                  <a:tcPr marL="0" marR="0" marT="0" marB="0" anchor="ctr"/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180°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-74.3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-78.66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-66.47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-68.84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-89.59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-66.21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-71.44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-83.88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-74.58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-82.59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-72.93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-73.83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-89.75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-68.73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-80.36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-74.04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-78.29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-66.02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-68.84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-88.09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-65.46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-71.43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-80.06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16" name="차트 15"/>
          <p:cNvGraphicFramePr/>
          <p:nvPr/>
        </p:nvGraphicFramePr>
        <p:xfrm>
          <a:off x="1136576" y="1916832"/>
          <a:ext cx="252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차트 16"/>
          <p:cNvGraphicFramePr/>
          <p:nvPr/>
        </p:nvGraphicFramePr>
        <p:xfrm>
          <a:off x="3693000" y="1916832"/>
          <a:ext cx="252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차트 18"/>
          <p:cNvGraphicFramePr/>
          <p:nvPr/>
        </p:nvGraphicFramePr>
        <p:xfrm>
          <a:off x="6249144" y="1916832"/>
          <a:ext cx="252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="" xmlns:p14="http://schemas.microsoft.com/office/powerpoint/2010/main" val="320576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표 66"/>
          <p:cNvGraphicFramePr>
            <a:graphicFrameLocks noGrp="1"/>
          </p:cNvGraphicFramePr>
          <p:nvPr/>
        </p:nvGraphicFramePr>
        <p:xfrm>
          <a:off x="1120526" y="1412776"/>
          <a:ext cx="7664949" cy="30769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4983"/>
                <a:gridCol w="2554983"/>
                <a:gridCol w="2554983"/>
              </a:tblGrid>
              <a:tr h="5040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ANT 1</a:t>
                      </a:r>
                    </a:p>
                    <a:p>
                      <a:pPr latinLnBrk="1"/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PIFA Antenna </a:t>
                      </a:r>
                    </a:p>
                  </a:txBody>
                  <a:tcPr marL="106130" marR="106130" marT="53065" marB="530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ANT 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Monopole</a:t>
                      </a:r>
                      <a:r>
                        <a:rPr lang="en-US" altLang="ko-KR" sz="1100" b="1" baseline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Antenna</a:t>
                      </a:r>
                    </a:p>
                  </a:txBody>
                  <a:tcPr marL="106130" marR="106130" marT="53065" marB="530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ANT 1&amp;2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smtClean="0">
                          <a:solidFill>
                            <a:schemeClr val="bg1"/>
                          </a:solidFill>
                        </a:rPr>
                        <a:t>최대값</a:t>
                      </a:r>
                      <a:endParaRPr lang="en-US" altLang="ko-KR" sz="1100" b="1" smtClean="0">
                        <a:solidFill>
                          <a:schemeClr val="bg1"/>
                        </a:solidFill>
                      </a:endParaRPr>
                    </a:p>
                  </a:txBody>
                  <a:tcPr marL="106130" marR="106130" marT="53065" marB="53065" anchor="ctr">
                    <a:solidFill>
                      <a:schemeClr val="accent1"/>
                    </a:solidFill>
                  </a:tcPr>
                </a:tc>
              </a:tr>
              <a:tr h="2572925"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6130" marR="106130" marT="53065" marB="5306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6130" marR="106130" marT="53065" marB="5306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6130" marR="106130" marT="53065" marB="53065"/>
                </a:tc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mtClean="0"/>
              <a:t>4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실험 결과 </a:t>
            </a:r>
            <a:r>
              <a:rPr lang="en-US" altLang="ko-KR" smtClean="0"/>
              <a:t>– </a:t>
            </a:r>
            <a:r>
              <a:rPr lang="ko-KR" altLang="en-US" smtClean="0"/>
              <a:t>모듈별 </a:t>
            </a:r>
            <a:r>
              <a:rPr lang="ko-KR" altLang="en-US" smtClean="0"/>
              <a:t>측정 </a:t>
            </a:r>
            <a:r>
              <a:rPr lang="en-US" altLang="ko-KR" smtClean="0"/>
              <a:t>(1M)</a:t>
            </a:r>
            <a:endParaRPr lang="ko-KR" altLang="en-US" dirty="0"/>
          </a:p>
        </p:txBody>
      </p:sp>
      <p:sp>
        <p:nvSpPr>
          <p:cNvPr id="13" name="부제목 3"/>
          <p:cNvSpPr>
            <a:spLocks noGrp="1"/>
          </p:cNvSpPr>
          <p:nvPr>
            <p:ph type="subTitle" idx="1"/>
          </p:nvPr>
        </p:nvSpPr>
        <p:spPr>
          <a:xfrm>
            <a:off x="704528" y="260648"/>
            <a:ext cx="6934200" cy="262880"/>
          </a:xfrm>
        </p:spPr>
        <p:txBody>
          <a:bodyPr/>
          <a:lstStyle/>
          <a:p>
            <a:r>
              <a:rPr lang="en-US" altLang="ko-KR" smtClean="0"/>
              <a:t>BLE </a:t>
            </a:r>
            <a:r>
              <a:rPr lang="ko-KR" altLang="en-US" smtClean="0"/>
              <a:t>통신기반 스마트폰 출입시동 선행개발 </a:t>
            </a:r>
            <a:r>
              <a:rPr lang="en-US" altLang="ko-KR" smtClean="0"/>
              <a:t>(2</a:t>
            </a:r>
            <a:r>
              <a:rPr lang="ko-KR" altLang="en-US" smtClean="0"/>
              <a:t>차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04528" y="980728"/>
            <a:ext cx="77048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arenR" startAt="7"/>
            </a:pPr>
            <a:r>
              <a:rPr lang="en-US" altLang="ko-KR" sz="1400" smtClean="0">
                <a:solidFill>
                  <a:prstClr val="black"/>
                </a:solidFill>
              </a:rPr>
              <a:t>BLE Sub 06 </a:t>
            </a:r>
            <a:r>
              <a:rPr lang="ko-KR" altLang="en-US" sz="1400" smtClean="0">
                <a:solidFill>
                  <a:prstClr val="black"/>
                </a:solidFill>
              </a:rPr>
              <a:t>모듈</a:t>
            </a:r>
            <a:r>
              <a:rPr lang="en-US" altLang="ko-KR" sz="1400" smtClean="0"/>
              <a:t> (</a:t>
            </a:r>
            <a:r>
              <a:rPr lang="ko-KR" altLang="en-US" sz="1400" smtClean="0"/>
              <a:t>차량 우 중</a:t>
            </a:r>
            <a:r>
              <a:rPr lang="en-US" altLang="ko-KR" sz="1400" smtClean="0"/>
              <a:t>)</a:t>
            </a:r>
            <a:r>
              <a:rPr lang="ko-KR" altLang="en-US" sz="1400" smtClean="0">
                <a:solidFill>
                  <a:prstClr val="black"/>
                </a:solidFill>
              </a:rPr>
              <a:t> </a:t>
            </a:r>
            <a:r>
              <a:rPr lang="en-US" altLang="ko-KR" sz="1400" smtClean="0">
                <a:solidFill>
                  <a:prstClr val="black"/>
                </a:solidFill>
              </a:rPr>
              <a:t>RSSI </a:t>
            </a:r>
            <a:r>
              <a:rPr lang="ko-KR" altLang="en-US" sz="1400" smtClean="0">
                <a:solidFill>
                  <a:prstClr val="black"/>
                </a:solidFill>
              </a:rPr>
              <a:t>측정</a:t>
            </a:r>
            <a:endParaRPr lang="en-US" altLang="ko-KR" sz="1400" smtClean="0">
              <a:solidFill>
                <a:prstClr val="black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344488" y="4653136"/>
          <a:ext cx="9217025" cy="167162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</a:tblGrid>
              <a:tr h="1260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/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ANT 1</a:t>
                      </a:r>
                    </a:p>
                    <a:p>
                      <a:pPr algn="ctr" fontAlgn="ctr"/>
                      <a:r>
                        <a:rPr 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PIFA Antenna 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ANT 2</a:t>
                      </a:r>
                    </a:p>
                    <a:p>
                      <a:pPr algn="ctr" fontAlgn="ctr"/>
                      <a:r>
                        <a:rPr 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Monopole Antenna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ANT 1&amp;2</a:t>
                      </a:r>
                    </a:p>
                    <a:p>
                      <a:pPr algn="ctr" fontAlgn="ctr"/>
                      <a:r>
                        <a:rPr lang="ko-KR" alt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최대값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26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Main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Sub 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2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3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4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5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6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7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Main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Sub 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2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3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4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5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6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7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Main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Sub 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2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3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4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5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6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7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0°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-75.99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-74.73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-63.39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-63.57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-87.36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-68.11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-58.3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-64.89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-75.59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-73.64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-65.91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-66.7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-88.61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-71.52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-68.34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-74.96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-72.58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-63.39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-63.57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-86.17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-67.97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-58.3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-63.25</a:t>
                      </a:r>
                    </a:p>
                  </a:txBody>
                  <a:tcPr marL="0" marR="0" marT="0" marB="0" anchor="ctr"/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45°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-74.27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-67.95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-74.57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-81.48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-81.7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-74.24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-62.75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-73.36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-84.09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-76.13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-83.53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-81.17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-77.23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-73.21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-67.95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-74.59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-73.25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-81.17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-80.23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-73.38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-62.75</a:t>
                      </a:r>
                    </a:p>
                  </a:txBody>
                  <a:tcPr marL="0" marR="0" marT="0" marB="0" anchor="ctr"/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90°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-76.37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-72.63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-70.49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-76.95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-81.37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-71.76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-68.04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-75.84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-73.86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-76.63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-72.62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-81.97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-82.11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-72.12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-75.18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-75.04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-72.63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-70.38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-76.84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-80.04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-70.37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-68.04</a:t>
                      </a:r>
                    </a:p>
                  </a:txBody>
                  <a:tcPr marL="0" marR="0" marT="0" marB="0" anchor="ctr"/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135°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-69.51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-69.9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-73.32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-75.86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-73.35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-81.4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-67.04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-59.46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-69.13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-73.82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-77.85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-77.79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-74.08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-73.82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-63.79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-68.44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-69.27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-72.98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-74.52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-72.25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-79.09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-66.39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-59.46</a:t>
                      </a:r>
                    </a:p>
                  </a:txBody>
                  <a:tcPr marL="0" marR="0" marT="0" marB="0" anchor="ctr"/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180°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-59.45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-66.09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-69.26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-63.15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-71.02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-80.39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-64.72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-60.34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-59.22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-60.08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-75.35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-69.17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-75.69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-83.41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-65.33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-65.7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-58.77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-60.08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-69.25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-63.15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-71.02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-80.25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-63.62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-60.34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16" name="차트 15"/>
          <p:cNvGraphicFramePr/>
          <p:nvPr/>
        </p:nvGraphicFramePr>
        <p:xfrm>
          <a:off x="1136576" y="1916832"/>
          <a:ext cx="252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차트 16"/>
          <p:cNvGraphicFramePr/>
          <p:nvPr/>
        </p:nvGraphicFramePr>
        <p:xfrm>
          <a:off x="3693000" y="1916832"/>
          <a:ext cx="252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차트 18"/>
          <p:cNvGraphicFramePr/>
          <p:nvPr/>
        </p:nvGraphicFramePr>
        <p:xfrm>
          <a:off x="6249144" y="1916832"/>
          <a:ext cx="252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="" xmlns:p14="http://schemas.microsoft.com/office/powerpoint/2010/main" val="320576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표 66"/>
          <p:cNvGraphicFramePr>
            <a:graphicFrameLocks noGrp="1"/>
          </p:cNvGraphicFramePr>
          <p:nvPr/>
        </p:nvGraphicFramePr>
        <p:xfrm>
          <a:off x="1120526" y="1412776"/>
          <a:ext cx="7664949" cy="30769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4983"/>
                <a:gridCol w="2554983"/>
                <a:gridCol w="2554983"/>
              </a:tblGrid>
              <a:tr h="5040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ANT 1</a:t>
                      </a:r>
                    </a:p>
                    <a:p>
                      <a:pPr latinLnBrk="1"/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PIFA Antenna </a:t>
                      </a:r>
                    </a:p>
                  </a:txBody>
                  <a:tcPr marL="106130" marR="106130" marT="53065" marB="530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ANT 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Monopole</a:t>
                      </a:r>
                      <a:r>
                        <a:rPr lang="en-US" altLang="ko-KR" sz="1100" b="1" baseline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Antenna</a:t>
                      </a:r>
                    </a:p>
                  </a:txBody>
                  <a:tcPr marL="106130" marR="106130" marT="53065" marB="530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ANT 1&amp;2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smtClean="0">
                          <a:solidFill>
                            <a:schemeClr val="bg1"/>
                          </a:solidFill>
                        </a:rPr>
                        <a:t>최대값</a:t>
                      </a:r>
                      <a:endParaRPr lang="en-US" altLang="ko-KR" sz="1100" b="1" smtClean="0">
                        <a:solidFill>
                          <a:schemeClr val="bg1"/>
                        </a:solidFill>
                      </a:endParaRPr>
                    </a:p>
                  </a:txBody>
                  <a:tcPr marL="106130" marR="106130" marT="53065" marB="53065" anchor="ctr">
                    <a:solidFill>
                      <a:schemeClr val="accent1"/>
                    </a:solidFill>
                  </a:tcPr>
                </a:tc>
              </a:tr>
              <a:tr h="2572925"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6130" marR="106130" marT="53065" marB="5306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6130" marR="106130" marT="53065" marB="5306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6130" marR="106130" marT="53065" marB="53065"/>
                </a:tc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mtClean="0"/>
              <a:t>4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실험 결과 </a:t>
            </a:r>
            <a:r>
              <a:rPr lang="en-US" altLang="ko-KR" smtClean="0"/>
              <a:t>– </a:t>
            </a:r>
            <a:r>
              <a:rPr lang="ko-KR" altLang="en-US" smtClean="0"/>
              <a:t>모듈별 </a:t>
            </a:r>
            <a:r>
              <a:rPr lang="ko-KR" altLang="en-US" smtClean="0"/>
              <a:t>측정 </a:t>
            </a:r>
            <a:r>
              <a:rPr lang="en-US" altLang="ko-KR" smtClean="0"/>
              <a:t>(1M)</a:t>
            </a:r>
            <a:endParaRPr lang="ko-KR" altLang="en-US" dirty="0"/>
          </a:p>
        </p:txBody>
      </p:sp>
      <p:sp>
        <p:nvSpPr>
          <p:cNvPr id="13" name="부제목 3"/>
          <p:cNvSpPr>
            <a:spLocks noGrp="1"/>
          </p:cNvSpPr>
          <p:nvPr>
            <p:ph type="subTitle" idx="1"/>
          </p:nvPr>
        </p:nvSpPr>
        <p:spPr>
          <a:xfrm>
            <a:off x="704528" y="260648"/>
            <a:ext cx="6934200" cy="262880"/>
          </a:xfrm>
        </p:spPr>
        <p:txBody>
          <a:bodyPr/>
          <a:lstStyle/>
          <a:p>
            <a:r>
              <a:rPr lang="en-US" altLang="ko-KR" smtClean="0"/>
              <a:t>BLE </a:t>
            </a:r>
            <a:r>
              <a:rPr lang="ko-KR" altLang="en-US" smtClean="0"/>
              <a:t>통신기반 스마트폰 출입시동 선행개발 </a:t>
            </a:r>
            <a:r>
              <a:rPr lang="en-US" altLang="ko-KR" smtClean="0"/>
              <a:t>(2</a:t>
            </a:r>
            <a:r>
              <a:rPr lang="ko-KR" altLang="en-US" smtClean="0"/>
              <a:t>차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04528" y="980728"/>
            <a:ext cx="77048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arenR" startAt="8"/>
            </a:pPr>
            <a:r>
              <a:rPr lang="en-US" altLang="ko-KR" sz="1400" smtClean="0">
                <a:solidFill>
                  <a:prstClr val="black"/>
                </a:solidFill>
              </a:rPr>
              <a:t>BLE Sub 07 </a:t>
            </a:r>
            <a:r>
              <a:rPr lang="ko-KR" altLang="en-US" sz="1400" smtClean="0">
                <a:solidFill>
                  <a:prstClr val="black"/>
                </a:solidFill>
              </a:rPr>
              <a:t>모듈</a:t>
            </a:r>
            <a:r>
              <a:rPr lang="en-US" altLang="ko-KR" sz="1400" smtClean="0"/>
              <a:t> (</a:t>
            </a:r>
            <a:r>
              <a:rPr lang="ko-KR" altLang="en-US" sz="1400" smtClean="0"/>
              <a:t>차량 좌 중</a:t>
            </a:r>
            <a:r>
              <a:rPr lang="en-US" altLang="ko-KR" sz="1400" smtClean="0"/>
              <a:t>)</a:t>
            </a:r>
            <a:r>
              <a:rPr lang="ko-KR" altLang="en-US" sz="1400" smtClean="0">
                <a:solidFill>
                  <a:prstClr val="black"/>
                </a:solidFill>
              </a:rPr>
              <a:t> </a:t>
            </a:r>
            <a:r>
              <a:rPr lang="en-US" altLang="ko-KR" sz="1400" smtClean="0">
                <a:solidFill>
                  <a:prstClr val="black"/>
                </a:solidFill>
              </a:rPr>
              <a:t>RSSI </a:t>
            </a:r>
            <a:r>
              <a:rPr lang="ko-KR" altLang="en-US" sz="1400" smtClean="0">
                <a:solidFill>
                  <a:prstClr val="black"/>
                </a:solidFill>
              </a:rPr>
              <a:t>측정</a:t>
            </a:r>
            <a:endParaRPr lang="en-US" altLang="ko-KR" sz="1400" smtClean="0">
              <a:solidFill>
                <a:prstClr val="black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344488" y="4653136"/>
          <a:ext cx="9217025" cy="167162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</a:tblGrid>
              <a:tr h="1260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/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ANT 1</a:t>
                      </a:r>
                    </a:p>
                    <a:p>
                      <a:pPr algn="ctr" fontAlgn="ctr"/>
                      <a:r>
                        <a:rPr 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PIFA Antenna 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ANT 2</a:t>
                      </a:r>
                    </a:p>
                    <a:p>
                      <a:pPr algn="ctr" fontAlgn="ctr"/>
                      <a:r>
                        <a:rPr 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Monopole Antenna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ANT 1&amp;2</a:t>
                      </a:r>
                    </a:p>
                    <a:p>
                      <a:pPr algn="ctr" fontAlgn="ctr"/>
                      <a:r>
                        <a:rPr lang="ko-KR" alt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최대값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26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Main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Sub 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2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3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4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5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6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7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Main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Sub 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2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3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4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5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6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7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Main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Sub 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2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3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4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5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6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7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0°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-64.1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-67.69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-65.24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-76.17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-67.24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-82.65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-62.64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-62.88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-65.34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-68.36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-79.33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-73.99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-88.3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-68.94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-63.64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-63.64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-67.69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-64.86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-75.79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-67.24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-82.61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-62.64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-62.06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45°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-75.25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-76.09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-76.98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-72.54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-74.04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-76.48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-66.95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-74.93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-74.92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-81.75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-73.88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-73.03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-80.56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-78.36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-74.44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-75.95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-73.39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-71.58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-73.67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-76.38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-66.95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-74.79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90°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-77.02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-75.69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-70.4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-72.35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-74.59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-64.79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-79.16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-76.44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-75.22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-70.61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-74.06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-84.18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-72.92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-75.39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-76.91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-76.22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-74.41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-69.74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-71.65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-64.79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135°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-72.67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-65.21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-71.46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-73.77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-79.67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-53.87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-76.08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-72.36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-72.27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-81.83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-85.19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-65.1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-73.96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-71.83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-65.21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-71.46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-72.04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-53.87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-73.65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180°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-65.58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-63.29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-61.24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-61.48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-70.44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-60.3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-62.68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-65.76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-64.86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-67.39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-63.54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-81.62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-62.39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-65.4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-64.57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-63.25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-61.24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-60.59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-68.68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-58.43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-61.8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차트 15"/>
          <p:cNvGraphicFramePr/>
          <p:nvPr/>
        </p:nvGraphicFramePr>
        <p:xfrm>
          <a:off x="1136576" y="1916832"/>
          <a:ext cx="252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차트 16"/>
          <p:cNvGraphicFramePr/>
          <p:nvPr/>
        </p:nvGraphicFramePr>
        <p:xfrm>
          <a:off x="3693000" y="1916832"/>
          <a:ext cx="252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차트 18"/>
          <p:cNvGraphicFramePr/>
          <p:nvPr/>
        </p:nvGraphicFramePr>
        <p:xfrm>
          <a:off x="6249144" y="1916832"/>
          <a:ext cx="252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="" xmlns:p14="http://schemas.microsoft.com/office/powerpoint/2010/main" val="320576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표 66"/>
          <p:cNvGraphicFramePr>
            <a:graphicFrameLocks noGrp="1"/>
          </p:cNvGraphicFramePr>
          <p:nvPr/>
        </p:nvGraphicFramePr>
        <p:xfrm>
          <a:off x="1120526" y="1412776"/>
          <a:ext cx="7664949" cy="30769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4983"/>
                <a:gridCol w="2554983"/>
                <a:gridCol w="2554983"/>
              </a:tblGrid>
              <a:tr h="5040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ANT 1</a:t>
                      </a:r>
                    </a:p>
                    <a:p>
                      <a:pPr latinLnBrk="1"/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PIFA Antenna </a:t>
                      </a:r>
                    </a:p>
                  </a:txBody>
                  <a:tcPr marL="106130" marR="106130" marT="53065" marB="530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ANT 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Monopole</a:t>
                      </a:r>
                      <a:r>
                        <a:rPr lang="en-US" altLang="ko-KR" sz="1100" b="1" baseline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Antenna</a:t>
                      </a:r>
                    </a:p>
                  </a:txBody>
                  <a:tcPr marL="106130" marR="106130" marT="53065" marB="530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ANT 1&amp;2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smtClean="0">
                          <a:solidFill>
                            <a:schemeClr val="bg1"/>
                          </a:solidFill>
                        </a:rPr>
                        <a:t>최대값</a:t>
                      </a:r>
                      <a:endParaRPr lang="en-US" altLang="ko-KR" sz="1100" b="1" smtClean="0">
                        <a:solidFill>
                          <a:schemeClr val="bg1"/>
                        </a:solidFill>
                      </a:endParaRPr>
                    </a:p>
                  </a:txBody>
                  <a:tcPr marL="106130" marR="106130" marT="53065" marB="53065" anchor="ctr">
                    <a:solidFill>
                      <a:schemeClr val="accent1"/>
                    </a:solidFill>
                  </a:tcPr>
                </a:tc>
              </a:tr>
              <a:tr h="2572925"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6130" marR="106130" marT="53065" marB="5306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6130" marR="106130" marT="53065" marB="5306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6130" marR="106130" marT="53065" marB="53065"/>
                </a:tc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mtClean="0"/>
              <a:t>4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실험 결과 </a:t>
            </a:r>
            <a:r>
              <a:rPr lang="en-US" altLang="ko-KR" smtClean="0"/>
              <a:t>– </a:t>
            </a:r>
            <a:r>
              <a:rPr lang="ko-KR" altLang="en-US" smtClean="0"/>
              <a:t>모듈별 </a:t>
            </a:r>
            <a:r>
              <a:rPr lang="ko-KR" altLang="en-US" smtClean="0"/>
              <a:t>측정 </a:t>
            </a:r>
            <a:r>
              <a:rPr lang="en-US" altLang="ko-KR" smtClean="0"/>
              <a:t>(2M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13" name="부제목 3"/>
          <p:cNvSpPr>
            <a:spLocks noGrp="1"/>
          </p:cNvSpPr>
          <p:nvPr>
            <p:ph type="subTitle" idx="1"/>
          </p:nvPr>
        </p:nvSpPr>
        <p:spPr>
          <a:xfrm>
            <a:off x="704528" y="260648"/>
            <a:ext cx="6934200" cy="262880"/>
          </a:xfrm>
        </p:spPr>
        <p:txBody>
          <a:bodyPr/>
          <a:lstStyle/>
          <a:p>
            <a:r>
              <a:rPr lang="en-US" altLang="ko-KR" smtClean="0"/>
              <a:t>BLE </a:t>
            </a:r>
            <a:r>
              <a:rPr lang="ko-KR" altLang="en-US" smtClean="0"/>
              <a:t>통신기반 스마트폰 출입시동 선행개발 </a:t>
            </a:r>
            <a:r>
              <a:rPr lang="en-US" altLang="ko-KR" smtClean="0"/>
              <a:t>(2</a:t>
            </a:r>
            <a:r>
              <a:rPr lang="ko-KR" altLang="en-US" smtClean="0"/>
              <a:t>차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04528" y="980728"/>
            <a:ext cx="77048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arenR"/>
            </a:pPr>
            <a:r>
              <a:rPr lang="en-US" altLang="ko-KR" sz="1400" smtClean="0">
                <a:solidFill>
                  <a:prstClr val="black"/>
                </a:solidFill>
              </a:rPr>
              <a:t>BLE Main </a:t>
            </a:r>
            <a:r>
              <a:rPr lang="ko-KR" altLang="en-US" sz="1400" smtClean="0">
                <a:solidFill>
                  <a:prstClr val="black"/>
                </a:solidFill>
              </a:rPr>
              <a:t>모듈</a:t>
            </a:r>
            <a:r>
              <a:rPr lang="en-US" altLang="ko-KR" sz="1400" smtClean="0"/>
              <a:t> (</a:t>
            </a:r>
            <a:r>
              <a:rPr lang="ko-KR" altLang="en-US" sz="1400" smtClean="0"/>
              <a:t>차량 좌 상</a:t>
            </a:r>
            <a:r>
              <a:rPr lang="en-US" altLang="ko-KR" sz="1400" smtClean="0"/>
              <a:t>)</a:t>
            </a:r>
            <a:r>
              <a:rPr lang="ko-KR" altLang="en-US" sz="1400" smtClean="0">
                <a:solidFill>
                  <a:prstClr val="black"/>
                </a:solidFill>
              </a:rPr>
              <a:t> </a:t>
            </a:r>
            <a:r>
              <a:rPr lang="en-US" altLang="ko-KR" sz="1400" smtClean="0">
                <a:solidFill>
                  <a:prstClr val="black"/>
                </a:solidFill>
              </a:rPr>
              <a:t>RSSI </a:t>
            </a:r>
            <a:r>
              <a:rPr lang="ko-KR" altLang="en-US" sz="1400" smtClean="0">
                <a:solidFill>
                  <a:prstClr val="black"/>
                </a:solidFill>
              </a:rPr>
              <a:t>측정</a:t>
            </a:r>
            <a:endParaRPr lang="en-US" altLang="ko-KR" sz="1400" smtClean="0">
              <a:solidFill>
                <a:prstClr val="black"/>
              </a:solidFill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344488" y="4653136"/>
          <a:ext cx="9217025" cy="167162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</a:tblGrid>
              <a:tr h="1260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/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ANT 1</a:t>
                      </a:r>
                    </a:p>
                    <a:p>
                      <a:pPr algn="ctr" fontAlgn="ctr"/>
                      <a:r>
                        <a:rPr 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PIFA Antenna 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ANT 2</a:t>
                      </a:r>
                    </a:p>
                    <a:p>
                      <a:pPr algn="ctr" fontAlgn="ctr"/>
                      <a:r>
                        <a:rPr 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Monopole Antenna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ANT 1&amp;2</a:t>
                      </a:r>
                    </a:p>
                    <a:p>
                      <a:pPr algn="ctr" fontAlgn="ctr"/>
                      <a:r>
                        <a:rPr lang="ko-KR" alt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최대값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26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Main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Sub 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2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3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4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5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6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7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Main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Sub 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2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3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4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5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6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7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Main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Sub 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2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3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4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5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6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7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0°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-74.21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-76.38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-78.24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-60.29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-82.96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-75.72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-79.49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-72.92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-77.74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-80.81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-79.51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-64.69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-83.25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-76.86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-79.36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-72.82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-75.42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-77.84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-77.99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-60.29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-82.43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-76.65</a:t>
                      </a:r>
                    </a:p>
                  </a:txBody>
                  <a:tcPr marL="0" marR="0" marT="0" marB="0" anchor="ctr"/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45°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-75.98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-83.6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-76.64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-77.03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-73.25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-82.3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-78.47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-85.4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-75.97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-82.34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-80.68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-79.71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-78.97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-85.14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-77.28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-80.23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-75.87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-80.77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-76.45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-76.03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-73.24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-82.3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-75.56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-80.19</a:t>
                      </a:r>
                    </a:p>
                  </a:txBody>
                  <a:tcPr marL="0" marR="0" marT="0" marB="0" anchor="ctr"/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90°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-80.21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-72.93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-78.98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-71.56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-77.07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-63.39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-75.44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-73.53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-82.62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-76.79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-81.51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-78.95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-81.94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-74.84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-80.33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-72.18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-77.26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-72.44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-71.53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-76.99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-63.39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-75.41</a:t>
                      </a:r>
                    </a:p>
                  </a:txBody>
                  <a:tcPr marL="0" marR="0" marT="0" marB="0" anchor="ctr"/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135°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-70.99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-73.94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-75.28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-68.73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-75.49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-65.17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-73.54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-75.69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-77.62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-77.36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-79.61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-71.99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-78.53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-70.2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-76.83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-75.13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-70.99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-72.62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-68.5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-75.05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-65.15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-72.42</a:t>
                      </a:r>
                    </a:p>
                  </a:txBody>
                  <a:tcPr marL="0" marR="0" marT="0" marB="0" anchor="ctr"/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180°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-70.96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-64.93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-67.83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-68.78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-77.83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-69.42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-63.57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-73.49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-70.67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-69.31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-72.17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-81.29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-69.82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-70.29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-74.02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-70.09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-64.93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-67.16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-67.29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-66.29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-63.54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-72.6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11" name="차트 10"/>
          <p:cNvGraphicFramePr/>
          <p:nvPr/>
        </p:nvGraphicFramePr>
        <p:xfrm>
          <a:off x="1136576" y="1916832"/>
          <a:ext cx="252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차트 11"/>
          <p:cNvGraphicFramePr/>
          <p:nvPr/>
        </p:nvGraphicFramePr>
        <p:xfrm>
          <a:off x="3693000" y="1916832"/>
          <a:ext cx="252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차트 14"/>
          <p:cNvGraphicFramePr/>
          <p:nvPr/>
        </p:nvGraphicFramePr>
        <p:xfrm>
          <a:off x="6249144" y="1916832"/>
          <a:ext cx="252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="" xmlns:p14="http://schemas.microsoft.com/office/powerpoint/2010/main" val="320576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mtClean="0"/>
              <a:t>1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실험 장비</a:t>
            </a:r>
            <a:endParaRPr lang="en-US" altLang="ko-KR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BLE </a:t>
            </a:r>
            <a:r>
              <a:rPr lang="ko-KR" altLang="en-US" dirty="0"/>
              <a:t>통신기반 </a:t>
            </a:r>
            <a:r>
              <a:rPr lang="ko-KR" altLang="en-US" dirty="0" err="1"/>
              <a:t>스마트폰</a:t>
            </a:r>
            <a:r>
              <a:rPr lang="ko-KR" altLang="en-US" dirty="0"/>
              <a:t> </a:t>
            </a:r>
            <a:r>
              <a:rPr lang="ko-KR" altLang="en-US"/>
              <a:t>출입시동 </a:t>
            </a:r>
            <a:r>
              <a:rPr lang="ko-KR" altLang="en-US" smtClean="0"/>
              <a:t>선행개발 </a:t>
            </a:r>
            <a:r>
              <a:rPr lang="en-US" altLang="ko-KR" smtClean="0"/>
              <a:t>(2</a:t>
            </a:r>
            <a:r>
              <a:rPr lang="ko-KR" altLang="en-US" smtClean="0"/>
              <a:t>차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136576" y="1628800"/>
          <a:ext cx="6604000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000"/>
                <a:gridCol w="1651000"/>
                <a:gridCol w="1651000"/>
                <a:gridCol w="1651000"/>
              </a:tblGrid>
              <a:tr h="1575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이름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용도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기타</a:t>
                      </a:r>
                      <a:endParaRPr lang="ko-KR" altLang="en-US" sz="1100"/>
                    </a:p>
                  </a:txBody>
                  <a:tcPr anchor="ctr"/>
                </a:tc>
              </a:tr>
              <a:tr h="594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챔버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>
                          <a:solidFill>
                            <a:schemeClr val="tx1"/>
                          </a:solidFill>
                        </a:rPr>
                        <a:t>안테나 테스트용 챔버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/>
                        <a:t>BLE </a:t>
                      </a:r>
                      <a:r>
                        <a:rPr lang="ko-KR" altLang="en-US" sz="1100" smtClean="0"/>
                        <a:t>모듈 별</a:t>
                      </a:r>
                      <a:endParaRPr lang="en-US" altLang="ko-KR" sz="110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smtClean="0"/>
                        <a:t>방사패턴 측정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</a:tr>
              <a:tr h="594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차종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모비스</a:t>
                      </a:r>
                      <a:r>
                        <a:rPr lang="ko-KR" altLang="en-US" sz="1100" dirty="0" smtClean="0"/>
                        <a:t> 제공 차량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/>
                        <a:t>BLE</a:t>
                      </a:r>
                      <a:r>
                        <a:rPr lang="en-US" altLang="ko-KR" sz="1100" baseline="0" smtClean="0"/>
                        <a:t> </a:t>
                      </a:r>
                      <a:r>
                        <a:rPr lang="ko-KR" altLang="en-US" sz="1100" baseline="0" smtClean="0"/>
                        <a:t>모듈 장착</a:t>
                      </a:r>
                      <a:endParaRPr lang="ko-KR" altLang="en-US" sz="11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</a:tr>
              <a:tr h="594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시리얼 통신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RealTerm: Serial Capture Program 2.0.0.70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/>
                        <a:t>RSSI </a:t>
                      </a:r>
                      <a:r>
                        <a:rPr lang="ko-KR" altLang="en-US" sz="1100" smtClean="0"/>
                        <a:t>데이터 수집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UART </a:t>
                      </a:r>
                      <a:r>
                        <a:rPr lang="ko-KR" altLang="en-US" sz="1100" smtClean="0"/>
                        <a:t>통신 사용</a:t>
                      </a:r>
                      <a:endParaRPr lang="en-US" altLang="ko-KR" sz="1100" smtClean="0"/>
                    </a:p>
                    <a:p>
                      <a:pPr algn="ctr" latinLnBrk="1"/>
                      <a:r>
                        <a:rPr lang="en-US" altLang="ko-KR" sz="1100" smtClean="0"/>
                        <a:t>(Baud</a:t>
                      </a:r>
                      <a:r>
                        <a:rPr lang="en-US" altLang="ko-KR" sz="1100" baseline="0" smtClean="0"/>
                        <a:t> rate : 57600) </a:t>
                      </a:r>
                      <a:endParaRPr lang="ko-KR" altLang="en-US" sz="1100"/>
                    </a:p>
                  </a:txBody>
                  <a:tcPr anchor="ctr"/>
                </a:tc>
              </a:tr>
              <a:tr h="594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스마트 폰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갤럭시 </a:t>
                      </a:r>
                      <a:r>
                        <a:rPr lang="en-US" altLang="ko-KR" sz="1100" smtClean="0"/>
                        <a:t>S7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BLE </a:t>
                      </a:r>
                      <a:r>
                        <a:rPr lang="ko-KR" altLang="en-US" sz="1100" smtClean="0"/>
                        <a:t>모듈 커넥션 및 </a:t>
                      </a:r>
                      <a:r>
                        <a:rPr lang="en-US" altLang="ko-KR" sz="1100" smtClean="0"/>
                        <a:t>RSSI</a:t>
                      </a:r>
                      <a:r>
                        <a:rPr lang="en-US" altLang="ko-KR" sz="1100" baseline="0" smtClean="0"/>
                        <a:t> </a:t>
                      </a:r>
                      <a:r>
                        <a:rPr lang="ko-KR" altLang="en-US" sz="1100" baseline="0" smtClean="0"/>
                        <a:t>측정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</a:tr>
              <a:tr h="594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BLE </a:t>
                      </a:r>
                      <a:r>
                        <a:rPr lang="ko-KR" altLang="en-US" sz="1100" smtClean="0"/>
                        <a:t>모듈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BLE</a:t>
                      </a:r>
                      <a:r>
                        <a:rPr lang="en-US" altLang="ko-KR" sz="1100" baseline="0" smtClean="0"/>
                        <a:t> 2</a:t>
                      </a:r>
                      <a:r>
                        <a:rPr lang="ko-KR" altLang="en-US" sz="1100" baseline="0" smtClean="0"/>
                        <a:t>차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RSSI</a:t>
                      </a:r>
                      <a:r>
                        <a:rPr lang="en-US" altLang="ko-KR" sz="1100" baseline="0" smtClean="0"/>
                        <a:t> </a:t>
                      </a:r>
                      <a:r>
                        <a:rPr lang="ko-KR" altLang="en-US" sz="1100" baseline="0" smtClean="0"/>
                        <a:t>데이터 측정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BLE sub </a:t>
                      </a:r>
                      <a:r>
                        <a:rPr lang="ko-KR" altLang="en-US" sz="1100" smtClean="0"/>
                        <a:t>모듈 </a:t>
                      </a:r>
                      <a:r>
                        <a:rPr lang="en-US" altLang="ko-KR" sz="1100" smtClean="0"/>
                        <a:t>1EA</a:t>
                      </a:r>
                      <a:endParaRPr lang="ko-KR" altLang="en-US" sz="1100"/>
                    </a:p>
                  </a:txBody>
                  <a:tcPr anchor="ctr"/>
                </a:tc>
              </a:tr>
              <a:tr h="594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APP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원퍼스트 제공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</a:tr>
              <a:tr h="594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Labview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RSSI </a:t>
                      </a:r>
                      <a:r>
                        <a:rPr lang="ko-KR" altLang="en-US" sz="1100" smtClean="0"/>
                        <a:t>취합 프로그램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RSSI</a:t>
                      </a:r>
                      <a:r>
                        <a:rPr lang="en-US" altLang="ko-KR" sz="1100" baseline="0" smtClean="0"/>
                        <a:t> </a:t>
                      </a:r>
                      <a:r>
                        <a:rPr lang="ko-KR" altLang="en-US" sz="1100" baseline="0" smtClean="0"/>
                        <a:t>데이터 취합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704528" y="1156340"/>
            <a:ext cx="13115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Font typeface="Wingdings" pitchFamily="2" charset="2"/>
              <a:buChar char="u"/>
            </a:pPr>
            <a:r>
              <a:rPr lang="ko-KR" altLang="en-US" sz="1400" smtClean="0">
                <a:solidFill>
                  <a:prstClr val="black"/>
                </a:solidFill>
              </a:rPr>
              <a:t>실험 장비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4920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표 66"/>
          <p:cNvGraphicFramePr>
            <a:graphicFrameLocks noGrp="1"/>
          </p:cNvGraphicFramePr>
          <p:nvPr/>
        </p:nvGraphicFramePr>
        <p:xfrm>
          <a:off x="1120526" y="1412776"/>
          <a:ext cx="7664949" cy="30769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4983"/>
                <a:gridCol w="2554983"/>
                <a:gridCol w="2554983"/>
              </a:tblGrid>
              <a:tr h="5040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ANT 1</a:t>
                      </a:r>
                    </a:p>
                    <a:p>
                      <a:pPr latinLnBrk="1"/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PIFA Antenna </a:t>
                      </a:r>
                    </a:p>
                  </a:txBody>
                  <a:tcPr marL="106130" marR="106130" marT="53065" marB="530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ANT 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Monopole</a:t>
                      </a:r>
                      <a:r>
                        <a:rPr lang="en-US" altLang="ko-KR" sz="1100" b="1" baseline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Antenna</a:t>
                      </a:r>
                    </a:p>
                  </a:txBody>
                  <a:tcPr marL="106130" marR="106130" marT="53065" marB="530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ANT 1&amp;2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smtClean="0">
                          <a:solidFill>
                            <a:schemeClr val="bg1"/>
                          </a:solidFill>
                        </a:rPr>
                        <a:t>최대값</a:t>
                      </a:r>
                      <a:endParaRPr lang="en-US" altLang="ko-KR" sz="1100" b="1" smtClean="0">
                        <a:solidFill>
                          <a:schemeClr val="bg1"/>
                        </a:solidFill>
                      </a:endParaRPr>
                    </a:p>
                  </a:txBody>
                  <a:tcPr marL="106130" marR="106130" marT="53065" marB="53065" anchor="ctr">
                    <a:solidFill>
                      <a:schemeClr val="accent1"/>
                    </a:solidFill>
                  </a:tcPr>
                </a:tc>
              </a:tr>
              <a:tr h="2572925"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6130" marR="106130" marT="53065" marB="5306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6130" marR="106130" marT="53065" marB="5306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6130" marR="106130" marT="53065" marB="53065"/>
                </a:tc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mtClean="0"/>
              <a:t>4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실험 결과 </a:t>
            </a:r>
            <a:r>
              <a:rPr lang="en-US" altLang="ko-KR" smtClean="0"/>
              <a:t>– </a:t>
            </a:r>
            <a:r>
              <a:rPr lang="ko-KR" altLang="en-US" smtClean="0"/>
              <a:t>모듈별 측정 </a:t>
            </a:r>
            <a:r>
              <a:rPr lang="en-US" altLang="ko-KR" smtClean="0"/>
              <a:t>(2M)</a:t>
            </a:r>
            <a:endParaRPr lang="ko-KR" altLang="en-US" dirty="0"/>
          </a:p>
        </p:txBody>
      </p:sp>
      <p:sp>
        <p:nvSpPr>
          <p:cNvPr id="13" name="부제목 3"/>
          <p:cNvSpPr>
            <a:spLocks noGrp="1"/>
          </p:cNvSpPr>
          <p:nvPr>
            <p:ph type="subTitle" idx="1"/>
          </p:nvPr>
        </p:nvSpPr>
        <p:spPr>
          <a:xfrm>
            <a:off x="704528" y="260648"/>
            <a:ext cx="6934200" cy="262880"/>
          </a:xfrm>
        </p:spPr>
        <p:txBody>
          <a:bodyPr/>
          <a:lstStyle/>
          <a:p>
            <a:r>
              <a:rPr lang="en-US" altLang="ko-KR" smtClean="0"/>
              <a:t>BLE </a:t>
            </a:r>
            <a:r>
              <a:rPr lang="ko-KR" altLang="en-US" smtClean="0"/>
              <a:t>통신기반 스마트폰 출입시동 선행개발 </a:t>
            </a:r>
            <a:r>
              <a:rPr lang="en-US" altLang="ko-KR" smtClean="0"/>
              <a:t>(2</a:t>
            </a:r>
            <a:r>
              <a:rPr lang="ko-KR" altLang="en-US" smtClean="0"/>
              <a:t>차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04528" y="980728"/>
            <a:ext cx="77048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arenR" startAt="2"/>
            </a:pPr>
            <a:r>
              <a:rPr lang="en-US" altLang="ko-KR" sz="1400" smtClean="0">
                <a:solidFill>
                  <a:prstClr val="black"/>
                </a:solidFill>
              </a:rPr>
              <a:t>BLE Sub 01 </a:t>
            </a:r>
            <a:r>
              <a:rPr lang="ko-KR" altLang="en-US" sz="1400" smtClean="0">
                <a:solidFill>
                  <a:prstClr val="black"/>
                </a:solidFill>
              </a:rPr>
              <a:t>모듈</a:t>
            </a:r>
            <a:r>
              <a:rPr lang="en-US" altLang="ko-KR" sz="1400" smtClean="0"/>
              <a:t> (</a:t>
            </a:r>
            <a:r>
              <a:rPr lang="ko-KR" altLang="en-US" sz="1400" smtClean="0"/>
              <a:t>차량 우 상</a:t>
            </a:r>
            <a:r>
              <a:rPr lang="en-US" altLang="ko-KR" sz="1400" smtClean="0"/>
              <a:t>)</a:t>
            </a:r>
            <a:r>
              <a:rPr lang="ko-KR" altLang="en-US" sz="1400" smtClean="0">
                <a:solidFill>
                  <a:prstClr val="black"/>
                </a:solidFill>
              </a:rPr>
              <a:t> </a:t>
            </a:r>
            <a:r>
              <a:rPr lang="en-US" altLang="ko-KR" sz="1400" smtClean="0">
                <a:solidFill>
                  <a:prstClr val="black"/>
                </a:solidFill>
              </a:rPr>
              <a:t>RSSI </a:t>
            </a:r>
            <a:r>
              <a:rPr lang="ko-KR" altLang="en-US" sz="1400" smtClean="0">
                <a:solidFill>
                  <a:prstClr val="black"/>
                </a:solidFill>
              </a:rPr>
              <a:t>측정</a:t>
            </a:r>
            <a:endParaRPr lang="en-US" altLang="ko-KR" sz="1400" smtClean="0">
              <a:solidFill>
                <a:prstClr val="black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344488" y="4653136"/>
          <a:ext cx="9217025" cy="167162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</a:tblGrid>
              <a:tr h="1260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/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ANT 1</a:t>
                      </a:r>
                    </a:p>
                    <a:p>
                      <a:pPr algn="ctr" fontAlgn="ctr"/>
                      <a:r>
                        <a:rPr 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PIFA Antenna 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ANT 2</a:t>
                      </a:r>
                    </a:p>
                    <a:p>
                      <a:pPr algn="ctr" fontAlgn="ctr"/>
                      <a:r>
                        <a:rPr 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Monopole Antenna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ANT 1&amp;2</a:t>
                      </a:r>
                    </a:p>
                    <a:p>
                      <a:pPr algn="ctr" fontAlgn="ctr"/>
                      <a:r>
                        <a:rPr lang="ko-KR" alt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최대값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26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Main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Sub 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2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3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4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5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6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7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Main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Sub 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2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3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4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5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6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7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Main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Sub 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2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3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4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5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6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7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0°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-69.43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-65.69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-65.38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-68.85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-81.03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-76.99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-61.48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-65.08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-69.74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-68.7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-72.19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-67.28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-86.08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-80.92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-66.33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-70.58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-69.03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-65.03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-65.38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-65.5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-81.01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-76.87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-61.48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-64.94</a:t>
                      </a:r>
                    </a:p>
                  </a:txBody>
                  <a:tcPr marL="0" marR="0" marT="0" marB="0" anchor="ctr"/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45°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-72.74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-75.99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-81.41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-80.96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-78.66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-86.19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-72.78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-82.57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-83.82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-89.41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-81.66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-77.93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-88.69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-81.7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-72.21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-75.97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-80.54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-80.96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-78.23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-77.79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-84.98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-79.87</a:t>
                      </a:r>
                    </a:p>
                  </a:txBody>
                  <a:tcPr marL="0" marR="0" marT="0" marB="0" anchor="ctr"/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90°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-77.3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-77.32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-81.64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-80.25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-73.97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-88.62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-81.83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-67.82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-76.91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-85.17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-82.28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-76.21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-88.08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-83.25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-69.71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-76.42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-75.74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-81.25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-78.54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-73.62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-87.26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-80.03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-67.42</a:t>
                      </a:r>
                    </a:p>
                  </a:txBody>
                  <a:tcPr marL="0" marR="0" marT="0" marB="0" anchor="ctr"/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135°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-71.88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-80.84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-74.33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-75.22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-59.83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-82.25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-74.21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-72.33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-71.76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-78.73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-80.33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-81.19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-67.78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-85.94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-74.56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-78.04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-71.01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-77.48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-74.33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-74.18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-59.83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-82.25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-73.75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-72.33</a:t>
                      </a:r>
                    </a:p>
                  </a:txBody>
                  <a:tcPr marL="0" marR="0" marT="0" marB="0" anchor="ctr"/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180°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-75.9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-72.47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-81.02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-56.46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-75.88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-77.01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-69.16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-73.78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-70.14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-83.17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-68.48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-58.25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-78.87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-79.33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-68.91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-73.63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-70.12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-80.93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-67.6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-55.8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-74.21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-76.25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-67.7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11" name="차트 10"/>
          <p:cNvGraphicFramePr/>
          <p:nvPr/>
        </p:nvGraphicFramePr>
        <p:xfrm>
          <a:off x="1136576" y="1916832"/>
          <a:ext cx="252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차트 11"/>
          <p:cNvGraphicFramePr/>
          <p:nvPr/>
        </p:nvGraphicFramePr>
        <p:xfrm>
          <a:off x="3693000" y="1916832"/>
          <a:ext cx="252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차트 13"/>
          <p:cNvGraphicFramePr/>
          <p:nvPr/>
        </p:nvGraphicFramePr>
        <p:xfrm>
          <a:off x="6249144" y="1916832"/>
          <a:ext cx="252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="" xmlns:p14="http://schemas.microsoft.com/office/powerpoint/2010/main" val="320576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표 66"/>
          <p:cNvGraphicFramePr>
            <a:graphicFrameLocks noGrp="1"/>
          </p:cNvGraphicFramePr>
          <p:nvPr/>
        </p:nvGraphicFramePr>
        <p:xfrm>
          <a:off x="1120526" y="1412776"/>
          <a:ext cx="7664949" cy="30769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4983"/>
                <a:gridCol w="2554983"/>
                <a:gridCol w="2554983"/>
              </a:tblGrid>
              <a:tr h="5040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ANT 1</a:t>
                      </a:r>
                    </a:p>
                    <a:p>
                      <a:pPr latinLnBrk="1"/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PIFA Antenna </a:t>
                      </a:r>
                    </a:p>
                  </a:txBody>
                  <a:tcPr marL="106130" marR="106130" marT="53065" marB="530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ANT 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Monopole</a:t>
                      </a:r>
                      <a:r>
                        <a:rPr lang="en-US" altLang="ko-KR" sz="1100" b="1" baseline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Antenna</a:t>
                      </a:r>
                    </a:p>
                  </a:txBody>
                  <a:tcPr marL="106130" marR="106130" marT="53065" marB="530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ANT 1&amp;2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smtClean="0">
                          <a:solidFill>
                            <a:schemeClr val="bg1"/>
                          </a:solidFill>
                        </a:rPr>
                        <a:t>최대값</a:t>
                      </a:r>
                      <a:endParaRPr lang="en-US" altLang="ko-KR" sz="1100" b="1" smtClean="0">
                        <a:solidFill>
                          <a:schemeClr val="bg1"/>
                        </a:solidFill>
                      </a:endParaRPr>
                    </a:p>
                  </a:txBody>
                  <a:tcPr marL="106130" marR="106130" marT="53065" marB="53065" anchor="ctr">
                    <a:solidFill>
                      <a:schemeClr val="accent1"/>
                    </a:solidFill>
                  </a:tcPr>
                </a:tc>
              </a:tr>
              <a:tr h="2572925"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6130" marR="106130" marT="53065" marB="5306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6130" marR="106130" marT="53065" marB="5306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6130" marR="106130" marT="53065" marB="53065"/>
                </a:tc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mtClean="0"/>
              <a:t>4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실험 결과 </a:t>
            </a:r>
            <a:r>
              <a:rPr lang="en-US" altLang="ko-KR" smtClean="0"/>
              <a:t>– </a:t>
            </a:r>
            <a:r>
              <a:rPr lang="ko-KR" altLang="en-US" smtClean="0"/>
              <a:t>모듈별 </a:t>
            </a:r>
            <a:r>
              <a:rPr lang="ko-KR" altLang="en-US" smtClean="0"/>
              <a:t>측정 </a:t>
            </a:r>
            <a:r>
              <a:rPr lang="en-US" altLang="ko-KR" smtClean="0"/>
              <a:t>(2M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13" name="부제목 3"/>
          <p:cNvSpPr>
            <a:spLocks noGrp="1"/>
          </p:cNvSpPr>
          <p:nvPr>
            <p:ph type="subTitle" idx="1"/>
          </p:nvPr>
        </p:nvSpPr>
        <p:spPr>
          <a:xfrm>
            <a:off x="704528" y="260648"/>
            <a:ext cx="6934200" cy="262880"/>
          </a:xfrm>
        </p:spPr>
        <p:txBody>
          <a:bodyPr/>
          <a:lstStyle/>
          <a:p>
            <a:r>
              <a:rPr lang="en-US" altLang="ko-KR" smtClean="0"/>
              <a:t>BLE </a:t>
            </a:r>
            <a:r>
              <a:rPr lang="ko-KR" altLang="en-US" smtClean="0"/>
              <a:t>통신기반 스마트폰 출입시동 선행개발 </a:t>
            </a:r>
            <a:r>
              <a:rPr lang="en-US" altLang="ko-KR" smtClean="0"/>
              <a:t>(2</a:t>
            </a:r>
            <a:r>
              <a:rPr lang="ko-KR" altLang="en-US" smtClean="0"/>
              <a:t>차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04528" y="980728"/>
            <a:ext cx="77048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arenR" startAt="3"/>
            </a:pPr>
            <a:r>
              <a:rPr lang="en-US" altLang="ko-KR" sz="1400" smtClean="0">
                <a:solidFill>
                  <a:prstClr val="black"/>
                </a:solidFill>
              </a:rPr>
              <a:t>BLE Sub 02 </a:t>
            </a:r>
            <a:r>
              <a:rPr lang="ko-KR" altLang="en-US" sz="1400" smtClean="0">
                <a:solidFill>
                  <a:prstClr val="black"/>
                </a:solidFill>
              </a:rPr>
              <a:t>모듈</a:t>
            </a:r>
            <a:r>
              <a:rPr lang="en-US" altLang="ko-KR" sz="1400" smtClean="0"/>
              <a:t> (</a:t>
            </a:r>
            <a:r>
              <a:rPr lang="ko-KR" altLang="en-US" sz="1400" smtClean="0"/>
              <a:t>차량 우 하</a:t>
            </a:r>
            <a:r>
              <a:rPr lang="en-US" altLang="ko-KR" sz="1400" smtClean="0"/>
              <a:t>)</a:t>
            </a:r>
            <a:r>
              <a:rPr lang="ko-KR" altLang="en-US" sz="1400" smtClean="0">
                <a:solidFill>
                  <a:prstClr val="black"/>
                </a:solidFill>
              </a:rPr>
              <a:t> </a:t>
            </a:r>
            <a:r>
              <a:rPr lang="en-US" altLang="ko-KR" sz="1400" smtClean="0">
                <a:solidFill>
                  <a:prstClr val="black"/>
                </a:solidFill>
              </a:rPr>
              <a:t>RSSI </a:t>
            </a:r>
            <a:r>
              <a:rPr lang="ko-KR" altLang="en-US" sz="1400" smtClean="0">
                <a:solidFill>
                  <a:prstClr val="black"/>
                </a:solidFill>
              </a:rPr>
              <a:t>측정</a:t>
            </a:r>
            <a:endParaRPr lang="en-US" altLang="ko-KR" sz="1400" smtClean="0">
              <a:solidFill>
                <a:prstClr val="black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344488" y="4653136"/>
          <a:ext cx="9217025" cy="167162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</a:tblGrid>
              <a:tr h="1260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/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ANT 1</a:t>
                      </a:r>
                    </a:p>
                    <a:p>
                      <a:pPr algn="ctr" fontAlgn="ctr"/>
                      <a:r>
                        <a:rPr 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PIFA Antenna 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ANT 2</a:t>
                      </a:r>
                    </a:p>
                    <a:p>
                      <a:pPr algn="ctr" fontAlgn="ctr"/>
                      <a:r>
                        <a:rPr 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Monopole Antenna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ANT 1&amp;2</a:t>
                      </a:r>
                    </a:p>
                    <a:p>
                      <a:pPr algn="ctr" fontAlgn="ctr"/>
                      <a:r>
                        <a:rPr lang="ko-KR" alt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최대값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26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Main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Sub 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2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3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4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5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6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7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Main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Sub 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2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3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4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5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6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7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Main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Sub 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2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3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4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5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6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7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0°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-77.17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-86.6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-75.52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-74.25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-88.42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-78.86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-80.36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-76.27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-76.97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-89.7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-80.14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-82.15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-90.62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-68.43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-86.43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-77.93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-76.04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-85.81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-75.52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-74.25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-88.04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-68.28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-80.27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-75.18</a:t>
                      </a:r>
                    </a:p>
                  </a:txBody>
                  <a:tcPr marL="0" marR="0" marT="0" marB="0" anchor="ctr"/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45°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-77.64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-76.13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-83.43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-79.01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-80.57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-74.56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-78.81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-77.11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-82.29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-80.06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-86.89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-74.99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-78.68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-82.93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-76.87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-75.82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-81.97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-78.72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-80.57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-71.26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-74.36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-78.48</a:t>
                      </a:r>
                    </a:p>
                  </a:txBody>
                  <a:tcPr marL="0" marR="0" marT="0" marB="0" anchor="ctr"/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90°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-72.85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-77.63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-77.06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-79.88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-84.45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-75.92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-70.54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-62.81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-72.6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-79.88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-80.88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-81.68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-84.76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-75.07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-72.05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-74.58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-71.81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-77.52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-76.84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-83.61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-73.55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-69.23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-62.81</a:t>
                      </a:r>
                    </a:p>
                  </a:txBody>
                  <a:tcPr marL="0" marR="0" marT="0" marB="0" anchor="ctr"/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135°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-73.13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-78.98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-78.17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-78.04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-84.37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-77.13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-68.55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-62.09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-71.98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-79.93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-81.56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-81.47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-84.83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-72.22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-74.61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-71.41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-77.16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-78.03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-83.13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-74.13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-68.55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-62.09</a:t>
                      </a:r>
                    </a:p>
                  </a:txBody>
                  <a:tcPr marL="0" marR="0" marT="0" marB="0" anchor="ctr"/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180°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-58.65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-67.36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-74.7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-66.98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-82.19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-85.79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-65.36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-58.32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-63.35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-86.68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-74.75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-80.67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-87.89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-76.53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-74.87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-57.96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-63.35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-74.7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-66.07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-84.91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-72.65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-65.36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11" name="차트 10"/>
          <p:cNvGraphicFramePr/>
          <p:nvPr/>
        </p:nvGraphicFramePr>
        <p:xfrm>
          <a:off x="1136576" y="1916832"/>
          <a:ext cx="252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차트 11"/>
          <p:cNvGraphicFramePr/>
          <p:nvPr/>
        </p:nvGraphicFramePr>
        <p:xfrm>
          <a:off x="3693000" y="1916832"/>
          <a:ext cx="252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차트 13"/>
          <p:cNvGraphicFramePr/>
          <p:nvPr/>
        </p:nvGraphicFramePr>
        <p:xfrm>
          <a:off x="6249144" y="1916832"/>
          <a:ext cx="252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="" xmlns:p14="http://schemas.microsoft.com/office/powerpoint/2010/main" val="320576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표 66"/>
          <p:cNvGraphicFramePr>
            <a:graphicFrameLocks noGrp="1"/>
          </p:cNvGraphicFramePr>
          <p:nvPr/>
        </p:nvGraphicFramePr>
        <p:xfrm>
          <a:off x="1120526" y="1412776"/>
          <a:ext cx="7664949" cy="30769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4983"/>
                <a:gridCol w="2554983"/>
                <a:gridCol w="2554983"/>
              </a:tblGrid>
              <a:tr h="5040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ANT 1</a:t>
                      </a:r>
                    </a:p>
                    <a:p>
                      <a:pPr latinLnBrk="1"/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PIFA Antenna </a:t>
                      </a:r>
                    </a:p>
                  </a:txBody>
                  <a:tcPr marL="106130" marR="106130" marT="53065" marB="530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ANT 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Monopole</a:t>
                      </a:r>
                      <a:r>
                        <a:rPr lang="en-US" altLang="ko-KR" sz="1100" b="1" baseline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Antenna</a:t>
                      </a:r>
                    </a:p>
                  </a:txBody>
                  <a:tcPr marL="106130" marR="106130" marT="53065" marB="530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ANT 1&amp;2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smtClean="0">
                          <a:solidFill>
                            <a:schemeClr val="bg1"/>
                          </a:solidFill>
                        </a:rPr>
                        <a:t>최대값</a:t>
                      </a:r>
                      <a:endParaRPr lang="en-US" altLang="ko-KR" sz="1100" b="1" smtClean="0">
                        <a:solidFill>
                          <a:schemeClr val="bg1"/>
                        </a:solidFill>
                      </a:endParaRPr>
                    </a:p>
                  </a:txBody>
                  <a:tcPr marL="106130" marR="106130" marT="53065" marB="53065" anchor="ctr">
                    <a:solidFill>
                      <a:schemeClr val="accent1"/>
                    </a:solidFill>
                  </a:tcPr>
                </a:tc>
              </a:tr>
              <a:tr h="2572925"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6130" marR="106130" marT="53065" marB="5306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6130" marR="106130" marT="53065" marB="5306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6130" marR="106130" marT="53065" marB="53065"/>
                </a:tc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mtClean="0"/>
              <a:t>4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실험 결과 </a:t>
            </a:r>
            <a:r>
              <a:rPr lang="en-US" altLang="ko-KR" smtClean="0"/>
              <a:t>– </a:t>
            </a:r>
            <a:r>
              <a:rPr lang="ko-KR" altLang="en-US" smtClean="0"/>
              <a:t>모듈별 </a:t>
            </a:r>
            <a:r>
              <a:rPr lang="ko-KR" altLang="en-US" smtClean="0"/>
              <a:t>측정 </a:t>
            </a:r>
            <a:r>
              <a:rPr lang="en-US" altLang="ko-KR" smtClean="0"/>
              <a:t>(2M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13" name="부제목 3"/>
          <p:cNvSpPr>
            <a:spLocks noGrp="1"/>
          </p:cNvSpPr>
          <p:nvPr>
            <p:ph type="subTitle" idx="1"/>
          </p:nvPr>
        </p:nvSpPr>
        <p:spPr>
          <a:xfrm>
            <a:off x="704528" y="260648"/>
            <a:ext cx="6934200" cy="262880"/>
          </a:xfrm>
        </p:spPr>
        <p:txBody>
          <a:bodyPr/>
          <a:lstStyle/>
          <a:p>
            <a:r>
              <a:rPr lang="en-US" altLang="ko-KR" smtClean="0"/>
              <a:t>BLE </a:t>
            </a:r>
            <a:r>
              <a:rPr lang="ko-KR" altLang="en-US" smtClean="0"/>
              <a:t>통신기반 스마트폰 출입시동 선행개발 </a:t>
            </a:r>
            <a:r>
              <a:rPr lang="en-US" altLang="ko-KR" smtClean="0"/>
              <a:t>(2</a:t>
            </a:r>
            <a:r>
              <a:rPr lang="ko-KR" altLang="en-US" smtClean="0"/>
              <a:t>차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04528" y="980728"/>
            <a:ext cx="77048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arenR" startAt="4"/>
            </a:pPr>
            <a:r>
              <a:rPr lang="en-US" altLang="ko-KR" sz="1400" smtClean="0">
                <a:solidFill>
                  <a:prstClr val="black"/>
                </a:solidFill>
              </a:rPr>
              <a:t>BLE Sub 03 </a:t>
            </a:r>
            <a:r>
              <a:rPr lang="ko-KR" altLang="en-US" sz="1400" smtClean="0">
                <a:solidFill>
                  <a:prstClr val="black"/>
                </a:solidFill>
              </a:rPr>
              <a:t>모듈</a:t>
            </a:r>
            <a:r>
              <a:rPr lang="en-US" altLang="ko-KR" sz="1400" smtClean="0"/>
              <a:t> (</a:t>
            </a:r>
            <a:r>
              <a:rPr lang="ko-KR" altLang="en-US" sz="1400" smtClean="0"/>
              <a:t>차량 좌 하</a:t>
            </a:r>
            <a:r>
              <a:rPr lang="en-US" altLang="ko-KR" sz="1400" smtClean="0"/>
              <a:t>)</a:t>
            </a:r>
            <a:r>
              <a:rPr lang="ko-KR" altLang="en-US" sz="1400" smtClean="0">
                <a:solidFill>
                  <a:prstClr val="black"/>
                </a:solidFill>
              </a:rPr>
              <a:t> </a:t>
            </a:r>
            <a:r>
              <a:rPr lang="en-US" altLang="ko-KR" sz="1400" smtClean="0">
                <a:solidFill>
                  <a:prstClr val="black"/>
                </a:solidFill>
              </a:rPr>
              <a:t>RSSI </a:t>
            </a:r>
            <a:r>
              <a:rPr lang="ko-KR" altLang="en-US" sz="1400" smtClean="0">
                <a:solidFill>
                  <a:prstClr val="black"/>
                </a:solidFill>
              </a:rPr>
              <a:t>측정</a:t>
            </a:r>
            <a:endParaRPr lang="en-US" altLang="ko-KR" sz="1400" smtClean="0">
              <a:solidFill>
                <a:prstClr val="black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344488" y="4653136"/>
          <a:ext cx="9217025" cy="167162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</a:tblGrid>
              <a:tr h="1260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/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ANT 1</a:t>
                      </a:r>
                    </a:p>
                    <a:p>
                      <a:pPr algn="ctr" fontAlgn="ctr"/>
                      <a:r>
                        <a:rPr 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PIFA Antenna 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ANT 2</a:t>
                      </a:r>
                    </a:p>
                    <a:p>
                      <a:pPr algn="ctr" fontAlgn="ctr"/>
                      <a:r>
                        <a:rPr 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Monopole Antenna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ANT 1&amp;2</a:t>
                      </a:r>
                    </a:p>
                    <a:p>
                      <a:pPr algn="ctr" fontAlgn="ctr"/>
                      <a:r>
                        <a:rPr lang="ko-KR" alt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최대값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26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Main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Sub 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2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3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4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5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6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7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Main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Sub 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2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3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4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5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6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7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Main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Sub 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2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3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4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5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6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7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0°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-70.45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-69.29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-70.71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-67.08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-70.6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-69.8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-71.28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-68.66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-70.66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-69.97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-74.46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-65.2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-67.19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-70.1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-67.43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-67.79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-67.08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-74.69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-65.2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-66.17</a:t>
                      </a:r>
                    </a:p>
                  </a:txBody>
                  <a:tcPr marL="0" marR="0" marT="0" marB="0" anchor="ctr"/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45°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-81.71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-78.72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-80.73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-75.32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-74.34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-77.93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-74.19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-78.07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-82.55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-82.08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-82.61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-78.61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-82.35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-83.12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-73.94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-77.78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-81.4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-78.48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-78.14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-74.93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-77.85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-73.02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-76.03</a:t>
                      </a:r>
                    </a:p>
                  </a:txBody>
                  <a:tcPr marL="0" marR="0" marT="0" marB="0" anchor="ctr"/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90°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-80.74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-84.19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-73.79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-75.83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-77.25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-64.7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-64.38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-79.02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-79.78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-80.92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-81.47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-74.38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-82.74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-70.96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-70.62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-82.16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-79.45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-79.98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-73.79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-71.12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-77.25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-64.65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-64.35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-78.76</a:t>
                      </a:r>
                    </a:p>
                  </a:txBody>
                  <a:tcPr marL="0" marR="0" marT="0" marB="0" anchor="ctr"/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135°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-80.3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-77.55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-73.95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-75.98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-81.35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-59.85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-67.26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-79.75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-76.84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-78.09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-75.16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-87.26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-66.16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-75.88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-80.23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-79.29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-75.18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-73.95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-72.69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-81.04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-59.85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-67.26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-78.05</a:t>
                      </a:r>
                    </a:p>
                  </a:txBody>
                  <a:tcPr marL="0" marR="0" marT="0" marB="0" anchor="ctr"/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180°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-79.45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-68.99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-74.48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-68.85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-61.43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-66.02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-78.84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-78.72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-73.51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-71.74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-85.32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-62.91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-75.34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-83.66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-78.38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-68.96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-72.65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-68.38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-61.23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-66.02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-78.81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11" name="차트 10"/>
          <p:cNvGraphicFramePr/>
          <p:nvPr/>
        </p:nvGraphicFramePr>
        <p:xfrm>
          <a:off x="1136576" y="1916832"/>
          <a:ext cx="252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차트 11"/>
          <p:cNvGraphicFramePr/>
          <p:nvPr/>
        </p:nvGraphicFramePr>
        <p:xfrm>
          <a:off x="3693000" y="1916832"/>
          <a:ext cx="252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차트 13"/>
          <p:cNvGraphicFramePr/>
          <p:nvPr/>
        </p:nvGraphicFramePr>
        <p:xfrm>
          <a:off x="6249144" y="1916832"/>
          <a:ext cx="252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="" xmlns:p14="http://schemas.microsoft.com/office/powerpoint/2010/main" val="320576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표 66"/>
          <p:cNvGraphicFramePr>
            <a:graphicFrameLocks noGrp="1"/>
          </p:cNvGraphicFramePr>
          <p:nvPr/>
        </p:nvGraphicFramePr>
        <p:xfrm>
          <a:off x="1120526" y="1412776"/>
          <a:ext cx="7664949" cy="30769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4983"/>
                <a:gridCol w="2554983"/>
                <a:gridCol w="2554983"/>
              </a:tblGrid>
              <a:tr h="5040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ANT 1</a:t>
                      </a:r>
                    </a:p>
                    <a:p>
                      <a:pPr latinLnBrk="1"/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PIFA Antenna </a:t>
                      </a:r>
                    </a:p>
                  </a:txBody>
                  <a:tcPr marL="106130" marR="106130" marT="53065" marB="530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ANT 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Monopole</a:t>
                      </a:r>
                      <a:r>
                        <a:rPr lang="en-US" altLang="ko-KR" sz="1100" b="1" baseline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Antenna</a:t>
                      </a:r>
                    </a:p>
                  </a:txBody>
                  <a:tcPr marL="106130" marR="106130" marT="53065" marB="530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ANT 1&amp;2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smtClean="0">
                          <a:solidFill>
                            <a:schemeClr val="bg1"/>
                          </a:solidFill>
                        </a:rPr>
                        <a:t>최대값</a:t>
                      </a:r>
                      <a:endParaRPr lang="en-US" altLang="ko-KR" sz="1100" b="1" smtClean="0">
                        <a:solidFill>
                          <a:schemeClr val="bg1"/>
                        </a:solidFill>
                      </a:endParaRPr>
                    </a:p>
                  </a:txBody>
                  <a:tcPr marL="106130" marR="106130" marT="53065" marB="53065" anchor="ctr">
                    <a:solidFill>
                      <a:schemeClr val="accent1"/>
                    </a:solidFill>
                  </a:tcPr>
                </a:tc>
              </a:tr>
              <a:tr h="2572925"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6130" marR="106130" marT="53065" marB="5306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6130" marR="106130" marT="53065" marB="5306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6130" marR="106130" marT="53065" marB="53065"/>
                </a:tc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mtClean="0"/>
              <a:t>4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실험 결과 </a:t>
            </a:r>
            <a:r>
              <a:rPr lang="en-US" altLang="ko-KR" smtClean="0"/>
              <a:t>– </a:t>
            </a:r>
            <a:r>
              <a:rPr lang="ko-KR" altLang="en-US" smtClean="0"/>
              <a:t>모듈별 </a:t>
            </a:r>
            <a:r>
              <a:rPr lang="ko-KR" altLang="en-US" smtClean="0"/>
              <a:t>측정 </a:t>
            </a:r>
            <a:r>
              <a:rPr lang="en-US" altLang="ko-KR" smtClean="0"/>
              <a:t>(2M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13" name="부제목 3"/>
          <p:cNvSpPr>
            <a:spLocks noGrp="1"/>
          </p:cNvSpPr>
          <p:nvPr>
            <p:ph type="subTitle" idx="1"/>
          </p:nvPr>
        </p:nvSpPr>
        <p:spPr>
          <a:xfrm>
            <a:off x="704528" y="260648"/>
            <a:ext cx="6934200" cy="262880"/>
          </a:xfrm>
        </p:spPr>
        <p:txBody>
          <a:bodyPr/>
          <a:lstStyle/>
          <a:p>
            <a:r>
              <a:rPr lang="en-US" altLang="ko-KR" smtClean="0"/>
              <a:t>BLE </a:t>
            </a:r>
            <a:r>
              <a:rPr lang="ko-KR" altLang="en-US" smtClean="0"/>
              <a:t>통신기반 스마트폰 출입시동 선행개발 </a:t>
            </a:r>
            <a:r>
              <a:rPr lang="en-US" altLang="ko-KR" smtClean="0"/>
              <a:t>(2</a:t>
            </a:r>
            <a:r>
              <a:rPr lang="ko-KR" altLang="en-US" smtClean="0"/>
              <a:t>차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04528" y="980728"/>
            <a:ext cx="77048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arenR" startAt="5"/>
            </a:pPr>
            <a:r>
              <a:rPr lang="en-US" altLang="ko-KR" sz="1400" smtClean="0">
                <a:solidFill>
                  <a:prstClr val="black"/>
                </a:solidFill>
              </a:rPr>
              <a:t>BLE Sub 04 </a:t>
            </a:r>
            <a:r>
              <a:rPr lang="ko-KR" altLang="en-US" sz="1400" smtClean="0">
                <a:solidFill>
                  <a:prstClr val="black"/>
                </a:solidFill>
              </a:rPr>
              <a:t>모듈</a:t>
            </a:r>
            <a:r>
              <a:rPr lang="en-US" altLang="ko-KR" sz="1400" smtClean="0"/>
              <a:t> (</a:t>
            </a:r>
            <a:r>
              <a:rPr lang="ko-KR" altLang="en-US" sz="1400" smtClean="0"/>
              <a:t>차량 전방</a:t>
            </a:r>
            <a:r>
              <a:rPr lang="en-US" altLang="ko-KR" sz="1400" smtClean="0"/>
              <a:t>)</a:t>
            </a:r>
            <a:r>
              <a:rPr lang="ko-KR" altLang="en-US" sz="1400" smtClean="0">
                <a:solidFill>
                  <a:prstClr val="black"/>
                </a:solidFill>
              </a:rPr>
              <a:t> </a:t>
            </a:r>
            <a:r>
              <a:rPr lang="en-US" altLang="ko-KR" sz="1400" smtClean="0">
                <a:solidFill>
                  <a:prstClr val="black"/>
                </a:solidFill>
              </a:rPr>
              <a:t>RSSI </a:t>
            </a:r>
            <a:r>
              <a:rPr lang="ko-KR" altLang="en-US" sz="1400" smtClean="0">
                <a:solidFill>
                  <a:prstClr val="black"/>
                </a:solidFill>
              </a:rPr>
              <a:t>측정</a:t>
            </a:r>
            <a:endParaRPr lang="en-US" altLang="ko-KR" sz="1400" smtClean="0">
              <a:solidFill>
                <a:prstClr val="black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344488" y="4653136"/>
          <a:ext cx="9217025" cy="167162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</a:tblGrid>
              <a:tr h="1260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/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ANT 1</a:t>
                      </a:r>
                    </a:p>
                    <a:p>
                      <a:pPr algn="ctr" fontAlgn="ctr"/>
                      <a:r>
                        <a:rPr 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PIFA Antenna 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ANT 2</a:t>
                      </a:r>
                    </a:p>
                    <a:p>
                      <a:pPr algn="ctr" fontAlgn="ctr"/>
                      <a:r>
                        <a:rPr 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Monopole Antenna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ANT 1&amp;2</a:t>
                      </a:r>
                    </a:p>
                    <a:p>
                      <a:pPr algn="ctr" fontAlgn="ctr"/>
                      <a:r>
                        <a:rPr lang="ko-KR" alt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최대값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26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Main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Sub 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2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3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4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5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6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7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Main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Sub 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2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3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4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5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6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7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Main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Sub 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2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3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4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5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6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7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0°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-84.09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-82.92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-84.46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-88.2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-61.46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-90.57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-79.68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-86.58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-83.97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-79.78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-83.56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-87.58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-69.41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-86.03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-85.52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-88.24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-83.28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-79.76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-83.07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-86.91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-61.46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-85.6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-79.23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-86.28</a:t>
                      </a:r>
                    </a:p>
                  </a:txBody>
                  <a:tcPr marL="0" marR="0" marT="0" marB="0" anchor="ctr"/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45°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-80.17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-84.08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-83.88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-80.83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-63.14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-84.13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-81.69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-82.03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-80.64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-84.57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-87.04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-86.35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-74.32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-87.36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-84.71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-84.04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-79.9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-82.41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-83.09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-80.83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-63.14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-83.99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-81.69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-81.36</a:t>
                      </a:r>
                    </a:p>
                  </a:txBody>
                  <a:tcPr marL="0" marR="0" marT="0" marB="0" anchor="ctr"/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90°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-73.39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-77.65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-78.85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-74.96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-59.59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-84.71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-82.14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-80.67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-82.31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-75.67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-63.12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-86.32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-83.21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-79.99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-73.36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-77.65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-78.79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-73.07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-59.22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-84.36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-80.93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-79.42</a:t>
                      </a:r>
                    </a:p>
                  </a:txBody>
                  <a:tcPr marL="0" marR="0" marT="0" marB="0" anchor="ctr"/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135°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-72.78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-75.06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-71.91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-78.48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-61.22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-82.09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-73.47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-72.58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-71.58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-72.53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-74.95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-85.34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-58.95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-88.05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-70.78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-71.4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-70.97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-71.57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-78.48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-56.9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-80.74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-70.16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-70.92</a:t>
                      </a:r>
                    </a:p>
                  </a:txBody>
                  <a:tcPr marL="0" marR="0" marT="0" marB="0" anchor="ctr"/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180°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-74.56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-72.49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-73.66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-79.69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-63.13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-82.46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-73.68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-72.05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-73.64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-77.43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-79.58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-76.94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-68.36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-82.1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-73.56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-73.61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-73.66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-75.28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-63.11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-80.58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-73.68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-71.98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11" name="차트 10"/>
          <p:cNvGraphicFramePr/>
          <p:nvPr/>
        </p:nvGraphicFramePr>
        <p:xfrm>
          <a:off x="1136576" y="1916832"/>
          <a:ext cx="252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차트 11"/>
          <p:cNvGraphicFramePr/>
          <p:nvPr/>
        </p:nvGraphicFramePr>
        <p:xfrm>
          <a:off x="3693000" y="1916832"/>
          <a:ext cx="252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차트 13"/>
          <p:cNvGraphicFramePr/>
          <p:nvPr/>
        </p:nvGraphicFramePr>
        <p:xfrm>
          <a:off x="6249144" y="1916832"/>
          <a:ext cx="252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="" xmlns:p14="http://schemas.microsoft.com/office/powerpoint/2010/main" val="320576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표 66"/>
          <p:cNvGraphicFramePr>
            <a:graphicFrameLocks noGrp="1"/>
          </p:cNvGraphicFramePr>
          <p:nvPr/>
        </p:nvGraphicFramePr>
        <p:xfrm>
          <a:off x="1120526" y="1412776"/>
          <a:ext cx="7664949" cy="30769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4983"/>
                <a:gridCol w="2554983"/>
                <a:gridCol w="2554983"/>
              </a:tblGrid>
              <a:tr h="5040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ANT 1</a:t>
                      </a:r>
                    </a:p>
                    <a:p>
                      <a:pPr latinLnBrk="1"/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PIFA Antenna </a:t>
                      </a:r>
                    </a:p>
                  </a:txBody>
                  <a:tcPr marL="106130" marR="106130" marT="53065" marB="530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ANT 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Monopole</a:t>
                      </a:r>
                      <a:r>
                        <a:rPr lang="en-US" altLang="ko-KR" sz="1100" b="1" baseline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Antenna</a:t>
                      </a:r>
                    </a:p>
                  </a:txBody>
                  <a:tcPr marL="106130" marR="106130" marT="53065" marB="530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ANT 1&amp;2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smtClean="0">
                          <a:solidFill>
                            <a:schemeClr val="bg1"/>
                          </a:solidFill>
                        </a:rPr>
                        <a:t>최대값</a:t>
                      </a:r>
                      <a:endParaRPr lang="en-US" altLang="ko-KR" sz="1100" b="1" smtClean="0">
                        <a:solidFill>
                          <a:schemeClr val="bg1"/>
                        </a:solidFill>
                      </a:endParaRPr>
                    </a:p>
                  </a:txBody>
                  <a:tcPr marL="106130" marR="106130" marT="53065" marB="53065" anchor="ctr">
                    <a:solidFill>
                      <a:schemeClr val="accent1"/>
                    </a:solidFill>
                  </a:tcPr>
                </a:tc>
              </a:tr>
              <a:tr h="2572925"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6130" marR="106130" marT="53065" marB="5306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6130" marR="106130" marT="53065" marB="5306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6130" marR="106130" marT="53065" marB="53065"/>
                </a:tc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mtClean="0"/>
              <a:t>4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실험 결과 </a:t>
            </a:r>
            <a:r>
              <a:rPr lang="en-US" altLang="ko-KR" smtClean="0"/>
              <a:t>– </a:t>
            </a:r>
            <a:r>
              <a:rPr lang="ko-KR" altLang="en-US" smtClean="0"/>
              <a:t>모듈별 </a:t>
            </a:r>
            <a:r>
              <a:rPr lang="ko-KR" altLang="en-US" smtClean="0"/>
              <a:t>측정 </a:t>
            </a:r>
            <a:r>
              <a:rPr lang="en-US" altLang="ko-KR" smtClean="0"/>
              <a:t>(2M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13" name="부제목 3"/>
          <p:cNvSpPr>
            <a:spLocks noGrp="1"/>
          </p:cNvSpPr>
          <p:nvPr>
            <p:ph type="subTitle" idx="1"/>
          </p:nvPr>
        </p:nvSpPr>
        <p:spPr>
          <a:xfrm>
            <a:off x="704528" y="260648"/>
            <a:ext cx="6934200" cy="262880"/>
          </a:xfrm>
        </p:spPr>
        <p:txBody>
          <a:bodyPr/>
          <a:lstStyle/>
          <a:p>
            <a:r>
              <a:rPr lang="en-US" altLang="ko-KR" smtClean="0"/>
              <a:t>BLE </a:t>
            </a:r>
            <a:r>
              <a:rPr lang="ko-KR" altLang="en-US" smtClean="0"/>
              <a:t>통신기반 스마트폰 출입시동 선행개발 </a:t>
            </a:r>
            <a:r>
              <a:rPr lang="en-US" altLang="ko-KR" smtClean="0"/>
              <a:t>(2</a:t>
            </a:r>
            <a:r>
              <a:rPr lang="ko-KR" altLang="en-US" smtClean="0"/>
              <a:t>차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04528" y="980728"/>
            <a:ext cx="77048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arenR" startAt="6"/>
            </a:pPr>
            <a:r>
              <a:rPr lang="en-US" altLang="ko-KR" sz="1400" smtClean="0">
                <a:solidFill>
                  <a:prstClr val="black"/>
                </a:solidFill>
              </a:rPr>
              <a:t>BLE Sub 05 </a:t>
            </a:r>
            <a:r>
              <a:rPr lang="ko-KR" altLang="en-US" sz="1400" smtClean="0">
                <a:solidFill>
                  <a:prstClr val="black"/>
                </a:solidFill>
              </a:rPr>
              <a:t>모듈</a:t>
            </a:r>
            <a:r>
              <a:rPr lang="en-US" altLang="ko-KR" sz="1400" smtClean="0"/>
              <a:t> (</a:t>
            </a:r>
            <a:r>
              <a:rPr lang="ko-KR" altLang="en-US" sz="1400" smtClean="0"/>
              <a:t>차량 후방</a:t>
            </a:r>
            <a:r>
              <a:rPr lang="en-US" altLang="ko-KR" sz="1400" smtClean="0"/>
              <a:t>)</a:t>
            </a:r>
            <a:r>
              <a:rPr lang="ko-KR" altLang="en-US" sz="1400" smtClean="0">
                <a:solidFill>
                  <a:prstClr val="black"/>
                </a:solidFill>
              </a:rPr>
              <a:t> </a:t>
            </a:r>
            <a:r>
              <a:rPr lang="en-US" altLang="ko-KR" sz="1400" smtClean="0">
                <a:solidFill>
                  <a:prstClr val="black"/>
                </a:solidFill>
              </a:rPr>
              <a:t>RSSI </a:t>
            </a:r>
            <a:r>
              <a:rPr lang="ko-KR" altLang="en-US" sz="1400" smtClean="0">
                <a:solidFill>
                  <a:prstClr val="black"/>
                </a:solidFill>
              </a:rPr>
              <a:t>측정</a:t>
            </a:r>
            <a:endParaRPr lang="en-US" altLang="ko-KR" sz="1400" smtClean="0">
              <a:solidFill>
                <a:prstClr val="black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344488" y="4653136"/>
          <a:ext cx="9217025" cy="167162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</a:tblGrid>
              <a:tr h="1260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/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ANT 1</a:t>
                      </a:r>
                    </a:p>
                    <a:p>
                      <a:pPr algn="ctr" fontAlgn="ctr"/>
                      <a:r>
                        <a:rPr 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PIFA Antenna 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ANT 2</a:t>
                      </a:r>
                    </a:p>
                    <a:p>
                      <a:pPr algn="ctr" fontAlgn="ctr"/>
                      <a:r>
                        <a:rPr 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Monopole Antenna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ANT 1&amp;2</a:t>
                      </a:r>
                    </a:p>
                    <a:p>
                      <a:pPr algn="ctr" fontAlgn="ctr"/>
                      <a:r>
                        <a:rPr lang="ko-KR" alt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최대값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26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Main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Sub 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2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3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4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5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6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7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Main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Sub 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2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3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4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5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6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7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Main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Sub 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2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3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4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5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6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7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0°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-80.08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-85.71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-83.26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-78.03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-86.21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-70.91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-74.69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-86.61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-80.07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-89.37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-84.36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-83.18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-82.8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-63.59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-86.11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-80.83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-79.3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-85.39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-82.1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-78.01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-82.25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-62.95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-74.69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-80.7</a:t>
                      </a:r>
                    </a:p>
                  </a:txBody>
                  <a:tcPr marL="0" marR="0" marT="0" marB="0" anchor="ctr"/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45°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-83.24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-79.64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-73.51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-79.84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-84.15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-66.73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-81.18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-83.87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-84.39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-82.72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-82.8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-87.09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-67.58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-80.35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-84.27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-82.78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-79.64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-79.21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-83.61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-66.28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-83.34</a:t>
                      </a:r>
                    </a:p>
                  </a:txBody>
                  <a:tcPr marL="0" marR="0" marT="0" marB="0" anchor="ctr"/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90°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-83.22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-82.4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-90.98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-61.31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-78.77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-79.28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-83.96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-76.81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-82.04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-91.84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-66.67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-82.83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-71.08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-90.22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-61.31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-77.87</a:t>
                      </a:r>
                    </a:p>
                  </a:txBody>
                  <a:tcPr marL="0" marR="0" marT="0" marB="0" anchor="ctr"/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135°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-79.63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-79.14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-73.17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-89.78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-61.96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-73.88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-75.33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-79.15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-81.54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-80.52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-84.21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-90.87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-71.15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-80.93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-78.45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-78.62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-79.07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-77.38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-73.17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-89.3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-61.96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-73.86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-75.33</a:t>
                      </a:r>
                    </a:p>
                  </a:txBody>
                  <a:tcPr marL="0" marR="0" marT="0" marB="0" anchor="ctr"/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180°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-80.52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-76.54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-85.44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-83.08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-87.39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-60.31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-69.98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-70.98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-80.53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-77.47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-82.93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-80.53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-86.96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-60.31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-75.98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-76.69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-79.68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-74.67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-82.68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-78.85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-86.45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-59.49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-69.97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-70.89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11" name="차트 10"/>
          <p:cNvGraphicFramePr/>
          <p:nvPr/>
        </p:nvGraphicFramePr>
        <p:xfrm>
          <a:off x="1136576" y="1916832"/>
          <a:ext cx="252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차트 11"/>
          <p:cNvGraphicFramePr/>
          <p:nvPr/>
        </p:nvGraphicFramePr>
        <p:xfrm>
          <a:off x="3693000" y="1916832"/>
          <a:ext cx="252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차트 13"/>
          <p:cNvGraphicFramePr/>
          <p:nvPr/>
        </p:nvGraphicFramePr>
        <p:xfrm>
          <a:off x="6249144" y="1916832"/>
          <a:ext cx="252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="" xmlns:p14="http://schemas.microsoft.com/office/powerpoint/2010/main" val="320576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표 66"/>
          <p:cNvGraphicFramePr>
            <a:graphicFrameLocks noGrp="1"/>
          </p:cNvGraphicFramePr>
          <p:nvPr/>
        </p:nvGraphicFramePr>
        <p:xfrm>
          <a:off x="1120526" y="1412776"/>
          <a:ext cx="7664949" cy="30769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4983"/>
                <a:gridCol w="2554983"/>
                <a:gridCol w="2554983"/>
              </a:tblGrid>
              <a:tr h="5040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ANT 1</a:t>
                      </a:r>
                    </a:p>
                    <a:p>
                      <a:pPr latinLnBrk="1"/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PIFA Antenna </a:t>
                      </a:r>
                    </a:p>
                  </a:txBody>
                  <a:tcPr marL="106130" marR="106130" marT="53065" marB="530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ANT 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Monopole</a:t>
                      </a:r>
                      <a:r>
                        <a:rPr lang="en-US" altLang="ko-KR" sz="1100" b="1" baseline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Antenna</a:t>
                      </a:r>
                    </a:p>
                  </a:txBody>
                  <a:tcPr marL="106130" marR="106130" marT="53065" marB="530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ANT 1&amp;2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smtClean="0">
                          <a:solidFill>
                            <a:schemeClr val="bg1"/>
                          </a:solidFill>
                        </a:rPr>
                        <a:t>최대값</a:t>
                      </a:r>
                      <a:endParaRPr lang="en-US" altLang="ko-KR" sz="1100" b="1" smtClean="0">
                        <a:solidFill>
                          <a:schemeClr val="bg1"/>
                        </a:solidFill>
                      </a:endParaRPr>
                    </a:p>
                  </a:txBody>
                  <a:tcPr marL="106130" marR="106130" marT="53065" marB="53065" anchor="ctr">
                    <a:solidFill>
                      <a:schemeClr val="accent1"/>
                    </a:solidFill>
                  </a:tcPr>
                </a:tc>
              </a:tr>
              <a:tr h="2572925"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6130" marR="106130" marT="53065" marB="5306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6130" marR="106130" marT="53065" marB="5306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6130" marR="106130" marT="53065" marB="53065"/>
                </a:tc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mtClean="0"/>
              <a:t>4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실험 결과 </a:t>
            </a:r>
            <a:r>
              <a:rPr lang="en-US" altLang="ko-KR" smtClean="0"/>
              <a:t>– </a:t>
            </a:r>
            <a:r>
              <a:rPr lang="ko-KR" altLang="en-US" smtClean="0"/>
              <a:t>모듈별 </a:t>
            </a:r>
            <a:r>
              <a:rPr lang="ko-KR" altLang="en-US" smtClean="0"/>
              <a:t>측정 </a:t>
            </a:r>
            <a:r>
              <a:rPr lang="en-US" altLang="ko-KR" smtClean="0"/>
              <a:t>(2M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13" name="부제목 3"/>
          <p:cNvSpPr>
            <a:spLocks noGrp="1"/>
          </p:cNvSpPr>
          <p:nvPr>
            <p:ph type="subTitle" idx="1"/>
          </p:nvPr>
        </p:nvSpPr>
        <p:spPr>
          <a:xfrm>
            <a:off x="704528" y="260648"/>
            <a:ext cx="6934200" cy="262880"/>
          </a:xfrm>
        </p:spPr>
        <p:txBody>
          <a:bodyPr/>
          <a:lstStyle/>
          <a:p>
            <a:r>
              <a:rPr lang="en-US" altLang="ko-KR" smtClean="0"/>
              <a:t>BLE </a:t>
            </a:r>
            <a:r>
              <a:rPr lang="ko-KR" altLang="en-US" smtClean="0"/>
              <a:t>통신기반 스마트폰 출입시동 선행개발 </a:t>
            </a:r>
            <a:r>
              <a:rPr lang="en-US" altLang="ko-KR" smtClean="0"/>
              <a:t>(2</a:t>
            </a:r>
            <a:r>
              <a:rPr lang="ko-KR" altLang="en-US" smtClean="0"/>
              <a:t>차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04528" y="980728"/>
            <a:ext cx="77048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arenR" startAt="7"/>
            </a:pPr>
            <a:r>
              <a:rPr lang="en-US" altLang="ko-KR" sz="1400" smtClean="0">
                <a:solidFill>
                  <a:prstClr val="black"/>
                </a:solidFill>
              </a:rPr>
              <a:t>BLE Sub 06 </a:t>
            </a:r>
            <a:r>
              <a:rPr lang="ko-KR" altLang="en-US" sz="1400" smtClean="0">
                <a:solidFill>
                  <a:prstClr val="black"/>
                </a:solidFill>
              </a:rPr>
              <a:t>모듈</a:t>
            </a:r>
            <a:r>
              <a:rPr lang="en-US" altLang="ko-KR" sz="1400" smtClean="0"/>
              <a:t> (</a:t>
            </a:r>
            <a:r>
              <a:rPr lang="ko-KR" altLang="en-US" sz="1400" smtClean="0"/>
              <a:t>차량 우 중</a:t>
            </a:r>
            <a:r>
              <a:rPr lang="en-US" altLang="ko-KR" sz="1400" smtClean="0"/>
              <a:t>)</a:t>
            </a:r>
            <a:r>
              <a:rPr lang="ko-KR" altLang="en-US" sz="1400" smtClean="0">
                <a:solidFill>
                  <a:prstClr val="black"/>
                </a:solidFill>
              </a:rPr>
              <a:t> </a:t>
            </a:r>
            <a:r>
              <a:rPr lang="en-US" altLang="ko-KR" sz="1400" smtClean="0">
                <a:solidFill>
                  <a:prstClr val="black"/>
                </a:solidFill>
              </a:rPr>
              <a:t>RSSI </a:t>
            </a:r>
            <a:r>
              <a:rPr lang="ko-KR" altLang="en-US" sz="1400" smtClean="0">
                <a:solidFill>
                  <a:prstClr val="black"/>
                </a:solidFill>
              </a:rPr>
              <a:t>측정</a:t>
            </a:r>
            <a:endParaRPr lang="en-US" altLang="ko-KR" sz="1400" smtClean="0">
              <a:solidFill>
                <a:prstClr val="black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344488" y="4653136"/>
          <a:ext cx="9217025" cy="167162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</a:tblGrid>
              <a:tr h="1260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/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ANT 1</a:t>
                      </a:r>
                    </a:p>
                    <a:p>
                      <a:pPr algn="ctr" fontAlgn="ctr"/>
                      <a:r>
                        <a:rPr 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PIFA Antenna 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ANT 2</a:t>
                      </a:r>
                    </a:p>
                    <a:p>
                      <a:pPr algn="ctr" fontAlgn="ctr"/>
                      <a:r>
                        <a:rPr 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Monopole Antenna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ANT 1&amp;2</a:t>
                      </a:r>
                    </a:p>
                    <a:p>
                      <a:pPr algn="ctr" fontAlgn="ctr"/>
                      <a:r>
                        <a:rPr lang="ko-KR" alt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최대값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26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Main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Sub 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2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3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4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5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6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7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Main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Sub 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2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3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4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5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6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7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Main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Sub 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2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3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4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5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6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7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0°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-80.26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-79.71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-77.84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-77.83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-86.26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-83.79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-76.42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-81.99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-80.47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-82.02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-80.13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-79.04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-89.5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-71.77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-80.22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-79.66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-78.58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-76.85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-76.34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-85.91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-71.77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-76.06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-79.46</a:t>
                      </a:r>
                    </a:p>
                  </a:txBody>
                  <a:tcPr marL="0" marR="0" marT="0" marB="0" anchor="ctr"/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45°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-77.74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-73.41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-79.73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-81.26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-80.03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-75.44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-76.09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-71.14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-78.2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-74.82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-87.15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-87.12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-86.22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-73.65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-79.73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-82.76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-77.43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-79.73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-80.96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-80.03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-72.52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-75.89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-71.14</a:t>
                      </a:r>
                    </a:p>
                  </a:txBody>
                  <a:tcPr marL="0" marR="0" marT="0" marB="0" anchor="ctr"/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90°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-72.4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-77.65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-75.57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-77.93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-79.58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-72.93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-71.78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-72.57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-80.46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-79.05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-76.42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-82.3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-84.4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-74.94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-74.67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-71.89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-77.21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-75.29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-71.97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-77.64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-79.58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-72.19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-71.75</a:t>
                      </a:r>
                    </a:p>
                  </a:txBody>
                  <a:tcPr marL="0" marR="0" marT="0" marB="0" anchor="ctr"/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135°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-72.02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-79.21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-77.33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-69.37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-75.18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-79.54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-77.04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-69.25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-71.08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-74.74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-77.64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-71.08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-73.22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-78.54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-74.95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-76.68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-70.94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-68.69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-71.72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-77.81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-74.74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-69.25</a:t>
                      </a:r>
                    </a:p>
                  </a:txBody>
                  <a:tcPr marL="0" marR="0" marT="0" marB="0" anchor="ctr"/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180°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-60.48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-65.79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-72.43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-70.78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-72.48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-72.01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-67.16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-60.37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-68.53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-81.35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-75.52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-77.84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-69.75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-74.44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-59.85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-63.26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-71.81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-70.65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-72.37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-69.16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-67.16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11" name="차트 10"/>
          <p:cNvGraphicFramePr/>
          <p:nvPr/>
        </p:nvGraphicFramePr>
        <p:xfrm>
          <a:off x="1136576" y="1916832"/>
          <a:ext cx="252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차트 11"/>
          <p:cNvGraphicFramePr/>
          <p:nvPr/>
        </p:nvGraphicFramePr>
        <p:xfrm>
          <a:off x="3693000" y="1916832"/>
          <a:ext cx="252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차트 13"/>
          <p:cNvGraphicFramePr/>
          <p:nvPr/>
        </p:nvGraphicFramePr>
        <p:xfrm>
          <a:off x="6249144" y="1916832"/>
          <a:ext cx="252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="" xmlns:p14="http://schemas.microsoft.com/office/powerpoint/2010/main" val="320576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표 66"/>
          <p:cNvGraphicFramePr>
            <a:graphicFrameLocks noGrp="1"/>
          </p:cNvGraphicFramePr>
          <p:nvPr/>
        </p:nvGraphicFramePr>
        <p:xfrm>
          <a:off x="1120526" y="1412776"/>
          <a:ext cx="7664949" cy="30769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4983"/>
                <a:gridCol w="2554983"/>
                <a:gridCol w="2554983"/>
              </a:tblGrid>
              <a:tr h="5040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ANT 1</a:t>
                      </a:r>
                    </a:p>
                    <a:p>
                      <a:pPr latinLnBrk="1"/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PIFA Antenna </a:t>
                      </a:r>
                    </a:p>
                  </a:txBody>
                  <a:tcPr marL="106130" marR="106130" marT="53065" marB="530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ANT 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Monopole</a:t>
                      </a:r>
                      <a:r>
                        <a:rPr lang="en-US" altLang="ko-KR" sz="1100" b="1" baseline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Antenna</a:t>
                      </a:r>
                    </a:p>
                  </a:txBody>
                  <a:tcPr marL="106130" marR="106130" marT="53065" marB="530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smtClean="0">
                          <a:solidFill>
                            <a:schemeClr val="bg1"/>
                          </a:solidFill>
                        </a:rPr>
                        <a:t>ANT 1&amp;2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smtClean="0">
                          <a:solidFill>
                            <a:schemeClr val="bg1"/>
                          </a:solidFill>
                        </a:rPr>
                        <a:t>최대값</a:t>
                      </a:r>
                      <a:endParaRPr lang="en-US" altLang="ko-KR" sz="1100" b="1" smtClean="0">
                        <a:solidFill>
                          <a:schemeClr val="bg1"/>
                        </a:solidFill>
                      </a:endParaRPr>
                    </a:p>
                  </a:txBody>
                  <a:tcPr marL="106130" marR="106130" marT="53065" marB="53065" anchor="ctr">
                    <a:solidFill>
                      <a:schemeClr val="accent1"/>
                    </a:solidFill>
                  </a:tcPr>
                </a:tc>
              </a:tr>
              <a:tr h="2572925"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6130" marR="106130" marT="53065" marB="5306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6130" marR="106130" marT="53065" marB="5306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6130" marR="106130" marT="53065" marB="53065"/>
                </a:tc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mtClean="0"/>
              <a:t>4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실험 결과 </a:t>
            </a:r>
            <a:r>
              <a:rPr lang="en-US" altLang="ko-KR" smtClean="0"/>
              <a:t>– </a:t>
            </a:r>
            <a:r>
              <a:rPr lang="ko-KR" altLang="en-US" smtClean="0"/>
              <a:t>모듈별 </a:t>
            </a:r>
            <a:r>
              <a:rPr lang="ko-KR" altLang="en-US" smtClean="0"/>
              <a:t>측정 </a:t>
            </a:r>
            <a:r>
              <a:rPr lang="en-US" altLang="ko-KR" smtClean="0"/>
              <a:t>(2M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13" name="부제목 3"/>
          <p:cNvSpPr>
            <a:spLocks noGrp="1"/>
          </p:cNvSpPr>
          <p:nvPr>
            <p:ph type="subTitle" idx="1"/>
          </p:nvPr>
        </p:nvSpPr>
        <p:spPr>
          <a:xfrm>
            <a:off x="704528" y="260648"/>
            <a:ext cx="6934200" cy="262880"/>
          </a:xfrm>
        </p:spPr>
        <p:txBody>
          <a:bodyPr/>
          <a:lstStyle/>
          <a:p>
            <a:r>
              <a:rPr lang="en-US" altLang="ko-KR" smtClean="0"/>
              <a:t>BLE </a:t>
            </a:r>
            <a:r>
              <a:rPr lang="ko-KR" altLang="en-US" smtClean="0"/>
              <a:t>통신기반 스마트폰 출입시동 선행개발 </a:t>
            </a:r>
            <a:r>
              <a:rPr lang="en-US" altLang="ko-KR" smtClean="0"/>
              <a:t>(2</a:t>
            </a:r>
            <a:r>
              <a:rPr lang="ko-KR" altLang="en-US" smtClean="0"/>
              <a:t>차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04528" y="980728"/>
            <a:ext cx="77048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arenR" startAt="8"/>
            </a:pPr>
            <a:r>
              <a:rPr lang="en-US" altLang="ko-KR" sz="1400" smtClean="0">
                <a:solidFill>
                  <a:prstClr val="black"/>
                </a:solidFill>
              </a:rPr>
              <a:t>BLE Sub 07 </a:t>
            </a:r>
            <a:r>
              <a:rPr lang="ko-KR" altLang="en-US" sz="1400" smtClean="0">
                <a:solidFill>
                  <a:prstClr val="black"/>
                </a:solidFill>
              </a:rPr>
              <a:t>모듈</a:t>
            </a:r>
            <a:r>
              <a:rPr lang="en-US" altLang="ko-KR" sz="1400" smtClean="0"/>
              <a:t> (</a:t>
            </a:r>
            <a:r>
              <a:rPr lang="ko-KR" altLang="en-US" sz="1400" smtClean="0"/>
              <a:t>차량 좌 중</a:t>
            </a:r>
            <a:r>
              <a:rPr lang="en-US" altLang="ko-KR" sz="1400" smtClean="0"/>
              <a:t>)</a:t>
            </a:r>
            <a:r>
              <a:rPr lang="ko-KR" altLang="en-US" sz="1400" smtClean="0">
                <a:solidFill>
                  <a:prstClr val="black"/>
                </a:solidFill>
              </a:rPr>
              <a:t> </a:t>
            </a:r>
            <a:r>
              <a:rPr lang="en-US" altLang="ko-KR" sz="1400" smtClean="0">
                <a:solidFill>
                  <a:prstClr val="black"/>
                </a:solidFill>
              </a:rPr>
              <a:t>RSSI </a:t>
            </a:r>
            <a:r>
              <a:rPr lang="ko-KR" altLang="en-US" sz="1400" smtClean="0">
                <a:solidFill>
                  <a:prstClr val="black"/>
                </a:solidFill>
              </a:rPr>
              <a:t>측정</a:t>
            </a:r>
            <a:endParaRPr lang="en-US" altLang="ko-KR" sz="1400" smtClean="0">
              <a:solidFill>
                <a:prstClr val="black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344488" y="4653136"/>
          <a:ext cx="9217025" cy="167162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</a:tblGrid>
              <a:tr h="1260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/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ANT 1</a:t>
                      </a:r>
                    </a:p>
                    <a:p>
                      <a:pPr algn="ctr" fontAlgn="ctr"/>
                      <a:r>
                        <a:rPr 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PIFA Antenna 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ANT 2</a:t>
                      </a:r>
                    </a:p>
                    <a:p>
                      <a:pPr algn="ctr" fontAlgn="ctr"/>
                      <a:r>
                        <a:rPr 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Monopole Antenna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ANT 1&amp;2</a:t>
                      </a:r>
                    </a:p>
                    <a:p>
                      <a:pPr algn="ctr" fontAlgn="ctr"/>
                      <a:r>
                        <a:rPr lang="ko-KR" alt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최대값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26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Main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Sub 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2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3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4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5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6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7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Main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Sub 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2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3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4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5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6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7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Main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Sub 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2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3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4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5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6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7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0°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-61.77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-71.08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-75.88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-76.69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-57.93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-79.17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-73.38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-72.66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-61.64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-73.56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-78.18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-82.82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-61.45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-72.59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-61.35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-70.57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-75.64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-76.68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-57.76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-79.07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-72.05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-71.55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45°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-73.46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-81.04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-78.21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-76.05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-78.94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-76.62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-80.54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-72.76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-81.8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-84.45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-76.75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-78.79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-74.31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-80.62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-80.18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-72.51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-78.48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-75.79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-75.91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-72.84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-76.62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-79.86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90°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-79.12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-74.31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-75.02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-81.65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-77.35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-78.15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-78.31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-76.63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-75.85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-86.9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-75.59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-72.99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-77.91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-73.94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-74.21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-81.09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-73.46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-71.17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-76.21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135°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-80.38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-67.46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-75.57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-76.88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-59.16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-60.64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-74.93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-80.37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-74.27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-76.34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-75.63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-86.66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-63.27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-74.05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-76.77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-79.58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-67.46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-74.82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-73.39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-59.16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-60.64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-72.26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180°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-78.11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-74.51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-64.57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-79.23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-68.87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-74.39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-79.17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-78.53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-83.18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-66.22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-84.03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-70.48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-78.44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-82.2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-77.17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-74.03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-64.22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-79.23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-67.38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-73.21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-78.38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차트 10"/>
          <p:cNvGraphicFramePr/>
          <p:nvPr/>
        </p:nvGraphicFramePr>
        <p:xfrm>
          <a:off x="1136576" y="1916832"/>
          <a:ext cx="252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차트 11"/>
          <p:cNvGraphicFramePr/>
          <p:nvPr/>
        </p:nvGraphicFramePr>
        <p:xfrm>
          <a:off x="3693000" y="1916832"/>
          <a:ext cx="252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차트 13"/>
          <p:cNvGraphicFramePr/>
          <p:nvPr/>
        </p:nvGraphicFramePr>
        <p:xfrm>
          <a:off x="6249144" y="1916832"/>
          <a:ext cx="252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="" xmlns:p14="http://schemas.microsoft.com/office/powerpoint/2010/main" val="320576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mtClean="0"/>
              <a:t>4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실험 결과 </a:t>
            </a:r>
            <a:r>
              <a:rPr lang="en-US" altLang="ko-KR" smtClean="0"/>
              <a:t>– </a:t>
            </a:r>
            <a:r>
              <a:rPr lang="ko-KR" altLang="en-US" smtClean="0"/>
              <a:t>모듈별 </a:t>
            </a:r>
            <a:r>
              <a:rPr lang="ko-KR" altLang="en-US" smtClean="0"/>
              <a:t>측정</a:t>
            </a:r>
            <a:endParaRPr lang="ko-KR" altLang="en-US" dirty="0"/>
          </a:p>
        </p:txBody>
      </p:sp>
      <p:sp>
        <p:nvSpPr>
          <p:cNvPr id="13" name="부제목 3"/>
          <p:cNvSpPr>
            <a:spLocks noGrp="1"/>
          </p:cNvSpPr>
          <p:nvPr>
            <p:ph type="subTitle" idx="1"/>
          </p:nvPr>
        </p:nvSpPr>
        <p:spPr>
          <a:xfrm>
            <a:off x="704528" y="260648"/>
            <a:ext cx="6934200" cy="262880"/>
          </a:xfrm>
        </p:spPr>
        <p:txBody>
          <a:bodyPr/>
          <a:lstStyle/>
          <a:p>
            <a:r>
              <a:rPr lang="en-US" altLang="ko-KR" smtClean="0"/>
              <a:t>BLE </a:t>
            </a:r>
            <a:r>
              <a:rPr lang="ko-KR" altLang="en-US" smtClean="0"/>
              <a:t>통신기반 스마트폰 출입시동 선행개발 </a:t>
            </a:r>
            <a:r>
              <a:rPr lang="en-US" altLang="ko-KR" smtClean="0"/>
              <a:t>(2</a:t>
            </a:r>
            <a:r>
              <a:rPr lang="ko-KR" altLang="en-US" smtClean="0"/>
              <a:t>차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grpSp>
        <p:nvGrpSpPr>
          <p:cNvPr id="4" name="그룹 124"/>
          <p:cNvGrpSpPr/>
          <p:nvPr/>
        </p:nvGrpSpPr>
        <p:grpSpPr>
          <a:xfrm>
            <a:off x="4354539" y="2348880"/>
            <a:ext cx="1196922" cy="2562460"/>
            <a:chOff x="3950921" y="1298588"/>
            <a:chExt cx="2004158" cy="4290652"/>
          </a:xfrm>
        </p:grpSpPr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807674" y="2441835"/>
              <a:ext cx="4290652" cy="2004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" name="그룹 7"/>
            <p:cNvGrpSpPr/>
            <p:nvPr/>
          </p:nvGrpSpPr>
          <p:grpSpPr>
            <a:xfrm>
              <a:off x="4232920" y="2515479"/>
              <a:ext cx="209251" cy="193441"/>
              <a:chOff x="7410774" y="4584042"/>
              <a:chExt cx="209251" cy="193441"/>
            </a:xfrm>
          </p:grpSpPr>
          <p:sp>
            <p:nvSpPr>
              <p:cNvPr id="50" name="타원 49"/>
              <p:cNvSpPr/>
              <p:nvPr/>
            </p:nvSpPr>
            <p:spPr>
              <a:xfrm rot="5400000">
                <a:off x="7418679" y="4576137"/>
                <a:ext cx="193441" cy="20925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 rot="5400000">
                <a:off x="7458928" y="4620187"/>
                <a:ext cx="115083" cy="12448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2" name="그림 51"/>
              <p:cNvPicPr>
                <a:picLocks noChangeAspect="1"/>
              </p:cNvPicPr>
              <p:nvPr/>
            </p:nvPicPr>
            <p:blipFill rotWithShape="1">
              <a:blip r:embed="rId3" cstate="print"/>
              <a:srcRect l="12479" t="1215" r="13753" b="1816"/>
              <a:stretch/>
            </p:blipFill>
            <p:spPr>
              <a:xfrm rot="5400000">
                <a:off x="7489852" y="4637589"/>
                <a:ext cx="53237" cy="86382"/>
              </a:xfrm>
              <a:prstGeom prst="rect">
                <a:avLst/>
              </a:prstGeom>
              <a:solidFill>
                <a:srgbClr val="FF0000"/>
              </a:solidFill>
            </p:spPr>
          </p:pic>
        </p:grpSp>
        <p:grpSp>
          <p:nvGrpSpPr>
            <p:cNvPr id="6" name="그룹 8"/>
            <p:cNvGrpSpPr/>
            <p:nvPr/>
          </p:nvGrpSpPr>
          <p:grpSpPr>
            <a:xfrm>
              <a:off x="4232920" y="3523591"/>
              <a:ext cx="212621" cy="193441"/>
              <a:chOff x="4380339" y="3834788"/>
              <a:chExt cx="212621" cy="193441"/>
            </a:xfrm>
          </p:grpSpPr>
          <p:sp>
            <p:nvSpPr>
              <p:cNvPr id="47" name="타원 46"/>
              <p:cNvSpPr/>
              <p:nvPr/>
            </p:nvSpPr>
            <p:spPr>
              <a:xfrm rot="5400000">
                <a:off x="4389929" y="3825198"/>
                <a:ext cx="193441" cy="2126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5400000">
                <a:off x="4430196" y="3869931"/>
                <a:ext cx="115083" cy="12649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9" name="그림 48"/>
              <p:cNvPicPr>
                <a:picLocks noChangeAspect="1"/>
              </p:cNvPicPr>
              <p:nvPr/>
            </p:nvPicPr>
            <p:blipFill rotWithShape="1">
              <a:blip r:embed="rId3" cstate="print"/>
              <a:srcRect l="12479" t="1215" r="13753" b="1816"/>
              <a:stretch/>
            </p:blipFill>
            <p:spPr>
              <a:xfrm rot="5400000">
                <a:off x="4461119" y="3887640"/>
                <a:ext cx="53237" cy="87774"/>
              </a:xfrm>
              <a:prstGeom prst="rect">
                <a:avLst/>
              </a:prstGeom>
            </p:spPr>
          </p:pic>
        </p:grpSp>
        <p:grpSp>
          <p:nvGrpSpPr>
            <p:cNvPr id="7" name="그룹 8"/>
            <p:cNvGrpSpPr/>
            <p:nvPr/>
          </p:nvGrpSpPr>
          <p:grpSpPr>
            <a:xfrm>
              <a:off x="5478828" y="3523591"/>
              <a:ext cx="212621" cy="193441"/>
              <a:chOff x="4380339" y="3834788"/>
              <a:chExt cx="212621" cy="193441"/>
            </a:xfrm>
          </p:grpSpPr>
          <p:sp>
            <p:nvSpPr>
              <p:cNvPr id="44" name="타원 43"/>
              <p:cNvSpPr/>
              <p:nvPr/>
            </p:nvSpPr>
            <p:spPr>
              <a:xfrm rot="5400000">
                <a:off x="4389929" y="3825198"/>
                <a:ext cx="193441" cy="2126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 rot="5400000">
                <a:off x="4430196" y="3869931"/>
                <a:ext cx="115083" cy="12649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6" name="그림 45"/>
              <p:cNvPicPr>
                <a:picLocks noChangeAspect="1"/>
              </p:cNvPicPr>
              <p:nvPr/>
            </p:nvPicPr>
            <p:blipFill rotWithShape="1">
              <a:blip r:embed="rId3" cstate="print"/>
              <a:srcRect l="12479" t="1215" r="13753" b="1816"/>
              <a:stretch/>
            </p:blipFill>
            <p:spPr>
              <a:xfrm rot="5400000">
                <a:off x="4461119" y="3887640"/>
                <a:ext cx="53237" cy="87774"/>
              </a:xfrm>
              <a:prstGeom prst="rect">
                <a:avLst/>
              </a:prstGeom>
            </p:spPr>
          </p:pic>
        </p:grpSp>
        <p:grpSp>
          <p:nvGrpSpPr>
            <p:cNvPr id="8" name="그룹 8"/>
            <p:cNvGrpSpPr/>
            <p:nvPr/>
          </p:nvGrpSpPr>
          <p:grpSpPr>
            <a:xfrm>
              <a:off x="4232920" y="4437112"/>
              <a:ext cx="212621" cy="193441"/>
              <a:chOff x="4380339" y="3834788"/>
              <a:chExt cx="212621" cy="193441"/>
            </a:xfrm>
          </p:grpSpPr>
          <p:sp>
            <p:nvSpPr>
              <p:cNvPr id="41" name="타원 40"/>
              <p:cNvSpPr/>
              <p:nvPr/>
            </p:nvSpPr>
            <p:spPr>
              <a:xfrm rot="5400000">
                <a:off x="4389929" y="3825198"/>
                <a:ext cx="193441" cy="2126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 rot="5400000">
                <a:off x="4430196" y="3869931"/>
                <a:ext cx="115083" cy="12649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3" name="그림 42"/>
              <p:cNvPicPr>
                <a:picLocks noChangeAspect="1"/>
              </p:cNvPicPr>
              <p:nvPr/>
            </p:nvPicPr>
            <p:blipFill rotWithShape="1">
              <a:blip r:embed="rId3" cstate="print"/>
              <a:srcRect l="12479" t="1215" r="13753" b="1816"/>
              <a:stretch/>
            </p:blipFill>
            <p:spPr>
              <a:xfrm rot="5400000">
                <a:off x="4461119" y="3887640"/>
                <a:ext cx="53237" cy="87774"/>
              </a:xfrm>
              <a:prstGeom prst="rect">
                <a:avLst/>
              </a:prstGeom>
            </p:spPr>
          </p:pic>
        </p:grpSp>
        <p:grpSp>
          <p:nvGrpSpPr>
            <p:cNvPr id="9" name="그룹 24"/>
            <p:cNvGrpSpPr/>
            <p:nvPr/>
          </p:nvGrpSpPr>
          <p:grpSpPr>
            <a:xfrm>
              <a:off x="5478828" y="4437112"/>
              <a:ext cx="212621" cy="193441"/>
              <a:chOff x="4380339" y="3834788"/>
              <a:chExt cx="212621" cy="193441"/>
            </a:xfrm>
          </p:grpSpPr>
          <p:sp>
            <p:nvSpPr>
              <p:cNvPr id="38" name="타원 37"/>
              <p:cNvSpPr/>
              <p:nvPr/>
            </p:nvSpPr>
            <p:spPr>
              <a:xfrm rot="5400000">
                <a:off x="4389929" y="3825198"/>
                <a:ext cx="193441" cy="2126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 rot="5400000">
                <a:off x="4430196" y="3869931"/>
                <a:ext cx="115083" cy="12649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0" name="그림 39"/>
              <p:cNvPicPr>
                <a:picLocks noChangeAspect="1"/>
              </p:cNvPicPr>
              <p:nvPr/>
            </p:nvPicPr>
            <p:blipFill rotWithShape="1">
              <a:blip r:embed="rId3" cstate="print"/>
              <a:srcRect l="12479" t="1215" r="13753" b="1816"/>
              <a:stretch/>
            </p:blipFill>
            <p:spPr>
              <a:xfrm rot="5400000">
                <a:off x="4461119" y="3887640"/>
                <a:ext cx="53237" cy="87774"/>
              </a:xfrm>
              <a:prstGeom prst="rect">
                <a:avLst/>
              </a:prstGeom>
            </p:spPr>
          </p:pic>
        </p:grpSp>
        <p:grpSp>
          <p:nvGrpSpPr>
            <p:cNvPr id="10" name="그룹 131"/>
            <p:cNvGrpSpPr/>
            <p:nvPr/>
          </p:nvGrpSpPr>
          <p:grpSpPr>
            <a:xfrm>
              <a:off x="5478828" y="2515479"/>
              <a:ext cx="212621" cy="193441"/>
              <a:chOff x="4380339" y="3834788"/>
              <a:chExt cx="212621" cy="193441"/>
            </a:xfrm>
          </p:grpSpPr>
          <p:sp>
            <p:nvSpPr>
              <p:cNvPr id="35" name="타원 34"/>
              <p:cNvSpPr/>
              <p:nvPr/>
            </p:nvSpPr>
            <p:spPr>
              <a:xfrm rot="5400000">
                <a:off x="4389929" y="3825198"/>
                <a:ext cx="193441" cy="2126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 rot="5400000">
                <a:off x="4430196" y="3869931"/>
                <a:ext cx="115083" cy="12649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7" name="그림 36"/>
              <p:cNvPicPr>
                <a:picLocks noChangeAspect="1"/>
              </p:cNvPicPr>
              <p:nvPr/>
            </p:nvPicPr>
            <p:blipFill rotWithShape="1">
              <a:blip r:embed="rId3" cstate="print"/>
              <a:srcRect l="12479" t="1215" r="13753" b="1816"/>
              <a:stretch/>
            </p:blipFill>
            <p:spPr>
              <a:xfrm rot="5400000">
                <a:off x="4461119" y="3887640"/>
                <a:ext cx="53237" cy="87774"/>
              </a:xfrm>
              <a:prstGeom prst="rect">
                <a:avLst/>
              </a:prstGeom>
            </p:spPr>
          </p:pic>
        </p:grpSp>
        <p:grpSp>
          <p:nvGrpSpPr>
            <p:cNvPr id="11" name="그룹 8"/>
            <p:cNvGrpSpPr/>
            <p:nvPr/>
          </p:nvGrpSpPr>
          <p:grpSpPr>
            <a:xfrm>
              <a:off x="4846689" y="5373216"/>
              <a:ext cx="212621" cy="193441"/>
              <a:chOff x="4380339" y="3834788"/>
              <a:chExt cx="212621" cy="193441"/>
            </a:xfrm>
          </p:grpSpPr>
          <p:sp>
            <p:nvSpPr>
              <p:cNvPr id="32" name="타원 31"/>
              <p:cNvSpPr/>
              <p:nvPr/>
            </p:nvSpPr>
            <p:spPr>
              <a:xfrm rot="5400000">
                <a:off x="4389929" y="3825198"/>
                <a:ext cx="193441" cy="2126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 rot="5400000">
                <a:off x="4430196" y="3869931"/>
                <a:ext cx="115083" cy="12649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4" name="그림 33"/>
              <p:cNvPicPr>
                <a:picLocks noChangeAspect="1"/>
              </p:cNvPicPr>
              <p:nvPr/>
            </p:nvPicPr>
            <p:blipFill rotWithShape="1">
              <a:blip r:embed="rId3" cstate="print"/>
              <a:srcRect l="12479" t="1215" r="13753" b="1816"/>
              <a:stretch/>
            </p:blipFill>
            <p:spPr>
              <a:xfrm rot="5400000">
                <a:off x="4461119" y="3887640"/>
                <a:ext cx="53237" cy="87774"/>
              </a:xfrm>
              <a:prstGeom prst="rect">
                <a:avLst/>
              </a:prstGeom>
            </p:spPr>
          </p:pic>
        </p:grpSp>
        <p:grpSp>
          <p:nvGrpSpPr>
            <p:cNvPr id="12" name="그룹 8"/>
            <p:cNvGrpSpPr/>
            <p:nvPr/>
          </p:nvGrpSpPr>
          <p:grpSpPr>
            <a:xfrm>
              <a:off x="4846689" y="1363351"/>
              <a:ext cx="212621" cy="193441"/>
              <a:chOff x="4380339" y="3834788"/>
              <a:chExt cx="212621" cy="193441"/>
            </a:xfrm>
          </p:grpSpPr>
          <p:sp>
            <p:nvSpPr>
              <p:cNvPr id="29" name="타원 28"/>
              <p:cNvSpPr/>
              <p:nvPr/>
            </p:nvSpPr>
            <p:spPr>
              <a:xfrm rot="5400000">
                <a:off x="4389929" y="3825198"/>
                <a:ext cx="193441" cy="2126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 rot="5400000">
                <a:off x="4430196" y="3869931"/>
                <a:ext cx="115083" cy="12649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1" name="그림 30"/>
              <p:cNvPicPr>
                <a:picLocks noChangeAspect="1"/>
              </p:cNvPicPr>
              <p:nvPr/>
            </p:nvPicPr>
            <p:blipFill rotWithShape="1">
              <a:blip r:embed="rId3" cstate="print"/>
              <a:srcRect l="12479" t="1215" r="13753" b="1816"/>
              <a:stretch/>
            </p:blipFill>
            <p:spPr>
              <a:xfrm rot="5400000">
                <a:off x="4461119" y="3887640"/>
                <a:ext cx="53237" cy="87774"/>
              </a:xfrm>
              <a:prstGeom prst="rect">
                <a:avLst/>
              </a:prstGeom>
            </p:spPr>
          </p:pic>
        </p:grpSp>
      </p:grpSp>
      <p:grpSp>
        <p:nvGrpSpPr>
          <p:cNvPr id="14" name="그룹 99"/>
          <p:cNvGrpSpPr/>
          <p:nvPr/>
        </p:nvGrpSpPr>
        <p:grpSpPr>
          <a:xfrm>
            <a:off x="8553400" y="5733256"/>
            <a:ext cx="783484" cy="565031"/>
            <a:chOff x="7545288" y="5805264"/>
            <a:chExt cx="783484" cy="565031"/>
          </a:xfrm>
        </p:grpSpPr>
        <p:sp>
          <p:nvSpPr>
            <p:cNvPr id="84" name="TextBox 83"/>
            <p:cNvSpPr txBox="1"/>
            <p:nvPr/>
          </p:nvSpPr>
          <p:spPr>
            <a:xfrm>
              <a:off x="7829917" y="5805264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: </a:t>
              </a:r>
              <a:r>
                <a:rPr lang="en-US" altLang="ko-KR" sz="1200" smtClean="0"/>
                <a:t>1M</a:t>
              </a:r>
              <a:endParaRPr lang="ko-KR" altLang="en-US" sz="12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829917" y="6093296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: </a:t>
              </a:r>
              <a:r>
                <a:rPr lang="en-US" altLang="ko-KR" sz="1200" smtClean="0"/>
                <a:t>2M</a:t>
              </a:r>
              <a:endParaRPr lang="ko-KR" altLang="en-US" sz="1200" dirty="0"/>
            </a:p>
          </p:txBody>
        </p:sp>
        <p:cxnSp>
          <p:nvCxnSpPr>
            <p:cNvPr id="98" name="직선 연결선 97"/>
            <p:cNvCxnSpPr/>
            <p:nvPr/>
          </p:nvCxnSpPr>
          <p:spPr>
            <a:xfrm>
              <a:off x="7545288" y="6237312"/>
              <a:ext cx="288032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7545288" y="5949280"/>
              <a:ext cx="288032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직사각형 61"/>
          <p:cNvSpPr/>
          <p:nvPr/>
        </p:nvSpPr>
        <p:spPr>
          <a:xfrm>
            <a:off x="2432720" y="1088393"/>
            <a:ext cx="1008112" cy="3600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 sz="1000" b="1" smtClean="0">
                <a:solidFill>
                  <a:schemeClr val="tx1"/>
                </a:solidFill>
              </a:rPr>
              <a:t>BLE Main</a:t>
            </a:r>
          </a:p>
          <a:p>
            <a:pPr lvl="0" algn="ctr">
              <a:defRPr/>
            </a:pPr>
            <a:r>
              <a:rPr lang="en-US" altLang="ko-KR" sz="1000" smtClean="0">
                <a:solidFill>
                  <a:schemeClr val="tx1"/>
                </a:solidFill>
              </a:rPr>
              <a:t>(</a:t>
            </a:r>
            <a:r>
              <a:rPr lang="ko-KR" altLang="en-US" sz="1000" smtClean="0">
                <a:solidFill>
                  <a:schemeClr val="tx1"/>
                </a:solidFill>
              </a:rPr>
              <a:t>차량 좌 상</a:t>
            </a:r>
            <a:r>
              <a:rPr lang="en-US" altLang="ko-KR" sz="1000" smtClean="0">
                <a:solidFill>
                  <a:schemeClr val="tx1"/>
                </a:solidFill>
              </a:rPr>
              <a:t>)</a:t>
            </a:r>
            <a:endParaRPr lang="ko-KR" altLang="en-US" sz="1000" smtClean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32520" y="2312355"/>
            <a:ext cx="1008112" cy="3600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000" b="1" smtClean="0">
                <a:solidFill>
                  <a:schemeClr val="tx1"/>
                </a:solidFill>
              </a:rPr>
              <a:t>BLE Sub 07 </a:t>
            </a:r>
          </a:p>
          <a:p>
            <a:pPr algn="ctr">
              <a:defRPr/>
            </a:pPr>
            <a:r>
              <a:rPr lang="en-US" altLang="ko-KR" sz="1000" smtClean="0">
                <a:solidFill>
                  <a:schemeClr val="tx1"/>
                </a:solidFill>
              </a:rPr>
              <a:t>(</a:t>
            </a:r>
            <a:r>
              <a:rPr lang="ko-KR" altLang="en-US" sz="1000" smtClean="0">
                <a:solidFill>
                  <a:schemeClr val="tx1"/>
                </a:solidFill>
              </a:rPr>
              <a:t>차량 좌 중</a:t>
            </a:r>
            <a:r>
              <a:rPr lang="en-US" altLang="ko-KR" sz="1000" smtClean="0">
                <a:solidFill>
                  <a:schemeClr val="tx1"/>
                </a:solidFill>
              </a:rPr>
              <a:t>)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432720" y="5409568"/>
            <a:ext cx="1008112" cy="3600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 sz="1000" b="1" smtClean="0">
                <a:solidFill>
                  <a:schemeClr val="tx1"/>
                </a:solidFill>
              </a:rPr>
              <a:t>BLE Sub 03</a:t>
            </a:r>
          </a:p>
          <a:p>
            <a:pPr lvl="0" algn="ctr">
              <a:defRPr/>
            </a:pPr>
            <a:r>
              <a:rPr lang="en-US" altLang="ko-KR" sz="1000" smtClean="0">
                <a:solidFill>
                  <a:schemeClr val="tx1"/>
                </a:solidFill>
              </a:rPr>
              <a:t>(</a:t>
            </a:r>
            <a:r>
              <a:rPr lang="ko-KR" altLang="en-US" sz="1000" smtClean="0">
                <a:solidFill>
                  <a:schemeClr val="tx1"/>
                </a:solidFill>
              </a:rPr>
              <a:t>차량 좌 하</a:t>
            </a:r>
            <a:r>
              <a:rPr lang="en-US" altLang="ko-KR" sz="1000" smtClean="0">
                <a:solidFill>
                  <a:schemeClr val="tx1"/>
                </a:solidFill>
              </a:rPr>
              <a:t>)</a:t>
            </a:r>
            <a:endParaRPr lang="ko-KR" altLang="en-US" sz="1000" smtClean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465168" y="1088393"/>
            <a:ext cx="1008112" cy="3600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 sz="1000" b="1" smtClean="0">
                <a:solidFill>
                  <a:schemeClr val="tx1"/>
                </a:solidFill>
              </a:rPr>
              <a:t>BLE Sub 01</a:t>
            </a:r>
          </a:p>
          <a:p>
            <a:pPr lvl="0" algn="ctr">
              <a:defRPr/>
            </a:pPr>
            <a:r>
              <a:rPr lang="en-US" altLang="ko-KR" sz="1000" smtClean="0">
                <a:solidFill>
                  <a:schemeClr val="tx1"/>
                </a:solidFill>
              </a:rPr>
              <a:t>(</a:t>
            </a:r>
            <a:r>
              <a:rPr lang="ko-KR" altLang="en-US" sz="1000" smtClean="0">
                <a:solidFill>
                  <a:schemeClr val="tx1"/>
                </a:solidFill>
              </a:rPr>
              <a:t>차량 우 상</a:t>
            </a:r>
            <a:r>
              <a:rPr lang="en-US" altLang="ko-KR" sz="1000" smtClean="0">
                <a:solidFill>
                  <a:schemeClr val="tx1"/>
                </a:solidFill>
              </a:rPr>
              <a:t>)</a:t>
            </a:r>
            <a:endParaRPr lang="ko-KR" altLang="en-US" sz="1000" smtClean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8265368" y="2312355"/>
            <a:ext cx="1008112" cy="3600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 sz="1000" b="1" smtClean="0">
                <a:solidFill>
                  <a:schemeClr val="tx1"/>
                </a:solidFill>
              </a:rPr>
              <a:t>BLE Sub 06 </a:t>
            </a:r>
          </a:p>
          <a:p>
            <a:pPr lvl="0" algn="ctr">
              <a:defRPr/>
            </a:pPr>
            <a:r>
              <a:rPr lang="en-US" altLang="ko-KR" sz="1000" smtClean="0">
                <a:solidFill>
                  <a:schemeClr val="tx1"/>
                </a:solidFill>
              </a:rPr>
              <a:t>(</a:t>
            </a:r>
            <a:r>
              <a:rPr lang="ko-KR" altLang="en-US" sz="1000" smtClean="0">
                <a:solidFill>
                  <a:schemeClr val="tx1"/>
                </a:solidFill>
              </a:rPr>
              <a:t>차량 우 중</a:t>
            </a:r>
            <a:r>
              <a:rPr lang="en-US" altLang="ko-KR" sz="1000" smtClean="0">
                <a:solidFill>
                  <a:schemeClr val="tx1"/>
                </a:solidFill>
              </a:rPr>
              <a:t>)</a:t>
            </a:r>
            <a:endParaRPr lang="ko-KR" altLang="en-US" sz="1000" smtClean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465168" y="5409568"/>
            <a:ext cx="1008112" cy="3600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 sz="1000" b="1" smtClean="0">
                <a:solidFill>
                  <a:schemeClr val="tx1"/>
                </a:solidFill>
              </a:rPr>
              <a:t>BLE Sub 02 </a:t>
            </a:r>
          </a:p>
          <a:p>
            <a:pPr lvl="0" algn="ctr">
              <a:defRPr/>
            </a:pPr>
            <a:r>
              <a:rPr lang="en-US" altLang="ko-KR" sz="1000" smtClean="0">
                <a:solidFill>
                  <a:schemeClr val="tx1"/>
                </a:solidFill>
              </a:rPr>
              <a:t>(</a:t>
            </a:r>
            <a:r>
              <a:rPr lang="ko-KR" altLang="en-US" sz="1000" smtClean="0">
                <a:solidFill>
                  <a:schemeClr val="tx1"/>
                </a:solidFill>
              </a:rPr>
              <a:t>차량 우 하</a:t>
            </a:r>
            <a:r>
              <a:rPr lang="en-US" altLang="ko-KR" sz="1000" smtClean="0">
                <a:solidFill>
                  <a:schemeClr val="tx1"/>
                </a:solidFill>
              </a:rPr>
              <a:t>)</a:t>
            </a:r>
            <a:endParaRPr lang="ko-KR" altLang="en-US" sz="1000" smtClean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448944" y="404664"/>
            <a:ext cx="1008112" cy="3600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 sz="1000" b="1" smtClean="0">
                <a:solidFill>
                  <a:schemeClr val="tx1"/>
                </a:solidFill>
              </a:rPr>
              <a:t>BLE Sub 04</a:t>
            </a:r>
          </a:p>
          <a:p>
            <a:pPr lvl="0" algn="ctr">
              <a:defRPr/>
            </a:pPr>
            <a:r>
              <a:rPr lang="en-US" altLang="ko-KR" sz="1000" smtClean="0">
                <a:solidFill>
                  <a:schemeClr val="tx1"/>
                </a:solidFill>
              </a:rPr>
              <a:t>(</a:t>
            </a:r>
            <a:r>
              <a:rPr lang="ko-KR" altLang="en-US" sz="1000" smtClean="0">
                <a:solidFill>
                  <a:schemeClr val="tx1"/>
                </a:solidFill>
              </a:rPr>
              <a:t>차량 전방</a:t>
            </a:r>
            <a:r>
              <a:rPr lang="en-US" altLang="ko-KR" sz="1000" smtClean="0">
                <a:solidFill>
                  <a:schemeClr val="tx1"/>
                </a:solidFill>
              </a:rPr>
              <a:t>)</a:t>
            </a:r>
            <a:endParaRPr lang="ko-KR" altLang="en-US" sz="1000" smtClean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457056" y="6093296"/>
            <a:ext cx="1008112" cy="3600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 sz="1000" b="1" smtClean="0">
                <a:solidFill>
                  <a:schemeClr val="tx1"/>
                </a:solidFill>
              </a:rPr>
              <a:t>BLE Sub 05</a:t>
            </a:r>
          </a:p>
          <a:p>
            <a:pPr lvl="0" algn="ctr">
              <a:defRPr/>
            </a:pPr>
            <a:r>
              <a:rPr lang="en-US" altLang="ko-KR" sz="1000" smtClean="0">
                <a:solidFill>
                  <a:schemeClr val="tx1"/>
                </a:solidFill>
              </a:rPr>
              <a:t>(</a:t>
            </a:r>
            <a:r>
              <a:rPr lang="ko-KR" altLang="en-US" sz="1000" smtClean="0">
                <a:solidFill>
                  <a:schemeClr val="tx1"/>
                </a:solidFill>
              </a:rPr>
              <a:t>차량 후방</a:t>
            </a:r>
            <a:r>
              <a:rPr lang="en-US" altLang="ko-KR" sz="1000" smtClean="0">
                <a:solidFill>
                  <a:schemeClr val="tx1"/>
                </a:solidFill>
              </a:rPr>
              <a:t>)</a:t>
            </a:r>
            <a:endParaRPr lang="ko-KR" altLang="en-US" sz="1000" smtClean="0">
              <a:solidFill>
                <a:schemeClr val="tx1"/>
              </a:solidFill>
            </a:endParaRPr>
          </a:p>
        </p:txBody>
      </p:sp>
      <p:graphicFrame>
        <p:nvGraphicFramePr>
          <p:cNvPr id="60" name="차트 59"/>
          <p:cNvGraphicFramePr>
            <a:graphicFrameLocks noChangeAspect="1"/>
          </p:cNvGraphicFramePr>
          <p:nvPr/>
        </p:nvGraphicFramePr>
        <p:xfrm>
          <a:off x="2036875" y="1340768"/>
          <a:ext cx="180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1" name="차트 60"/>
          <p:cNvGraphicFramePr>
            <a:graphicFrameLocks noChangeAspect="1"/>
          </p:cNvGraphicFramePr>
          <p:nvPr/>
        </p:nvGraphicFramePr>
        <p:xfrm>
          <a:off x="6069125" y="1340768"/>
          <a:ext cx="180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3" name="차트 62"/>
          <p:cNvGraphicFramePr>
            <a:graphicFrameLocks noChangeAspect="1"/>
          </p:cNvGraphicFramePr>
          <p:nvPr/>
        </p:nvGraphicFramePr>
        <p:xfrm>
          <a:off x="2036875" y="3717032"/>
          <a:ext cx="180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5" name="차트 74"/>
          <p:cNvGraphicFramePr>
            <a:graphicFrameLocks noChangeAspect="1"/>
          </p:cNvGraphicFramePr>
          <p:nvPr/>
        </p:nvGraphicFramePr>
        <p:xfrm>
          <a:off x="4053000" y="692696"/>
          <a:ext cx="180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78" name="차트 77"/>
          <p:cNvGraphicFramePr>
            <a:graphicFrameLocks noChangeAspect="1"/>
          </p:cNvGraphicFramePr>
          <p:nvPr/>
        </p:nvGraphicFramePr>
        <p:xfrm>
          <a:off x="4053000" y="4869160"/>
          <a:ext cx="180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81" name="차트 80"/>
          <p:cNvGraphicFramePr>
            <a:graphicFrameLocks noChangeAspect="1"/>
          </p:cNvGraphicFramePr>
          <p:nvPr/>
        </p:nvGraphicFramePr>
        <p:xfrm>
          <a:off x="7869350" y="2529000"/>
          <a:ext cx="180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82" name="차트 81"/>
          <p:cNvGraphicFramePr>
            <a:graphicFrameLocks noChangeAspect="1"/>
          </p:cNvGraphicFramePr>
          <p:nvPr/>
        </p:nvGraphicFramePr>
        <p:xfrm>
          <a:off x="236650" y="2529000"/>
          <a:ext cx="180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83" name="차트 82"/>
          <p:cNvGraphicFramePr>
            <a:graphicFrameLocks noChangeAspect="1"/>
          </p:cNvGraphicFramePr>
          <p:nvPr/>
        </p:nvGraphicFramePr>
        <p:xfrm>
          <a:off x="6069125" y="3717032"/>
          <a:ext cx="180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  <p:extLst>
      <p:ext uri="{BB962C8B-B14F-4D97-AF65-F5344CB8AC3E}">
        <p14:creationId xmlns:p14="http://schemas.microsoft.com/office/powerpoint/2010/main" xmlns="" val="320576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mtClean="0"/>
              <a:t>2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04528" y="476672"/>
            <a:ext cx="8915400" cy="360040"/>
          </a:xfrm>
        </p:spPr>
        <p:txBody>
          <a:bodyPr/>
          <a:lstStyle/>
          <a:p>
            <a:pPr marL="342900" indent="-342900"/>
            <a:r>
              <a:rPr lang="ko-KR" altLang="en-US" smtClean="0"/>
              <a:t>실험 환경 </a:t>
            </a:r>
            <a:r>
              <a:rPr lang="en-US" altLang="ko-KR" smtClean="0"/>
              <a:t>– </a:t>
            </a:r>
            <a:r>
              <a:rPr lang="ko-KR" altLang="en-US" smtClean="0"/>
              <a:t>테스트 </a:t>
            </a:r>
            <a:r>
              <a:rPr lang="ko-KR" altLang="en-US"/>
              <a:t>프로그램 시나리오</a:t>
            </a:r>
            <a:endParaRPr lang="en-US" altLang="ko-KR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BLE </a:t>
            </a:r>
            <a:r>
              <a:rPr lang="ko-KR" altLang="en-US" smtClean="0"/>
              <a:t>통신기반 스마트폰 출입시동 선행개발 </a:t>
            </a:r>
            <a:r>
              <a:rPr lang="en-US" altLang="ko-KR" smtClean="0"/>
              <a:t>(2</a:t>
            </a:r>
            <a:r>
              <a:rPr lang="ko-KR" altLang="en-US" smtClean="0"/>
              <a:t>차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cxnSp>
        <p:nvCxnSpPr>
          <p:cNvPr id="65" name="직선 연결선 64">
            <a:extLst>
              <a:ext uri="{FF2B5EF4-FFF2-40B4-BE49-F238E27FC236}">
                <a16:creationId xmlns="" xmlns:a16="http://schemas.microsoft.com/office/drawing/2014/main" id="{DC587B8B-6644-486D-B33B-E4747E0C6235}"/>
              </a:ext>
            </a:extLst>
          </p:cNvPr>
          <p:cNvCxnSpPr/>
          <p:nvPr/>
        </p:nvCxnSpPr>
        <p:spPr>
          <a:xfrm>
            <a:off x="8402476" y="1700808"/>
            <a:ext cx="0" cy="46800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B2878D8C-A100-41E7-8072-17935FC4C114}"/>
              </a:ext>
            </a:extLst>
          </p:cNvPr>
          <p:cNvSpPr/>
          <p:nvPr/>
        </p:nvSpPr>
        <p:spPr>
          <a:xfrm>
            <a:off x="7790407" y="1196752"/>
            <a:ext cx="1224136" cy="504056"/>
          </a:xfrm>
          <a:prstGeom prst="rect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 Sub BLE</a:t>
            </a:r>
            <a:endParaRPr lang="ko-KR" altLang="en-US" sz="1400" dirty="0"/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8B3623C1-867A-488F-B300-7C01F535CE69}"/>
              </a:ext>
            </a:extLst>
          </p:cNvPr>
          <p:cNvSpPr/>
          <p:nvPr/>
        </p:nvSpPr>
        <p:spPr>
          <a:xfrm>
            <a:off x="7730671" y="908720"/>
            <a:ext cx="1343609" cy="864096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E446A10D-028A-4884-99FA-570460EE8F1F}"/>
              </a:ext>
            </a:extLst>
          </p:cNvPr>
          <p:cNvSpPr txBox="1"/>
          <p:nvPr/>
        </p:nvSpPr>
        <p:spPr>
          <a:xfrm>
            <a:off x="7886148" y="935142"/>
            <a:ext cx="10326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BLE Sub </a:t>
            </a:r>
            <a:r>
              <a:rPr lang="ko-KR" altLang="en-US" sz="1100" dirty="0"/>
              <a:t>모듈</a:t>
            </a:r>
          </a:p>
        </p:txBody>
      </p:sp>
      <p:cxnSp>
        <p:nvCxnSpPr>
          <p:cNvPr id="63" name="직선 연결선 62"/>
          <p:cNvCxnSpPr/>
          <p:nvPr/>
        </p:nvCxnSpPr>
        <p:spPr>
          <a:xfrm>
            <a:off x="6105525" y="1700808"/>
            <a:ext cx="0" cy="46800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7D6757B3-B41B-43E6-8271-01B86557BD5D}"/>
              </a:ext>
            </a:extLst>
          </p:cNvPr>
          <p:cNvSpPr/>
          <p:nvPr/>
        </p:nvSpPr>
        <p:spPr>
          <a:xfrm>
            <a:off x="5493457" y="1196752"/>
            <a:ext cx="1224136" cy="504056"/>
          </a:xfrm>
          <a:prstGeom prst="rect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MCU</a:t>
            </a:r>
            <a:endParaRPr lang="ko-KR" altLang="en-US" sz="1400" dirty="0"/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D59572C1-3C04-4E68-80E1-8C84514DB333}"/>
              </a:ext>
            </a:extLst>
          </p:cNvPr>
          <p:cNvSpPr/>
          <p:nvPr/>
        </p:nvSpPr>
        <p:spPr>
          <a:xfrm>
            <a:off x="3119098" y="908720"/>
            <a:ext cx="3667803" cy="864096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162026F7-96A6-4C60-AACC-17EC7D5F8F38}"/>
              </a:ext>
            </a:extLst>
          </p:cNvPr>
          <p:cNvSpPr txBox="1"/>
          <p:nvPr/>
        </p:nvSpPr>
        <p:spPr>
          <a:xfrm>
            <a:off x="4398200" y="935142"/>
            <a:ext cx="11095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BLE Main </a:t>
            </a:r>
            <a:r>
              <a:rPr lang="ko-KR" altLang="en-US" sz="1100" dirty="0"/>
              <a:t>모듈</a:t>
            </a:r>
          </a:p>
        </p:txBody>
      </p:sp>
      <p:grpSp>
        <p:nvGrpSpPr>
          <p:cNvPr id="6" name="그룹 32">
            <a:extLst>
              <a:ext uri="{FF2B5EF4-FFF2-40B4-BE49-F238E27FC236}">
                <a16:creationId xmlns="" xmlns:a16="http://schemas.microsoft.com/office/drawing/2014/main" id="{3C9DEB24-7846-4AF3-91DF-3E19081A9BED}"/>
              </a:ext>
            </a:extLst>
          </p:cNvPr>
          <p:cNvGrpSpPr/>
          <p:nvPr/>
        </p:nvGrpSpPr>
        <p:grpSpPr>
          <a:xfrm>
            <a:off x="6098220" y="4365104"/>
            <a:ext cx="2304256" cy="253916"/>
            <a:chOff x="4160912" y="2862235"/>
            <a:chExt cx="2304256" cy="253916"/>
          </a:xfrm>
        </p:grpSpPr>
        <p:cxnSp>
          <p:nvCxnSpPr>
            <p:cNvPr id="34" name="직선 화살표 연결선 33">
              <a:extLst>
                <a:ext uri="{FF2B5EF4-FFF2-40B4-BE49-F238E27FC236}">
                  <a16:creationId xmlns="" xmlns:a16="http://schemas.microsoft.com/office/drawing/2014/main" id="{96B3C3AF-0761-4622-8378-EC16ED4792AB}"/>
                </a:ext>
              </a:extLst>
            </p:cNvPr>
            <p:cNvCxnSpPr/>
            <p:nvPr/>
          </p:nvCxnSpPr>
          <p:spPr>
            <a:xfrm>
              <a:off x="4160912" y="3068960"/>
              <a:ext cx="2304256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B33DB99F-11BE-400F-A61A-D86B79D2FE48}"/>
                </a:ext>
              </a:extLst>
            </p:cNvPr>
            <p:cNvSpPr txBox="1"/>
            <p:nvPr/>
          </p:nvSpPr>
          <p:spPr>
            <a:xfrm>
              <a:off x="4212755" y="2862235"/>
              <a:ext cx="169148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UUID, </a:t>
              </a:r>
              <a:r>
                <a:rPr lang="en-US" altLang="ko-KR" sz="1050"/>
                <a:t>Smartphone info.</a:t>
              </a:r>
              <a:endParaRPr lang="en-US" altLang="ko-KR" sz="1050" dirty="0"/>
            </a:p>
          </p:txBody>
        </p:sp>
      </p:grpSp>
      <p:grpSp>
        <p:nvGrpSpPr>
          <p:cNvPr id="7" name="그룹 38">
            <a:extLst>
              <a:ext uri="{FF2B5EF4-FFF2-40B4-BE49-F238E27FC236}">
                <a16:creationId xmlns="" xmlns:a16="http://schemas.microsoft.com/office/drawing/2014/main" id="{50956AE5-E323-4257-9ECF-516AB344B9EC}"/>
              </a:ext>
            </a:extLst>
          </p:cNvPr>
          <p:cNvGrpSpPr/>
          <p:nvPr/>
        </p:nvGrpSpPr>
        <p:grpSpPr>
          <a:xfrm>
            <a:off x="6115875" y="5103113"/>
            <a:ext cx="2304256" cy="253916"/>
            <a:chOff x="4160912" y="2858459"/>
            <a:chExt cx="2304256" cy="253916"/>
          </a:xfrm>
        </p:grpSpPr>
        <p:cxnSp>
          <p:nvCxnSpPr>
            <p:cNvPr id="40" name="직선 화살표 연결선 39">
              <a:extLst>
                <a:ext uri="{FF2B5EF4-FFF2-40B4-BE49-F238E27FC236}">
                  <a16:creationId xmlns="" xmlns:a16="http://schemas.microsoft.com/office/drawing/2014/main" id="{3C6AB11D-A877-4BF6-B312-FB6F71A2F859}"/>
                </a:ext>
              </a:extLst>
            </p:cNvPr>
            <p:cNvCxnSpPr/>
            <p:nvPr/>
          </p:nvCxnSpPr>
          <p:spPr>
            <a:xfrm>
              <a:off x="4160912" y="3068960"/>
              <a:ext cx="2304256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DB39C94F-460F-4667-864F-1DC4DB2266C0}"/>
                </a:ext>
              </a:extLst>
            </p:cNvPr>
            <p:cNvSpPr txBox="1"/>
            <p:nvPr/>
          </p:nvSpPr>
          <p:spPr>
            <a:xfrm>
              <a:off x="4212755" y="2858459"/>
              <a:ext cx="98937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smtClean="0"/>
                <a:t>RSSI </a:t>
              </a:r>
              <a:r>
                <a:rPr lang="en-US" altLang="ko-KR" sz="1050"/>
                <a:t>Request</a:t>
              </a:r>
              <a:endParaRPr lang="en-US" altLang="ko-KR" sz="1050" dirty="0"/>
            </a:p>
          </p:txBody>
        </p:sp>
      </p:grpSp>
      <p:grpSp>
        <p:nvGrpSpPr>
          <p:cNvPr id="8" name="그룹 41">
            <a:extLst>
              <a:ext uri="{FF2B5EF4-FFF2-40B4-BE49-F238E27FC236}">
                <a16:creationId xmlns="" xmlns:a16="http://schemas.microsoft.com/office/drawing/2014/main" id="{715E9E2A-E538-40A0-926A-A2CE8349AB49}"/>
              </a:ext>
            </a:extLst>
          </p:cNvPr>
          <p:cNvGrpSpPr/>
          <p:nvPr/>
        </p:nvGrpSpPr>
        <p:grpSpPr>
          <a:xfrm>
            <a:off x="6105128" y="5353253"/>
            <a:ext cx="2304256" cy="253916"/>
            <a:chOff x="4160912" y="3520072"/>
            <a:chExt cx="2304256" cy="253916"/>
          </a:xfrm>
        </p:grpSpPr>
        <p:cxnSp>
          <p:nvCxnSpPr>
            <p:cNvPr id="48" name="직선 화살표 연결선 47">
              <a:extLst>
                <a:ext uri="{FF2B5EF4-FFF2-40B4-BE49-F238E27FC236}">
                  <a16:creationId xmlns="" xmlns:a16="http://schemas.microsoft.com/office/drawing/2014/main" id="{64495E32-4A35-4F17-B14C-BC3EE20984F2}"/>
                </a:ext>
              </a:extLst>
            </p:cNvPr>
            <p:cNvCxnSpPr/>
            <p:nvPr/>
          </p:nvCxnSpPr>
          <p:spPr>
            <a:xfrm flipH="1">
              <a:off x="4160912" y="3725416"/>
              <a:ext cx="2304256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4BFCD90D-38FE-4B47-8C5E-99C00451A0AC}"/>
                </a:ext>
              </a:extLst>
            </p:cNvPr>
            <p:cNvSpPr txBox="1"/>
            <p:nvPr/>
          </p:nvSpPr>
          <p:spPr>
            <a:xfrm>
              <a:off x="4411782" y="3520072"/>
              <a:ext cx="1079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smtClean="0"/>
                <a:t>RSSI </a:t>
              </a:r>
              <a:r>
                <a:rPr lang="en-US" altLang="ko-KR" sz="1050" dirty="0"/>
                <a:t>Response</a:t>
              </a:r>
              <a:endParaRPr lang="ko-KR" altLang="en-US" sz="1050" dirty="0"/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7FAD3206-AD31-4D0C-9676-28436F6CE480}"/>
              </a:ext>
            </a:extLst>
          </p:cNvPr>
          <p:cNvSpPr/>
          <p:nvPr/>
        </p:nvSpPr>
        <p:spPr>
          <a:xfrm>
            <a:off x="7583262" y="4941168"/>
            <a:ext cx="1656184" cy="216024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smtClean="0">
                <a:solidFill>
                  <a:schemeClr val="tx1"/>
                </a:solidFill>
              </a:rPr>
              <a:t>Advertising(RSSI</a:t>
            </a:r>
            <a:r>
              <a:rPr lang="en-US" altLang="ko-KR" sz="105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10" name="그룹 54"/>
          <p:cNvGrpSpPr/>
          <p:nvPr/>
        </p:nvGrpSpPr>
        <p:grpSpPr>
          <a:xfrm>
            <a:off x="884945" y="1196752"/>
            <a:ext cx="1224136" cy="5184576"/>
            <a:chOff x="848544" y="1412776"/>
            <a:chExt cx="1224136" cy="5184576"/>
          </a:xfrm>
        </p:grpSpPr>
        <p:cxnSp>
          <p:nvCxnSpPr>
            <p:cNvPr id="84" name="직선 연결선 83">
              <a:extLst>
                <a:ext uri="{FF2B5EF4-FFF2-40B4-BE49-F238E27FC236}">
                  <a16:creationId xmlns="" xmlns:a16="http://schemas.microsoft.com/office/drawing/2014/main" id="{806BF9A3-2497-4572-BA56-70CE00B47F96}"/>
                </a:ext>
              </a:extLst>
            </p:cNvPr>
            <p:cNvCxnSpPr>
              <a:cxnSpLocks/>
            </p:cNvCxnSpPr>
            <p:nvPr/>
          </p:nvCxnSpPr>
          <p:spPr>
            <a:xfrm>
              <a:off x="1461597" y="1916832"/>
              <a:ext cx="0" cy="468052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직사각형 82">
              <a:extLst>
                <a:ext uri="{FF2B5EF4-FFF2-40B4-BE49-F238E27FC236}">
                  <a16:creationId xmlns="" xmlns:a16="http://schemas.microsoft.com/office/drawing/2014/main" id="{36F4214A-04CA-4BBF-9165-73EA5571169A}"/>
                </a:ext>
              </a:extLst>
            </p:cNvPr>
            <p:cNvSpPr/>
            <p:nvPr/>
          </p:nvSpPr>
          <p:spPr>
            <a:xfrm>
              <a:off x="848544" y="1412776"/>
              <a:ext cx="1224136" cy="504056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/>
                <a:t>스마트폰</a:t>
              </a:r>
              <a:endParaRPr lang="ko-KR" altLang="en-US" sz="1400" dirty="0"/>
            </a:p>
          </p:txBody>
        </p:sp>
      </p:grpSp>
      <p:cxnSp>
        <p:nvCxnSpPr>
          <p:cNvPr id="53" name="직선 연결선 52">
            <a:extLst>
              <a:ext uri="{FF2B5EF4-FFF2-40B4-BE49-F238E27FC236}">
                <a16:creationId xmlns="" xmlns:a16="http://schemas.microsoft.com/office/drawing/2014/main" id="{806BF9A3-2497-4572-BA56-70CE00B47F96}"/>
              </a:ext>
            </a:extLst>
          </p:cNvPr>
          <p:cNvCxnSpPr>
            <a:cxnSpLocks/>
          </p:cNvCxnSpPr>
          <p:nvPr/>
        </p:nvCxnSpPr>
        <p:spPr>
          <a:xfrm>
            <a:off x="3801460" y="1700808"/>
            <a:ext cx="0" cy="46800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36F4214A-04CA-4BBF-9165-73EA5571169A}"/>
              </a:ext>
            </a:extLst>
          </p:cNvPr>
          <p:cNvSpPr/>
          <p:nvPr/>
        </p:nvSpPr>
        <p:spPr>
          <a:xfrm>
            <a:off x="3188407" y="1196752"/>
            <a:ext cx="1224136" cy="504056"/>
          </a:xfrm>
          <a:prstGeom prst="rect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 Main BLE</a:t>
            </a:r>
            <a:endParaRPr lang="ko-KR" altLang="en-US" sz="1400" dirty="0"/>
          </a:p>
        </p:txBody>
      </p:sp>
      <p:sp>
        <p:nvSpPr>
          <p:cNvPr id="85" name="원호 84"/>
          <p:cNvSpPr/>
          <p:nvPr/>
        </p:nvSpPr>
        <p:spPr>
          <a:xfrm rot="5400000">
            <a:off x="5590360" y="5045591"/>
            <a:ext cx="554359" cy="676955"/>
          </a:xfrm>
          <a:prstGeom prst="arc">
            <a:avLst>
              <a:gd name="adj1" fmla="val 19519922"/>
              <a:gd name="adj2" fmla="val 13418167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38">
            <a:extLst>
              <a:ext uri="{FF2B5EF4-FFF2-40B4-BE49-F238E27FC236}">
                <a16:creationId xmlns="" xmlns:a16="http://schemas.microsoft.com/office/drawing/2014/main" id="{50956AE5-E323-4257-9ECF-516AB344B9EC}"/>
              </a:ext>
            </a:extLst>
          </p:cNvPr>
          <p:cNvGrpSpPr/>
          <p:nvPr/>
        </p:nvGrpSpPr>
        <p:grpSpPr>
          <a:xfrm>
            <a:off x="3811619" y="3610908"/>
            <a:ext cx="2304256" cy="253916"/>
            <a:chOff x="4160912" y="2869929"/>
            <a:chExt cx="2304256" cy="253916"/>
          </a:xfrm>
        </p:grpSpPr>
        <p:cxnSp>
          <p:nvCxnSpPr>
            <p:cNvPr id="92" name="직선 화살표 연결선 91">
              <a:extLst>
                <a:ext uri="{FF2B5EF4-FFF2-40B4-BE49-F238E27FC236}">
                  <a16:creationId xmlns="" xmlns:a16="http://schemas.microsoft.com/office/drawing/2014/main" id="{3C6AB11D-A877-4BF6-B312-FB6F71A2F859}"/>
                </a:ext>
              </a:extLst>
            </p:cNvPr>
            <p:cNvCxnSpPr/>
            <p:nvPr/>
          </p:nvCxnSpPr>
          <p:spPr>
            <a:xfrm>
              <a:off x="4160912" y="3085953"/>
              <a:ext cx="2304256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DB39C94F-460F-4667-864F-1DC4DB2266C0}"/>
                </a:ext>
              </a:extLst>
            </p:cNvPr>
            <p:cNvSpPr txBox="1"/>
            <p:nvPr/>
          </p:nvSpPr>
          <p:spPr>
            <a:xfrm>
              <a:off x="4212755" y="2869929"/>
              <a:ext cx="45076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RSSI</a:t>
              </a:r>
              <a:endParaRPr lang="en-US" altLang="ko-KR" sz="1050" dirty="0"/>
            </a:p>
          </p:txBody>
        </p:sp>
      </p:grpSp>
      <p:grpSp>
        <p:nvGrpSpPr>
          <p:cNvPr id="15" name="그룹 38">
            <a:extLst>
              <a:ext uri="{FF2B5EF4-FFF2-40B4-BE49-F238E27FC236}">
                <a16:creationId xmlns="" xmlns:a16="http://schemas.microsoft.com/office/drawing/2014/main" id="{50956AE5-E323-4257-9ECF-516AB344B9EC}"/>
              </a:ext>
            </a:extLst>
          </p:cNvPr>
          <p:cNvGrpSpPr/>
          <p:nvPr/>
        </p:nvGrpSpPr>
        <p:grpSpPr>
          <a:xfrm>
            <a:off x="3811619" y="3356992"/>
            <a:ext cx="2304256" cy="253916"/>
            <a:chOff x="4160912" y="2858459"/>
            <a:chExt cx="2304256" cy="253916"/>
          </a:xfrm>
        </p:grpSpPr>
        <p:cxnSp>
          <p:nvCxnSpPr>
            <p:cNvPr id="97" name="직선 화살표 연결선 96">
              <a:extLst>
                <a:ext uri="{FF2B5EF4-FFF2-40B4-BE49-F238E27FC236}">
                  <a16:creationId xmlns="" xmlns:a16="http://schemas.microsoft.com/office/drawing/2014/main" id="{3C6AB11D-A877-4BF6-B312-FB6F71A2F859}"/>
                </a:ext>
              </a:extLst>
            </p:cNvPr>
            <p:cNvCxnSpPr/>
            <p:nvPr/>
          </p:nvCxnSpPr>
          <p:spPr>
            <a:xfrm>
              <a:off x="4160912" y="3085953"/>
              <a:ext cx="2304256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DB39C94F-460F-4667-864F-1DC4DB2266C0}"/>
                </a:ext>
              </a:extLst>
            </p:cNvPr>
            <p:cNvSpPr txBox="1"/>
            <p:nvPr/>
          </p:nvSpPr>
          <p:spPr>
            <a:xfrm>
              <a:off x="4212755" y="2858459"/>
              <a:ext cx="164339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UUID, Smartphone info.</a:t>
              </a:r>
              <a:endParaRPr lang="en-US" altLang="ko-KR" sz="1050" dirty="0"/>
            </a:p>
          </p:txBody>
        </p:sp>
      </p:grpSp>
      <p:sp>
        <p:nvSpPr>
          <p:cNvPr id="101" name="원호 100"/>
          <p:cNvSpPr/>
          <p:nvPr/>
        </p:nvSpPr>
        <p:spPr>
          <a:xfrm rot="5400000">
            <a:off x="3479954" y="3610908"/>
            <a:ext cx="353804" cy="432048"/>
          </a:xfrm>
          <a:prstGeom prst="arc">
            <a:avLst>
              <a:gd name="adj1" fmla="val 19519922"/>
              <a:gd name="adj2" fmla="val 13418167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7FAD3206-AD31-4D0C-9676-28436F6CE480}"/>
              </a:ext>
            </a:extLst>
          </p:cNvPr>
          <p:cNvSpPr/>
          <p:nvPr/>
        </p:nvSpPr>
        <p:spPr>
          <a:xfrm>
            <a:off x="2972383" y="2204864"/>
            <a:ext cx="1656184" cy="216024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Avdertising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pSp>
        <p:nvGrpSpPr>
          <p:cNvPr id="16" name="그룹 38">
            <a:extLst>
              <a:ext uri="{FF2B5EF4-FFF2-40B4-BE49-F238E27FC236}">
                <a16:creationId xmlns="" xmlns:a16="http://schemas.microsoft.com/office/drawing/2014/main" id="{50956AE5-E323-4257-9ECF-516AB344B9EC}"/>
              </a:ext>
            </a:extLst>
          </p:cNvPr>
          <p:cNvGrpSpPr/>
          <p:nvPr/>
        </p:nvGrpSpPr>
        <p:grpSpPr>
          <a:xfrm>
            <a:off x="1496616" y="2375302"/>
            <a:ext cx="2304256" cy="261610"/>
            <a:chOff x="4160912" y="2850765"/>
            <a:chExt cx="2304256" cy="261610"/>
          </a:xfrm>
        </p:grpSpPr>
        <p:cxnSp>
          <p:nvCxnSpPr>
            <p:cNvPr id="106" name="직선 화살표 연결선 105">
              <a:extLst>
                <a:ext uri="{FF2B5EF4-FFF2-40B4-BE49-F238E27FC236}">
                  <a16:creationId xmlns="" xmlns:a16="http://schemas.microsoft.com/office/drawing/2014/main" id="{3C6AB11D-A877-4BF6-B312-FB6F71A2F859}"/>
                </a:ext>
              </a:extLst>
            </p:cNvPr>
            <p:cNvCxnSpPr/>
            <p:nvPr/>
          </p:nvCxnSpPr>
          <p:spPr>
            <a:xfrm>
              <a:off x="4160912" y="3068960"/>
              <a:ext cx="2304256" cy="0"/>
            </a:xfrm>
            <a:prstGeom prst="straightConnector1">
              <a:avLst/>
            </a:prstGeom>
            <a:ln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="" xmlns:a16="http://schemas.microsoft.com/office/drawing/2014/main" id="{DB39C94F-460F-4667-864F-1DC4DB2266C0}"/>
                </a:ext>
              </a:extLst>
            </p:cNvPr>
            <p:cNvSpPr txBox="1"/>
            <p:nvPr/>
          </p:nvSpPr>
          <p:spPr>
            <a:xfrm>
              <a:off x="4212755" y="2850765"/>
              <a:ext cx="9861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BLE Connect</a:t>
              </a:r>
              <a:endParaRPr lang="en-US" altLang="ko-KR" sz="1050" dirty="0"/>
            </a:p>
          </p:txBody>
        </p:sp>
      </p:grp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A97B6C0F-C12B-482E-911E-010EC7709AF4}"/>
              </a:ext>
            </a:extLst>
          </p:cNvPr>
          <p:cNvSpPr/>
          <p:nvPr/>
        </p:nvSpPr>
        <p:spPr>
          <a:xfrm>
            <a:off x="7617296" y="4293112"/>
            <a:ext cx="1656184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대기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A97B6C0F-C12B-482E-911E-010EC7709AF4}"/>
              </a:ext>
            </a:extLst>
          </p:cNvPr>
          <p:cNvSpPr/>
          <p:nvPr/>
        </p:nvSpPr>
        <p:spPr>
          <a:xfrm>
            <a:off x="5313040" y="3284984"/>
            <a:ext cx="1656184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대기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8" name="그룹 32">
            <a:extLst>
              <a:ext uri="{FF2B5EF4-FFF2-40B4-BE49-F238E27FC236}">
                <a16:creationId xmlns="" xmlns:a16="http://schemas.microsoft.com/office/drawing/2014/main" id="{3C9DEB24-7846-4AF3-91DF-3E19081A9BED}"/>
              </a:ext>
            </a:extLst>
          </p:cNvPr>
          <p:cNvGrpSpPr/>
          <p:nvPr/>
        </p:nvGrpSpPr>
        <p:grpSpPr>
          <a:xfrm>
            <a:off x="6098220" y="4581128"/>
            <a:ext cx="2304256" cy="253916"/>
            <a:chOff x="4160912" y="2862235"/>
            <a:chExt cx="2304256" cy="253916"/>
          </a:xfrm>
        </p:grpSpPr>
        <p:cxnSp>
          <p:nvCxnSpPr>
            <p:cNvPr id="116" name="직선 화살표 연결선 115">
              <a:extLst>
                <a:ext uri="{FF2B5EF4-FFF2-40B4-BE49-F238E27FC236}">
                  <a16:creationId xmlns="" xmlns:a16="http://schemas.microsoft.com/office/drawing/2014/main" id="{96B3C3AF-0761-4622-8378-EC16ED4792AB}"/>
                </a:ext>
              </a:extLst>
            </p:cNvPr>
            <p:cNvCxnSpPr/>
            <p:nvPr/>
          </p:nvCxnSpPr>
          <p:spPr>
            <a:xfrm>
              <a:off x="4160912" y="3068960"/>
              <a:ext cx="2304256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="" xmlns:a16="http://schemas.microsoft.com/office/drawing/2014/main" id="{B33DB99F-11BE-400F-A61A-D86B79D2FE48}"/>
                </a:ext>
              </a:extLst>
            </p:cNvPr>
            <p:cNvSpPr txBox="1"/>
            <p:nvPr/>
          </p:nvSpPr>
          <p:spPr>
            <a:xfrm>
              <a:off x="4212755" y="2862235"/>
              <a:ext cx="103105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Config. Check</a:t>
              </a:r>
              <a:endParaRPr lang="en-US" altLang="ko-KR" sz="1050" dirty="0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DB39C94F-460F-4667-864F-1DC4DB2266C0}"/>
              </a:ext>
            </a:extLst>
          </p:cNvPr>
          <p:cNvSpPr txBox="1"/>
          <p:nvPr/>
        </p:nvSpPr>
        <p:spPr>
          <a:xfrm>
            <a:off x="2864768" y="3751148"/>
            <a:ext cx="5822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mtClean="0"/>
              <a:t>100ms</a:t>
            </a:r>
            <a:endParaRPr lang="en-US" altLang="ko-KR" sz="1050" dirty="0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DB39C94F-460F-4667-864F-1DC4DB2266C0}"/>
              </a:ext>
            </a:extLst>
          </p:cNvPr>
          <p:cNvSpPr txBox="1"/>
          <p:nvPr/>
        </p:nvSpPr>
        <p:spPr>
          <a:xfrm>
            <a:off x="5313040" y="5661248"/>
            <a:ext cx="5822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mtClean="0"/>
              <a:t>100ms</a:t>
            </a:r>
            <a:endParaRPr lang="en-US" altLang="ko-KR" sz="1050" dirty="0"/>
          </a:p>
        </p:txBody>
      </p:sp>
    </p:spTree>
    <p:extLst>
      <p:ext uri="{BB962C8B-B14F-4D97-AF65-F5344CB8AC3E}">
        <p14:creationId xmlns="" xmlns:p14="http://schemas.microsoft.com/office/powerpoint/2010/main" val="403361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mtClean="0"/>
              <a:t>2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04528" y="476672"/>
            <a:ext cx="8915400" cy="360040"/>
          </a:xfrm>
        </p:spPr>
        <p:txBody>
          <a:bodyPr/>
          <a:lstStyle/>
          <a:p>
            <a:pPr marL="342900" indent="-342900"/>
            <a:r>
              <a:rPr lang="ko-KR" altLang="en-US" smtClean="0"/>
              <a:t>실험 환경 </a:t>
            </a:r>
            <a:r>
              <a:rPr lang="en-US" altLang="ko-KR" smtClean="0"/>
              <a:t>– </a:t>
            </a:r>
            <a:r>
              <a:rPr lang="ko-KR" altLang="en-US" smtClean="0"/>
              <a:t>모듈 장착 위치</a:t>
            </a:r>
            <a:endParaRPr lang="en-US" altLang="ko-KR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BLE </a:t>
            </a:r>
            <a:r>
              <a:rPr lang="ko-KR" altLang="en-US" smtClean="0"/>
              <a:t>통신기반 스마트폰 출입시동 선행개발 </a:t>
            </a:r>
            <a:r>
              <a:rPr lang="en-US" altLang="ko-KR" smtClean="0"/>
              <a:t>(2</a:t>
            </a:r>
            <a:r>
              <a:rPr lang="ko-KR" altLang="en-US" smtClean="0"/>
              <a:t>차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grpSp>
        <p:nvGrpSpPr>
          <p:cNvPr id="146" name="그룹 145"/>
          <p:cNvGrpSpPr/>
          <p:nvPr/>
        </p:nvGrpSpPr>
        <p:grpSpPr>
          <a:xfrm>
            <a:off x="7617296" y="5805264"/>
            <a:ext cx="1769457" cy="565031"/>
            <a:chOff x="8000667" y="5240233"/>
            <a:chExt cx="1769457" cy="565031"/>
          </a:xfrm>
        </p:grpSpPr>
        <p:grpSp>
          <p:nvGrpSpPr>
            <p:cNvPr id="82" name="그룹 7"/>
            <p:cNvGrpSpPr/>
            <p:nvPr/>
          </p:nvGrpSpPr>
          <p:grpSpPr>
            <a:xfrm>
              <a:off x="8004037" y="5303363"/>
              <a:ext cx="209251" cy="193441"/>
              <a:chOff x="7410774" y="4584042"/>
              <a:chExt cx="209251" cy="193441"/>
            </a:xfrm>
          </p:grpSpPr>
          <p:sp>
            <p:nvSpPr>
              <p:cNvPr id="93" name="타원 92"/>
              <p:cNvSpPr/>
              <p:nvPr/>
            </p:nvSpPr>
            <p:spPr>
              <a:xfrm rot="5400000">
                <a:off x="7418679" y="4576137"/>
                <a:ext cx="193441" cy="20925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/>
              <p:cNvSpPr/>
              <p:nvPr/>
            </p:nvSpPr>
            <p:spPr>
              <a:xfrm rot="5400000">
                <a:off x="7458928" y="4620187"/>
                <a:ext cx="115083" cy="12448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96" name="그림 95"/>
              <p:cNvPicPr>
                <a:picLocks noChangeAspect="1"/>
              </p:cNvPicPr>
              <p:nvPr/>
            </p:nvPicPr>
            <p:blipFill rotWithShape="1">
              <a:blip r:embed="rId2" cstate="print"/>
              <a:srcRect l="12479" t="1215" r="13753" b="1816"/>
              <a:stretch/>
            </p:blipFill>
            <p:spPr>
              <a:xfrm rot="5400000">
                <a:off x="7489852" y="4637589"/>
                <a:ext cx="53237" cy="86382"/>
              </a:xfrm>
              <a:prstGeom prst="rect">
                <a:avLst/>
              </a:prstGeom>
              <a:solidFill>
                <a:srgbClr val="FF0000"/>
              </a:solidFill>
            </p:spPr>
          </p:pic>
        </p:grpSp>
        <p:sp>
          <p:nvSpPr>
            <p:cNvPr id="86" name="TextBox 85"/>
            <p:cNvSpPr txBox="1"/>
            <p:nvPr/>
          </p:nvSpPr>
          <p:spPr>
            <a:xfrm>
              <a:off x="8213288" y="5240233"/>
              <a:ext cx="12827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: Main BLE </a:t>
              </a:r>
              <a:r>
                <a:rPr lang="ko-KR" altLang="en-US" sz="1200" dirty="0"/>
                <a:t>모듈</a:t>
              </a:r>
            </a:p>
          </p:txBody>
        </p:sp>
        <p:grpSp>
          <p:nvGrpSpPr>
            <p:cNvPr id="87" name="그룹 8"/>
            <p:cNvGrpSpPr/>
            <p:nvPr/>
          </p:nvGrpSpPr>
          <p:grpSpPr>
            <a:xfrm>
              <a:off x="8000667" y="5600273"/>
              <a:ext cx="212621" cy="193441"/>
              <a:chOff x="4380339" y="3834788"/>
              <a:chExt cx="212621" cy="193441"/>
            </a:xfrm>
          </p:grpSpPr>
          <p:sp>
            <p:nvSpPr>
              <p:cNvPr id="89" name="타원 88"/>
              <p:cNvSpPr/>
              <p:nvPr/>
            </p:nvSpPr>
            <p:spPr>
              <a:xfrm rot="5400000">
                <a:off x="4389929" y="3825198"/>
                <a:ext cx="193441" cy="2126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직사각형 89"/>
              <p:cNvSpPr/>
              <p:nvPr/>
            </p:nvSpPr>
            <p:spPr>
              <a:xfrm rot="5400000">
                <a:off x="4430196" y="3869931"/>
                <a:ext cx="115083" cy="12649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91" name="그림 90"/>
              <p:cNvPicPr>
                <a:picLocks noChangeAspect="1"/>
              </p:cNvPicPr>
              <p:nvPr/>
            </p:nvPicPr>
            <p:blipFill rotWithShape="1">
              <a:blip r:embed="rId2" cstate="print"/>
              <a:srcRect l="12479" t="1215" r="13753" b="1816"/>
              <a:stretch/>
            </p:blipFill>
            <p:spPr>
              <a:xfrm rot="5400000">
                <a:off x="4461119" y="3887640"/>
                <a:ext cx="53237" cy="87774"/>
              </a:xfrm>
              <a:prstGeom prst="rect">
                <a:avLst/>
              </a:prstGeom>
            </p:spPr>
          </p:pic>
        </p:grpSp>
        <p:sp>
          <p:nvSpPr>
            <p:cNvPr id="88" name="TextBox 87"/>
            <p:cNvSpPr txBox="1"/>
            <p:nvPr/>
          </p:nvSpPr>
          <p:spPr>
            <a:xfrm>
              <a:off x="8213288" y="5528265"/>
              <a:ext cx="15568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: RSSI Sub BLE </a:t>
              </a:r>
              <a:r>
                <a:rPr lang="ko-KR" altLang="en-US" sz="1200" dirty="0"/>
                <a:t>모듈</a:t>
              </a:r>
            </a:p>
          </p:txBody>
        </p:sp>
      </p:grp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023698" y="2673851"/>
            <a:ext cx="3858604" cy="1802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" name="그룹 7"/>
          <p:cNvGrpSpPr/>
          <p:nvPr/>
        </p:nvGrpSpPr>
        <p:grpSpPr>
          <a:xfrm>
            <a:off x="4305429" y="2729951"/>
            <a:ext cx="188180" cy="173962"/>
            <a:chOff x="7410774" y="4584042"/>
            <a:chExt cx="209251" cy="193441"/>
          </a:xfrm>
        </p:grpSpPr>
        <p:sp>
          <p:nvSpPr>
            <p:cNvPr id="105" name="타원 104"/>
            <p:cNvSpPr/>
            <p:nvPr/>
          </p:nvSpPr>
          <p:spPr>
            <a:xfrm rot="5400000">
              <a:off x="7418679" y="4576137"/>
              <a:ext cx="193441" cy="20925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 rot="5400000">
              <a:off x="7458928" y="4620187"/>
              <a:ext cx="115083" cy="12448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9" name="그림 108"/>
            <p:cNvPicPr>
              <a:picLocks noChangeAspect="1"/>
            </p:cNvPicPr>
            <p:nvPr/>
          </p:nvPicPr>
          <p:blipFill rotWithShape="1">
            <a:blip r:embed="rId2" cstate="print"/>
            <a:srcRect l="12479" t="1215" r="13753" b="1816"/>
            <a:stretch/>
          </p:blipFill>
          <p:spPr>
            <a:xfrm rot="5400000">
              <a:off x="7489852" y="4637589"/>
              <a:ext cx="53237" cy="86382"/>
            </a:xfrm>
            <a:prstGeom prst="rect">
              <a:avLst/>
            </a:prstGeom>
            <a:solidFill>
              <a:srgbClr val="FF0000"/>
            </a:solidFill>
          </p:spPr>
        </p:pic>
      </p:grpSp>
      <p:grpSp>
        <p:nvGrpSpPr>
          <p:cNvPr id="110" name="그룹 8"/>
          <p:cNvGrpSpPr/>
          <p:nvPr/>
        </p:nvGrpSpPr>
        <p:grpSpPr>
          <a:xfrm>
            <a:off x="4305429" y="3644283"/>
            <a:ext cx="191211" cy="173962"/>
            <a:chOff x="4380339" y="3834788"/>
            <a:chExt cx="212621" cy="193441"/>
          </a:xfrm>
        </p:grpSpPr>
        <p:sp>
          <p:nvSpPr>
            <p:cNvPr id="111" name="타원 110"/>
            <p:cNvSpPr/>
            <p:nvPr/>
          </p:nvSpPr>
          <p:spPr>
            <a:xfrm rot="5400000">
              <a:off x="4389929" y="3825198"/>
              <a:ext cx="193441" cy="2126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 rot="5400000">
              <a:off x="4430196" y="3869931"/>
              <a:ext cx="115083" cy="12649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5" name="그림 114"/>
            <p:cNvPicPr>
              <a:picLocks noChangeAspect="1"/>
            </p:cNvPicPr>
            <p:nvPr/>
          </p:nvPicPr>
          <p:blipFill rotWithShape="1">
            <a:blip r:embed="rId2" cstate="print"/>
            <a:srcRect l="12479" t="1215" r="13753" b="1816"/>
            <a:stretch/>
          </p:blipFill>
          <p:spPr>
            <a:xfrm rot="5400000">
              <a:off x="4461119" y="3887640"/>
              <a:ext cx="53237" cy="87774"/>
            </a:xfrm>
            <a:prstGeom prst="rect">
              <a:avLst/>
            </a:prstGeom>
          </p:spPr>
        </p:pic>
      </p:grpSp>
      <p:grpSp>
        <p:nvGrpSpPr>
          <p:cNvPr id="118" name="그룹 8"/>
          <p:cNvGrpSpPr/>
          <p:nvPr/>
        </p:nvGrpSpPr>
        <p:grpSpPr>
          <a:xfrm>
            <a:off x="5425879" y="3644283"/>
            <a:ext cx="191211" cy="173962"/>
            <a:chOff x="4380339" y="3834788"/>
            <a:chExt cx="212621" cy="193441"/>
          </a:xfrm>
        </p:grpSpPr>
        <p:sp>
          <p:nvSpPr>
            <p:cNvPr id="119" name="타원 118"/>
            <p:cNvSpPr/>
            <p:nvPr/>
          </p:nvSpPr>
          <p:spPr>
            <a:xfrm rot="5400000">
              <a:off x="4389929" y="3825198"/>
              <a:ext cx="193441" cy="2126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/>
            <p:cNvSpPr/>
            <p:nvPr/>
          </p:nvSpPr>
          <p:spPr>
            <a:xfrm rot="5400000">
              <a:off x="4430196" y="3869931"/>
              <a:ext cx="115083" cy="12649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1" name="그림 120"/>
            <p:cNvPicPr>
              <a:picLocks noChangeAspect="1"/>
            </p:cNvPicPr>
            <p:nvPr/>
          </p:nvPicPr>
          <p:blipFill rotWithShape="1">
            <a:blip r:embed="rId2" cstate="print"/>
            <a:srcRect l="12479" t="1215" r="13753" b="1816"/>
            <a:stretch/>
          </p:blipFill>
          <p:spPr>
            <a:xfrm rot="5400000">
              <a:off x="4461119" y="3887640"/>
              <a:ext cx="53237" cy="87774"/>
            </a:xfrm>
            <a:prstGeom prst="rect">
              <a:avLst/>
            </a:prstGeom>
          </p:spPr>
        </p:pic>
      </p:grpSp>
      <p:grpSp>
        <p:nvGrpSpPr>
          <p:cNvPr id="122" name="그룹 8"/>
          <p:cNvGrpSpPr/>
          <p:nvPr/>
        </p:nvGrpSpPr>
        <p:grpSpPr>
          <a:xfrm>
            <a:off x="4305429" y="4530151"/>
            <a:ext cx="191211" cy="173962"/>
            <a:chOff x="4380339" y="3834788"/>
            <a:chExt cx="212621" cy="193441"/>
          </a:xfrm>
        </p:grpSpPr>
        <p:sp>
          <p:nvSpPr>
            <p:cNvPr id="123" name="타원 122"/>
            <p:cNvSpPr/>
            <p:nvPr/>
          </p:nvSpPr>
          <p:spPr>
            <a:xfrm rot="5400000">
              <a:off x="4389929" y="3825198"/>
              <a:ext cx="193441" cy="2126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 rot="5400000">
              <a:off x="4430196" y="3869931"/>
              <a:ext cx="115083" cy="12649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5" name="그림 124"/>
            <p:cNvPicPr>
              <a:picLocks noChangeAspect="1"/>
            </p:cNvPicPr>
            <p:nvPr/>
          </p:nvPicPr>
          <p:blipFill rotWithShape="1">
            <a:blip r:embed="rId2" cstate="print"/>
            <a:srcRect l="12479" t="1215" r="13753" b="1816"/>
            <a:stretch/>
          </p:blipFill>
          <p:spPr>
            <a:xfrm rot="5400000">
              <a:off x="4461119" y="3887640"/>
              <a:ext cx="53237" cy="87774"/>
            </a:xfrm>
            <a:prstGeom prst="rect">
              <a:avLst/>
            </a:prstGeom>
          </p:spPr>
        </p:pic>
      </p:grpSp>
      <p:grpSp>
        <p:nvGrpSpPr>
          <p:cNvPr id="126" name="그룹 8"/>
          <p:cNvGrpSpPr/>
          <p:nvPr/>
        </p:nvGrpSpPr>
        <p:grpSpPr>
          <a:xfrm>
            <a:off x="5425879" y="4530151"/>
            <a:ext cx="191211" cy="173962"/>
            <a:chOff x="4380339" y="3834788"/>
            <a:chExt cx="212621" cy="193441"/>
          </a:xfrm>
        </p:grpSpPr>
        <p:sp>
          <p:nvSpPr>
            <p:cNvPr id="127" name="타원 126"/>
            <p:cNvSpPr/>
            <p:nvPr/>
          </p:nvSpPr>
          <p:spPr>
            <a:xfrm rot="5400000">
              <a:off x="4389929" y="3825198"/>
              <a:ext cx="193441" cy="2126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 rot="5400000">
              <a:off x="4430196" y="3869931"/>
              <a:ext cx="115083" cy="12649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9" name="그림 128"/>
            <p:cNvPicPr>
              <a:picLocks noChangeAspect="1"/>
            </p:cNvPicPr>
            <p:nvPr/>
          </p:nvPicPr>
          <p:blipFill rotWithShape="1">
            <a:blip r:embed="rId2" cstate="print"/>
            <a:srcRect l="12479" t="1215" r="13753" b="1816"/>
            <a:stretch/>
          </p:blipFill>
          <p:spPr>
            <a:xfrm rot="5400000">
              <a:off x="4461119" y="3887640"/>
              <a:ext cx="53237" cy="87774"/>
            </a:xfrm>
            <a:prstGeom prst="rect">
              <a:avLst/>
            </a:prstGeom>
          </p:spPr>
        </p:pic>
      </p:grpSp>
      <p:grpSp>
        <p:nvGrpSpPr>
          <p:cNvPr id="134" name="그룹 8"/>
          <p:cNvGrpSpPr/>
          <p:nvPr/>
        </p:nvGrpSpPr>
        <p:grpSpPr>
          <a:xfrm>
            <a:off x="5425879" y="2729951"/>
            <a:ext cx="191211" cy="173962"/>
            <a:chOff x="4380339" y="3834788"/>
            <a:chExt cx="212621" cy="193441"/>
          </a:xfrm>
        </p:grpSpPr>
        <p:sp>
          <p:nvSpPr>
            <p:cNvPr id="135" name="타원 134"/>
            <p:cNvSpPr/>
            <p:nvPr/>
          </p:nvSpPr>
          <p:spPr>
            <a:xfrm rot="5400000">
              <a:off x="4389929" y="3825198"/>
              <a:ext cx="193441" cy="2126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 rot="5400000">
              <a:off x="4430196" y="3869931"/>
              <a:ext cx="115083" cy="12649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7" name="그림 136"/>
            <p:cNvPicPr>
              <a:picLocks noChangeAspect="1"/>
            </p:cNvPicPr>
            <p:nvPr/>
          </p:nvPicPr>
          <p:blipFill rotWithShape="1">
            <a:blip r:embed="rId2" cstate="print"/>
            <a:srcRect l="12479" t="1215" r="13753" b="1816"/>
            <a:stretch/>
          </p:blipFill>
          <p:spPr>
            <a:xfrm rot="5400000">
              <a:off x="4461119" y="3887640"/>
              <a:ext cx="53237" cy="87774"/>
            </a:xfrm>
            <a:prstGeom prst="rect">
              <a:avLst/>
            </a:prstGeom>
          </p:spPr>
        </p:pic>
      </p:grpSp>
      <p:grpSp>
        <p:nvGrpSpPr>
          <p:cNvPr id="138" name="그룹 8"/>
          <p:cNvGrpSpPr/>
          <p:nvPr/>
        </p:nvGrpSpPr>
        <p:grpSpPr>
          <a:xfrm>
            <a:off x="4857394" y="5310056"/>
            <a:ext cx="191211" cy="173962"/>
            <a:chOff x="4380339" y="3834788"/>
            <a:chExt cx="212621" cy="193441"/>
          </a:xfrm>
        </p:grpSpPr>
        <p:sp>
          <p:nvSpPr>
            <p:cNvPr id="139" name="타원 138"/>
            <p:cNvSpPr/>
            <p:nvPr/>
          </p:nvSpPr>
          <p:spPr>
            <a:xfrm rot="5400000">
              <a:off x="4389929" y="3825198"/>
              <a:ext cx="193441" cy="2126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/>
            <p:cNvSpPr/>
            <p:nvPr/>
          </p:nvSpPr>
          <p:spPr>
            <a:xfrm rot="5400000">
              <a:off x="4430196" y="3869931"/>
              <a:ext cx="115083" cy="12649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1" name="그림 140"/>
            <p:cNvPicPr>
              <a:picLocks noChangeAspect="1"/>
            </p:cNvPicPr>
            <p:nvPr/>
          </p:nvPicPr>
          <p:blipFill rotWithShape="1">
            <a:blip r:embed="rId2" cstate="print"/>
            <a:srcRect l="12479" t="1215" r="13753" b="1816"/>
            <a:stretch/>
          </p:blipFill>
          <p:spPr>
            <a:xfrm rot="5400000">
              <a:off x="4461119" y="3887640"/>
              <a:ext cx="53237" cy="87774"/>
            </a:xfrm>
            <a:prstGeom prst="rect">
              <a:avLst/>
            </a:prstGeom>
          </p:spPr>
        </p:pic>
      </p:grpSp>
      <p:grpSp>
        <p:nvGrpSpPr>
          <p:cNvPr id="142" name="그룹 8"/>
          <p:cNvGrpSpPr/>
          <p:nvPr/>
        </p:nvGrpSpPr>
        <p:grpSpPr>
          <a:xfrm>
            <a:off x="4857394" y="1703965"/>
            <a:ext cx="191211" cy="173962"/>
            <a:chOff x="4380339" y="3834788"/>
            <a:chExt cx="212621" cy="193441"/>
          </a:xfrm>
        </p:grpSpPr>
        <p:sp>
          <p:nvSpPr>
            <p:cNvPr id="143" name="타원 142"/>
            <p:cNvSpPr/>
            <p:nvPr/>
          </p:nvSpPr>
          <p:spPr>
            <a:xfrm rot="5400000">
              <a:off x="4389929" y="3825198"/>
              <a:ext cx="193441" cy="2126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직사각형 143"/>
            <p:cNvSpPr/>
            <p:nvPr/>
          </p:nvSpPr>
          <p:spPr>
            <a:xfrm rot="5400000">
              <a:off x="4430196" y="3869931"/>
              <a:ext cx="115083" cy="12649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5" name="그림 144"/>
            <p:cNvPicPr>
              <a:picLocks noChangeAspect="1"/>
            </p:cNvPicPr>
            <p:nvPr/>
          </p:nvPicPr>
          <p:blipFill rotWithShape="1">
            <a:blip r:embed="rId2" cstate="print"/>
            <a:srcRect l="12479" t="1215" r="13753" b="1816"/>
            <a:stretch/>
          </p:blipFill>
          <p:spPr>
            <a:xfrm rot="5400000">
              <a:off x="4461119" y="3887640"/>
              <a:ext cx="53237" cy="87774"/>
            </a:xfrm>
            <a:prstGeom prst="rect">
              <a:avLst/>
            </a:prstGeom>
          </p:spPr>
        </p:pic>
      </p:grpSp>
      <p:sp>
        <p:nvSpPr>
          <p:cNvPr id="159" name="직사각형 158"/>
          <p:cNvSpPr/>
          <p:nvPr/>
        </p:nvSpPr>
        <p:spPr>
          <a:xfrm>
            <a:off x="2576736" y="2636912"/>
            <a:ext cx="1008112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 sz="1000" b="1" smtClean="0">
                <a:solidFill>
                  <a:schemeClr val="tx1"/>
                </a:solidFill>
              </a:rPr>
              <a:t>BLE Main</a:t>
            </a:r>
          </a:p>
          <a:p>
            <a:pPr lvl="0" algn="ctr">
              <a:defRPr/>
            </a:pPr>
            <a:r>
              <a:rPr lang="en-US" altLang="ko-KR" sz="1000" smtClean="0">
                <a:solidFill>
                  <a:schemeClr val="tx1"/>
                </a:solidFill>
              </a:rPr>
              <a:t>(</a:t>
            </a:r>
            <a:r>
              <a:rPr lang="ko-KR" altLang="en-US" sz="1000" smtClean="0">
                <a:solidFill>
                  <a:schemeClr val="tx1"/>
                </a:solidFill>
              </a:rPr>
              <a:t>차량 좌 상</a:t>
            </a:r>
            <a:r>
              <a:rPr lang="en-US" altLang="ko-KR" sz="1000" smtClean="0">
                <a:solidFill>
                  <a:schemeClr val="tx1"/>
                </a:solidFill>
              </a:rPr>
              <a:t>)</a:t>
            </a:r>
            <a:endParaRPr lang="ko-KR" altLang="en-US" sz="1000" smtClean="0">
              <a:solidFill>
                <a:schemeClr val="tx1"/>
              </a:solidFill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2576736" y="3551244"/>
            <a:ext cx="1008112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000" b="1" smtClean="0">
                <a:solidFill>
                  <a:schemeClr val="tx1"/>
                </a:solidFill>
              </a:rPr>
              <a:t>BLE Sub 07 </a:t>
            </a:r>
          </a:p>
          <a:p>
            <a:pPr algn="ctr">
              <a:defRPr/>
            </a:pPr>
            <a:r>
              <a:rPr lang="en-US" altLang="ko-KR" sz="1000" smtClean="0">
                <a:solidFill>
                  <a:schemeClr val="tx1"/>
                </a:solidFill>
              </a:rPr>
              <a:t>(</a:t>
            </a:r>
            <a:r>
              <a:rPr lang="ko-KR" altLang="en-US" sz="1000" smtClean="0">
                <a:solidFill>
                  <a:schemeClr val="tx1"/>
                </a:solidFill>
              </a:rPr>
              <a:t>차량 좌 중</a:t>
            </a:r>
            <a:r>
              <a:rPr lang="en-US" altLang="ko-KR" sz="1000" smtClean="0">
                <a:solidFill>
                  <a:schemeClr val="tx1"/>
                </a:solidFill>
              </a:rPr>
              <a:t>)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2576736" y="4437112"/>
            <a:ext cx="1008112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 sz="1000" b="1" smtClean="0">
                <a:solidFill>
                  <a:schemeClr val="tx1"/>
                </a:solidFill>
              </a:rPr>
              <a:t>BLE Sub 03</a:t>
            </a:r>
          </a:p>
          <a:p>
            <a:pPr lvl="0" algn="ctr">
              <a:defRPr/>
            </a:pPr>
            <a:r>
              <a:rPr lang="en-US" altLang="ko-KR" sz="1000" smtClean="0">
                <a:solidFill>
                  <a:schemeClr val="tx1"/>
                </a:solidFill>
              </a:rPr>
              <a:t>(</a:t>
            </a:r>
            <a:r>
              <a:rPr lang="ko-KR" altLang="en-US" sz="1000" smtClean="0">
                <a:solidFill>
                  <a:schemeClr val="tx1"/>
                </a:solidFill>
              </a:rPr>
              <a:t>차량 좌 하</a:t>
            </a:r>
            <a:r>
              <a:rPr lang="en-US" altLang="ko-KR" sz="1000" smtClean="0">
                <a:solidFill>
                  <a:schemeClr val="tx1"/>
                </a:solidFill>
              </a:rPr>
              <a:t>)</a:t>
            </a:r>
            <a:endParaRPr lang="ko-KR" altLang="en-US" sz="1000" smtClean="0">
              <a:solidFill>
                <a:schemeClr val="tx1"/>
              </a:solidFill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6177136" y="2636912"/>
            <a:ext cx="1008112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 sz="1000" b="1" smtClean="0">
                <a:solidFill>
                  <a:schemeClr val="tx1"/>
                </a:solidFill>
              </a:rPr>
              <a:t>BLE Sub 01</a:t>
            </a:r>
          </a:p>
          <a:p>
            <a:pPr lvl="0" algn="ctr">
              <a:defRPr/>
            </a:pPr>
            <a:r>
              <a:rPr lang="en-US" altLang="ko-KR" sz="1000" smtClean="0">
                <a:solidFill>
                  <a:schemeClr val="tx1"/>
                </a:solidFill>
              </a:rPr>
              <a:t>(</a:t>
            </a:r>
            <a:r>
              <a:rPr lang="ko-KR" altLang="en-US" sz="1000" smtClean="0">
                <a:solidFill>
                  <a:schemeClr val="tx1"/>
                </a:solidFill>
              </a:rPr>
              <a:t>차량 우 상</a:t>
            </a:r>
            <a:r>
              <a:rPr lang="en-US" altLang="ko-KR" sz="1000" smtClean="0">
                <a:solidFill>
                  <a:schemeClr val="tx1"/>
                </a:solidFill>
              </a:rPr>
              <a:t>)</a:t>
            </a:r>
            <a:endParaRPr lang="ko-KR" altLang="en-US" sz="1000" smtClean="0">
              <a:solidFill>
                <a:schemeClr val="tx1"/>
              </a:solidFill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6177136" y="3551244"/>
            <a:ext cx="1008112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 sz="1000" b="1" smtClean="0">
                <a:solidFill>
                  <a:schemeClr val="tx1"/>
                </a:solidFill>
              </a:rPr>
              <a:t>BLE Sub 06 </a:t>
            </a:r>
          </a:p>
          <a:p>
            <a:pPr lvl="0" algn="ctr">
              <a:defRPr/>
            </a:pPr>
            <a:r>
              <a:rPr lang="en-US" altLang="ko-KR" sz="1000" smtClean="0">
                <a:solidFill>
                  <a:schemeClr val="tx1"/>
                </a:solidFill>
              </a:rPr>
              <a:t>(</a:t>
            </a:r>
            <a:r>
              <a:rPr lang="ko-KR" altLang="en-US" sz="1000" smtClean="0">
                <a:solidFill>
                  <a:schemeClr val="tx1"/>
                </a:solidFill>
              </a:rPr>
              <a:t>차량 우 중</a:t>
            </a:r>
            <a:r>
              <a:rPr lang="en-US" altLang="ko-KR" sz="1000" smtClean="0">
                <a:solidFill>
                  <a:schemeClr val="tx1"/>
                </a:solidFill>
              </a:rPr>
              <a:t>)</a:t>
            </a:r>
            <a:endParaRPr lang="ko-KR" altLang="en-US" sz="1000" smtClean="0">
              <a:solidFill>
                <a:schemeClr val="tx1"/>
              </a:solidFill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6177136" y="4437112"/>
            <a:ext cx="1008112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 sz="1000" b="1" smtClean="0">
                <a:solidFill>
                  <a:schemeClr val="tx1"/>
                </a:solidFill>
              </a:rPr>
              <a:t>BLE Sub 02 </a:t>
            </a:r>
          </a:p>
          <a:p>
            <a:pPr lvl="0" algn="ctr">
              <a:defRPr/>
            </a:pPr>
            <a:r>
              <a:rPr lang="en-US" altLang="ko-KR" sz="1000" smtClean="0">
                <a:solidFill>
                  <a:schemeClr val="tx1"/>
                </a:solidFill>
              </a:rPr>
              <a:t>(</a:t>
            </a:r>
            <a:r>
              <a:rPr lang="ko-KR" altLang="en-US" sz="1000" smtClean="0">
                <a:solidFill>
                  <a:schemeClr val="tx1"/>
                </a:solidFill>
              </a:rPr>
              <a:t>차량 우 하</a:t>
            </a:r>
            <a:r>
              <a:rPr lang="en-US" altLang="ko-KR" sz="1000" smtClean="0">
                <a:solidFill>
                  <a:schemeClr val="tx1"/>
                </a:solidFill>
              </a:rPr>
              <a:t>)</a:t>
            </a:r>
            <a:endParaRPr lang="ko-KR" altLang="en-US" sz="1000" smtClean="0">
              <a:solidFill>
                <a:schemeClr val="tx1"/>
              </a:solidFill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4448944" y="1124744"/>
            <a:ext cx="1008112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 sz="1000" b="1" smtClean="0">
                <a:solidFill>
                  <a:schemeClr val="tx1"/>
                </a:solidFill>
              </a:rPr>
              <a:t>BLE Sub 04</a:t>
            </a:r>
          </a:p>
          <a:p>
            <a:pPr lvl="0" algn="ctr">
              <a:defRPr/>
            </a:pPr>
            <a:r>
              <a:rPr lang="en-US" altLang="ko-KR" sz="1000" smtClean="0">
                <a:solidFill>
                  <a:schemeClr val="tx1"/>
                </a:solidFill>
              </a:rPr>
              <a:t>(</a:t>
            </a:r>
            <a:r>
              <a:rPr lang="ko-KR" altLang="en-US" sz="1000" smtClean="0">
                <a:solidFill>
                  <a:schemeClr val="tx1"/>
                </a:solidFill>
              </a:rPr>
              <a:t>차량 전방</a:t>
            </a:r>
            <a:r>
              <a:rPr lang="en-US" altLang="ko-KR" sz="1000" smtClean="0">
                <a:solidFill>
                  <a:schemeClr val="tx1"/>
                </a:solidFill>
              </a:rPr>
              <a:t>)</a:t>
            </a:r>
            <a:endParaRPr lang="ko-KR" altLang="en-US" sz="1000" smtClean="0">
              <a:solidFill>
                <a:schemeClr val="tx1"/>
              </a:solidFill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4448944" y="5661248"/>
            <a:ext cx="1008112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 sz="1000" b="1" smtClean="0">
                <a:solidFill>
                  <a:schemeClr val="tx1"/>
                </a:solidFill>
              </a:rPr>
              <a:t>BLE Sub 05</a:t>
            </a:r>
          </a:p>
          <a:p>
            <a:pPr lvl="0" algn="ctr">
              <a:defRPr/>
            </a:pPr>
            <a:r>
              <a:rPr lang="en-US" altLang="ko-KR" sz="1000" smtClean="0">
                <a:solidFill>
                  <a:schemeClr val="tx1"/>
                </a:solidFill>
              </a:rPr>
              <a:t>(</a:t>
            </a:r>
            <a:r>
              <a:rPr lang="ko-KR" altLang="en-US" sz="1000" smtClean="0">
                <a:solidFill>
                  <a:schemeClr val="tx1"/>
                </a:solidFill>
              </a:rPr>
              <a:t>차량 후방</a:t>
            </a:r>
            <a:r>
              <a:rPr lang="en-US" altLang="ko-KR" sz="1000" smtClean="0">
                <a:solidFill>
                  <a:schemeClr val="tx1"/>
                </a:solidFill>
              </a:rPr>
              <a:t>)</a:t>
            </a:r>
            <a:endParaRPr lang="ko-KR" altLang="en-US" sz="1000" smtClean="0">
              <a:solidFill>
                <a:schemeClr val="tx1"/>
              </a:solidFill>
            </a:endParaRPr>
          </a:p>
        </p:txBody>
      </p:sp>
      <p:cxnSp>
        <p:nvCxnSpPr>
          <p:cNvPr id="173" name="직선 화살표 연결선 172"/>
          <p:cNvCxnSpPr>
            <a:stCxn id="105" idx="4"/>
            <a:endCxn id="159" idx="3"/>
          </p:cNvCxnSpPr>
          <p:nvPr/>
        </p:nvCxnSpPr>
        <p:spPr>
          <a:xfrm flipH="1">
            <a:off x="3584848" y="2816932"/>
            <a:ext cx="7205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>
            <a:stCxn id="111" idx="4"/>
            <a:endCxn id="161" idx="3"/>
          </p:cNvCxnSpPr>
          <p:nvPr/>
        </p:nvCxnSpPr>
        <p:spPr>
          <a:xfrm flipH="1" flipV="1">
            <a:off x="3584848" y="3731264"/>
            <a:ext cx="720582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/>
          <p:cNvCxnSpPr>
            <a:stCxn id="123" idx="4"/>
            <a:endCxn id="162" idx="3"/>
          </p:cNvCxnSpPr>
          <p:nvPr/>
        </p:nvCxnSpPr>
        <p:spPr>
          <a:xfrm flipH="1" flipV="1">
            <a:off x="3584848" y="4617132"/>
            <a:ext cx="720582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/>
          <p:cNvCxnSpPr>
            <a:stCxn id="135" idx="0"/>
            <a:endCxn id="163" idx="1"/>
          </p:cNvCxnSpPr>
          <p:nvPr/>
        </p:nvCxnSpPr>
        <p:spPr>
          <a:xfrm flipV="1">
            <a:off x="5617091" y="2816932"/>
            <a:ext cx="560045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>
            <a:stCxn id="143" idx="2"/>
            <a:endCxn id="166" idx="2"/>
          </p:cNvCxnSpPr>
          <p:nvPr/>
        </p:nvCxnSpPr>
        <p:spPr>
          <a:xfrm flipV="1">
            <a:off x="4953000" y="1484784"/>
            <a:ext cx="0" cy="2191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>
            <a:stCxn id="140" idx="3"/>
            <a:endCxn id="167" idx="0"/>
          </p:cNvCxnSpPr>
          <p:nvPr/>
        </p:nvCxnSpPr>
        <p:spPr>
          <a:xfrm flipH="1">
            <a:off x="4953000" y="5450286"/>
            <a:ext cx="978" cy="2109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화살표 연결선 185"/>
          <p:cNvCxnSpPr>
            <a:stCxn id="119" idx="0"/>
            <a:endCxn id="164" idx="1"/>
          </p:cNvCxnSpPr>
          <p:nvPr/>
        </p:nvCxnSpPr>
        <p:spPr>
          <a:xfrm flipV="1">
            <a:off x="5617091" y="3731264"/>
            <a:ext cx="560045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/>
          <p:cNvCxnSpPr>
            <a:stCxn id="127" idx="0"/>
            <a:endCxn id="165" idx="1"/>
          </p:cNvCxnSpPr>
          <p:nvPr/>
        </p:nvCxnSpPr>
        <p:spPr>
          <a:xfrm flipV="1">
            <a:off x="5617091" y="4617132"/>
            <a:ext cx="560045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03361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mtClean="0"/>
              <a:t>3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실험 방법 </a:t>
            </a:r>
            <a:r>
              <a:rPr lang="en-US" altLang="ko-KR" smtClean="0"/>
              <a:t>– (1) </a:t>
            </a:r>
            <a:r>
              <a:rPr lang="ko-KR" altLang="en-US" smtClean="0"/>
              <a:t>전체 측정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BLE </a:t>
            </a:r>
            <a:r>
              <a:rPr lang="ko-KR" altLang="en-US" smtClean="0"/>
              <a:t>통신기반 스마트폰 출입시동 선행개발 </a:t>
            </a:r>
            <a:r>
              <a:rPr lang="en-US" altLang="ko-KR" smtClean="0"/>
              <a:t>(2</a:t>
            </a:r>
            <a:r>
              <a:rPr lang="ko-KR" altLang="en-US" smtClean="0"/>
              <a:t>차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99" name="직사각형 98"/>
          <p:cNvSpPr/>
          <p:nvPr/>
        </p:nvSpPr>
        <p:spPr>
          <a:xfrm>
            <a:off x="488504" y="1162844"/>
            <a:ext cx="8856984" cy="5146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/>
          <p:cNvGrpSpPr/>
          <p:nvPr/>
        </p:nvGrpSpPr>
        <p:grpSpPr>
          <a:xfrm>
            <a:off x="2648744" y="1431826"/>
            <a:ext cx="6696744" cy="4805486"/>
            <a:chOff x="2648744" y="1431826"/>
            <a:chExt cx="6696744" cy="4805486"/>
          </a:xfrm>
        </p:grpSpPr>
        <p:grpSp>
          <p:nvGrpSpPr>
            <p:cNvPr id="125" name="그룹 124"/>
            <p:cNvGrpSpPr/>
            <p:nvPr/>
          </p:nvGrpSpPr>
          <p:grpSpPr>
            <a:xfrm>
              <a:off x="3982988" y="1865071"/>
              <a:ext cx="1196922" cy="2562460"/>
              <a:chOff x="3950921" y="1298588"/>
              <a:chExt cx="2004158" cy="4290652"/>
            </a:xfrm>
          </p:grpSpPr>
          <p:pic>
            <p:nvPicPr>
              <p:cNvPr id="12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2807674" y="2441835"/>
                <a:ext cx="4290652" cy="20041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27" name="그룹 7"/>
              <p:cNvGrpSpPr/>
              <p:nvPr/>
            </p:nvGrpSpPr>
            <p:grpSpPr>
              <a:xfrm>
                <a:off x="4232920" y="2515479"/>
                <a:ext cx="209251" cy="193441"/>
                <a:chOff x="7410774" y="4584042"/>
                <a:chExt cx="209251" cy="193441"/>
              </a:xfrm>
            </p:grpSpPr>
            <p:sp>
              <p:nvSpPr>
                <p:cNvPr id="156" name="타원 155"/>
                <p:cNvSpPr/>
                <p:nvPr/>
              </p:nvSpPr>
              <p:spPr>
                <a:xfrm rot="5400000">
                  <a:off x="7418679" y="4576137"/>
                  <a:ext cx="193441" cy="209251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직사각형 156"/>
                <p:cNvSpPr/>
                <p:nvPr/>
              </p:nvSpPr>
              <p:spPr>
                <a:xfrm rot="5400000">
                  <a:off x="7458928" y="4620187"/>
                  <a:ext cx="115083" cy="12448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58" name="그림 157"/>
                <p:cNvPicPr>
                  <a:picLocks noChangeAspect="1"/>
                </p:cNvPicPr>
                <p:nvPr/>
              </p:nvPicPr>
              <p:blipFill rotWithShape="1">
                <a:blip r:embed="rId3" cstate="print"/>
                <a:srcRect l="12479" t="1215" r="13753" b="1816"/>
                <a:stretch/>
              </p:blipFill>
              <p:spPr>
                <a:xfrm rot="5400000">
                  <a:off x="7489852" y="4637589"/>
                  <a:ext cx="53237" cy="86382"/>
                </a:xfrm>
                <a:prstGeom prst="rect">
                  <a:avLst/>
                </a:prstGeom>
                <a:solidFill>
                  <a:srgbClr val="FF0000"/>
                </a:solidFill>
              </p:spPr>
            </p:pic>
          </p:grpSp>
          <p:grpSp>
            <p:nvGrpSpPr>
              <p:cNvPr id="128" name="그룹 8"/>
              <p:cNvGrpSpPr/>
              <p:nvPr/>
            </p:nvGrpSpPr>
            <p:grpSpPr>
              <a:xfrm>
                <a:off x="4232920" y="3523591"/>
                <a:ext cx="212621" cy="193441"/>
                <a:chOff x="4380339" y="3834788"/>
                <a:chExt cx="212621" cy="193441"/>
              </a:xfrm>
            </p:grpSpPr>
            <p:sp>
              <p:nvSpPr>
                <p:cNvPr id="153" name="타원 152"/>
                <p:cNvSpPr/>
                <p:nvPr/>
              </p:nvSpPr>
              <p:spPr>
                <a:xfrm rot="5400000">
                  <a:off x="4389929" y="3825198"/>
                  <a:ext cx="193441" cy="21262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직사각형 153"/>
                <p:cNvSpPr/>
                <p:nvPr/>
              </p:nvSpPr>
              <p:spPr>
                <a:xfrm rot="5400000">
                  <a:off x="4430196" y="3869931"/>
                  <a:ext cx="115083" cy="12649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55" name="그림 154"/>
                <p:cNvPicPr>
                  <a:picLocks noChangeAspect="1"/>
                </p:cNvPicPr>
                <p:nvPr/>
              </p:nvPicPr>
              <p:blipFill rotWithShape="1">
                <a:blip r:embed="rId3" cstate="print"/>
                <a:srcRect l="12479" t="1215" r="13753" b="1816"/>
                <a:stretch/>
              </p:blipFill>
              <p:spPr>
                <a:xfrm rot="5400000">
                  <a:off x="4461119" y="3887640"/>
                  <a:ext cx="53237" cy="87774"/>
                </a:xfrm>
                <a:prstGeom prst="rect">
                  <a:avLst/>
                </a:prstGeom>
              </p:spPr>
            </p:pic>
          </p:grpSp>
          <p:grpSp>
            <p:nvGrpSpPr>
              <p:cNvPr id="129" name="그룹 8"/>
              <p:cNvGrpSpPr/>
              <p:nvPr/>
            </p:nvGrpSpPr>
            <p:grpSpPr>
              <a:xfrm>
                <a:off x="5478828" y="3523591"/>
                <a:ext cx="212621" cy="193441"/>
                <a:chOff x="4380339" y="3834788"/>
                <a:chExt cx="212621" cy="193441"/>
              </a:xfrm>
            </p:grpSpPr>
            <p:sp>
              <p:nvSpPr>
                <p:cNvPr id="150" name="타원 149"/>
                <p:cNvSpPr/>
                <p:nvPr/>
              </p:nvSpPr>
              <p:spPr>
                <a:xfrm rot="5400000">
                  <a:off x="4389929" y="3825198"/>
                  <a:ext cx="193441" cy="21262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직사각형 150"/>
                <p:cNvSpPr/>
                <p:nvPr/>
              </p:nvSpPr>
              <p:spPr>
                <a:xfrm rot="5400000">
                  <a:off x="4430196" y="3869931"/>
                  <a:ext cx="115083" cy="12649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52" name="그림 151"/>
                <p:cNvPicPr>
                  <a:picLocks noChangeAspect="1"/>
                </p:cNvPicPr>
                <p:nvPr/>
              </p:nvPicPr>
              <p:blipFill rotWithShape="1">
                <a:blip r:embed="rId3" cstate="print"/>
                <a:srcRect l="12479" t="1215" r="13753" b="1816"/>
                <a:stretch/>
              </p:blipFill>
              <p:spPr>
                <a:xfrm rot="5400000">
                  <a:off x="4461119" y="3887640"/>
                  <a:ext cx="53237" cy="87774"/>
                </a:xfrm>
                <a:prstGeom prst="rect">
                  <a:avLst/>
                </a:prstGeom>
              </p:spPr>
            </p:pic>
          </p:grpSp>
          <p:grpSp>
            <p:nvGrpSpPr>
              <p:cNvPr id="130" name="그룹 8"/>
              <p:cNvGrpSpPr/>
              <p:nvPr/>
            </p:nvGrpSpPr>
            <p:grpSpPr>
              <a:xfrm>
                <a:off x="4232920" y="4437112"/>
                <a:ext cx="212621" cy="193441"/>
                <a:chOff x="4380339" y="3834788"/>
                <a:chExt cx="212621" cy="193441"/>
              </a:xfrm>
            </p:grpSpPr>
            <p:sp>
              <p:nvSpPr>
                <p:cNvPr id="147" name="타원 146"/>
                <p:cNvSpPr/>
                <p:nvPr/>
              </p:nvSpPr>
              <p:spPr>
                <a:xfrm rot="5400000">
                  <a:off x="4389929" y="3825198"/>
                  <a:ext cx="193441" cy="21262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직사각형 147"/>
                <p:cNvSpPr/>
                <p:nvPr/>
              </p:nvSpPr>
              <p:spPr>
                <a:xfrm rot="5400000">
                  <a:off x="4430196" y="3869931"/>
                  <a:ext cx="115083" cy="12649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49" name="그림 148"/>
                <p:cNvPicPr>
                  <a:picLocks noChangeAspect="1"/>
                </p:cNvPicPr>
                <p:nvPr/>
              </p:nvPicPr>
              <p:blipFill rotWithShape="1">
                <a:blip r:embed="rId3" cstate="print"/>
                <a:srcRect l="12479" t="1215" r="13753" b="1816"/>
                <a:stretch/>
              </p:blipFill>
              <p:spPr>
                <a:xfrm rot="5400000">
                  <a:off x="4461119" y="3887640"/>
                  <a:ext cx="53237" cy="87774"/>
                </a:xfrm>
                <a:prstGeom prst="rect">
                  <a:avLst/>
                </a:prstGeom>
              </p:spPr>
            </p:pic>
          </p:grpSp>
          <p:grpSp>
            <p:nvGrpSpPr>
              <p:cNvPr id="131" name="그룹 8"/>
              <p:cNvGrpSpPr/>
              <p:nvPr/>
            </p:nvGrpSpPr>
            <p:grpSpPr>
              <a:xfrm>
                <a:off x="5478828" y="4437112"/>
                <a:ext cx="212621" cy="193441"/>
                <a:chOff x="4380339" y="3834788"/>
                <a:chExt cx="212621" cy="193441"/>
              </a:xfrm>
            </p:grpSpPr>
            <p:sp>
              <p:nvSpPr>
                <p:cNvPr id="144" name="타원 143"/>
                <p:cNvSpPr/>
                <p:nvPr/>
              </p:nvSpPr>
              <p:spPr>
                <a:xfrm rot="5400000">
                  <a:off x="4389929" y="3825198"/>
                  <a:ext cx="193441" cy="21262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직사각형 144"/>
                <p:cNvSpPr/>
                <p:nvPr/>
              </p:nvSpPr>
              <p:spPr>
                <a:xfrm rot="5400000">
                  <a:off x="4430196" y="3869931"/>
                  <a:ext cx="115083" cy="12649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46" name="그림 145"/>
                <p:cNvPicPr>
                  <a:picLocks noChangeAspect="1"/>
                </p:cNvPicPr>
                <p:nvPr/>
              </p:nvPicPr>
              <p:blipFill rotWithShape="1">
                <a:blip r:embed="rId3" cstate="print"/>
                <a:srcRect l="12479" t="1215" r="13753" b="1816"/>
                <a:stretch/>
              </p:blipFill>
              <p:spPr>
                <a:xfrm rot="5400000">
                  <a:off x="4461119" y="3887640"/>
                  <a:ext cx="53237" cy="87774"/>
                </a:xfrm>
                <a:prstGeom prst="rect">
                  <a:avLst/>
                </a:prstGeom>
              </p:spPr>
            </p:pic>
          </p:grpSp>
          <p:grpSp>
            <p:nvGrpSpPr>
              <p:cNvPr id="132" name="그룹 131"/>
              <p:cNvGrpSpPr/>
              <p:nvPr/>
            </p:nvGrpSpPr>
            <p:grpSpPr>
              <a:xfrm>
                <a:off x="5478828" y="2515479"/>
                <a:ext cx="212621" cy="193441"/>
                <a:chOff x="4380339" y="3834788"/>
                <a:chExt cx="212621" cy="193441"/>
              </a:xfrm>
            </p:grpSpPr>
            <p:sp>
              <p:nvSpPr>
                <p:cNvPr id="141" name="타원 140"/>
                <p:cNvSpPr/>
                <p:nvPr/>
              </p:nvSpPr>
              <p:spPr>
                <a:xfrm rot="5400000">
                  <a:off x="4389929" y="3825198"/>
                  <a:ext cx="193441" cy="21262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직사각형 141"/>
                <p:cNvSpPr/>
                <p:nvPr/>
              </p:nvSpPr>
              <p:spPr>
                <a:xfrm rot="5400000">
                  <a:off x="4430196" y="3869931"/>
                  <a:ext cx="115083" cy="12649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43" name="그림 142"/>
                <p:cNvPicPr>
                  <a:picLocks noChangeAspect="1"/>
                </p:cNvPicPr>
                <p:nvPr/>
              </p:nvPicPr>
              <p:blipFill rotWithShape="1">
                <a:blip r:embed="rId3" cstate="print"/>
                <a:srcRect l="12479" t="1215" r="13753" b="1816"/>
                <a:stretch/>
              </p:blipFill>
              <p:spPr>
                <a:xfrm rot="5400000">
                  <a:off x="4461119" y="3887640"/>
                  <a:ext cx="53237" cy="87774"/>
                </a:xfrm>
                <a:prstGeom prst="rect">
                  <a:avLst/>
                </a:prstGeom>
              </p:spPr>
            </p:pic>
          </p:grpSp>
          <p:grpSp>
            <p:nvGrpSpPr>
              <p:cNvPr id="133" name="그룹 8"/>
              <p:cNvGrpSpPr/>
              <p:nvPr/>
            </p:nvGrpSpPr>
            <p:grpSpPr>
              <a:xfrm>
                <a:off x="4846689" y="5373216"/>
                <a:ext cx="212621" cy="193441"/>
                <a:chOff x="4380339" y="3834788"/>
                <a:chExt cx="212621" cy="193441"/>
              </a:xfrm>
            </p:grpSpPr>
            <p:sp>
              <p:nvSpPr>
                <p:cNvPr id="138" name="타원 137"/>
                <p:cNvSpPr/>
                <p:nvPr/>
              </p:nvSpPr>
              <p:spPr>
                <a:xfrm rot="5400000">
                  <a:off x="4389929" y="3825198"/>
                  <a:ext cx="193441" cy="21262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직사각형 138"/>
                <p:cNvSpPr/>
                <p:nvPr/>
              </p:nvSpPr>
              <p:spPr>
                <a:xfrm rot="5400000">
                  <a:off x="4430196" y="3869931"/>
                  <a:ext cx="115083" cy="12649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40" name="그림 139"/>
                <p:cNvPicPr>
                  <a:picLocks noChangeAspect="1"/>
                </p:cNvPicPr>
                <p:nvPr/>
              </p:nvPicPr>
              <p:blipFill rotWithShape="1">
                <a:blip r:embed="rId3" cstate="print"/>
                <a:srcRect l="12479" t="1215" r="13753" b="1816"/>
                <a:stretch/>
              </p:blipFill>
              <p:spPr>
                <a:xfrm rot="5400000">
                  <a:off x="4461119" y="3887640"/>
                  <a:ext cx="53237" cy="87774"/>
                </a:xfrm>
                <a:prstGeom prst="rect">
                  <a:avLst/>
                </a:prstGeom>
              </p:spPr>
            </p:pic>
          </p:grpSp>
          <p:grpSp>
            <p:nvGrpSpPr>
              <p:cNvPr id="134" name="그룹 8"/>
              <p:cNvGrpSpPr/>
              <p:nvPr/>
            </p:nvGrpSpPr>
            <p:grpSpPr>
              <a:xfrm>
                <a:off x="4846689" y="1363351"/>
                <a:ext cx="212621" cy="193441"/>
                <a:chOff x="4380339" y="3834788"/>
                <a:chExt cx="212621" cy="193441"/>
              </a:xfrm>
            </p:grpSpPr>
            <p:sp>
              <p:nvSpPr>
                <p:cNvPr id="135" name="타원 134"/>
                <p:cNvSpPr/>
                <p:nvPr/>
              </p:nvSpPr>
              <p:spPr>
                <a:xfrm rot="5400000">
                  <a:off x="4389929" y="3825198"/>
                  <a:ext cx="193441" cy="21262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직사각형 135"/>
                <p:cNvSpPr/>
                <p:nvPr/>
              </p:nvSpPr>
              <p:spPr>
                <a:xfrm rot="5400000">
                  <a:off x="4430196" y="3869931"/>
                  <a:ext cx="115083" cy="12649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37" name="그림 136"/>
                <p:cNvPicPr>
                  <a:picLocks noChangeAspect="1"/>
                </p:cNvPicPr>
                <p:nvPr/>
              </p:nvPicPr>
              <p:blipFill rotWithShape="1">
                <a:blip r:embed="rId3" cstate="print"/>
                <a:srcRect l="12479" t="1215" r="13753" b="1816"/>
                <a:stretch/>
              </p:blipFill>
              <p:spPr>
                <a:xfrm rot="5400000">
                  <a:off x="4461119" y="3887640"/>
                  <a:ext cx="53237" cy="87774"/>
                </a:xfrm>
                <a:prstGeom prst="rect">
                  <a:avLst/>
                </a:prstGeom>
              </p:spPr>
            </p:pic>
          </p:grpSp>
        </p:grpSp>
        <p:sp>
          <p:nvSpPr>
            <p:cNvPr id="104" name="타원 103"/>
            <p:cNvSpPr/>
            <p:nvPr/>
          </p:nvSpPr>
          <p:spPr>
            <a:xfrm>
              <a:off x="2648744" y="1431826"/>
              <a:ext cx="4608512" cy="460851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4772980" y="5926802"/>
              <a:ext cx="360040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46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6" name="직선 화살표 연결선 105"/>
            <p:cNvCxnSpPr>
              <a:endCxn id="104" idx="4"/>
            </p:cNvCxnSpPr>
            <p:nvPr/>
          </p:nvCxnSpPr>
          <p:spPr>
            <a:xfrm>
              <a:off x="4949270" y="3808090"/>
              <a:ext cx="3730" cy="223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직사각형 107"/>
            <p:cNvSpPr/>
            <p:nvPr/>
          </p:nvSpPr>
          <p:spPr>
            <a:xfrm>
              <a:off x="4880992" y="5032226"/>
              <a:ext cx="720080" cy="282272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mtClean="0">
                  <a:solidFill>
                    <a:schemeClr val="tx1"/>
                  </a:solidFill>
                </a:rPr>
                <a:t>1M / 2M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953000" y="5680298"/>
              <a:ext cx="936104" cy="282272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</a:rPr>
                <a:t>스마트폰 위치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5025008" y="3376042"/>
              <a:ext cx="1368152" cy="282272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smtClean="0">
                  <a:solidFill>
                    <a:schemeClr val="tx1"/>
                  </a:solidFill>
                </a:rPr>
                <a:t>BLE 2</a:t>
              </a:r>
              <a:r>
                <a:rPr lang="ko-KR" altLang="en-US" sz="900" b="1" smtClean="0">
                  <a:solidFill>
                    <a:schemeClr val="tx1"/>
                  </a:solidFill>
                </a:rPr>
                <a:t>차 모듈</a:t>
              </a:r>
              <a:r>
                <a:rPr lang="en-US" altLang="ko-KR" sz="900" b="1" smtClean="0">
                  <a:solidFill>
                    <a:schemeClr val="tx1"/>
                  </a:solidFill>
                </a:rPr>
                <a:t> (MP)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5005958" y="5955040"/>
              <a:ext cx="3619450" cy="282272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mtClean="0">
                  <a:solidFill>
                    <a:schemeClr val="tx1"/>
                  </a:solidFill>
                </a:rPr>
                <a:t>(2) 20</a:t>
              </a:r>
              <a:r>
                <a:rPr lang="ko-KR" altLang="en-US" sz="900" smtClean="0">
                  <a:solidFill>
                    <a:schemeClr val="tx1"/>
                  </a:solidFill>
                </a:rPr>
                <a:t>초간 어드버타이징 데이터 기록 </a:t>
              </a:r>
              <a:r>
                <a:rPr lang="en-US" altLang="ko-KR" sz="900" smtClean="0">
                  <a:solidFill>
                    <a:schemeClr val="tx1"/>
                  </a:solidFill>
                </a:rPr>
                <a:t>(sampling </a:t>
              </a:r>
              <a:r>
                <a:rPr lang="ko-KR" altLang="en-US" sz="900" smtClean="0">
                  <a:solidFill>
                    <a:schemeClr val="tx1"/>
                  </a:solidFill>
                </a:rPr>
                <a:t>주기 </a:t>
              </a:r>
              <a:r>
                <a:rPr lang="en-US" altLang="ko-KR" sz="900" smtClean="0">
                  <a:solidFill>
                    <a:schemeClr val="tx1"/>
                  </a:solidFill>
                </a:rPr>
                <a:t>: 100ms)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5097016" y="3664074"/>
              <a:ext cx="2088232" cy="282272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/>
              <a:r>
                <a:rPr lang="en-US" altLang="ko-KR" sz="900" smtClean="0">
                  <a:solidFill>
                    <a:schemeClr val="tx1"/>
                  </a:solidFill>
                </a:rPr>
                <a:t>(1) </a:t>
              </a:r>
              <a:r>
                <a:rPr lang="ko-KR" altLang="en-US" sz="900" smtClean="0">
                  <a:solidFill>
                    <a:schemeClr val="tx1"/>
                  </a:solidFill>
                </a:rPr>
                <a:t>모듈이 장착된 차량을</a:t>
              </a:r>
              <a:r>
                <a:rPr lang="en-US" altLang="ko-KR" sz="900" smtClean="0">
                  <a:solidFill>
                    <a:schemeClr val="tx1"/>
                  </a:solidFill>
                </a:rPr>
                <a:t> </a:t>
              </a:r>
              <a:r>
                <a:rPr lang="ko-KR" altLang="en-US" sz="900" smtClean="0">
                  <a:solidFill>
                    <a:schemeClr val="tx1"/>
                  </a:solidFill>
                </a:rPr>
                <a:t>원 중심에 </a:t>
              </a:r>
              <a:endParaRPr lang="en-US" altLang="ko-KR" sz="900" smtClean="0">
                <a:solidFill>
                  <a:schemeClr val="tx1"/>
                </a:solidFill>
              </a:endParaRPr>
            </a:p>
            <a:p>
              <a:pPr marL="228600" indent="-228600"/>
              <a:r>
                <a:rPr lang="ko-KR" altLang="en-US" sz="900" smtClean="0">
                  <a:solidFill>
                    <a:schemeClr val="tx1"/>
                  </a:solidFill>
                </a:rPr>
                <a:t>     위치함</a:t>
              </a:r>
              <a:r>
                <a:rPr lang="en-US" altLang="ko-KR" sz="900" smtClean="0">
                  <a:solidFill>
                    <a:schemeClr val="tx1"/>
                  </a:solidFill>
                </a:rPr>
                <a:t>.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249144" y="5392266"/>
              <a:ext cx="360040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46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465168" y="5470034"/>
              <a:ext cx="2880320" cy="282272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(3) </a:t>
              </a:r>
              <a:r>
                <a:rPr lang="ko-KR" altLang="en-US" sz="900" dirty="0" err="1" smtClean="0">
                  <a:solidFill>
                    <a:schemeClr val="tx1"/>
                  </a:solidFill>
                </a:rPr>
                <a:t>스마트폰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 위치를 변경한 후 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(2)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번 테스트 반복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900" smtClean="0">
                  <a:solidFill>
                    <a:schemeClr val="tx1"/>
                  </a:solidFill>
                </a:rPr>
                <a:t>8</a:t>
              </a:r>
              <a:r>
                <a:rPr lang="ko-KR" altLang="en-US" sz="900" smtClean="0">
                  <a:solidFill>
                    <a:schemeClr val="tx1"/>
                  </a:solidFill>
                </a:rPr>
                <a:t>방향</a:t>
              </a:r>
              <a:r>
                <a:rPr lang="en-US" altLang="ko-KR" sz="900" smtClean="0">
                  <a:solidFill>
                    <a:schemeClr val="tx1"/>
                  </a:solidFill>
                </a:rPr>
                <a:t>(</a:t>
              </a:r>
              <a:r>
                <a:rPr lang="en-US" altLang="ko-KR" sz="900" smtClean="0">
                  <a:solidFill>
                    <a:prstClr val="black"/>
                  </a:solidFill>
                </a:rPr>
                <a:t>0</a:t>
              </a:r>
              <a:r>
                <a:rPr lang="en-US" altLang="ko-KR" sz="900" smtClean="0">
                  <a:solidFill>
                    <a:prstClr val="black"/>
                  </a:solidFill>
                  <a:latin typeface="굴림"/>
                  <a:ea typeface="굴림"/>
                </a:rPr>
                <a:t>°</a:t>
              </a:r>
              <a:r>
                <a:rPr lang="en-US" altLang="ko-KR" sz="900" smtClean="0">
                  <a:solidFill>
                    <a:prstClr val="black"/>
                  </a:solidFill>
                </a:rPr>
                <a:t>, 45</a:t>
              </a:r>
              <a:r>
                <a:rPr lang="en-US" altLang="ko-KR" sz="900" smtClean="0">
                  <a:solidFill>
                    <a:prstClr val="black"/>
                  </a:solidFill>
                  <a:latin typeface="굴림"/>
                  <a:ea typeface="굴림"/>
                </a:rPr>
                <a:t>°</a:t>
              </a:r>
              <a:r>
                <a:rPr lang="en-US" altLang="ko-KR" sz="900" smtClean="0">
                  <a:solidFill>
                    <a:prstClr val="black"/>
                  </a:solidFill>
                </a:rPr>
                <a:t>, 90</a:t>
              </a:r>
              <a:r>
                <a:rPr lang="en-US" altLang="ko-KR" sz="900" smtClean="0">
                  <a:solidFill>
                    <a:prstClr val="black"/>
                  </a:solidFill>
                  <a:latin typeface="굴림"/>
                  <a:ea typeface="굴림"/>
                </a:rPr>
                <a:t>°</a:t>
              </a:r>
              <a:r>
                <a:rPr lang="en-US" altLang="ko-KR" sz="900" smtClean="0">
                  <a:solidFill>
                    <a:prstClr val="black"/>
                  </a:solidFill>
                </a:rPr>
                <a:t>, 135</a:t>
              </a:r>
              <a:r>
                <a:rPr lang="en-US" altLang="ko-KR" sz="900" smtClean="0">
                  <a:solidFill>
                    <a:prstClr val="black"/>
                  </a:solidFill>
                  <a:latin typeface="굴림"/>
                  <a:ea typeface="굴림"/>
                </a:rPr>
                <a:t>°</a:t>
              </a:r>
              <a:r>
                <a:rPr lang="en-US" altLang="ko-KR" sz="900" smtClean="0">
                  <a:solidFill>
                    <a:prstClr val="black"/>
                  </a:solidFill>
                </a:rPr>
                <a:t>, 180</a:t>
              </a:r>
              <a:r>
                <a:rPr lang="en-US" altLang="ko-KR" sz="900" smtClean="0">
                  <a:solidFill>
                    <a:prstClr val="black"/>
                  </a:solidFill>
                  <a:latin typeface="굴림"/>
                  <a:ea typeface="굴림"/>
                </a:rPr>
                <a:t>°</a:t>
              </a:r>
              <a:r>
                <a:rPr lang="en-US" altLang="ko-KR" sz="900" smtClean="0">
                  <a:solidFill>
                    <a:prstClr val="black"/>
                  </a:solidFill>
                </a:rPr>
                <a:t>, 225</a:t>
              </a:r>
              <a:r>
                <a:rPr lang="en-US" altLang="ko-KR" sz="900" smtClean="0">
                  <a:solidFill>
                    <a:prstClr val="black"/>
                  </a:solidFill>
                  <a:latin typeface="굴림"/>
                  <a:ea typeface="굴림"/>
                </a:rPr>
                <a:t>°</a:t>
              </a:r>
              <a:r>
                <a:rPr lang="en-US" altLang="ko-KR" sz="900" smtClean="0">
                  <a:solidFill>
                    <a:prstClr val="black"/>
                  </a:solidFill>
                </a:rPr>
                <a:t>, 270</a:t>
              </a:r>
              <a:r>
                <a:rPr lang="en-US" altLang="ko-KR" sz="900" smtClean="0">
                  <a:solidFill>
                    <a:prstClr val="black"/>
                  </a:solidFill>
                  <a:latin typeface="굴림"/>
                  <a:ea typeface="굴림"/>
                </a:rPr>
                <a:t>°</a:t>
              </a:r>
              <a:r>
                <a:rPr lang="en-US" altLang="ko-KR" sz="900" smtClean="0">
                  <a:solidFill>
                    <a:prstClr val="black"/>
                  </a:solidFill>
                </a:rPr>
                <a:t>, 315</a:t>
              </a:r>
              <a:r>
                <a:rPr lang="en-US" altLang="ko-KR" sz="900" smtClean="0">
                  <a:solidFill>
                    <a:prstClr val="black"/>
                  </a:solidFill>
                  <a:latin typeface="굴림"/>
                  <a:ea typeface="굴림"/>
                </a:rPr>
                <a:t>°)</a:t>
              </a:r>
            </a:p>
            <a:p>
              <a:pPr algn="ctr"/>
              <a:r>
                <a:rPr lang="ko-KR" altLang="en-US" sz="900" smtClean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측정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)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5097016" y="4014589"/>
              <a:ext cx="3240360" cy="282272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smtClean="0">
                  <a:solidFill>
                    <a:schemeClr val="tx1"/>
                  </a:solidFill>
                </a:rPr>
                <a:t>(4) </a:t>
              </a:r>
              <a:r>
                <a:rPr lang="ko-KR" altLang="en-US" sz="900" smtClean="0">
                  <a:solidFill>
                    <a:schemeClr val="tx1"/>
                  </a:solidFill>
                </a:rPr>
                <a:t>측정된 </a:t>
              </a:r>
              <a:r>
                <a:rPr lang="en-US" altLang="ko-KR" sz="900" smtClean="0">
                  <a:solidFill>
                    <a:schemeClr val="tx1"/>
                  </a:solidFill>
                </a:rPr>
                <a:t>RSSI </a:t>
              </a:r>
              <a:r>
                <a:rPr lang="ko-KR" altLang="en-US" sz="900" smtClean="0">
                  <a:solidFill>
                    <a:schemeClr val="tx1"/>
                  </a:solidFill>
                </a:rPr>
                <a:t>값 중에 가운데 </a:t>
              </a:r>
              <a:r>
                <a:rPr lang="en-US" altLang="ko-KR" sz="900" smtClean="0">
                  <a:solidFill>
                    <a:schemeClr val="tx1"/>
                  </a:solidFill>
                </a:rPr>
                <a:t>10</a:t>
              </a:r>
              <a:r>
                <a:rPr lang="ko-KR" altLang="en-US" sz="900" smtClean="0">
                  <a:solidFill>
                    <a:schemeClr val="tx1"/>
                  </a:solidFill>
                </a:rPr>
                <a:t>초 </a:t>
              </a:r>
              <a:r>
                <a:rPr lang="en-US" altLang="ko-KR" sz="900" smtClean="0">
                  <a:solidFill>
                    <a:schemeClr val="tx1"/>
                  </a:solidFill>
                </a:rPr>
                <a:t>(100 samples) </a:t>
              </a:r>
              <a:r>
                <a:rPr lang="ko-KR" altLang="en-US" sz="900" smtClean="0">
                  <a:solidFill>
                    <a:schemeClr val="tx1"/>
                  </a:solidFill>
                </a:rPr>
                <a:t>데이터</a:t>
              </a:r>
              <a:endParaRPr lang="en-US" altLang="ko-KR" sz="900" smtClean="0">
                <a:solidFill>
                  <a:schemeClr val="tx1"/>
                </a:solidFill>
              </a:endParaRPr>
            </a:p>
            <a:p>
              <a:r>
                <a:rPr lang="en-US" altLang="ko-KR" sz="900" smtClean="0">
                  <a:solidFill>
                    <a:schemeClr val="tx1"/>
                  </a:solidFill>
                </a:rPr>
                <a:t>    </a:t>
              </a:r>
              <a:r>
                <a:rPr lang="ko-KR" altLang="en-US" sz="900" smtClean="0">
                  <a:solidFill>
                    <a:schemeClr val="tx1"/>
                  </a:solidFill>
                </a:rPr>
                <a:t>의 평균을 기록함</a:t>
              </a:r>
              <a:r>
                <a:rPr lang="en-US" altLang="ko-KR" sz="900" smtClean="0">
                  <a:solidFill>
                    <a:schemeClr val="tx1"/>
                  </a:solidFill>
                </a:rPr>
                <a:t>.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097016" y="4365104"/>
              <a:ext cx="3240360" cy="282272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smtClean="0">
                  <a:solidFill>
                    <a:schemeClr val="tx1"/>
                  </a:solidFill>
                </a:rPr>
                <a:t>(5) </a:t>
              </a:r>
              <a:r>
                <a:rPr lang="ko-KR" altLang="en-US" sz="900" smtClean="0">
                  <a:solidFill>
                    <a:schemeClr val="tx1"/>
                  </a:solidFill>
                </a:rPr>
                <a:t>방사패턴 측정 완료 후 거리를 변경하여</a:t>
              </a:r>
              <a:endParaRPr lang="en-US" altLang="ko-KR" sz="900" smtClean="0">
                <a:solidFill>
                  <a:schemeClr val="tx1"/>
                </a:solidFill>
              </a:endParaRPr>
            </a:p>
            <a:p>
              <a:r>
                <a:rPr lang="en-US" altLang="ko-KR" sz="900" smtClean="0">
                  <a:solidFill>
                    <a:schemeClr val="tx1"/>
                  </a:solidFill>
                </a:rPr>
                <a:t>    (1)~(4)</a:t>
              </a:r>
              <a:r>
                <a:rPr lang="ko-KR" altLang="en-US" sz="900" smtClean="0">
                  <a:solidFill>
                    <a:schemeClr val="tx1"/>
                  </a:solidFill>
                </a:rPr>
                <a:t>번</a:t>
              </a:r>
              <a:r>
                <a:rPr lang="en-US" altLang="ko-KR" sz="900" smtClean="0">
                  <a:solidFill>
                    <a:schemeClr val="tx1"/>
                  </a:solidFill>
                </a:rPr>
                <a:t> </a:t>
              </a:r>
              <a:r>
                <a:rPr lang="ko-KR" altLang="en-US" sz="900" smtClean="0">
                  <a:solidFill>
                    <a:schemeClr val="tx1"/>
                  </a:solidFill>
                </a:rPr>
                <a:t>테스트 반복 </a:t>
              </a:r>
              <a:r>
                <a:rPr lang="en-US" altLang="ko-KR" sz="900" smtClean="0">
                  <a:solidFill>
                    <a:schemeClr val="tx1"/>
                  </a:solidFill>
                </a:rPr>
                <a:t>(1M / 2M)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405056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24"/>
          <p:cNvGrpSpPr/>
          <p:nvPr/>
        </p:nvGrpSpPr>
        <p:grpSpPr>
          <a:xfrm>
            <a:off x="2720752" y="1988840"/>
            <a:ext cx="1196922" cy="2562460"/>
            <a:chOff x="3950921" y="1298588"/>
            <a:chExt cx="2004158" cy="4290652"/>
          </a:xfrm>
        </p:grpSpPr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807674" y="2441835"/>
              <a:ext cx="4290652" cy="2004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그룹 7"/>
            <p:cNvGrpSpPr/>
            <p:nvPr/>
          </p:nvGrpSpPr>
          <p:grpSpPr>
            <a:xfrm>
              <a:off x="4232920" y="2515479"/>
              <a:ext cx="209251" cy="193441"/>
              <a:chOff x="7410774" y="4584042"/>
              <a:chExt cx="209251" cy="193441"/>
            </a:xfrm>
          </p:grpSpPr>
          <p:sp>
            <p:nvSpPr>
              <p:cNvPr id="156" name="타원 155"/>
              <p:cNvSpPr/>
              <p:nvPr/>
            </p:nvSpPr>
            <p:spPr>
              <a:xfrm rot="5400000">
                <a:off x="7418679" y="4576137"/>
                <a:ext cx="193441" cy="20925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5400000">
                <a:off x="7458928" y="4620187"/>
                <a:ext cx="115083" cy="12448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58" name="그림 157"/>
              <p:cNvPicPr>
                <a:picLocks noChangeAspect="1"/>
              </p:cNvPicPr>
              <p:nvPr/>
            </p:nvPicPr>
            <p:blipFill rotWithShape="1">
              <a:blip r:embed="rId3" cstate="print"/>
              <a:srcRect l="12479" t="1215" r="13753" b="1816"/>
              <a:stretch/>
            </p:blipFill>
            <p:spPr>
              <a:xfrm rot="5400000">
                <a:off x="7489852" y="4637589"/>
                <a:ext cx="53237" cy="86382"/>
              </a:xfrm>
              <a:prstGeom prst="rect">
                <a:avLst/>
              </a:prstGeom>
              <a:solidFill>
                <a:srgbClr val="FF0000"/>
              </a:solidFill>
            </p:spPr>
          </p:pic>
        </p:grpSp>
        <p:grpSp>
          <p:nvGrpSpPr>
            <p:cNvPr id="8" name="그룹 8"/>
            <p:cNvGrpSpPr/>
            <p:nvPr/>
          </p:nvGrpSpPr>
          <p:grpSpPr>
            <a:xfrm>
              <a:off x="4232920" y="3523591"/>
              <a:ext cx="212621" cy="193441"/>
              <a:chOff x="4380339" y="3834788"/>
              <a:chExt cx="212621" cy="193441"/>
            </a:xfrm>
          </p:grpSpPr>
          <p:sp>
            <p:nvSpPr>
              <p:cNvPr id="153" name="타원 152"/>
              <p:cNvSpPr/>
              <p:nvPr/>
            </p:nvSpPr>
            <p:spPr>
              <a:xfrm rot="5400000">
                <a:off x="4389929" y="3825198"/>
                <a:ext cx="193441" cy="2126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직사각형 153"/>
              <p:cNvSpPr/>
              <p:nvPr/>
            </p:nvSpPr>
            <p:spPr>
              <a:xfrm rot="5400000">
                <a:off x="4430196" y="3869931"/>
                <a:ext cx="115083" cy="12649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55" name="그림 154"/>
              <p:cNvPicPr>
                <a:picLocks noChangeAspect="1"/>
              </p:cNvPicPr>
              <p:nvPr/>
            </p:nvPicPr>
            <p:blipFill rotWithShape="1">
              <a:blip r:embed="rId3" cstate="print"/>
              <a:srcRect l="12479" t="1215" r="13753" b="1816"/>
              <a:stretch/>
            </p:blipFill>
            <p:spPr>
              <a:xfrm rot="5400000">
                <a:off x="4461119" y="3887640"/>
                <a:ext cx="53237" cy="87774"/>
              </a:xfrm>
              <a:prstGeom prst="rect">
                <a:avLst/>
              </a:prstGeom>
            </p:spPr>
          </p:pic>
        </p:grpSp>
        <p:grpSp>
          <p:nvGrpSpPr>
            <p:cNvPr id="9" name="그룹 8"/>
            <p:cNvGrpSpPr/>
            <p:nvPr/>
          </p:nvGrpSpPr>
          <p:grpSpPr>
            <a:xfrm>
              <a:off x="5478828" y="3523591"/>
              <a:ext cx="212621" cy="193441"/>
              <a:chOff x="4380339" y="3834788"/>
              <a:chExt cx="212621" cy="193441"/>
            </a:xfrm>
          </p:grpSpPr>
          <p:sp>
            <p:nvSpPr>
              <p:cNvPr id="150" name="타원 149"/>
              <p:cNvSpPr/>
              <p:nvPr/>
            </p:nvSpPr>
            <p:spPr>
              <a:xfrm rot="5400000">
                <a:off x="4389929" y="3825198"/>
                <a:ext cx="193441" cy="2126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 rot="5400000">
                <a:off x="4430196" y="3869931"/>
                <a:ext cx="115083" cy="12649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52" name="그림 151"/>
              <p:cNvPicPr>
                <a:picLocks noChangeAspect="1"/>
              </p:cNvPicPr>
              <p:nvPr/>
            </p:nvPicPr>
            <p:blipFill rotWithShape="1">
              <a:blip r:embed="rId3" cstate="print"/>
              <a:srcRect l="12479" t="1215" r="13753" b="1816"/>
              <a:stretch/>
            </p:blipFill>
            <p:spPr>
              <a:xfrm rot="5400000">
                <a:off x="4461119" y="3887640"/>
                <a:ext cx="53237" cy="87774"/>
              </a:xfrm>
              <a:prstGeom prst="rect">
                <a:avLst/>
              </a:prstGeom>
            </p:spPr>
          </p:pic>
        </p:grpSp>
        <p:grpSp>
          <p:nvGrpSpPr>
            <p:cNvPr id="10" name="그룹 8"/>
            <p:cNvGrpSpPr/>
            <p:nvPr/>
          </p:nvGrpSpPr>
          <p:grpSpPr>
            <a:xfrm>
              <a:off x="4232920" y="4437112"/>
              <a:ext cx="212621" cy="193441"/>
              <a:chOff x="4380339" y="3834788"/>
              <a:chExt cx="212621" cy="193441"/>
            </a:xfrm>
          </p:grpSpPr>
          <p:sp>
            <p:nvSpPr>
              <p:cNvPr id="147" name="타원 146"/>
              <p:cNvSpPr/>
              <p:nvPr/>
            </p:nvSpPr>
            <p:spPr>
              <a:xfrm rot="5400000">
                <a:off x="4389929" y="3825198"/>
                <a:ext cx="193441" cy="2126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 rot="5400000">
                <a:off x="4430196" y="3869931"/>
                <a:ext cx="115083" cy="12649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49" name="그림 148"/>
              <p:cNvPicPr>
                <a:picLocks noChangeAspect="1"/>
              </p:cNvPicPr>
              <p:nvPr/>
            </p:nvPicPr>
            <p:blipFill rotWithShape="1">
              <a:blip r:embed="rId3" cstate="print"/>
              <a:srcRect l="12479" t="1215" r="13753" b="1816"/>
              <a:stretch/>
            </p:blipFill>
            <p:spPr>
              <a:xfrm rot="5400000">
                <a:off x="4461119" y="3887640"/>
                <a:ext cx="53237" cy="87774"/>
              </a:xfrm>
              <a:prstGeom prst="rect">
                <a:avLst/>
              </a:prstGeom>
            </p:spPr>
          </p:pic>
        </p:grpSp>
        <p:grpSp>
          <p:nvGrpSpPr>
            <p:cNvPr id="11" name="그룹 8"/>
            <p:cNvGrpSpPr/>
            <p:nvPr/>
          </p:nvGrpSpPr>
          <p:grpSpPr>
            <a:xfrm>
              <a:off x="5478828" y="4437112"/>
              <a:ext cx="212621" cy="193441"/>
              <a:chOff x="4380339" y="3834788"/>
              <a:chExt cx="212621" cy="193441"/>
            </a:xfrm>
          </p:grpSpPr>
          <p:sp>
            <p:nvSpPr>
              <p:cNvPr id="144" name="타원 143"/>
              <p:cNvSpPr/>
              <p:nvPr/>
            </p:nvSpPr>
            <p:spPr>
              <a:xfrm rot="5400000">
                <a:off x="4389929" y="3825198"/>
                <a:ext cx="193441" cy="2126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44"/>
              <p:cNvSpPr/>
              <p:nvPr/>
            </p:nvSpPr>
            <p:spPr>
              <a:xfrm rot="5400000">
                <a:off x="4430196" y="3869931"/>
                <a:ext cx="115083" cy="12649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46" name="그림 145"/>
              <p:cNvPicPr>
                <a:picLocks noChangeAspect="1"/>
              </p:cNvPicPr>
              <p:nvPr/>
            </p:nvPicPr>
            <p:blipFill rotWithShape="1">
              <a:blip r:embed="rId3" cstate="print"/>
              <a:srcRect l="12479" t="1215" r="13753" b="1816"/>
              <a:stretch/>
            </p:blipFill>
            <p:spPr>
              <a:xfrm rot="5400000">
                <a:off x="4461119" y="3887640"/>
                <a:ext cx="53237" cy="87774"/>
              </a:xfrm>
              <a:prstGeom prst="rect">
                <a:avLst/>
              </a:prstGeom>
            </p:spPr>
          </p:pic>
        </p:grpSp>
        <p:grpSp>
          <p:nvGrpSpPr>
            <p:cNvPr id="12" name="그룹 131"/>
            <p:cNvGrpSpPr/>
            <p:nvPr/>
          </p:nvGrpSpPr>
          <p:grpSpPr>
            <a:xfrm>
              <a:off x="5478828" y="2515479"/>
              <a:ext cx="212621" cy="193441"/>
              <a:chOff x="4380339" y="3834788"/>
              <a:chExt cx="212621" cy="193441"/>
            </a:xfrm>
          </p:grpSpPr>
          <p:sp>
            <p:nvSpPr>
              <p:cNvPr id="141" name="타원 140"/>
              <p:cNvSpPr/>
              <p:nvPr/>
            </p:nvSpPr>
            <p:spPr>
              <a:xfrm rot="5400000">
                <a:off x="4389929" y="3825198"/>
                <a:ext cx="193441" cy="2126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 rot="5400000">
                <a:off x="4430196" y="3869931"/>
                <a:ext cx="115083" cy="12649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43" name="그림 142"/>
              <p:cNvPicPr>
                <a:picLocks noChangeAspect="1"/>
              </p:cNvPicPr>
              <p:nvPr/>
            </p:nvPicPr>
            <p:blipFill rotWithShape="1">
              <a:blip r:embed="rId3" cstate="print"/>
              <a:srcRect l="12479" t="1215" r="13753" b="1816"/>
              <a:stretch/>
            </p:blipFill>
            <p:spPr>
              <a:xfrm rot="5400000">
                <a:off x="4461119" y="3887640"/>
                <a:ext cx="53237" cy="87774"/>
              </a:xfrm>
              <a:prstGeom prst="rect">
                <a:avLst/>
              </a:prstGeom>
            </p:spPr>
          </p:pic>
        </p:grpSp>
        <p:grpSp>
          <p:nvGrpSpPr>
            <p:cNvPr id="13" name="그룹 8"/>
            <p:cNvGrpSpPr/>
            <p:nvPr/>
          </p:nvGrpSpPr>
          <p:grpSpPr>
            <a:xfrm>
              <a:off x="4846689" y="5373216"/>
              <a:ext cx="212621" cy="193441"/>
              <a:chOff x="4380339" y="3834788"/>
              <a:chExt cx="212621" cy="193441"/>
            </a:xfrm>
          </p:grpSpPr>
          <p:sp>
            <p:nvSpPr>
              <p:cNvPr id="138" name="타원 137"/>
              <p:cNvSpPr/>
              <p:nvPr/>
            </p:nvSpPr>
            <p:spPr>
              <a:xfrm rot="5400000">
                <a:off x="4389929" y="3825198"/>
                <a:ext cx="193441" cy="2126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직사각형 138"/>
              <p:cNvSpPr/>
              <p:nvPr/>
            </p:nvSpPr>
            <p:spPr>
              <a:xfrm rot="5400000">
                <a:off x="4430196" y="3869931"/>
                <a:ext cx="115083" cy="12649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40" name="그림 139"/>
              <p:cNvPicPr>
                <a:picLocks noChangeAspect="1"/>
              </p:cNvPicPr>
              <p:nvPr/>
            </p:nvPicPr>
            <p:blipFill rotWithShape="1">
              <a:blip r:embed="rId3" cstate="print"/>
              <a:srcRect l="12479" t="1215" r="13753" b="1816"/>
              <a:stretch/>
            </p:blipFill>
            <p:spPr>
              <a:xfrm rot="5400000">
                <a:off x="4461119" y="3887640"/>
                <a:ext cx="53237" cy="87774"/>
              </a:xfrm>
              <a:prstGeom prst="rect">
                <a:avLst/>
              </a:prstGeom>
            </p:spPr>
          </p:pic>
        </p:grpSp>
        <p:grpSp>
          <p:nvGrpSpPr>
            <p:cNvPr id="14" name="그룹 8"/>
            <p:cNvGrpSpPr/>
            <p:nvPr/>
          </p:nvGrpSpPr>
          <p:grpSpPr>
            <a:xfrm>
              <a:off x="4846689" y="1363351"/>
              <a:ext cx="212621" cy="193441"/>
              <a:chOff x="4380339" y="3834788"/>
              <a:chExt cx="212621" cy="193441"/>
            </a:xfrm>
          </p:grpSpPr>
          <p:sp>
            <p:nvSpPr>
              <p:cNvPr id="135" name="타원 134"/>
              <p:cNvSpPr/>
              <p:nvPr/>
            </p:nvSpPr>
            <p:spPr>
              <a:xfrm rot="5400000">
                <a:off x="4389929" y="3825198"/>
                <a:ext cx="193441" cy="2126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 rot="5400000">
                <a:off x="4430196" y="3869931"/>
                <a:ext cx="115083" cy="12649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7" name="그림 136"/>
              <p:cNvPicPr>
                <a:picLocks noChangeAspect="1"/>
              </p:cNvPicPr>
              <p:nvPr/>
            </p:nvPicPr>
            <p:blipFill rotWithShape="1">
              <a:blip r:embed="rId3" cstate="print"/>
              <a:srcRect l="12479" t="1215" r="13753" b="1816"/>
              <a:stretch/>
            </p:blipFill>
            <p:spPr>
              <a:xfrm rot="5400000">
                <a:off x="4461119" y="3887640"/>
                <a:ext cx="53237" cy="87774"/>
              </a:xfrm>
              <a:prstGeom prst="rect">
                <a:avLst/>
              </a:prstGeom>
            </p:spPr>
          </p:pic>
        </p:grpSp>
      </p:grpSp>
      <p:sp>
        <p:nvSpPr>
          <p:cNvPr id="53" name="원형 52"/>
          <p:cNvSpPr/>
          <p:nvPr/>
        </p:nvSpPr>
        <p:spPr>
          <a:xfrm rot="10800000">
            <a:off x="1818556" y="1536545"/>
            <a:ext cx="4032448" cy="4032448"/>
          </a:xfrm>
          <a:prstGeom prst="pie">
            <a:avLst>
              <a:gd name="adj1" fmla="val 5404912"/>
              <a:gd name="adj2" fmla="val 16200000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mtClean="0"/>
              <a:t>3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실험 방법 </a:t>
            </a:r>
            <a:r>
              <a:rPr lang="en-US" altLang="ko-KR" smtClean="0"/>
              <a:t>– (2) </a:t>
            </a:r>
            <a:r>
              <a:rPr lang="ko-KR" altLang="en-US" smtClean="0"/>
              <a:t>모듈별 측정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BLE </a:t>
            </a:r>
            <a:r>
              <a:rPr lang="ko-KR" altLang="en-US" smtClean="0"/>
              <a:t>통신기반 스마트폰 출입시동 선행개발 </a:t>
            </a:r>
            <a:r>
              <a:rPr lang="en-US" altLang="ko-KR" smtClean="0"/>
              <a:t>(2</a:t>
            </a:r>
            <a:r>
              <a:rPr lang="ko-KR" altLang="en-US" smtClean="0"/>
              <a:t>차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99" name="직사각형 98"/>
          <p:cNvSpPr/>
          <p:nvPr/>
        </p:nvSpPr>
        <p:spPr>
          <a:xfrm>
            <a:off x="488504" y="1162844"/>
            <a:ext cx="8856984" cy="5146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3781822" y="5166717"/>
            <a:ext cx="720080" cy="282272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</a:rPr>
              <a:t>1M / 2M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2898676" y="5214713"/>
            <a:ext cx="936104" cy="282272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스마트폰 위치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3753247" y="3139771"/>
            <a:ext cx="1368152" cy="282272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BLE 2</a:t>
            </a:r>
            <a:r>
              <a:rPr lang="ko-KR" altLang="en-US" sz="900" b="1" smtClean="0">
                <a:solidFill>
                  <a:schemeClr val="tx1"/>
                </a:solidFill>
              </a:rPr>
              <a:t>차 모듈</a:t>
            </a:r>
            <a:r>
              <a:rPr lang="en-US" altLang="ko-KR" sz="900" b="1" smtClean="0">
                <a:solidFill>
                  <a:schemeClr val="tx1"/>
                </a:solidFill>
              </a:rPr>
              <a:t> (MP)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3474740" y="5718769"/>
            <a:ext cx="3619450" cy="282272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</a:rPr>
              <a:t>(1) 20</a:t>
            </a:r>
            <a:r>
              <a:rPr lang="ko-KR" altLang="en-US" sz="900" smtClean="0">
                <a:solidFill>
                  <a:schemeClr val="tx1"/>
                </a:solidFill>
              </a:rPr>
              <a:t>초간 어드버타이징 데이터 기록 </a:t>
            </a:r>
            <a:r>
              <a:rPr lang="en-US" altLang="ko-KR" sz="900" smtClean="0">
                <a:solidFill>
                  <a:schemeClr val="tx1"/>
                </a:solidFill>
              </a:rPr>
              <a:t>(sampling </a:t>
            </a:r>
            <a:r>
              <a:rPr lang="ko-KR" altLang="en-US" sz="900" smtClean="0">
                <a:solidFill>
                  <a:schemeClr val="tx1"/>
                </a:solidFill>
              </a:rPr>
              <a:t>주기 </a:t>
            </a:r>
            <a:r>
              <a:rPr lang="en-US" altLang="ko-KR" sz="900" smtClean="0">
                <a:solidFill>
                  <a:schemeClr val="tx1"/>
                </a:solidFill>
              </a:rPr>
              <a:t>: 100ms)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5529064" y="2204864"/>
            <a:ext cx="2880320" cy="282272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</a:rPr>
              <a:t>(2)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스마트폰</a:t>
            </a:r>
            <a:r>
              <a:rPr lang="ko-KR" altLang="en-US" sz="900" dirty="0" smtClean="0">
                <a:solidFill>
                  <a:schemeClr val="tx1"/>
                </a:solidFill>
              </a:rPr>
              <a:t> 위치를 변경한 </a:t>
            </a:r>
            <a:r>
              <a:rPr lang="ko-KR" altLang="en-US" sz="900" smtClean="0">
                <a:solidFill>
                  <a:schemeClr val="tx1"/>
                </a:solidFill>
              </a:rPr>
              <a:t>후 </a:t>
            </a:r>
            <a:r>
              <a:rPr lang="en-US" altLang="ko-KR" sz="900" smtClean="0">
                <a:solidFill>
                  <a:schemeClr val="tx1"/>
                </a:solidFill>
              </a:rPr>
              <a:t>(1)</a:t>
            </a:r>
            <a:r>
              <a:rPr lang="ko-KR" altLang="en-US" sz="900" dirty="0" smtClean="0">
                <a:solidFill>
                  <a:schemeClr val="tx1"/>
                </a:solidFill>
              </a:rPr>
              <a:t>번 테스트 반복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en-US" altLang="ko-KR" sz="900" smtClean="0">
                <a:solidFill>
                  <a:schemeClr val="tx1"/>
                </a:solidFill>
              </a:rPr>
              <a:t>8</a:t>
            </a:r>
            <a:r>
              <a:rPr lang="ko-KR" altLang="en-US" sz="900" smtClean="0">
                <a:solidFill>
                  <a:schemeClr val="tx1"/>
                </a:solidFill>
              </a:rPr>
              <a:t>방향</a:t>
            </a:r>
            <a:r>
              <a:rPr lang="en-US" altLang="ko-KR" sz="900" smtClean="0">
                <a:solidFill>
                  <a:schemeClr val="tx1"/>
                </a:solidFill>
              </a:rPr>
              <a:t>(</a:t>
            </a:r>
            <a:r>
              <a:rPr lang="en-US" altLang="ko-KR" sz="900" smtClean="0">
                <a:solidFill>
                  <a:prstClr val="black"/>
                </a:solidFill>
              </a:rPr>
              <a:t>0</a:t>
            </a:r>
            <a:r>
              <a:rPr lang="en-US" altLang="ko-KR" sz="900" smtClean="0">
                <a:solidFill>
                  <a:prstClr val="black"/>
                </a:solidFill>
                <a:latin typeface="굴림"/>
                <a:ea typeface="굴림"/>
              </a:rPr>
              <a:t>°</a:t>
            </a:r>
            <a:r>
              <a:rPr lang="en-US" altLang="ko-KR" sz="900" smtClean="0">
                <a:solidFill>
                  <a:prstClr val="black"/>
                </a:solidFill>
              </a:rPr>
              <a:t>, 45</a:t>
            </a:r>
            <a:r>
              <a:rPr lang="en-US" altLang="ko-KR" sz="900" smtClean="0">
                <a:solidFill>
                  <a:prstClr val="black"/>
                </a:solidFill>
                <a:latin typeface="굴림"/>
                <a:ea typeface="굴림"/>
              </a:rPr>
              <a:t>°</a:t>
            </a:r>
            <a:r>
              <a:rPr lang="en-US" altLang="ko-KR" sz="900" smtClean="0">
                <a:solidFill>
                  <a:prstClr val="black"/>
                </a:solidFill>
              </a:rPr>
              <a:t>, 90</a:t>
            </a:r>
            <a:r>
              <a:rPr lang="en-US" altLang="ko-KR" sz="900" smtClean="0">
                <a:solidFill>
                  <a:prstClr val="black"/>
                </a:solidFill>
                <a:latin typeface="굴림"/>
                <a:ea typeface="굴림"/>
              </a:rPr>
              <a:t>°</a:t>
            </a:r>
            <a:r>
              <a:rPr lang="en-US" altLang="ko-KR" sz="900" smtClean="0">
                <a:solidFill>
                  <a:prstClr val="black"/>
                </a:solidFill>
              </a:rPr>
              <a:t>, 135</a:t>
            </a:r>
            <a:r>
              <a:rPr lang="en-US" altLang="ko-KR" sz="900" smtClean="0">
                <a:solidFill>
                  <a:prstClr val="black"/>
                </a:solidFill>
                <a:latin typeface="굴림"/>
                <a:ea typeface="굴림"/>
              </a:rPr>
              <a:t>°</a:t>
            </a:r>
            <a:r>
              <a:rPr lang="en-US" altLang="ko-KR" sz="900" smtClean="0">
                <a:solidFill>
                  <a:prstClr val="black"/>
                </a:solidFill>
              </a:rPr>
              <a:t>, 180</a:t>
            </a:r>
            <a:r>
              <a:rPr lang="en-US" altLang="ko-KR" sz="900" smtClean="0">
                <a:solidFill>
                  <a:prstClr val="black"/>
                </a:solidFill>
                <a:latin typeface="굴림"/>
                <a:ea typeface="굴림"/>
              </a:rPr>
              <a:t>°)</a:t>
            </a:r>
            <a:r>
              <a:rPr lang="ko-KR" altLang="en-US" sz="90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측정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3834780" y="3429000"/>
            <a:ext cx="3240360" cy="282272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smtClean="0">
                <a:solidFill>
                  <a:schemeClr val="tx1"/>
                </a:solidFill>
              </a:rPr>
              <a:t>(3) </a:t>
            </a:r>
            <a:r>
              <a:rPr lang="ko-KR" altLang="en-US" sz="900" smtClean="0">
                <a:solidFill>
                  <a:schemeClr val="tx1"/>
                </a:solidFill>
              </a:rPr>
              <a:t>측정된 </a:t>
            </a:r>
            <a:r>
              <a:rPr lang="en-US" altLang="ko-KR" sz="900" smtClean="0">
                <a:solidFill>
                  <a:schemeClr val="tx1"/>
                </a:solidFill>
              </a:rPr>
              <a:t>RSSI </a:t>
            </a:r>
            <a:r>
              <a:rPr lang="ko-KR" altLang="en-US" sz="900" smtClean="0">
                <a:solidFill>
                  <a:schemeClr val="tx1"/>
                </a:solidFill>
              </a:rPr>
              <a:t>값 중에 가운데 </a:t>
            </a:r>
            <a:r>
              <a:rPr lang="en-US" altLang="ko-KR" sz="900" smtClean="0">
                <a:solidFill>
                  <a:schemeClr val="tx1"/>
                </a:solidFill>
              </a:rPr>
              <a:t>10</a:t>
            </a:r>
            <a:r>
              <a:rPr lang="ko-KR" altLang="en-US" sz="900" smtClean="0">
                <a:solidFill>
                  <a:schemeClr val="tx1"/>
                </a:solidFill>
              </a:rPr>
              <a:t>초 </a:t>
            </a:r>
            <a:r>
              <a:rPr lang="en-US" altLang="ko-KR" sz="900" smtClean="0">
                <a:solidFill>
                  <a:schemeClr val="tx1"/>
                </a:solidFill>
              </a:rPr>
              <a:t>(100 samples) </a:t>
            </a:r>
            <a:r>
              <a:rPr lang="ko-KR" altLang="en-US" sz="900" smtClean="0">
                <a:solidFill>
                  <a:schemeClr val="tx1"/>
                </a:solidFill>
              </a:rPr>
              <a:t>데이터</a:t>
            </a:r>
            <a:endParaRPr lang="en-US" altLang="ko-KR" sz="900" smtClean="0">
              <a:solidFill>
                <a:schemeClr val="tx1"/>
              </a:solidFill>
            </a:endParaRPr>
          </a:p>
          <a:p>
            <a:r>
              <a:rPr lang="en-US" altLang="ko-KR" sz="900" smtClean="0">
                <a:solidFill>
                  <a:schemeClr val="tx1"/>
                </a:solidFill>
              </a:rPr>
              <a:t>    </a:t>
            </a:r>
            <a:r>
              <a:rPr lang="ko-KR" altLang="en-US" sz="900" smtClean="0">
                <a:solidFill>
                  <a:schemeClr val="tx1"/>
                </a:solidFill>
              </a:rPr>
              <a:t>의 평균을 기록함</a:t>
            </a:r>
            <a:r>
              <a:rPr lang="en-US" altLang="ko-KR" sz="900" smtClean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834780" y="3774961"/>
            <a:ext cx="3240360" cy="282272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smtClean="0">
                <a:solidFill>
                  <a:schemeClr val="tx1"/>
                </a:solidFill>
              </a:rPr>
              <a:t>(4) </a:t>
            </a:r>
            <a:r>
              <a:rPr lang="ko-KR" altLang="en-US" sz="900" smtClean="0">
                <a:solidFill>
                  <a:schemeClr val="tx1"/>
                </a:solidFill>
              </a:rPr>
              <a:t>방사패턴 측정 완료 후 모듈 변경하여 </a:t>
            </a:r>
            <a:endParaRPr lang="en-US" altLang="ko-KR" sz="900" smtClean="0">
              <a:solidFill>
                <a:schemeClr val="tx1"/>
              </a:solidFill>
            </a:endParaRPr>
          </a:p>
          <a:p>
            <a:r>
              <a:rPr lang="en-US" altLang="ko-KR" sz="900" smtClean="0">
                <a:solidFill>
                  <a:schemeClr val="tx1"/>
                </a:solidFill>
              </a:rPr>
              <a:t>    (1)~(3)</a:t>
            </a:r>
            <a:r>
              <a:rPr lang="ko-KR" altLang="en-US" sz="900" smtClean="0">
                <a:solidFill>
                  <a:schemeClr val="tx1"/>
                </a:solidFill>
              </a:rPr>
              <a:t>번</a:t>
            </a:r>
            <a:r>
              <a:rPr lang="en-US" altLang="ko-KR" sz="900" smtClean="0">
                <a:solidFill>
                  <a:schemeClr val="tx1"/>
                </a:solidFill>
              </a:rPr>
              <a:t> </a:t>
            </a:r>
            <a:r>
              <a:rPr lang="ko-KR" altLang="en-US" sz="900" smtClean="0">
                <a:solidFill>
                  <a:schemeClr val="tx1"/>
                </a:solidFill>
              </a:rPr>
              <a:t>테스트 반복 </a:t>
            </a:r>
            <a:r>
              <a:rPr lang="en-US" altLang="ko-KR" sz="900" smtClean="0">
                <a:solidFill>
                  <a:schemeClr val="tx1"/>
                </a:solidFill>
              </a:rPr>
              <a:t>(BLE Main 1EA, BLE Sub 7EA)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3652664" y="5477935"/>
            <a:ext cx="360040" cy="216024"/>
          </a:xfrm>
          <a:prstGeom prst="rect">
            <a:avLst/>
          </a:prstGeom>
          <a:solidFill>
            <a:schemeClr val="bg1"/>
          </a:solidFill>
          <a:ln>
            <a:solidFill>
              <a:srgbClr val="1469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5241032" y="2204864"/>
            <a:ext cx="360040" cy="216024"/>
          </a:xfrm>
          <a:prstGeom prst="rect">
            <a:avLst/>
          </a:prstGeom>
          <a:solidFill>
            <a:schemeClr val="bg1"/>
          </a:solidFill>
          <a:ln>
            <a:solidFill>
              <a:srgbClr val="1469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834780" y="4120923"/>
            <a:ext cx="3240360" cy="282272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smtClean="0">
                <a:solidFill>
                  <a:schemeClr val="tx1"/>
                </a:solidFill>
              </a:rPr>
              <a:t>(5) </a:t>
            </a:r>
            <a:r>
              <a:rPr lang="ko-KR" altLang="en-US" sz="900" smtClean="0">
                <a:solidFill>
                  <a:schemeClr val="tx1"/>
                </a:solidFill>
              </a:rPr>
              <a:t>모든 모듈 측정 완료 후 거리를 변경하여 </a:t>
            </a:r>
            <a:endParaRPr lang="en-US" altLang="ko-KR" sz="900" smtClean="0">
              <a:solidFill>
                <a:schemeClr val="tx1"/>
              </a:solidFill>
            </a:endParaRPr>
          </a:p>
          <a:p>
            <a:r>
              <a:rPr lang="en-US" altLang="ko-KR" sz="900" smtClean="0">
                <a:solidFill>
                  <a:schemeClr val="tx1"/>
                </a:solidFill>
              </a:rPr>
              <a:t>    (1)~(4)</a:t>
            </a:r>
            <a:r>
              <a:rPr lang="ko-KR" altLang="en-US" sz="900" smtClean="0">
                <a:solidFill>
                  <a:schemeClr val="tx1"/>
                </a:solidFill>
              </a:rPr>
              <a:t>번</a:t>
            </a:r>
            <a:r>
              <a:rPr lang="en-US" altLang="ko-KR" sz="900" smtClean="0">
                <a:solidFill>
                  <a:schemeClr val="tx1"/>
                </a:solidFill>
              </a:rPr>
              <a:t> </a:t>
            </a:r>
            <a:r>
              <a:rPr lang="ko-KR" altLang="en-US" sz="900" smtClean="0">
                <a:solidFill>
                  <a:schemeClr val="tx1"/>
                </a:solidFill>
              </a:rPr>
              <a:t>테스트 반복 </a:t>
            </a:r>
            <a:r>
              <a:rPr lang="en-US" altLang="ko-KR" sz="900" smtClean="0">
                <a:solidFill>
                  <a:schemeClr val="tx1"/>
                </a:solidFill>
              </a:rPr>
              <a:t>(1M / 2M)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5056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mtClean="0"/>
              <a:t>4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실험 결과 </a:t>
            </a:r>
            <a:r>
              <a:rPr lang="en-US" altLang="ko-KR" smtClean="0"/>
              <a:t>– </a:t>
            </a:r>
            <a:r>
              <a:rPr lang="ko-KR" altLang="en-US" smtClean="0"/>
              <a:t>모듈 단독</a:t>
            </a:r>
            <a:endParaRPr lang="ko-KR" altLang="en-US" dirty="0"/>
          </a:p>
        </p:txBody>
      </p:sp>
      <p:sp>
        <p:nvSpPr>
          <p:cNvPr id="13" name="부제목 3"/>
          <p:cNvSpPr>
            <a:spLocks noGrp="1"/>
          </p:cNvSpPr>
          <p:nvPr>
            <p:ph type="subTitle" idx="1"/>
          </p:nvPr>
        </p:nvSpPr>
        <p:spPr>
          <a:xfrm>
            <a:off x="704528" y="260648"/>
            <a:ext cx="6934200" cy="262880"/>
          </a:xfrm>
        </p:spPr>
        <p:txBody>
          <a:bodyPr/>
          <a:lstStyle/>
          <a:p>
            <a:r>
              <a:rPr lang="en-US" altLang="ko-KR" smtClean="0"/>
              <a:t>BLE </a:t>
            </a:r>
            <a:r>
              <a:rPr lang="ko-KR" altLang="en-US" smtClean="0"/>
              <a:t>통신기반 스마트폰 출입시동 선행개발 </a:t>
            </a:r>
            <a:r>
              <a:rPr lang="en-US" altLang="ko-KR" smtClean="0"/>
              <a:t>(2</a:t>
            </a:r>
            <a:r>
              <a:rPr lang="ko-KR" altLang="en-US" smtClean="0"/>
              <a:t>차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graphicFrame>
        <p:nvGraphicFramePr>
          <p:cNvPr id="61" name="차트 60"/>
          <p:cNvGraphicFramePr>
            <a:graphicFrameLocks noChangeAspect="1"/>
          </p:cNvGraphicFramePr>
          <p:nvPr/>
        </p:nvGraphicFramePr>
        <p:xfrm>
          <a:off x="6717188" y="2349000"/>
          <a:ext cx="252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3" name="차트 62"/>
          <p:cNvGraphicFramePr>
            <a:graphicFrameLocks noChangeAspect="1"/>
          </p:cNvGraphicFramePr>
          <p:nvPr/>
        </p:nvGraphicFramePr>
        <p:xfrm>
          <a:off x="3693000" y="2349000"/>
          <a:ext cx="252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5" name="차트 74"/>
          <p:cNvGraphicFramePr>
            <a:graphicFrameLocks noChangeAspect="1"/>
          </p:cNvGraphicFramePr>
          <p:nvPr/>
        </p:nvGraphicFramePr>
        <p:xfrm>
          <a:off x="5169024" y="4149080"/>
          <a:ext cx="252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8" name="직사각형 77"/>
          <p:cNvSpPr/>
          <p:nvPr/>
        </p:nvSpPr>
        <p:spPr>
          <a:xfrm>
            <a:off x="488504" y="1162844"/>
            <a:ext cx="8856984" cy="5146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1" name="그룹 99"/>
          <p:cNvGrpSpPr/>
          <p:nvPr/>
        </p:nvGrpSpPr>
        <p:grpSpPr>
          <a:xfrm>
            <a:off x="704528" y="5445224"/>
            <a:ext cx="1227516" cy="565031"/>
            <a:chOff x="7545288" y="5805264"/>
            <a:chExt cx="1227516" cy="565031"/>
          </a:xfrm>
        </p:grpSpPr>
        <p:sp>
          <p:nvSpPr>
            <p:cNvPr id="82" name="TextBox 81"/>
            <p:cNvSpPr txBox="1"/>
            <p:nvPr/>
          </p:nvSpPr>
          <p:spPr>
            <a:xfrm>
              <a:off x="7829917" y="5805264"/>
              <a:ext cx="9428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: </a:t>
              </a:r>
              <a:r>
                <a:rPr lang="ko-KR" altLang="en-US" sz="1200" smtClean="0"/>
                <a:t>챔버 중앙</a:t>
              </a:r>
              <a:endParaRPr lang="ko-KR" altLang="en-US" sz="12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829917" y="6093296"/>
              <a:ext cx="9428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: </a:t>
              </a:r>
              <a:r>
                <a:rPr lang="ko-KR" altLang="en-US" sz="1200" smtClean="0"/>
                <a:t>챔버 우측</a:t>
              </a:r>
              <a:endParaRPr lang="ko-KR" altLang="en-US" sz="1200" dirty="0"/>
            </a:p>
          </p:txBody>
        </p:sp>
        <p:cxnSp>
          <p:nvCxnSpPr>
            <p:cNvPr id="85" name="직선 연결선 84"/>
            <p:cNvCxnSpPr/>
            <p:nvPr/>
          </p:nvCxnSpPr>
          <p:spPr>
            <a:xfrm>
              <a:off x="7545288" y="6237312"/>
              <a:ext cx="288032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7545288" y="5949280"/>
              <a:ext cx="288032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/>
          <p:cNvSpPr txBox="1"/>
          <p:nvPr/>
        </p:nvSpPr>
        <p:spPr>
          <a:xfrm>
            <a:off x="4267556" y="1268760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무반사 </a:t>
            </a:r>
            <a:r>
              <a:rPr lang="ko-KR" altLang="en-US" sz="1200" smtClean="0"/>
              <a:t>챔버 내부</a:t>
            </a:r>
            <a:endParaRPr lang="ko-KR" altLang="en-US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7401272" y="5733256"/>
            <a:ext cx="147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챔버 중앙</a:t>
            </a:r>
            <a:r>
              <a:rPr lang="en-US" altLang="ko-KR" sz="1000" smtClean="0"/>
              <a:t>/</a:t>
            </a:r>
            <a:r>
              <a:rPr lang="ko-KR" altLang="en-US" sz="1000" smtClean="0"/>
              <a:t>우측 데이터</a:t>
            </a:r>
            <a:endParaRPr lang="en-US" altLang="ko-KR" sz="1000" smtClean="0"/>
          </a:p>
          <a:p>
            <a:r>
              <a:rPr lang="ko-KR" altLang="en-US" sz="1000" smtClean="0"/>
              <a:t>비교</a:t>
            </a:r>
            <a:endParaRPr lang="ko-KR" altLang="en-US" sz="1000" dirty="0"/>
          </a:p>
        </p:txBody>
      </p:sp>
      <p:graphicFrame>
        <p:nvGraphicFramePr>
          <p:cNvPr id="90" name="표 89"/>
          <p:cNvGraphicFramePr>
            <a:graphicFrameLocks noGrp="1"/>
          </p:cNvGraphicFramePr>
          <p:nvPr/>
        </p:nvGraphicFramePr>
        <p:xfrm>
          <a:off x="904999" y="1512208"/>
          <a:ext cx="1383705" cy="2564864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461235"/>
                <a:gridCol w="461235"/>
                <a:gridCol w="461235"/>
              </a:tblGrid>
              <a:tr h="1260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/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ANT 1</a:t>
                      </a:r>
                    </a:p>
                    <a:p>
                      <a:pPr algn="ctr" fontAlgn="ctr"/>
                      <a:r>
                        <a:rPr 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PIFA Antenna 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26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Sub 1</a:t>
                      </a:r>
                    </a:p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중앙</a:t>
                      </a: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1</a:t>
                      </a:r>
                    </a:p>
                    <a:p>
                      <a:pPr algn="ctr" fontAlgn="ctr"/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우측</a:t>
                      </a: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0°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-60.22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-63.7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45°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-67.21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-65.56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90°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-68.28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-69.04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135°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-68.44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-62.47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180°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-63.18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-62.98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225°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-71.59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-70.33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270°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-60.77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-63.68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315°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-61.04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-61.74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4543272" y="2132856"/>
            <a:ext cx="819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mtClean="0"/>
              <a:t>방사 패턴</a:t>
            </a:r>
            <a:endParaRPr lang="en-US" altLang="ko-KR" sz="1000" smtClean="0"/>
          </a:p>
          <a:p>
            <a:pPr algn="ctr"/>
            <a:r>
              <a:rPr lang="en-US" altLang="ko-KR" sz="1000" smtClean="0"/>
              <a:t>(</a:t>
            </a:r>
            <a:r>
              <a:rPr lang="ko-KR" altLang="en-US" sz="1000" smtClean="0"/>
              <a:t>챔버 중앙</a:t>
            </a:r>
            <a:r>
              <a:rPr lang="en-US" altLang="ko-KR" sz="1000" smtClean="0"/>
              <a:t>)</a:t>
            </a:r>
            <a:endParaRPr lang="ko-KR" altLang="en-US" sz="1000" dirty="0"/>
          </a:p>
        </p:txBody>
      </p:sp>
      <p:sp>
        <p:nvSpPr>
          <p:cNvPr id="92" name="TextBox 91"/>
          <p:cNvSpPr txBox="1"/>
          <p:nvPr/>
        </p:nvSpPr>
        <p:spPr>
          <a:xfrm>
            <a:off x="7567460" y="2132856"/>
            <a:ext cx="819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mtClean="0"/>
              <a:t>방사 패턴</a:t>
            </a:r>
            <a:endParaRPr lang="en-US" altLang="ko-KR" sz="1000" smtClean="0"/>
          </a:p>
          <a:p>
            <a:pPr algn="ctr"/>
            <a:r>
              <a:rPr lang="en-US" altLang="ko-KR" sz="1000" smtClean="0"/>
              <a:t>(</a:t>
            </a:r>
            <a:r>
              <a:rPr lang="ko-KR" altLang="en-US" sz="1000" smtClean="0"/>
              <a:t>챔버 우측</a:t>
            </a:r>
            <a:r>
              <a:rPr lang="en-US" altLang="ko-KR" sz="1000" smtClean="0"/>
              <a:t>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320576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mtClean="0"/>
              <a:t>4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실험 결과 </a:t>
            </a:r>
            <a:r>
              <a:rPr lang="en-US" altLang="ko-KR" smtClean="0"/>
              <a:t>– </a:t>
            </a:r>
            <a:r>
              <a:rPr lang="ko-KR" altLang="en-US" smtClean="0"/>
              <a:t>전체 </a:t>
            </a:r>
            <a:r>
              <a:rPr lang="ko-KR" altLang="en-US" smtClean="0"/>
              <a:t>측정</a:t>
            </a:r>
            <a:r>
              <a:rPr lang="en-US" altLang="ko-KR" smtClean="0"/>
              <a:t>(</a:t>
            </a:r>
            <a:r>
              <a:rPr lang="en-US" altLang="ko-KR" smtClean="0"/>
              <a:t>1M)</a:t>
            </a:r>
            <a:endParaRPr lang="ko-KR" altLang="en-US" dirty="0"/>
          </a:p>
        </p:txBody>
      </p:sp>
      <p:sp>
        <p:nvSpPr>
          <p:cNvPr id="13" name="부제목 3"/>
          <p:cNvSpPr>
            <a:spLocks noGrp="1"/>
          </p:cNvSpPr>
          <p:nvPr>
            <p:ph type="subTitle" idx="1"/>
          </p:nvPr>
        </p:nvSpPr>
        <p:spPr>
          <a:xfrm>
            <a:off x="704528" y="260648"/>
            <a:ext cx="6934200" cy="262880"/>
          </a:xfrm>
        </p:spPr>
        <p:txBody>
          <a:bodyPr/>
          <a:lstStyle/>
          <a:p>
            <a:r>
              <a:rPr lang="en-US" altLang="ko-KR" smtClean="0"/>
              <a:t>BLE </a:t>
            </a:r>
            <a:r>
              <a:rPr lang="ko-KR" altLang="en-US" smtClean="0"/>
              <a:t>통신기반 스마트폰 출입시동 선행개발 </a:t>
            </a:r>
            <a:r>
              <a:rPr lang="en-US" altLang="ko-KR" smtClean="0"/>
              <a:t>(2</a:t>
            </a:r>
            <a:r>
              <a:rPr lang="ko-KR" altLang="en-US" smtClean="0"/>
              <a:t>차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344488" y="4025632"/>
          <a:ext cx="9217025" cy="2427704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</a:tblGrid>
              <a:tr h="1260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/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ANT 1</a:t>
                      </a:r>
                    </a:p>
                    <a:p>
                      <a:pPr algn="ctr" fontAlgn="ctr"/>
                      <a:r>
                        <a:rPr 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PIFA Antenna 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ANT 2</a:t>
                      </a:r>
                    </a:p>
                    <a:p>
                      <a:pPr algn="ctr" fontAlgn="ctr"/>
                      <a:r>
                        <a:rPr 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Monopole Antenna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ANT 1&amp;2</a:t>
                      </a:r>
                    </a:p>
                    <a:p>
                      <a:pPr algn="ctr" fontAlgn="ctr"/>
                      <a:r>
                        <a:rPr lang="ko-KR" alt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최대값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26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Main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Sub 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2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3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4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5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6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7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Main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Sub 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2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3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4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5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6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7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Main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Sub 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2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3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4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5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6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7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0°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-71.38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-70.61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-73.69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-74.43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-61.94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-80.23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-79.08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-75.88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-70.75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-70.54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-76.98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-72.76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-61.81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-84.48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-75.29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-79.95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-70.46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-69.38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-73.63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-70.89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-60.51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-79.78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-75.29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-75.46</a:t>
                      </a:r>
                    </a:p>
                  </a:txBody>
                  <a:tcPr marL="0" marR="0" marT="0" marB="0" anchor="ctr"/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45°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-70.61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-79.26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-71.52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-84.58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-67.79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-84.59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-75.63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-72.48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-71.68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-77.83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-73.76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-87.49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-66.59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-85.09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-76.01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-74.32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-70.56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-75.86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-83.65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-66.13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-82.9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-75.13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-71.94</a:t>
                      </a:r>
                    </a:p>
                  </a:txBody>
                  <a:tcPr marL="0" marR="0" marT="0" marB="0" anchor="ctr"/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90°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-73.65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-69.13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-71.55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-69.02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-82.55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-75.74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-65.16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-69.64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-74.23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-72.31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-72.35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-78.34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-80.46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-69.84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-74.47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-72.84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-73.26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-69.07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-70.89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-69.02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-79.29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-69.44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-65.06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-69.15</a:t>
                      </a:r>
                    </a:p>
                  </a:txBody>
                  <a:tcPr marL="0" marR="0" marT="0" marB="0" anchor="ctr"/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135°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-78.31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-68.21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-66.11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-68.71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-84.37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-56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-84.05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-78.39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-79.08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-75.95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-70.98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-87.53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-62.13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-83.68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-77.29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-77.92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-68.21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-66.11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-67.96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-84.08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-56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-81.59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-76.12</a:t>
                      </a:r>
                    </a:p>
                  </a:txBody>
                  <a:tcPr marL="0" marR="0" marT="0" marB="0" anchor="ctr"/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180°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-75.9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-71.44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-67.67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-71.94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-88.62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-61.13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-81.75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-76.43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-76.86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-78.26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-74.52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-76.13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-89.87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-68.96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-77.56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-78.03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-75.74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-67.67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-71.74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-88.27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-61.06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-77.39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-75.37</a:t>
                      </a:r>
                    </a:p>
                  </a:txBody>
                  <a:tcPr marL="0" marR="0" marT="0" marB="0" anchor="ctr"/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225°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-76.44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-73.7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-75.41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-76.45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-85.28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-76.44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-76.76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-72.63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-75.46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-78.76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-75.79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-91.6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-65.37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-76.73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-76.51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-75.25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-73.51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-75.41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-74.18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-85.28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-65.37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-75.85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-72.63</a:t>
                      </a:r>
                    </a:p>
                  </a:txBody>
                  <a:tcPr marL="0" marR="0" marT="0" marB="0" anchor="ctr"/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270°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-70.42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-75.75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-74.38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-74.34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-78.5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-80.66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-71.24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-61.59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-68.76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-75.05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-77.08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-79.43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-78.92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-82.48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-74.36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-70.77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-68.7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-74.41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-73.38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-74.34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-79.87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-61.59</a:t>
                      </a:r>
                    </a:p>
                  </a:txBody>
                  <a:tcPr marL="0" marR="0" marT="0" marB="0" anchor="ctr"/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315°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-74.08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-85.16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-88.44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-75.23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-60.04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-87.63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-83.55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-80.64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-74.43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-86.67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-75.25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-65.51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-85.38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-82.52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-85.66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-73.57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-85.06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-74.18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-59.92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-84.87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-80.01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-80.51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11" name="차트 10"/>
          <p:cNvGraphicFramePr>
            <a:graphicFrameLocks noChangeAspect="1"/>
          </p:cNvGraphicFramePr>
          <p:nvPr/>
        </p:nvGraphicFramePr>
        <p:xfrm>
          <a:off x="1208584" y="1069212"/>
          <a:ext cx="1440000" cy="14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차트 11"/>
          <p:cNvGraphicFramePr>
            <a:graphicFrameLocks noChangeAspect="1"/>
          </p:cNvGraphicFramePr>
          <p:nvPr/>
        </p:nvGraphicFramePr>
        <p:xfrm>
          <a:off x="3224808" y="1069212"/>
          <a:ext cx="1440000" cy="14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차트 14"/>
          <p:cNvGraphicFramePr>
            <a:graphicFrameLocks noChangeAspect="1"/>
          </p:cNvGraphicFramePr>
          <p:nvPr/>
        </p:nvGraphicFramePr>
        <p:xfrm>
          <a:off x="5241032" y="1069212"/>
          <a:ext cx="1440000" cy="14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차트 15"/>
          <p:cNvGraphicFramePr>
            <a:graphicFrameLocks noChangeAspect="1"/>
          </p:cNvGraphicFramePr>
          <p:nvPr/>
        </p:nvGraphicFramePr>
        <p:xfrm>
          <a:off x="7257256" y="1069212"/>
          <a:ext cx="1440000" cy="14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7" name="차트 16"/>
          <p:cNvGraphicFramePr>
            <a:graphicFrameLocks noChangeAspect="1"/>
          </p:cNvGraphicFramePr>
          <p:nvPr/>
        </p:nvGraphicFramePr>
        <p:xfrm>
          <a:off x="1208584" y="2565064"/>
          <a:ext cx="1440000" cy="14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9" name="차트 18"/>
          <p:cNvGraphicFramePr>
            <a:graphicFrameLocks noChangeAspect="1"/>
          </p:cNvGraphicFramePr>
          <p:nvPr/>
        </p:nvGraphicFramePr>
        <p:xfrm>
          <a:off x="3224808" y="2565064"/>
          <a:ext cx="1440000" cy="14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0" name="차트 19"/>
          <p:cNvGraphicFramePr>
            <a:graphicFrameLocks noChangeAspect="1"/>
          </p:cNvGraphicFramePr>
          <p:nvPr/>
        </p:nvGraphicFramePr>
        <p:xfrm>
          <a:off x="5241032" y="2565064"/>
          <a:ext cx="1440000" cy="14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3" name="차트 22"/>
          <p:cNvGraphicFramePr>
            <a:graphicFrameLocks noChangeAspect="1"/>
          </p:cNvGraphicFramePr>
          <p:nvPr/>
        </p:nvGraphicFramePr>
        <p:xfrm>
          <a:off x="7257256" y="2565064"/>
          <a:ext cx="1440000" cy="14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920552" y="970392"/>
          <a:ext cx="8064896" cy="29461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6224"/>
                <a:gridCol w="2016224"/>
                <a:gridCol w="2016224"/>
                <a:gridCol w="2016224"/>
              </a:tblGrid>
              <a:tr h="1951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mtClean="0">
                          <a:solidFill>
                            <a:schemeClr val="bg1"/>
                          </a:solidFill>
                        </a:rPr>
                        <a:t>BLE Main</a:t>
                      </a:r>
                      <a:endParaRPr lang="en-US" altLang="ko-KR" sz="800" b="1" smtClean="0">
                        <a:solidFill>
                          <a:schemeClr val="bg1"/>
                        </a:solidFill>
                      </a:endParaRPr>
                    </a:p>
                  </a:txBody>
                  <a:tcPr marL="106130" marR="106130" marT="53065" marB="53065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smtClean="0">
                          <a:solidFill>
                            <a:schemeClr val="bg1"/>
                          </a:solidFill>
                        </a:rPr>
                        <a:t>BLE</a:t>
                      </a:r>
                      <a:r>
                        <a:rPr lang="en-US" altLang="ko-KR" sz="800" b="1" baseline="0" smtClean="0">
                          <a:solidFill>
                            <a:schemeClr val="bg1"/>
                          </a:solidFill>
                        </a:rPr>
                        <a:t> Sub 1</a:t>
                      </a:r>
                      <a:endParaRPr lang="en-US" altLang="ko-KR" sz="800" b="1" smtClean="0">
                        <a:solidFill>
                          <a:schemeClr val="bg1"/>
                        </a:solidFill>
                      </a:endParaRPr>
                    </a:p>
                  </a:txBody>
                  <a:tcPr marL="106130" marR="106130" marT="53065" marB="5306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smtClean="0">
                          <a:solidFill>
                            <a:schemeClr val="bg1"/>
                          </a:solidFill>
                        </a:rPr>
                        <a:t>BLE</a:t>
                      </a:r>
                      <a:r>
                        <a:rPr lang="en-US" altLang="ko-KR" sz="800" b="1" baseline="0" smtClean="0">
                          <a:solidFill>
                            <a:schemeClr val="bg1"/>
                          </a:solidFill>
                        </a:rPr>
                        <a:t> Sub 2</a:t>
                      </a:r>
                      <a:endParaRPr lang="en-US" altLang="ko-KR" sz="800" b="1" smtClean="0">
                        <a:solidFill>
                          <a:schemeClr val="bg1"/>
                        </a:solidFill>
                      </a:endParaRPr>
                    </a:p>
                  </a:txBody>
                  <a:tcPr marL="106130" marR="106130" marT="53065" marB="5306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smtClean="0">
                          <a:solidFill>
                            <a:schemeClr val="bg1"/>
                          </a:solidFill>
                        </a:rPr>
                        <a:t>BLE</a:t>
                      </a:r>
                      <a:r>
                        <a:rPr lang="en-US" altLang="ko-KR" sz="800" b="1" baseline="0" smtClean="0">
                          <a:solidFill>
                            <a:schemeClr val="bg1"/>
                          </a:solidFill>
                        </a:rPr>
                        <a:t> Sub 3</a:t>
                      </a:r>
                      <a:endParaRPr lang="en-US" altLang="ko-KR" sz="800" b="1" smtClean="0">
                        <a:solidFill>
                          <a:schemeClr val="bg1"/>
                        </a:solidFill>
                      </a:endParaRPr>
                    </a:p>
                  </a:txBody>
                  <a:tcPr marL="106130" marR="106130" marT="53065" marB="5306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</a:tr>
              <a:tr h="1245044">
                <a:tc>
                  <a:txBody>
                    <a:bodyPr/>
                    <a:lstStyle/>
                    <a:p>
                      <a:pPr algn="ctr" latinLnBrk="1"/>
                      <a:endParaRPr lang="ko-KR" altLang="en-US" sz="2100"/>
                    </a:p>
                  </a:txBody>
                  <a:tcPr marL="106130" marR="106130" marT="53065" marB="53065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/>
                    </a:p>
                  </a:txBody>
                  <a:tcPr marL="106130" marR="106130" marT="53065" marB="5306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/>
                    </a:p>
                  </a:txBody>
                  <a:tcPr marL="106130" marR="106130" marT="53065" marB="5306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/>
                    </a:p>
                  </a:txBody>
                  <a:tcPr marL="106130" marR="106130" marT="53065" marB="5306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9511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smtClean="0">
                          <a:solidFill>
                            <a:schemeClr val="bg1"/>
                          </a:solidFill>
                        </a:rPr>
                        <a:t>BLE</a:t>
                      </a:r>
                      <a:r>
                        <a:rPr lang="en-US" altLang="ko-KR" sz="800" b="1" baseline="0" smtClean="0">
                          <a:solidFill>
                            <a:schemeClr val="bg1"/>
                          </a:solidFill>
                        </a:rPr>
                        <a:t> Sub 4</a:t>
                      </a:r>
                      <a:endParaRPr lang="en-US" altLang="ko-KR" sz="800" b="1" smtClean="0">
                        <a:solidFill>
                          <a:schemeClr val="bg1"/>
                        </a:solidFill>
                      </a:endParaRPr>
                    </a:p>
                  </a:txBody>
                  <a:tcPr marL="106130" marR="106130" marT="53065" marB="53065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smtClean="0">
                          <a:solidFill>
                            <a:schemeClr val="bg1"/>
                          </a:solidFill>
                        </a:rPr>
                        <a:t>BLE</a:t>
                      </a:r>
                      <a:r>
                        <a:rPr lang="en-US" altLang="ko-KR" sz="800" b="1" baseline="0" smtClean="0">
                          <a:solidFill>
                            <a:schemeClr val="bg1"/>
                          </a:solidFill>
                        </a:rPr>
                        <a:t> Sub </a:t>
                      </a:r>
                      <a:r>
                        <a:rPr lang="en-US" altLang="ko-KR" sz="800" b="1" baseline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altLang="ko-KR" sz="800" b="1" smtClean="0">
                        <a:solidFill>
                          <a:schemeClr val="bg1"/>
                        </a:solidFill>
                      </a:endParaRPr>
                    </a:p>
                  </a:txBody>
                  <a:tcPr marL="106130" marR="106130" marT="53065" marB="5306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smtClean="0">
                          <a:solidFill>
                            <a:schemeClr val="bg1"/>
                          </a:solidFill>
                        </a:rPr>
                        <a:t>BLE</a:t>
                      </a:r>
                      <a:r>
                        <a:rPr lang="en-US" altLang="ko-KR" sz="800" b="1" baseline="0" smtClean="0">
                          <a:solidFill>
                            <a:schemeClr val="bg1"/>
                          </a:solidFill>
                        </a:rPr>
                        <a:t> Sub </a:t>
                      </a:r>
                      <a:r>
                        <a:rPr lang="en-US" altLang="ko-KR" sz="800" b="1" baseline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altLang="ko-KR" sz="800" b="1" smtClean="0">
                        <a:solidFill>
                          <a:schemeClr val="bg1"/>
                        </a:solidFill>
                      </a:endParaRPr>
                    </a:p>
                  </a:txBody>
                  <a:tcPr marL="106130" marR="106130" marT="53065" marB="5306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smtClean="0">
                          <a:solidFill>
                            <a:schemeClr val="bg1"/>
                          </a:solidFill>
                        </a:rPr>
                        <a:t>BLE</a:t>
                      </a:r>
                      <a:r>
                        <a:rPr lang="en-US" altLang="ko-KR" sz="800" b="1" baseline="0" smtClean="0">
                          <a:solidFill>
                            <a:schemeClr val="bg1"/>
                          </a:solidFill>
                        </a:rPr>
                        <a:t> Sub </a:t>
                      </a:r>
                      <a:r>
                        <a:rPr lang="en-US" altLang="ko-KR" sz="800" b="1" baseline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altLang="ko-KR" sz="800" b="1" smtClean="0">
                        <a:solidFill>
                          <a:schemeClr val="bg1"/>
                        </a:solidFill>
                      </a:endParaRPr>
                    </a:p>
                  </a:txBody>
                  <a:tcPr marL="106130" marR="106130" marT="53065" marB="5306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</a:tr>
              <a:tr h="1245044">
                <a:tc>
                  <a:txBody>
                    <a:bodyPr/>
                    <a:lstStyle/>
                    <a:p>
                      <a:pPr algn="ctr" latinLnBrk="1"/>
                      <a:endParaRPr lang="ko-KR" altLang="en-US" sz="2100"/>
                    </a:p>
                  </a:txBody>
                  <a:tcPr marL="106130" marR="106130" marT="53065" marB="53065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/>
                    </a:p>
                  </a:txBody>
                  <a:tcPr marL="106130" marR="106130" marT="53065" marB="5306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/>
                    </a:p>
                  </a:txBody>
                  <a:tcPr marL="106130" marR="106130" marT="53065" marB="5306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/>
                    </a:p>
                  </a:txBody>
                  <a:tcPr marL="106130" marR="106130" marT="53065" marB="5306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20576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mtClean="0"/>
              <a:t>4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실험 결과 </a:t>
            </a:r>
            <a:r>
              <a:rPr lang="en-US" altLang="ko-KR" smtClean="0"/>
              <a:t>– </a:t>
            </a:r>
            <a:r>
              <a:rPr lang="ko-KR" altLang="en-US" smtClean="0"/>
              <a:t>전체 </a:t>
            </a:r>
            <a:r>
              <a:rPr lang="ko-KR" altLang="en-US" smtClean="0"/>
              <a:t>측정</a:t>
            </a:r>
            <a:r>
              <a:rPr lang="en-US" altLang="ko-KR" smtClean="0"/>
              <a:t>(2M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13" name="부제목 3"/>
          <p:cNvSpPr>
            <a:spLocks noGrp="1"/>
          </p:cNvSpPr>
          <p:nvPr>
            <p:ph type="subTitle" idx="1"/>
          </p:nvPr>
        </p:nvSpPr>
        <p:spPr>
          <a:xfrm>
            <a:off x="704528" y="260648"/>
            <a:ext cx="6934200" cy="262880"/>
          </a:xfrm>
        </p:spPr>
        <p:txBody>
          <a:bodyPr/>
          <a:lstStyle/>
          <a:p>
            <a:r>
              <a:rPr lang="en-US" altLang="ko-KR" smtClean="0"/>
              <a:t>BLE </a:t>
            </a:r>
            <a:r>
              <a:rPr lang="ko-KR" altLang="en-US" smtClean="0"/>
              <a:t>통신기반 스마트폰 출입시동 선행개발 </a:t>
            </a:r>
            <a:r>
              <a:rPr lang="en-US" altLang="ko-KR" smtClean="0"/>
              <a:t>(2</a:t>
            </a:r>
            <a:r>
              <a:rPr lang="ko-KR" altLang="en-US" smtClean="0"/>
              <a:t>차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344488" y="4025632"/>
          <a:ext cx="9217025" cy="2427704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  <a:gridCol w="368681"/>
              </a:tblGrid>
              <a:tr h="1260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/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ANT 1</a:t>
                      </a:r>
                    </a:p>
                    <a:p>
                      <a:pPr algn="ctr" fontAlgn="ctr"/>
                      <a:r>
                        <a:rPr 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PIFA Antenna 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ANT 2</a:t>
                      </a:r>
                    </a:p>
                    <a:p>
                      <a:pPr algn="ctr" fontAlgn="ctr"/>
                      <a:r>
                        <a:rPr 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Monopole Antenna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ANT 1&amp;2</a:t>
                      </a:r>
                    </a:p>
                    <a:p>
                      <a:pPr algn="ctr" fontAlgn="ctr"/>
                      <a:r>
                        <a:rPr lang="ko-KR" altLang="en-US" sz="9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최대값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26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Main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Sub 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2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3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4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5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6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7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Main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Sub 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2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3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4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5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6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7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Main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Sub 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2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3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4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5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6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Sub 7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0°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-73.88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-77.03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-84.37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-74.86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-71.58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-87.28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-82.52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-81.99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-73.22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-80.24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-85.61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-76.26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-67.28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-85.99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-81.34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-80.25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-72.79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-76.58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-82.77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-73.39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-67.01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-85.05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-78.68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</a:t>
                      </a:r>
                    </a:p>
                  </a:txBody>
                  <a:tcPr marL="0" marR="0" marT="0" marB="0" anchor="ctr"/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45°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-73.07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-82.74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-74.72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-74.42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-65.7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-76.09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-73.9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-75.55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-73.04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-80.55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-80.06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-83.79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-71.03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-78.17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-76.48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-76.61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-72.62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-74.68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-74.41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-65.6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-75.61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-74.22</a:t>
                      </a:r>
                    </a:p>
                  </a:txBody>
                  <a:tcPr marL="0" marR="0" marT="0" marB="0" anchor="ctr"/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90°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-80.39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-72.98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-68.5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-77.05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-82.61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-74.26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-82.98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-79.74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-75.72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-77.07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-74.53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-87.57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-75.38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-76.96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-78.64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-68.45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-74.21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-81.92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-71.68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-76.95</a:t>
                      </a:r>
                    </a:p>
                  </a:txBody>
                  <a:tcPr marL="0" marR="0" marT="0" marB="0" anchor="ctr"/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135°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-78.37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-78.44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-68.77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-76.54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-82.75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-66.61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-75.75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-79.26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-79.53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-77.79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-84.79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-82.8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-78.21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-75.38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-68.3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-73.55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-82.75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-66.6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-75.64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-78.77</a:t>
                      </a:r>
                    </a:p>
                  </a:txBody>
                  <a:tcPr marL="0" marR="0" marT="0" marB="0" anchor="ctr"/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/>
                        <a:t>180°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-84.29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-71.31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-72.02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-87.05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-89.61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-62.28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-80.93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-75.85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-83.29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-77.78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-77.07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-93.02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-68.49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-77.23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-82.61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-71.98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-77.07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-89.42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-62.28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-76.22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-75.46</a:t>
                      </a:r>
                    </a:p>
                  </a:txBody>
                  <a:tcPr marL="0" marR="0" marT="0" marB="0" anchor="ctr"/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225°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-71.06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-78.79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-86.57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-82.09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-64.87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-72.41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-71.2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-81.56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-83.16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-83.04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-84.23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-68.47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-74.52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-78.88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-70.62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-78.09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-78.64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-83.04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-81.83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-64.57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-74.52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-71.59</a:t>
                      </a:r>
                    </a:p>
                  </a:txBody>
                  <a:tcPr marL="0" marR="0" marT="0" marB="0" anchor="ctr"/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270°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-79.72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-78.9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-74.89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-76.09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-74.37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-79.02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-73.73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-69.16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-78.93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-87.84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-72.44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-77.51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-78.84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-75.26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-81.18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-78.5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-76.65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-74.89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-71.88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-77.51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-73.28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-69.16</a:t>
                      </a:r>
                    </a:p>
                  </a:txBody>
                  <a:tcPr marL="0" marR="0" marT="0" marB="0" anchor="ctr"/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315°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-77.54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-79.31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-80.53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-65.9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-87.71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-78.37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-77.51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-77.11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-76.37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-80.93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-80.55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-67.96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-88.81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-80.41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-85.37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-76.61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-76.37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-79.58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-65.28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-86.98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-78.21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-77.37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18" name="차트 17"/>
          <p:cNvGraphicFramePr>
            <a:graphicFrameLocks noChangeAspect="1"/>
          </p:cNvGraphicFramePr>
          <p:nvPr/>
        </p:nvGraphicFramePr>
        <p:xfrm>
          <a:off x="1208584" y="1069212"/>
          <a:ext cx="1440000" cy="14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차트 20"/>
          <p:cNvGraphicFramePr>
            <a:graphicFrameLocks noChangeAspect="1"/>
          </p:cNvGraphicFramePr>
          <p:nvPr/>
        </p:nvGraphicFramePr>
        <p:xfrm>
          <a:off x="3224808" y="1069212"/>
          <a:ext cx="1440000" cy="14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5" name="차트 24"/>
          <p:cNvGraphicFramePr>
            <a:graphicFrameLocks noChangeAspect="1"/>
          </p:cNvGraphicFramePr>
          <p:nvPr/>
        </p:nvGraphicFramePr>
        <p:xfrm>
          <a:off x="5241032" y="1069212"/>
          <a:ext cx="1440000" cy="14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6" name="차트 25"/>
          <p:cNvGraphicFramePr>
            <a:graphicFrameLocks noChangeAspect="1"/>
          </p:cNvGraphicFramePr>
          <p:nvPr/>
        </p:nvGraphicFramePr>
        <p:xfrm>
          <a:off x="7257256" y="1069212"/>
          <a:ext cx="1440000" cy="14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7" name="차트 26"/>
          <p:cNvGraphicFramePr>
            <a:graphicFrameLocks noChangeAspect="1"/>
          </p:cNvGraphicFramePr>
          <p:nvPr/>
        </p:nvGraphicFramePr>
        <p:xfrm>
          <a:off x="1208584" y="2565064"/>
          <a:ext cx="1440000" cy="14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8" name="차트 27"/>
          <p:cNvGraphicFramePr>
            <a:graphicFrameLocks noChangeAspect="1"/>
          </p:cNvGraphicFramePr>
          <p:nvPr/>
        </p:nvGraphicFramePr>
        <p:xfrm>
          <a:off x="3224808" y="2565064"/>
          <a:ext cx="1440000" cy="14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9" name="차트 28"/>
          <p:cNvGraphicFramePr>
            <a:graphicFrameLocks noChangeAspect="1"/>
          </p:cNvGraphicFramePr>
          <p:nvPr/>
        </p:nvGraphicFramePr>
        <p:xfrm>
          <a:off x="5241032" y="2565064"/>
          <a:ext cx="1440000" cy="14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30" name="차트 29"/>
          <p:cNvGraphicFramePr>
            <a:graphicFrameLocks noChangeAspect="1"/>
          </p:cNvGraphicFramePr>
          <p:nvPr/>
        </p:nvGraphicFramePr>
        <p:xfrm>
          <a:off x="7257256" y="2565064"/>
          <a:ext cx="1440000" cy="14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920552" y="970392"/>
          <a:ext cx="8064896" cy="29461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6224"/>
                <a:gridCol w="2016224"/>
                <a:gridCol w="2016224"/>
                <a:gridCol w="2016224"/>
              </a:tblGrid>
              <a:tr h="1951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mtClean="0">
                          <a:solidFill>
                            <a:schemeClr val="bg1"/>
                          </a:solidFill>
                        </a:rPr>
                        <a:t>BLE Main</a:t>
                      </a:r>
                      <a:endParaRPr lang="en-US" altLang="ko-KR" sz="800" b="1" smtClean="0">
                        <a:solidFill>
                          <a:schemeClr val="bg1"/>
                        </a:solidFill>
                      </a:endParaRPr>
                    </a:p>
                  </a:txBody>
                  <a:tcPr marL="106130" marR="106130" marT="53065" marB="53065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smtClean="0">
                          <a:solidFill>
                            <a:schemeClr val="bg1"/>
                          </a:solidFill>
                        </a:rPr>
                        <a:t>BLE</a:t>
                      </a:r>
                      <a:r>
                        <a:rPr lang="en-US" altLang="ko-KR" sz="800" b="1" baseline="0" smtClean="0">
                          <a:solidFill>
                            <a:schemeClr val="bg1"/>
                          </a:solidFill>
                        </a:rPr>
                        <a:t> Sub 1</a:t>
                      </a:r>
                      <a:endParaRPr lang="en-US" altLang="ko-KR" sz="800" b="1" smtClean="0">
                        <a:solidFill>
                          <a:schemeClr val="bg1"/>
                        </a:solidFill>
                      </a:endParaRPr>
                    </a:p>
                  </a:txBody>
                  <a:tcPr marL="106130" marR="106130" marT="53065" marB="5306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smtClean="0">
                          <a:solidFill>
                            <a:schemeClr val="bg1"/>
                          </a:solidFill>
                        </a:rPr>
                        <a:t>BLE</a:t>
                      </a:r>
                      <a:r>
                        <a:rPr lang="en-US" altLang="ko-KR" sz="800" b="1" baseline="0" smtClean="0">
                          <a:solidFill>
                            <a:schemeClr val="bg1"/>
                          </a:solidFill>
                        </a:rPr>
                        <a:t> Sub 2</a:t>
                      </a:r>
                      <a:endParaRPr lang="en-US" altLang="ko-KR" sz="800" b="1" smtClean="0">
                        <a:solidFill>
                          <a:schemeClr val="bg1"/>
                        </a:solidFill>
                      </a:endParaRPr>
                    </a:p>
                  </a:txBody>
                  <a:tcPr marL="106130" marR="106130" marT="53065" marB="5306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smtClean="0">
                          <a:solidFill>
                            <a:schemeClr val="bg1"/>
                          </a:solidFill>
                        </a:rPr>
                        <a:t>BLE</a:t>
                      </a:r>
                      <a:r>
                        <a:rPr lang="en-US" altLang="ko-KR" sz="800" b="1" baseline="0" smtClean="0">
                          <a:solidFill>
                            <a:schemeClr val="bg1"/>
                          </a:solidFill>
                        </a:rPr>
                        <a:t> Sub 3</a:t>
                      </a:r>
                      <a:endParaRPr lang="en-US" altLang="ko-KR" sz="800" b="1" smtClean="0">
                        <a:solidFill>
                          <a:schemeClr val="bg1"/>
                        </a:solidFill>
                      </a:endParaRPr>
                    </a:p>
                  </a:txBody>
                  <a:tcPr marL="106130" marR="106130" marT="53065" marB="5306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</a:tr>
              <a:tr h="1245044">
                <a:tc>
                  <a:txBody>
                    <a:bodyPr/>
                    <a:lstStyle/>
                    <a:p>
                      <a:pPr algn="ctr" latinLnBrk="1"/>
                      <a:endParaRPr lang="ko-KR" altLang="en-US" sz="2100"/>
                    </a:p>
                  </a:txBody>
                  <a:tcPr marL="106130" marR="106130" marT="53065" marB="53065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/>
                    </a:p>
                  </a:txBody>
                  <a:tcPr marL="106130" marR="106130" marT="53065" marB="5306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/>
                    </a:p>
                  </a:txBody>
                  <a:tcPr marL="106130" marR="106130" marT="53065" marB="5306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/>
                    </a:p>
                  </a:txBody>
                  <a:tcPr marL="106130" marR="106130" marT="53065" marB="5306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9511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smtClean="0">
                          <a:solidFill>
                            <a:schemeClr val="bg1"/>
                          </a:solidFill>
                        </a:rPr>
                        <a:t>BLE</a:t>
                      </a:r>
                      <a:r>
                        <a:rPr lang="en-US" altLang="ko-KR" sz="800" b="1" baseline="0" smtClean="0">
                          <a:solidFill>
                            <a:schemeClr val="bg1"/>
                          </a:solidFill>
                        </a:rPr>
                        <a:t> Sub 4</a:t>
                      </a:r>
                      <a:endParaRPr lang="en-US" altLang="ko-KR" sz="800" b="1" smtClean="0">
                        <a:solidFill>
                          <a:schemeClr val="bg1"/>
                        </a:solidFill>
                      </a:endParaRPr>
                    </a:p>
                  </a:txBody>
                  <a:tcPr marL="106130" marR="106130" marT="53065" marB="53065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smtClean="0">
                          <a:solidFill>
                            <a:schemeClr val="bg1"/>
                          </a:solidFill>
                        </a:rPr>
                        <a:t>BLE</a:t>
                      </a:r>
                      <a:r>
                        <a:rPr lang="en-US" altLang="ko-KR" sz="800" b="1" baseline="0" smtClean="0">
                          <a:solidFill>
                            <a:schemeClr val="bg1"/>
                          </a:solidFill>
                        </a:rPr>
                        <a:t> Sub </a:t>
                      </a:r>
                      <a:r>
                        <a:rPr lang="en-US" altLang="ko-KR" sz="800" b="1" baseline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altLang="ko-KR" sz="800" b="1" smtClean="0">
                        <a:solidFill>
                          <a:schemeClr val="bg1"/>
                        </a:solidFill>
                      </a:endParaRPr>
                    </a:p>
                  </a:txBody>
                  <a:tcPr marL="106130" marR="106130" marT="53065" marB="5306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smtClean="0">
                          <a:solidFill>
                            <a:schemeClr val="bg1"/>
                          </a:solidFill>
                        </a:rPr>
                        <a:t>BLE</a:t>
                      </a:r>
                      <a:r>
                        <a:rPr lang="en-US" altLang="ko-KR" sz="800" b="1" baseline="0" smtClean="0">
                          <a:solidFill>
                            <a:schemeClr val="bg1"/>
                          </a:solidFill>
                        </a:rPr>
                        <a:t> Sub </a:t>
                      </a:r>
                      <a:r>
                        <a:rPr lang="en-US" altLang="ko-KR" sz="800" b="1" baseline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altLang="ko-KR" sz="800" b="1" smtClean="0">
                        <a:solidFill>
                          <a:schemeClr val="bg1"/>
                        </a:solidFill>
                      </a:endParaRPr>
                    </a:p>
                  </a:txBody>
                  <a:tcPr marL="106130" marR="106130" marT="53065" marB="5306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smtClean="0">
                          <a:solidFill>
                            <a:schemeClr val="bg1"/>
                          </a:solidFill>
                        </a:rPr>
                        <a:t>BLE</a:t>
                      </a:r>
                      <a:r>
                        <a:rPr lang="en-US" altLang="ko-KR" sz="800" b="1" baseline="0" smtClean="0">
                          <a:solidFill>
                            <a:schemeClr val="bg1"/>
                          </a:solidFill>
                        </a:rPr>
                        <a:t> Sub </a:t>
                      </a:r>
                      <a:r>
                        <a:rPr lang="en-US" altLang="ko-KR" sz="800" b="1" baseline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altLang="ko-KR" sz="800" b="1" smtClean="0">
                        <a:solidFill>
                          <a:schemeClr val="bg1"/>
                        </a:solidFill>
                      </a:endParaRPr>
                    </a:p>
                  </a:txBody>
                  <a:tcPr marL="106130" marR="106130" marT="53065" marB="5306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</a:tr>
              <a:tr h="1245044">
                <a:tc>
                  <a:txBody>
                    <a:bodyPr/>
                    <a:lstStyle/>
                    <a:p>
                      <a:pPr algn="ctr" latinLnBrk="1"/>
                      <a:endParaRPr lang="ko-KR" altLang="en-US" sz="2100"/>
                    </a:p>
                  </a:txBody>
                  <a:tcPr marL="106130" marR="106130" marT="53065" marB="53065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/>
                    </a:p>
                  </a:txBody>
                  <a:tcPr marL="106130" marR="106130" marT="53065" marB="5306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/>
                    </a:p>
                  </a:txBody>
                  <a:tcPr marL="106130" marR="106130" marT="53065" marB="5306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/>
                    </a:p>
                  </a:txBody>
                  <a:tcPr marL="106130" marR="106130" marT="53065" marB="5306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20576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mo0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/>
      </a:spPr>
      <a:bodyPr rtlCol="0" anchor="ctr"/>
      <a:lstStyle>
        <a:defPPr algn="ctr">
          <a:defRPr sz="1000" b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amo03</Template>
  <TotalTime>24405</TotalTime>
  <Words>7306</Words>
  <Application>Microsoft Office PowerPoint</Application>
  <PresentationFormat>A4 용지(210x297mm)</PresentationFormat>
  <Paragraphs>3333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amo03</vt:lpstr>
      <vt:lpstr>2018.07.23</vt:lpstr>
      <vt:lpstr>실험 장비</vt:lpstr>
      <vt:lpstr>실험 환경 – 테스트 프로그램 시나리오</vt:lpstr>
      <vt:lpstr>실험 환경 – 모듈 장착 위치</vt:lpstr>
      <vt:lpstr>실험 방법 – (1) 전체 측정</vt:lpstr>
      <vt:lpstr>실험 방법 – (2) 모듈별 측정</vt:lpstr>
      <vt:lpstr>실험 결과 – 모듈 단독</vt:lpstr>
      <vt:lpstr>실험 결과 – 전체 측정(1M)</vt:lpstr>
      <vt:lpstr>실험 결과 – 전체 측정(2M)</vt:lpstr>
      <vt:lpstr>실험 결과 – 전체 측정</vt:lpstr>
      <vt:lpstr>실험 결과 – 모듈별 측정 (1M)</vt:lpstr>
      <vt:lpstr>실험 결과 – 모듈별 측정 (1M)</vt:lpstr>
      <vt:lpstr>실험 결과 – 모듈별 측정 (1M)</vt:lpstr>
      <vt:lpstr>실험 결과 – 모듈별 측정 (1M)</vt:lpstr>
      <vt:lpstr>실험 결과 – 모듈별 측정 (1M)</vt:lpstr>
      <vt:lpstr>실험 결과 – 모듈별 측정 (1M)</vt:lpstr>
      <vt:lpstr>실험 결과 – 모듈별 측정 (1M)</vt:lpstr>
      <vt:lpstr>실험 결과 – 모듈별 측정 (1M)</vt:lpstr>
      <vt:lpstr>실험 결과 – 모듈별 측정 (2M)</vt:lpstr>
      <vt:lpstr>실험 결과 – 모듈별 측정 (2M)</vt:lpstr>
      <vt:lpstr>실험 결과 – 모듈별 측정 (2M)</vt:lpstr>
      <vt:lpstr>실험 결과 – 모듈별 측정 (2M)</vt:lpstr>
      <vt:lpstr>실험 결과 – 모듈별 측정 (2M)</vt:lpstr>
      <vt:lpstr>실험 결과 – 모듈별 측정 (2M)</vt:lpstr>
      <vt:lpstr>실험 결과 – 모듈별 측정 (2M)</vt:lpstr>
      <vt:lpstr>실험 결과 – 모듈별 측정 (2M)</vt:lpstr>
      <vt:lpstr>실험 결과 – 모듈별 측정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2017.12.8</dc:title>
  <dc:creator>s1508001</dc:creator>
  <cp:lastModifiedBy>s1503001</cp:lastModifiedBy>
  <cp:revision>1925</cp:revision>
  <cp:lastPrinted>2018-02-13T02:34:32Z</cp:lastPrinted>
  <dcterms:created xsi:type="dcterms:W3CDTF">2017-11-30T00:51:59Z</dcterms:created>
  <dcterms:modified xsi:type="dcterms:W3CDTF">2018-07-25T01:25:27Z</dcterms:modified>
</cp:coreProperties>
</file>