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4"/>
  </p:notesMasterIdLst>
  <p:sldIdLst>
    <p:sldId id="256" r:id="rId2"/>
    <p:sldId id="257" r:id="rId3"/>
    <p:sldId id="258" r:id="rId4"/>
    <p:sldId id="281" r:id="rId5"/>
    <p:sldId id="259" r:id="rId6"/>
    <p:sldId id="268" r:id="rId7"/>
    <p:sldId id="308" r:id="rId8"/>
    <p:sldId id="272" r:id="rId9"/>
    <p:sldId id="279" r:id="rId10"/>
    <p:sldId id="280" r:id="rId11"/>
    <p:sldId id="298" r:id="rId12"/>
    <p:sldId id="282" r:id="rId13"/>
    <p:sldId id="285" r:id="rId14"/>
    <p:sldId id="284" r:id="rId15"/>
    <p:sldId id="293" r:id="rId16"/>
    <p:sldId id="295" r:id="rId17"/>
    <p:sldId id="296" r:id="rId18"/>
    <p:sldId id="297" r:id="rId19"/>
    <p:sldId id="304" r:id="rId20"/>
    <p:sldId id="303" r:id="rId21"/>
    <p:sldId id="305" r:id="rId22"/>
    <p:sldId id="290" r:id="rId23"/>
    <p:sldId id="273" r:id="rId24"/>
    <p:sldId id="277" r:id="rId25"/>
    <p:sldId id="300" r:id="rId26"/>
    <p:sldId id="310" r:id="rId27"/>
    <p:sldId id="309" r:id="rId28"/>
    <p:sldId id="306" r:id="rId29"/>
    <p:sldId id="274" r:id="rId30"/>
    <p:sldId id="275" r:id="rId31"/>
    <p:sldId id="276" r:id="rId32"/>
    <p:sldId id="267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6843" autoAdjust="0"/>
  </p:normalViewPr>
  <p:slideViewPr>
    <p:cSldViewPr>
      <p:cViewPr varScale="1">
        <p:scale>
          <a:sx n="73" d="100"/>
          <a:sy n="73" d="100"/>
        </p:scale>
        <p:origin x="60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BC2BE-F516-46E8-BACF-BAD65253515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4ADC8-CC4E-428C-95F1-C1DD56CB2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55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4ADC8-CC4E-428C-95F1-C1DD56CB26C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7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2.wdp"/><Relationship Id="rId18" Type="http://schemas.microsoft.com/office/2007/relationships/hdphoto" Target="../media/hdphoto4.wdp"/><Relationship Id="rId3" Type="http://schemas.openxmlformats.org/officeDocument/2006/relationships/image" Target="../media/image11.gif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2.png"/><Relationship Id="rId2" Type="http://schemas.openxmlformats.org/officeDocument/2006/relationships/image" Target="../media/image10.png"/><Relationship Id="rId1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microsoft.com/office/2007/relationships/hdphoto" Target="../media/hdphoto1.wdp"/><Relationship Id="rId1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Ellie\Desktop\표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45" y="332656"/>
            <a:ext cx="8496944" cy="619268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35972" y="332656"/>
            <a:ext cx="8496944" cy="5616624"/>
          </a:xfrm>
          <a:prstGeom prst="roundRect">
            <a:avLst/>
          </a:prstGeom>
          <a:solidFill>
            <a:schemeClr val="accent3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대각선 방향의 모서리가 잘린 사각형 6"/>
          <p:cNvSpPr/>
          <p:nvPr/>
        </p:nvSpPr>
        <p:spPr>
          <a:xfrm>
            <a:off x="5940152" y="5168452"/>
            <a:ext cx="2736304" cy="1224136"/>
          </a:xfrm>
          <a:prstGeom prst="snip2DiagRect">
            <a:avLst/>
          </a:prstGeom>
          <a:solidFill>
            <a:srgbClr val="0070C0">
              <a:alpha val="50000"/>
            </a:srgb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2014156046 </a:t>
            </a:r>
            <a:r>
              <a:rPr lang="ko-KR" altLang="en-US" sz="15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주민수</a:t>
            </a:r>
            <a:endParaRPr lang="en-US" altLang="ko-KR" sz="15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/>
            <a:r>
              <a:rPr lang="en-US" altLang="ko-KR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2013152042 </a:t>
            </a:r>
            <a:r>
              <a:rPr lang="ko-KR" altLang="en-US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한훈영</a:t>
            </a:r>
            <a:endParaRPr lang="en-US" altLang="ko-KR" sz="15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/>
            <a:r>
              <a:rPr lang="en-US" altLang="ko-KR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2013154005 </a:t>
            </a:r>
            <a:r>
              <a:rPr lang="ko-KR" altLang="en-US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김균호</a:t>
            </a:r>
            <a:endParaRPr lang="en-US" altLang="ko-KR" sz="15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/>
            <a:r>
              <a:rPr lang="ko-KR" altLang="en-US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지도교수 </a:t>
            </a:r>
            <a:r>
              <a:rPr lang="en-US" altLang="ko-KR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박정민 교수님</a:t>
            </a: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755576" y="1772816"/>
            <a:ext cx="7632848" cy="1224136"/>
          </a:xfrm>
          <a:prstGeom prst="snip2DiagRect">
            <a:avLst/>
          </a:prstGeom>
          <a:solidFill>
            <a:srgbClr val="0070C0">
              <a:alpha val="50000"/>
            </a:srgb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ko-KR" altLang="en-US" sz="4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스마트 화재 및 방범 시스템</a:t>
            </a:r>
            <a:br>
              <a:rPr lang="en-US" altLang="ko-KR" sz="4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7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Smart fire and crime prevention System</a:t>
            </a:r>
            <a:endParaRPr lang="ko-KR" alt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735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04.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533874"/>
              </p:ext>
            </p:extLst>
          </p:nvPr>
        </p:nvGraphicFramePr>
        <p:xfrm>
          <a:off x="611560" y="2132856"/>
          <a:ext cx="79208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정의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스트리밍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라즈베리파이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내 카메라 모듈로부터 받아온 영상 스트리밍 모듈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영상 저장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상황발생 시 해당 영상 별도 저장 및 관리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DB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관리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사용자 정보 동기화 및 관리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 통신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 관리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5134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 모듈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876581"/>
              </p:ext>
            </p:extLst>
          </p:nvPr>
        </p:nvGraphicFramePr>
        <p:xfrm>
          <a:off x="632448" y="4077072"/>
          <a:ext cx="7920880" cy="175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정의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라즈베리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파이에 사용자 모드 값 전송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알림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사용자에게 상황 발생 알림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모드 전환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사용자의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선택을 통한 모드 전환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영상 출력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스트리밍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서버를 통해 카메라로 촬영중인 실시간 영상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확인 및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서버에 저장된 영상 확인 모듈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611560" y="3645024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56971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모듈 설계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3568" y="1628800"/>
            <a:ext cx="7776864" cy="403244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 다이어그램</a:t>
            </a:r>
          </a:p>
        </p:txBody>
      </p:sp>
      <p:pic>
        <p:nvPicPr>
          <p:cNvPr id="1026" name="Picture 2" descr="C:\Users\Ellie\Desktop\컴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055779"/>
            <a:ext cx="4032448" cy="350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84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모듈 설계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563933"/>
              </p:ext>
            </p:extLst>
          </p:nvPr>
        </p:nvGraphicFramePr>
        <p:xfrm>
          <a:off x="611560" y="2132856"/>
          <a:ext cx="79208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거리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센서 모듈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int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Distance(void)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리턴값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거리 값 변동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변동이 없을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와이파이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통신으로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라즈베리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보드와 통신하고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초음파 센서가 내보내는 거리의 값을 계속 측정하여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값의 변화유무에 따른 </a:t>
                      </a:r>
                      <a:r>
                        <a:rPr lang="ko-KR" altLang="en-US" sz="1200" b="0" baseline="0" dirty="0">
                          <a:solidFill>
                            <a:srgbClr val="FF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리턴 값을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수치분석모듈로 보낸다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Distance()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513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664481"/>
              </p:ext>
            </p:extLst>
          </p:nvPr>
        </p:nvGraphicFramePr>
        <p:xfrm>
          <a:off x="611560" y="3933056"/>
          <a:ext cx="79208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불꽃 감지 센서 모듈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int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Light (void)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리턴값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측정되는 가시광선 수치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와이파이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통신으로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라즈베리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보드와 통신하고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인식되는 범위에서 측정되는 가시광선의 값을 측정해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수치분석모듈로 보낸다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Light()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5134"/>
                  </a:ext>
                </a:extLst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보드 모듈 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626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모듈 설계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497092"/>
              </p:ext>
            </p:extLst>
          </p:nvPr>
        </p:nvGraphicFramePr>
        <p:xfrm>
          <a:off x="599044" y="2132855"/>
          <a:ext cx="79208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가스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센서 모듈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Int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Smoke(void)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리턴값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해당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가스의 측정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수치값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와이파이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통신으로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라즈베리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보드와 통신하고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인식되는 범위에서 측정되는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LNG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의 성분 값을 측정해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수치분석모듈로 보낸다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Smoke()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513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859004"/>
              </p:ext>
            </p:extLst>
          </p:nvPr>
        </p:nvGraphicFramePr>
        <p:xfrm>
          <a:off x="616459" y="4041420"/>
          <a:ext cx="79208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수치 분석 및 알림 모듈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DataAnalisys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(Distance, Light, Smoke)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리턴값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경고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메세지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각 센서로부터 받은 값이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임계 값 이상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일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경우 </a:t>
                      </a:r>
                      <a:r>
                        <a:rPr lang="ko-KR" altLang="en-US" sz="1200" b="0" baseline="0" dirty="0">
                          <a:solidFill>
                            <a:srgbClr val="FF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웹 서버로 상황발생 알림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을 보냄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Smoke(Distance, Light, Smoke)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5134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보드 모듈 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692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모듈 설계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90447"/>
              </p:ext>
            </p:extLst>
          </p:nvPr>
        </p:nvGraphicFramePr>
        <p:xfrm>
          <a:off x="599044" y="3868957"/>
          <a:ext cx="792088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알람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모듈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void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SecureAlarm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int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리턴값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사용자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어플리케이션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로부터 실시간 영상 확인 후 안전하다는 메시지를 받으면 동작하지 않고 사용자가 위험 상황이라 판단하면 울리도록 설정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indent="0" algn="l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타이머는 수치 분석 및 </a:t>
                      </a: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알람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모듈이 </a:t>
                      </a: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웹서버로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메시지를 보냈을 때 시작한다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SecureAlarm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int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513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024449"/>
              </p:ext>
            </p:extLst>
          </p:nvPr>
        </p:nvGraphicFramePr>
        <p:xfrm>
          <a:off x="593593" y="2215449"/>
          <a:ext cx="79208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보안 모드 변경 모듈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Int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Secure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Mode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int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SecureMsg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리턴값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SecureMsg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가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도착했을 경우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도착하지 않았다면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사용자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어플리케이션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로부터 보안모드 설정에 따라 시스템 동작 여부를 결정한다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SecureMode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SecureMsg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5134"/>
                  </a:ext>
                </a:extLst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보드 모듈 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8083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모듈 설계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3568" y="1628800"/>
            <a:ext cx="7776864" cy="403244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보드 모듈 회로도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47864" y="5085184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거리 센서 모듈</a:t>
            </a:r>
          </a:p>
        </p:txBody>
      </p:sp>
      <p:pic>
        <p:nvPicPr>
          <p:cNvPr id="2051" name="Picture 3" descr="C:\Users\Ellie\Desktop\u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060848"/>
            <a:ext cx="3672408" cy="294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534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모듈 설계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3568" y="1628800"/>
            <a:ext cx="7776864" cy="403244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보드 모듈 회로도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47864" y="5085184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화재 센서 모듈</a:t>
            </a:r>
          </a:p>
        </p:txBody>
      </p:sp>
      <p:pic>
        <p:nvPicPr>
          <p:cNvPr id="4102" name="Picture 6" descr="C:\Users\Ellie\Desktop\00ghkw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49798"/>
            <a:ext cx="4968552" cy="295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Ellie\Desktop\00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11" b="89362" l="1815" r="97984">
                        <a14:backgroundMark x1="8669" y1="11170" x2="8669" y2="11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506712"/>
            <a:ext cx="1403003" cy="53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720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모듈 설계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3568" y="1628800"/>
            <a:ext cx="7776864" cy="403244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보드 모듈 회로도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47864" y="5085184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가스 센서 모듈</a:t>
            </a:r>
          </a:p>
        </p:txBody>
      </p:sp>
      <p:pic>
        <p:nvPicPr>
          <p:cNvPr id="3074" name="Picture 2" descr="C:\Users\Ellie\Desktop\g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731" y="2063012"/>
            <a:ext cx="3702514" cy="295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720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모듈 설계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3568" y="1628800"/>
            <a:ext cx="7776864" cy="403244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보드 모듈 회로도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47864" y="5085184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카메라 및 </a:t>
            </a:r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알람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모듈</a:t>
            </a:r>
          </a:p>
        </p:txBody>
      </p:sp>
      <p:pic>
        <p:nvPicPr>
          <p:cNvPr id="5122" name="Picture 2" descr="C:\Users\Ellie\Desktop\00ㅊ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06" y="2132856"/>
            <a:ext cx="4539952" cy="281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Ellie\Desktop\00스피커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462476"/>
            <a:ext cx="288032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06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모듈 설계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11560" y="1628800"/>
            <a:ext cx="7776864" cy="403244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Application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BE389A-6A9D-420D-AF01-78A05D3B2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30" y="2626534"/>
            <a:ext cx="6617906" cy="2736304"/>
          </a:xfrm>
          <a:prstGeom prst="rect">
            <a:avLst/>
          </a:prstGeom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17863DF-18C9-4904-AAF1-A153D356A20E}"/>
              </a:ext>
            </a:extLst>
          </p:cNvPr>
          <p:cNvSpPr/>
          <p:nvPr/>
        </p:nvSpPr>
        <p:spPr>
          <a:xfrm>
            <a:off x="978430" y="2127667"/>
            <a:ext cx="857265" cy="360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HTML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62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71600" y="980728"/>
            <a:ext cx="7272808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-INDEX-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971600" y="2060848"/>
            <a:ext cx="3600400" cy="360273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01.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개요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02.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관련연구 및 사례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03.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수행 시나리오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04.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구성도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모듈 설계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4572000" y="2060848"/>
            <a:ext cx="3672408" cy="3605212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06.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07.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데모 환경 설계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08.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 분담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09.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수행 일정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10.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필요 기술 및 참고 문헌</a:t>
            </a:r>
          </a:p>
        </p:txBody>
      </p:sp>
    </p:spTree>
    <p:extLst>
      <p:ext uri="{BB962C8B-B14F-4D97-AF65-F5344CB8AC3E}">
        <p14:creationId xmlns:p14="http://schemas.microsoft.com/office/powerpoint/2010/main" val="2265153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모듈 설계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3568" y="1628800"/>
            <a:ext cx="7776864" cy="403244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Application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E205A2C-65A1-471A-AAAC-E0FC17D73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95721"/>
            <a:ext cx="3384000" cy="273599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6E9FA4D-BF5A-45C3-AAF3-A473DDB1C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86" y="2595720"/>
            <a:ext cx="3384000" cy="2736000"/>
          </a:xfrm>
          <a:prstGeom prst="rect">
            <a:avLst/>
          </a:prstGeom>
        </p:spPr>
      </p:pic>
      <p:sp>
        <p:nvSpPr>
          <p:cNvPr id="13" name="모서리가 둥근 직사각형 10">
            <a:extLst>
              <a:ext uri="{FF2B5EF4-FFF2-40B4-BE49-F238E27FC236}">
                <a16:creationId xmlns:a16="http://schemas.microsoft.com/office/drawing/2014/main" id="{BBC677A5-5047-43EA-BB75-12D1A45B389A}"/>
              </a:ext>
            </a:extLst>
          </p:cNvPr>
          <p:cNvSpPr/>
          <p:nvPr/>
        </p:nvSpPr>
        <p:spPr>
          <a:xfrm>
            <a:off x="978431" y="2127667"/>
            <a:ext cx="785258" cy="360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PHP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모서리가 둥근 직사각형 10">
            <a:extLst>
              <a:ext uri="{FF2B5EF4-FFF2-40B4-BE49-F238E27FC236}">
                <a16:creationId xmlns:a16="http://schemas.microsoft.com/office/drawing/2014/main" id="{E0D88E59-A429-44D5-965E-4A32E190D7EC}"/>
              </a:ext>
            </a:extLst>
          </p:cNvPr>
          <p:cNvSpPr/>
          <p:nvPr/>
        </p:nvSpPr>
        <p:spPr>
          <a:xfrm>
            <a:off x="4644007" y="2127667"/>
            <a:ext cx="1512169" cy="360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 script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260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모듈 설계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3568" y="1628800"/>
            <a:ext cx="7776864" cy="403244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Application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29BAE1-8EF7-428D-8CB3-2F9EAE562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00" y="2594006"/>
            <a:ext cx="3375572" cy="2736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841BFE-4C9F-4275-9B9D-43E0B5BAA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604" y="2594006"/>
            <a:ext cx="3384376" cy="2736000"/>
          </a:xfrm>
          <a:prstGeom prst="rect">
            <a:avLst/>
          </a:prstGeom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BD75D8EF-DC3B-44E5-A012-E7D0322D4F47}"/>
              </a:ext>
            </a:extLst>
          </p:cNvPr>
          <p:cNvSpPr/>
          <p:nvPr/>
        </p:nvSpPr>
        <p:spPr>
          <a:xfrm>
            <a:off x="978431" y="2127667"/>
            <a:ext cx="785258" cy="360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CSS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8685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모듈 설계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3568" y="1601149"/>
            <a:ext cx="7776864" cy="403244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UI 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 descr="C:\Users\Ellie\Desktop\00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089428"/>
            <a:ext cx="1926399" cy="343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Ellie\Desktop\00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089428"/>
            <a:ext cx="1926399" cy="343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Ellie\Desktop\00ui.png">
            <a:extLst>
              <a:ext uri="{FF2B5EF4-FFF2-40B4-BE49-F238E27FC236}">
                <a16:creationId xmlns:a16="http://schemas.microsoft.com/office/drawing/2014/main" id="{856AA458-8BAE-4D6A-AB1B-EE9B4704D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89428"/>
            <a:ext cx="1926399" cy="343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Ellie\Documents\카카오톡 받은 파일\KakaoTalk_20180319_030105535.png">
            <a:extLst>
              <a:ext uri="{FF2B5EF4-FFF2-40B4-BE49-F238E27FC236}">
                <a16:creationId xmlns:a16="http://schemas.microsoft.com/office/drawing/2014/main" id="{F3D1FC82-8015-4B28-A249-A8264605843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472" y="2423572"/>
            <a:ext cx="1512000" cy="254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332F404-2C88-4806-947D-D8DC6B6121B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45" y="2423573"/>
            <a:ext cx="1536528" cy="25461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11AD86-21B4-41CC-AEC5-EC3D5B5DD9A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60" y="2423571"/>
            <a:ext cx="1530896" cy="251419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B082846-F69A-4AA5-A6D3-2620D1DE4F9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35" y="2423571"/>
            <a:ext cx="1512168" cy="251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20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06.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환경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556792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40344"/>
              </p:ext>
            </p:extLst>
          </p:nvPr>
        </p:nvGraphicFramePr>
        <p:xfrm>
          <a:off x="683568" y="2564904"/>
          <a:ext cx="3816424" cy="27614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en-US" altLang="ko-KR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Raspberry Pi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CPU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쿼드코어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64bit arm cortex A53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RAM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1GB (LPDDR2-900 SDRAM)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OS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Raspbian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Connectivity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4xUSB, HDMI, Ethernet, 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3.5mm audio jack,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WiFi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Bluetooth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Connectors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Camera interface (CSI), GPIO, SPI, I2C, JTAG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445428"/>
              </p:ext>
            </p:extLst>
          </p:nvPr>
        </p:nvGraphicFramePr>
        <p:xfrm>
          <a:off x="4644008" y="2564904"/>
          <a:ext cx="3816424" cy="273630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 gridSpan="2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갤럭시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A7 2016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CPU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옥타코어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1.6GHz(64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비트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RAM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3GB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ROM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16GB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OS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안드로이드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Connectors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Camera interface (CSI), GPIO, SPI, I2C, JTAG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144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배터리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3300mAh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519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06.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환경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482220"/>
              </p:ext>
            </p:extLst>
          </p:nvPr>
        </p:nvGraphicFramePr>
        <p:xfrm>
          <a:off x="683568" y="2348880"/>
          <a:ext cx="3816424" cy="266429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Arduino Uno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CPU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Atmega328 16MHz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RAM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2KB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OS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Firmware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(toolkit)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Connectivity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Non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(ESP8266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추가시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Wifi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가능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Connectors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Digital I/O Pins, Analog Input Pins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766962"/>
              </p:ext>
            </p:extLst>
          </p:nvPr>
        </p:nvGraphicFramePr>
        <p:xfrm>
          <a:off x="4644008" y="2348881"/>
          <a:ext cx="3816424" cy="259228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97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추가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카메라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V2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초음파 센서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HC_SR04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불꽃 감지 센서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NS-FDSM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가스 감지 센서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MQ-7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스피커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pHAT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ESP8266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662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06.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상세 개발 환경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 Server</a:t>
            </a: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기본 윈도우 환경에서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php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서버를 설치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오라클의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mysql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설치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phpMyAdmin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통해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관리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Application</a:t>
            </a: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phonegap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툴을 이용하여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하이브리드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웹 어플리케이션 구현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드림위버를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이용하여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Application UI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-Application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내에서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php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파일을 통해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mysql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접속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Streaming Server</a:t>
            </a: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버추얼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박스에서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ubuntu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OS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를 설치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라즈베리파이의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카메라와 연동되기 위한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mjpg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-streamer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를 설치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외부네트워크와 연결되도록 네트워크 환경을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세팅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세팅된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ip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주소를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Application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의 페이지와 연결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854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06.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상세 개발 환경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0060" y="1371028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7AF21C0-44E6-4A68-BFC4-282213E1D313}"/>
              </a:ext>
            </a:extLst>
          </p:cNvPr>
          <p:cNvGrpSpPr/>
          <p:nvPr/>
        </p:nvGrpSpPr>
        <p:grpSpPr>
          <a:xfrm>
            <a:off x="6687779" y="3397335"/>
            <a:ext cx="1422343" cy="2216240"/>
            <a:chOff x="1043608" y="2089428"/>
            <a:chExt cx="1926399" cy="3436640"/>
          </a:xfrm>
        </p:grpSpPr>
        <p:pic>
          <p:nvPicPr>
            <p:cNvPr id="4" name="Picture 2" descr="C:\Users\Ellie\Desktop\00ui.png">
              <a:extLst>
                <a:ext uri="{FF2B5EF4-FFF2-40B4-BE49-F238E27FC236}">
                  <a16:creationId xmlns:a16="http://schemas.microsoft.com/office/drawing/2014/main" id="{A1C4D05C-0189-4F21-B883-B862AEB576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2089428"/>
              <a:ext cx="1926399" cy="3436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3DE901A-1572-4AEB-BB08-84A1308B5AD2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945" y="2423573"/>
              <a:ext cx="1536528" cy="2546176"/>
            </a:xfrm>
            <a:prstGeom prst="rect">
              <a:avLst/>
            </a:prstGeom>
          </p:spPr>
        </p:pic>
      </p:grpSp>
      <p:pic>
        <p:nvPicPr>
          <p:cNvPr id="1030" name="Picture 6" descr="Oracle DB Training">
            <a:extLst>
              <a:ext uri="{FF2B5EF4-FFF2-40B4-BE49-F238E27FC236}">
                <a16:creationId xmlns:a16="http://schemas.microsoft.com/office/drawing/2014/main" id="{9EFF126D-B831-4EB7-ADA0-376A7E0E2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46" y="3838695"/>
            <a:ext cx="1055810" cy="151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hp server에 대한 이미지 검색결과">
            <a:extLst>
              <a:ext uri="{FF2B5EF4-FFF2-40B4-BE49-F238E27FC236}">
                <a16:creationId xmlns:a16="http://schemas.microsoft.com/office/drawing/2014/main" id="{8F614DEF-B4EA-4C4A-B54D-896E77871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248" y="4258403"/>
            <a:ext cx="1689899" cy="91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33D5F6-4FE9-46B4-8EE4-D19652E94C7D}"/>
              </a:ext>
            </a:extLst>
          </p:cNvPr>
          <p:cNvCxnSpPr>
            <a:cxnSpLocks/>
          </p:cNvCxnSpPr>
          <p:nvPr/>
        </p:nvCxnSpPr>
        <p:spPr>
          <a:xfrm flipH="1">
            <a:off x="2186937" y="4790253"/>
            <a:ext cx="9721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77DD6B-FAEA-47C5-BF72-1982C0B413D8}"/>
              </a:ext>
            </a:extLst>
          </p:cNvPr>
          <p:cNvSpPr/>
          <p:nvPr/>
        </p:nvSpPr>
        <p:spPr>
          <a:xfrm>
            <a:off x="827583" y="2289002"/>
            <a:ext cx="4824537" cy="337224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6F07B7A-370A-4FC0-A395-D7862BDB8516}"/>
              </a:ext>
            </a:extLst>
          </p:cNvPr>
          <p:cNvCxnSpPr>
            <a:cxnSpLocks/>
          </p:cNvCxnSpPr>
          <p:nvPr/>
        </p:nvCxnSpPr>
        <p:spPr>
          <a:xfrm>
            <a:off x="2186937" y="4535486"/>
            <a:ext cx="9721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4267ACC-16C0-45ED-AFC2-D992D41F45E7}"/>
              </a:ext>
            </a:extLst>
          </p:cNvPr>
          <p:cNvCxnSpPr>
            <a:cxnSpLocks/>
          </p:cNvCxnSpPr>
          <p:nvPr/>
        </p:nvCxnSpPr>
        <p:spPr>
          <a:xfrm flipH="1">
            <a:off x="5134336" y="4568998"/>
            <a:ext cx="14144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8CD81D-9014-473F-BBA4-2EA9C575310C}"/>
              </a:ext>
            </a:extLst>
          </p:cNvPr>
          <p:cNvCxnSpPr>
            <a:cxnSpLocks/>
          </p:cNvCxnSpPr>
          <p:nvPr/>
        </p:nvCxnSpPr>
        <p:spPr>
          <a:xfrm>
            <a:off x="5134336" y="4790253"/>
            <a:ext cx="14144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040" name="Picture 16" descr="Laptop Icon Gadget Design">
            <a:extLst>
              <a:ext uri="{FF2B5EF4-FFF2-40B4-BE49-F238E27FC236}">
                <a16:creationId xmlns:a16="http://schemas.microsoft.com/office/drawing/2014/main" id="{8C6AC0CB-52C4-4FA3-AE52-A4162458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5" y="1546242"/>
            <a:ext cx="1868995" cy="158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dobe Dreamweaver CS6 Icon.png">
            <a:extLst>
              <a:ext uri="{FF2B5EF4-FFF2-40B4-BE49-F238E27FC236}">
                <a16:creationId xmlns:a16="http://schemas.microsoft.com/office/drawing/2014/main" id="{CAC8CCE4-9018-4C3B-AF80-8F0F1FF49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796" y="2065097"/>
            <a:ext cx="973475" cy="97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관련 이미지">
            <a:extLst>
              <a:ext uri="{FF2B5EF4-FFF2-40B4-BE49-F238E27FC236}">
                <a16:creationId xmlns:a16="http://schemas.microsoft.com/office/drawing/2014/main" id="{4EBA4C43-87D5-4732-A42A-EFCD067BC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731" y="2119786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BCAE589-325D-4667-9D7E-87D9987CA2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2178" y="2545364"/>
            <a:ext cx="1361312" cy="801790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112D84C-9598-423A-BB4D-15514F111A71}"/>
              </a:ext>
            </a:extLst>
          </p:cNvPr>
          <p:cNvCxnSpPr>
            <a:cxnSpLocks/>
          </p:cNvCxnSpPr>
          <p:nvPr/>
        </p:nvCxnSpPr>
        <p:spPr>
          <a:xfrm flipV="1">
            <a:off x="1601544" y="3489675"/>
            <a:ext cx="344402" cy="412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A3FAA06-569E-49F5-8ED8-F6B63882664C}"/>
              </a:ext>
            </a:extLst>
          </p:cNvPr>
          <p:cNvCxnSpPr>
            <a:cxnSpLocks/>
          </p:cNvCxnSpPr>
          <p:nvPr/>
        </p:nvCxnSpPr>
        <p:spPr>
          <a:xfrm flipH="1">
            <a:off x="1823657" y="3555235"/>
            <a:ext cx="383583" cy="419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5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06.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환경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75656" y="30689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내용 개체 틀 7"/>
          <p:cNvSpPr txBox="1">
            <a:spLocks/>
          </p:cNvSpPr>
          <p:nvPr/>
        </p:nvSpPr>
        <p:spPr>
          <a:xfrm>
            <a:off x="467544" y="1401288"/>
            <a:ext cx="8183880" cy="4403976"/>
          </a:xfrm>
          <a:prstGeom prst="rect">
            <a:avLst/>
          </a:prstGeom>
          <a:solidFill>
            <a:schemeClr val="lt1">
              <a:alpha val="50000"/>
            </a:schemeClr>
          </a:solidFill>
          <a:ln w="425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182880" tIns="91440">
            <a:normAutofit/>
          </a:bodyPr>
          <a:lstStyle>
            <a:lvl1pPr marL="265176" indent="-265176" algn="l" rtl="0" eaLnBrk="1" latinLnBrk="1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1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1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1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1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1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1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1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1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Clr>
                <a:schemeClr val="accent3"/>
              </a:buClr>
              <a:buFont typeface="Wingdings 2"/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졸업작품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GitHub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주소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https://github.com/Kim-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Gyunho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/multi-design</a:t>
            </a:r>
          </a:p>
          <a:p>
            <a:pPr marL="0" indent="0">
              <a:buClr>
                <a:schemeClr val="accent3"/>
              </a:buClr>
              <a:buFont typeface="Wingdings 2"/>
              <a:buNone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Font typeface="Wingdings 2"/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팀원별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GitHub ID-</a:t>
            </a: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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팀장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김균호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: Kim-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Gyunho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</a:p>
          <a:p>
            <a:pPr marL="0" indent="0">
              <a:buClr>
                <a:schemeClr val="accent3"/>
              </a:buClr>
              <a:buFont typeface="Wingdings 2"/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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팀원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한훈영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: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hun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-Young</a:t>
            </a:r>
          </a:p>
          <a:p>
            <a:pPr marL="0" indent="0">
              <a:buClr>
                <a:schemeClr val="accent3"/>
              </a:buClr>
              <a:buFont typeface="Wingdings 2"/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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팀원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주민수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: dltlaos04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698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07.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데모 환경 설계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0060" y="1362667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id="{2C1AB853-5193-480C-AAEC-16AF27118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12" y="1377045"/>
            <a:ext cx="8146812" cy="4403976"/>
          </a:xfrm>
          <a:prstGeom prst="rect">
            <a:avLst/>
          </a:prstGeom>
          <a:solidFill>
            <a:schemeClr val="bg2"/>
          </a:solidFill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6431FC5-C454-4947-8E35-587362912518}"/>
              </a:ext>
            </a:extLst>
          </p:cNvPr>
          <p:cNvGrpSpPr/>
          <p:nvPr/>
        </p:nvGrpSpPr>
        <p:grpSpPr>
          <a:xfrm>
            <a:off x="5774474" y="4109749"/>
            <a:ext cx="2145607" cy="1637231"/>
            <a:chOff x="1216235" y="3430136"/>
            <a:chExt cx="2145607" cy="1637231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3768F48-F346-4096-8381-70AB37793E7B}"/>
                </a:ext>
              </a:extLst>
            </p:cNvPr>
            <p:cNvSpPr/>
            <p:nvPr/>
          </p:nvSpPr>
          <p:spPr>
            <a:xfrm>
              <a:off x="1216235" y="3430136"/>
              <a:ext cx="792088" cy="79208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D832451-2CAF-4CBB-BD1F-69BBA7A54B4D}"/>
                </a:ext>
              </a:extLst>
            </p:cNvPr>
            <p:cNvCxnSpPr>
              <a:cxnSpLocks/>
            </p:cNvCxnSpPr>
            <p:nvPr/>
          </p:nvCxnSpPr>
          <p:spPr>
            <a:xfrm>
              <a:off x="1945435" y="4072344"/>
              <a:ext cx="532718" cy="578786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모서리가 둥근 직사각형 10">
              <a:extLst>
                <a:ext uri="{FF2B5EF4-FFF2-40B4-BE49-F238E27FC236}">
                  <a16:creationId xmlns:a16="http://schemas.microsoft.com/office/drawing/2014/main" id="{A9099705-3F02-45D4-957E-0BB0BC06C21A}"/>
                </a:ext>
              </a:extLst>
            </p:cNvPr>
            <p:cNvSpPr/>
            <p:nvPr/>
          </p:nvSpPr>
          <p:spPr>
            <a:xfrm>
              <a:off x="1729739" y="4707327"/>
              <a:ext cx="1632103" cy="36004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침입 감지 센서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57F913-FC08-4334-9334-557D8DA3D169}"/>
              </a:ext>
            </a:extLst>
          </p:cNvPr>
          <p:cNvGrpSpPr/>
          <p:nvPr/>
        </p:nvGrpSpPr>
        <p:grpSpPr>
          <a:xfrm>
            <a:off x="683568" y="1614463"/>
            <a:ext cx="2960555" cy="1076126"/>
            <a:chOff x="2835581" y="1740806"/>
            <a:chExt cx="2960555" cy="1076126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3310309-060B-46D0-B61A-621E7CA2B8EA}"/>
                </a:ext>
              </a:extLst>
            </p:cNvPr>
            <p:cNvSpPr/>
            <p:nvPr/>
          </p:nvSpPr>
          <p:spPr>
            <a:xfrm>
              <a:off x="5004048" y="2024844"/>
              <a:ext cx="792088" cy="79208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92B2DB7-48B5-4D3A-B797-618228336542}"/>
                </a:ext>
              </a:extLst>
            </p:cNvPr>
            <p:cNvCxnSpPr>
              <a:stCxn id="11" idx="1"/>
            </p:cNvCxnSpPr>
            <p:nvPr/>
          </p:nvCxnSpPr>
          <p:spPr>
            <a:xfrm flipH="1" flipV="1">
              <a:off x="4559484" y="1916832"/>
              <a:ext cx="560563" cy="224011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모서리가 둥근 직사각형 10">
              <a:extLst>
                <a:ext uri="{FF2B5EF4-FFF2-40B4-BE49-F238E27FC236}">
                  <a16:creationId xmlns:a16="http://schemas.microsoft.com/office/drawing/2014/main" id="{3F12EC4D-AEFE-446B-A34A-EFD45D75C386}"/>
                </a:ext>
              </a:extLst>
            </p:cNvPr>
            <p:cNvSpPr/>
            <p:nvPr/>
          </p:nvSpPr>
          <p:spPr>
            <a:xfrm>
              <a:off x="2835581" y="1740806"/>
              <a:ext cx="1632103" cy="36004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침입 감지 센서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57E167F-3C85-45D3-A0BE-0E2A5006390C}"/>
              </a:ext>
            </a:extLst>
          </p:cNvPr>
          <p:cNvGrpSpPr/>
          <p:nvPr/>
        </p:nvGrpSpPr>
        <p:grpSpPr>
          <a:xfrm>
            <a:off x="4896583" y="2259726"/>
            <a:ext cx="2931412" cy="1013494"/>
            <a:chOff x="3059832" y="3853049"/>
            <a:chExt cx="2931412" cy="1013494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DBEE244-E1F0-47E9-B5C7-B20B73C39D1C}"/>
                </a:ext>
              </a:extLst>
            </p:cNvPr>
            <p:cNvSpPr/>
            <p:nvPr/>
          </p:nvSpPr>
          <p:spPr>
            <a:xfrm>
              <a:off x="3059832" y="4074455"/>
              <a:ext cx="792088" cy="79208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DAFFDDC6-B04D-4AAF-9359-38DEBA2ACF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2329" y="4211361"/>
              <a:ext cx="536812" cy="107337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모서리가 둥근 직사각형 10">
              <a:extLst>
                <a:ext uri="{FF2B5EF4-FFF2-40B4-BE49-F238E27FC236}">
                  <a16:creationId xmlns:a16="http://schemas.microsoft.com/office/drawing/2014/main" id="{A65CFDD5-2779-4411-9736-83FC7163BDBA}"/>
                </a:ext>
              </a:extLst>
            </p:cNvPr>
            <p:cNvSpPr/>
            <p:nvPr/>
          </p:nvSpPr>
          <p:spPr>
            <a:xfrm>
              <a:off x="4359141" y="3853049"/>
              <a:ext cx="1632103" cy="36004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가스 감지 센서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BA87959-27F2-4D82-BA00-82C36E0538EB}"/>
              </a:ext>
            </a:extLst>
          </p:cNvPr>
          <p:cNvGrpSpPr/>
          <p:nvPr/>
        </p:nvGrpSpPr>
        <p:grpSpPr>
          <a:xfrm>
            <a:off x="3652452" y="4109749"/>
            <a:ext cx="1860167" cy="1688740"/>
            <a:chOff x="4728056" y="3826180"/>
            <a:chExt cx="1860167" cy="168874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15204E2-3564-4741-B253-4EEC3E5F3C1F}"/>
                </a:ext>
              </a:extLst>
            </p:cNvPr>
            <p:cNvSpPr/>
            <p:nvPr/>
          </p:nvSpPr>
          <p:spPr>
            <a:xfrm>
              <a:off x="5148064" y="3826180"/>
              <a:ext cx="792088" cy="792088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F7F0CD1-F17D-4DDF-B6EC-F490285032C5}"/>
                </a:ext>
              </a:extLst>
            </p:cNvPr>
            <p:cNvCxnSpPr/>
            <p:nvPr/>
          </p:nvCxnSpPr>
          <p:spPr>
            <a:xfrm>
              <a:off x="5544108" y="4618268"/>
              <a:ext cx="0" cy="486198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모서리가 둥근 직사각형 10">
              <a:extLst>
                <a:ext uri="{FF2B5EF4-FFF2-40B4-BE49-F238E27FC236}">
                  <a16:creationId xmlns:a16="http://schemas.microsoft.com/office/drawing/2014/main" id="{103CB310-0579-4085-9454-92D627213648}"/>
                </a:ext>
              </a:extLst>
            </p:cNvPr>
            <p:cNvSpPr/>
            <p:nvPr/>
          </p:nvSpPr>
          <p:spPr>
            <a:xfrm>
              <a:off x="4728056" y="5154880"/>
              <a:ext cx="1860167" cy="36004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영상 및 알람 장치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71FA1A9-24FD-46DB-8CEE-7029EDD17A2B}"/>
              </a:ext>
            </a:extLst>
          </p:cNvPr>
          <p:cNvGrpSpPr/>
          <p:nvPr/>
        </p:nvGrpSpPr>
        <p:grpSpPr>
          <a:xfrm>
            <a:off x="1763326" y="3244870"/>
            <a:ext cx="1650564" cy="1541876"/>
            <a:chOff x="6024676" y="4005064"/>
            <a:chExt cx="1650564" cy="1541876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125754E-B77F-496F-8B10-010FDB9C1FC3}"/>
                </a:ext>
              </a:extLst>
            </p:cNvPr>
            <p:cNvSpPr/>
            <p:nvPr/>
          </p:nvSpPr>
          <p:spPr>
            <a:xfrm>
              <a:off x="6883152" y="4005064"/>
              <a:ext cx="792088" cy="79208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6614A8E7-5D17-4F0E-8F63-532C97D4EACC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6883152" y="4681153"/>
              <a:ext cx="115999" cy="455333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모서리가 둥근 직사각형 10">
              <a:extLst>
                <a:ext uri="{FF2B5EF4-FFF2-40B4-BE49-F238E27FC236}">
                  <a16:creationId xmlns:a16="http://schemas.microsoft.com/office/drawing/2014/main" id="{AFEC4B4E-6C6B-4C82-B5CD-84257F4FB3A3}"/>
                </a:ext>
              </a:extLst>
            </p:cNvPr>
            <p:cNvSpPr/>
            <p:nvPr/>
          </p:nvSpPr>
          <p:spPr>
            <a:xfrm>
              <a:off x="6024676" y="5186900"/>
              <a:ext cx="1632103" cy="36004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화재 감지 센서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83568" y="60212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프라판으로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축소 모델 제작</a:t>
            </a:r>
          </a:p>
        </p:txBody>
      </p:sp>
    </p:spTree>
    <p:extLst>
      <p:ext uri="{BB962C8B-B14F-4D97-AF65-F5344CB8AC3E}">
        <p14:creationId xmlns:p14="http://schemas.microsoft.com/office/powerpoint/2010/main" val="3821009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08.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 분담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20735"/>
              </p:ext>
            </p:extLst>
          </p:nvPr>
        </p:nvGraphicFramePr>
        <p:xfrm>
          <a:off x="683568" y="2276872"/>
          <a:ext cx="7740128" cy="2989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주민수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김균호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한훈영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자료수집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및 통신 기술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필요 하드웨어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조사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 Server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Raspberry Pi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영상 확인 모듈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영상 저장 모듈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 및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감지 센서 모듈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카메라 모듈 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데이터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 모듈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endParaRPr lang="en-US" altLang="ko-KR" sz="1400" b="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인터페이스 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작동 및 제어 테스트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통합 테스트 및 유지보수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44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01.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개요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지난 발표의 지적 사항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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스트리밍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서버의 구축은 어떻게 할 것인가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?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지적사항에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대한 답변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리눅스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환경에서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스트리밍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웹서비스를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지원하는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2000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mjpg</a:t>
            </a:r>
            <a:r>
              <a:rPr lang="en-US" altLang="ko-KR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-streamer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를 설치하여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라즈베리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파이에 연결된 카메라와 통신 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025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09.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23598"/>
              </p:ext>
            </p:extLst>
          </p:nvPr>
        </p:nvGraphicFramePr>
        <p:xfrm>
          <a:off x="1403648" y="1844824"/>
          <a:ext cx="6480208" cy="35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추진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7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8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9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제안서 작성 및 심사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센서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어플리케이션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 총합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종합 테스트 및 보완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보고서 작성 및 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발표 및 시연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280488" y="2389824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51095" y="2780928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27095" y="3186641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18869" y="3573016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579095" y="4005064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55095" y="4365104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31095" y="4797152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307095" y="5157192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endCxn id="14" idx="1"/>
          </p:cNvCxnSpPr>
          <p:nvPr/>
        </p:nvCxnSpPr>
        <p:spPr>
          <a:xfrm>
            <a:off x="3851095" y="3222645"/>
            <a:ext cx="576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27095" y="3609020"/>
            <a:ext cx="576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856488" y="3609020"/>
            <a:ext cx="576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427095" y="4041068"/>
            <a:ext cx="576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003095" y="4041068"/>
            <a:ext cx="576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448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10.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필요 기술 및 참고 문헌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통계 자료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 가구 통계 데이터</a:t>
            </a: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한국 형사 정책 연구원</a:t>
            </a: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지방자치데이터연구소</a:t>
            </a: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 </a:t>
            </a:r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소방청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‘2016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년 주택용 소방 시설 </a:t>
            </a:r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설치율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파악 결과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’</a:t>
            </a:r>
          </a:p>
          <a:p>
            <a:pPr marL="0" indent="0">
              <a:buClr>
                <a:schemeClr val="accent3"/>
              </a:buClr>
              <a:buNone/>
            </a:pP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참고 문헌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인 가구의 범죄 예방을 위한 스마트 지역범죄예방 서비스 애플리케이션 디자인</a:t>
            </a: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오은후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저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ISSN : 2233-9205)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라즈베리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파이 프로그래밍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사이먼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몽크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모바일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웹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개발하기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Earle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Castldine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738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183880" cy="648072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ko-KR" sz="3800" dirty="0"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3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19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01.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개요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배경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최근 비교적 보안이 취약한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가구가  증가하면서 범죄의 대상이 되고 있다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화재발생의 경우 초기 대처가 중요하지만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가구의 경우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화재의 위험도는 높지만 초기 대처가 상당히 취약하다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이러한 문제점들이 있지만 기존의 방범 시스템은 가격이나 규모의 이유로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1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가구에 적합하지 않다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Picture 2" descr="C:\Users\Ellie\Desktop\11범죄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178296"/>
            <a:ext cx="6183347" cy="103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Ellie\Desktop\화재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86" y="3751296"/>
            <a:ext cx="1894684" cy="111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Ellie\Desktop\12 소화기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236" y="3744444"/>
            <a:ext cx="1476071" cy="111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21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01.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개요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목표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침입자 및 화재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가스 누출 실시간 감지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3464" lvl="1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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침입자 발생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화재 발생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가스누출의 상황이 발생 가능한 장소에 감지 센서를  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283464" lvl="1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  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이용한 감지기를 부착하여 발생 여부를 상시 대비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283464" lvl="1" indent="0">
              <a:buClr>
                <a:schemeClr val="accent3"/>
              </a:buClr>
              <a:buNone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상황을 인지하는 카메라와 위험에 대처할 경보기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3464" lvl="1" indent="0">
              <a:buClr>
                <a:schemeClr val="accent3"/>
              </a:buClr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상황 변화가 발생 시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사용자에게 메시지를 보내고 카메라를 설치하여 상황을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283464" lvl="1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  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인지하고 위험상황이라면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알람을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울려 대처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283464" lvl="1" indent="0">
              <a:buClr>
                <a:schemeClr val="accent3"/>
              </a:buClr>
              <a:buNone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어플리케이션으로 보안 모드를 설정하고 원격으로 상황을 인지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보안 모드를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on/off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하고 카메라의 영상으로 원격으로 상황을 확인할 수 있는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      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스마트폰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어플리케이션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위로 굽은 화살표 2"/>
          <p:cNvSpPr/>
          <p:nvPr/>
        </p:nvSpPr>
        <p:spPr>
          <a:xfrm rot="5400000">
            <a:off x="760495" y="5193907"/>
            <a:ext cx="206186" cy="360040"/>
          </a:xfrm>
          <a:prstGeom prst="bentUp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225619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이러한 방범 시스템을 개발하여 </a:t>
            </a:r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범죄를 예방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사고 발생률을 축소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시킨다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597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7738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02.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관련 연구 및 사례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1"/>
          </p:nvPr>
        </p:nvSpPr>
        <p:spPr>
          <a:xfrm>
            <a:off x="467543" y="1412776"/>
            <a:ext cx="3960441" cy="4389120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xfrm>
            <a:off x="4427984" y="1412776"/>
            <a:ext cx="4248472" cy="4392488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1026" name="Picture 2" descr="C:\Users\Ellie\Desktop\03 세콤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8" y="1723453"/>
            <a:ext cx="3699833" cy="249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4227640"/>
            <a:ext cx="3736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가정용으로 구성되어 있기에 독신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정에서 사용하기에는 규모나 가격적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측면에서 부적합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위로 굽은 화살표 8"/>
          <p:cNvSpPr/>
          <p:nvPr/>
        </p:nvSpPr>
        <p:spPr>
          <a:xfrm rot="5400000">
            <a:off x="654004" y="5031594"/>
            <a:ext cx="206186" cy="360040"/>
          </a:xfrm>
          <a:prstGeom prst="bentUp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5083739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원룸같은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소규모 주택에서도 적용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가능한 크기의 시스템을 개발</a:t>
            </a:r>
          </a:p>
        </p:txBody>
      </p:sp>
      <p:pic>
        <p:nvPicPr>
          <p:cNvPr id="1028" name="Picture 4" descr="C:\Users\Ellie\Desktop\02 감지기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324" y="172345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Ellie\Desktop\02 경보기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871" y="2391606"/>
            <a:ext cx="1397496" cy="139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llie\Desktop\02 홈 카메라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67" y="293149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86402" y="4232401"/>
            <a:ext cx="4217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기능이 제한적이거나 거주 구역의 특징상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장치의 추가 설치가 어렵다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위로 굽은 화살표 13"/>
          <p:cNvSpPr/>
          <p:nvPr/>
        </p:nvSpPr>
        <p:spPr>
          <a:xfrm rot="5400000">
            <a:off x="4618868" y="5006812"/>
            <a:ext cx="206186" cy="360040"/>
          </a:xfrm>
          <a:prstGeom prst="bentUp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9364" y="5053541"/>
            <a:ext cx="3538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기능이 복합적으로 작동하고 간편한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설치방식을 채택</a:t>
            </a:r>
          </a:p>
        </p:txBody>
      </p:sp>
    </p:spTree>
    <p:extLst>
      <p:ext uri="{BB962C8B-B14F-4D97-AF65-F5344CB8AC3E}">
        <p14:creationId xmlns:p14="http://schemas.microsoft.com/office/powerpoint/2010/main" val="43536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03.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수행 시나리오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83568" y="1628800"/>
            <a:ext cx="7776864" cy="403244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2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>
            <a:off x="1633602" y="1668418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633602" y="1942704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10280" y="1695991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 </a:t>
            </a:r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메세지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08521" y="1957601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상황 발생</a:t>
            </a:r>
          </a:p>
        </p:txBody>
      </p:sp>
      <p:pic>
        <p:nvPicPr>
          <p:cNvPr id="10" name="Picture 9" descr="C:\Users\Ellie\Desktop\01문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444" r="100000">
                        <a14:backgroundMark x1="4444" y1="87556" x2="4444" y2="87556"/>
                        <a14:backgroundMark x1="88444" y1="92889" x2="88444" y2="92889"/>
                        <a14:backgroundMark x1="90667" y1="12444" x2="90667" y2="12444"/>
                        <a14:backgroundMark x1="10222" y1="6222" x2="10222" y2="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80" y="263691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Ellie\Desktop\01불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13" y="392737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255675" y="3365887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문열림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감지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61900" y="4620811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화재 위험 감지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35" name="Picture 11" descr="C:\Users\Ellie\Desktop\00폰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34" y="324874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6662209" y="393941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97779" y="4128784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10824" y="3901636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Raspberry Pi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38" name="Picture 14" descr="C:\Users\Ellie\Desktop\01파이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76" y="320628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427" flipV="1">
            <a:off x="2091656" y="3006562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24516" flipV="1">
            <a:off x="2070517" y="3906176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456650" y="3420581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Ellie\Desktop\01캠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672" y="313669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821966" y="3926283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영상 촬영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0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03448" y="3420581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9D0A850-75C4-44C7-AF9F-012515795647}"/>
              </a:ext>
            </a:extLst>
          </p:cNvPr>
          <p:cNvGrpSpPr/>
          <p:nvPr/>
        </p:nvGrpSpPr>
        <p:grpSpPr>
          <a:xfrm>
            <a:off x="5217187" y="3195699"/>
            <a:ext cx="739992" cy="1005329"/>
            <a:chOff x="5229878" y="2149205"/>
            <a:chExt cx="739992" cy="1005329"/>
          </a:xfrm>
        </p:grpSpPr>
        <p:pic>
          <p:nvPicPr>
            <p:cNvPr id="1036" name="Picture 12" descr="C:\Users\Ellie\Desktop\01 서버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9870" y="2149205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5229878" y="2892924"/>
              <a:ext cx="6912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DB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서버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2BD6E5B-5025-4FD7-9576-AE20A9CD0A6E}"/>
              </a:ext>
            </a:extLst>
          </p:cNvPr>
          <p:cNvGrpSpPr/>
          <p:nvPr/>
        </p:nvGrpSpPr>
        <p:grpSpPr>
          <a:xfrm>
            <a:off x="5053961" y="2121017"/>
            <a:ext cx="1077539" cy="995644"/>
            <a:chOff x="5032004" y="3194171"/>
            <a:chExt cx="1077539" cy="995644"/>
          </a:xfrm>
        </p:grpSpPr>
        <p:sp>
          <p:nvSpPr>
            <p:cNvPr id="39" name="TextBox 38"/>
            <p:cNvSpPr txBox="1"/>
            <p:nvPr/>
          </p:nvSpPr>
          <p:spPr>
            <a:xfrm>
              <a:off x="5032004" y="3928205"/>
              <a:ext cx="10775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스트리밍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서버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pic>
          <p:nvPicPr>
            <p:cNvPr id="1040" name="Picture 16" descr="C:\Users\Ellie\Desktop\01스트리밍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0773" y="3194171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0624" flipV="1">
            <a:off x="4698658" y="2813301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078380" y="3420581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Ellie\Desktop\01알람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backgroundMark x1="13308" y1="18538" x2="13308" y2="18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48" y="4478810"/>
            <a:ext cx="869828" cy="86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3136356" y="5207567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알람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발생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42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8" r="90271" b="50423"/>
          <a:stretch/>
        </p:blipFill>
        <p:spPr bwMode="auto">
          <a:xfrm>
            <a:off x="1255675" y="1605081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8" r="90271" b="50423"/>
          <a:stretch/>
        </p:blipFill>
        <p:spPr bwMode="auto">
          <a:xfrm>
            <a:off x="1255675" y="1869534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8" r="90271" b="50423"/>
          <a:stretch/>
        </p:blipFill>
        <p:spPr bwMode="auto">
          <a:xfrm>
            <a:off x="2071521" y="3395448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5" t="34120" r="80406" b="50561"/>
          <a:stretch/>
        </p:blipFill>
        <p:spPr bwMode="auto">
          <a:xfrm>
            <a:off x="3412934" y="3110103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7" t="34621" r="70424" b="50060"/>
          <a:stretch/>
        </p:blipFill>
        <p:spPr bwMode="auto">
          <a:xfrm>
            <a:off x="4667584" y="3126811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1" t="33887" r="59890" b="50794"/>
          <a:stretch/>
        </p:blipFill>
        <p:spPr bwMode="auto">
          <a:xfrm>
            <a:off x="6054810" y="3106335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Ellie\Desktop\01ghktkf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778" b="89778" l="5333" r="89778">
                        <a14:backgroundMark x1="44444" y1="32444" x2="44444" y2="3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4369" flipH="1">
            <a:off x="6045234" y="4057588"/>
            <a:ext cx="558143" cy="55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3451620">
            <a:off x="3082013" y="4271082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8" r="90271" b="50423"/>
          <a:stretch/>
        </p:blipFill>
        <p:spPr bwMode="auto">
          <a:xfrm>
            <a:off x="6117898" y="4470764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0" t="34681" r="70451" b="50000"/>
          <a:stretch/>
        </p:blipFill>
        <p:spPr bwMode="auto">
          <a:xfrm>
            <a:off x="2825965" y="4313871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C:\Users\Ellie\Desktop\01.png"/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778" b="89778" l="0" r="100000">
                        <a14:backgroundMark x1="22222" y1="16889" x2="22222" y2="1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25278">
            <a:off x="3590123" y="3627747"/>
            <a:ext cx="1319263" cy="13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1" t="35273" r="79770" b="49408"/>
          <a:stretch/>
        </p:blipFill>
        <p:spPr bwMode="auto">
          <a:xfrm>
            <a:off x="4006543" y="4428506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8" descr="C:\Users\Ellie\Desktop\00번호.png">
            <a:extLst>
              <a:ext uri="{FF2B5EF4-FFF2-40B4-BE49-F238E27FC236}">
                <a16:creationId xmlns:a16="http://schemas.microsoft.com/office/drawing/2014/main" id="{B1380FD5-A5A0-4F70-A317-1AF72955FC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7" t="34621" r="70424" b="50060"/>
          <a:stretch/>
        </p:blipFill>
        <p:spPr bwMode="auto">
          <a:xfrm>
            <a:off x="4566682" y="2471288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:\Users\Ellie\Desktop\00 화살표.png">
            <a:extLst>
              <a:ext uri="{FF2B5EF4-FFF2-40B4-BE49-F238E27FC236}">
                <a16:creationId xmlns:a16="http://schemas.microsoft.com/office/drawing/2014/main" id="{77AABC4C-14BC-4900-9177-D55745A0C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2927452">
            <a:off x="6130930" y="2798946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Ellie\Desktop\00번호.png">
            <a:extLst>
              <a:ext uri="{FF2B5EF4-FFF2-40B4-BE49-F238E27FC236}">
                <a16:creationId xmlns:a16="http://schemas.microsoft.com/office/drawing/2014/main" id="{5A585109-88AF-4C4E-9575-082ADABF6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8" r="90271" b="50423"/>
          <a:stretch/>
        </p:blipFill>
        <p:spPr bwMode="auto">
          <a:xfrm>
            <a:off x="6277131" y="2505696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69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04.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05286" y="1628782"/>
            <a:ext cx="7776864" cy="40324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화살표: U자형 81">
            <a:extLst>
              <a:ext uri="{FF2B5EF4-FFF2-40B4-BE49-F238E27FC236}">
                <a16:creationId xmlns:a16="http://schemas.microsoft.com/office/drawing/2014/main" id="{B3CB97BE-001C-4F59-86D2-D430557E3136}"/>
              </a:ext>
            </a:extLst>
          </p:cNvPr>
          <p:cNvSpPr/>
          <p:nvPr/>
        </p:nvSpPr>
        <p:spPr>
          <a:xfrm flipH="1" flipV="1">
            <a:off x="5722379" y="2807465"/>
            <a:ext cx="1510791" cy="3293985"/>
          </a:xfrm>
          <a:prstGeom prst="uturnArrow">
            <a:avLst>
              <a:gd name="adj1" fmla="val 1127"/>
              <a:gd name="adj2" fmla="val 3937"/>
              <a:gd name="adj3" fmla="val 11106"/>
              <a:gd name="adj4" fmla="val 33086"/>
              <a:gd name="adj5" fmla="val 23668"/>
            </a:avLst>
          </a:prstGeom>
          <a:solidFill>
            <a:schemeClr val="tx1">
              <a:alpha val="99000"/>
            </a:schemeClr>
          </a:solidFill>
          <a:ln w="349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화살표: U자형 80">
            <a:extLst>
              <a:ext uri="{FF2B5EF4-FFF2-40B4-BE49-F238E27FC236}">
                <a16:creationId xmlns:a16="http://schemas.microsoft.com/office/drawing/2014/main" id="{B22F97FE-FDB7-4119-8ED8-9BD21CEE8D54}"/>
              </a:ext>
            </a:extLst>
          </p:cNvPr>
          <p:cNvSpPr/>
          <p:nvPr/>
        </p:nvSpPr>
        <p:spPr>
          <a:xfrm flipH="1" flipV="1">
            <a:off x="5719084" y="3896492"/>
            <a:ext cx="538348" cy="1917740"/>
          </a:xfrm>
          <a:prstGeom prst="uturnArrow">
            <a:avLst>
              <a:gd name="adj1" fmla="val 3597"/>
              <a:gd name="adj2" fmla="val 10731"/>
              <a:gd name="adj3" fmla="val 25000"/>
              <a:gd name="adj4" fmla="val 43750"/>
              <a:gd name="adj5" fmla="val 24235"/>
            </a:avLst>
          </a:prstGeom>
          <a:solidFill>
            <a:schemeClr val="tx1">
              <a:alpha val="99000"/>
            </a:schemeClr>
          </a:solidFill>
          <a:ln w="349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1916832"/>
            <a:ext cx="3939738" cy="352839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3314" y="1912380"/>
            <a:ext cx="129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Raspberry Pi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39919" y="2938963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화재 센서 모듈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29769" y="2511379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거리 센서 모듈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73970" y="4110049"/>
            <a:ext cx="1431776" cy="3813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RPi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통신 모듈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229769" y="4175367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카메라 모듈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220378" y="4936990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RPi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통신 모듈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알람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91057" y="2780928"/>
            <a:ext cx="1028458" cy="57272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상황발생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220378" y="3365358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가스 센서 모듈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119515" y="2215474"/>
            <a:ext cx="1652285" cy="160021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02252" y="3926300"/>
            <a:ext cx="129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Camera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129665" y="3945279"/>
            <a:ext cx="1652285" cy="6791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19515" y="2199674"/>
            <a:ext cx="129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Sensor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39962" y="2559531"/>
            <a:ext cx="129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9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>
            <a:off x="2691048" y="4143942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자유형 8"/>
          <p:cNvSpPr/>
          <p:nvPr/>
        </p:nvSpPr>
        <p:spPr>
          <a:xfrm>
            <a:off x="1119515" y="2559531"/>
            <a:ext cx="3608962" cy="2733538"/>
          </a:xfrm>
          <a:custGeom>
            <a:avLst/>
            <a:gdLst>
              <a:gd name="connsiteX0" fmla="*/ 1935804 w 3608962"/>
              <a:gd name="connsiteY0" fmla="*/ 0 h 3093395"/>
              <a:gd name="connsiteX1" fmla="*/ 3608962 w 3608962"/>
              <a:gd name="connsiteY1" fmla="*/ 9727 h 3093395"/>
              <a:gd name="connsiteX2" fmla="*/ 3599234 w 3608962"/>
              <a:gd name="connsiteY2" fmla="*/ 3093395 h 3093395"/>
              <a:gd name="connsiteX3" fmla="*/ 0 w 3608962"/>
              <a:gd name="connsiteY3" fmla="*/ 3093395 h 3093395"/>
              <a:gd name="connsiteX4" fmla="*/ 9728 w 3608962"/>
              <a:gd name="connsiteY4" fmla="*/ 2568102 h 3093395"/>
              <a:gd name="connsiteX5" fmla="*/ 1945532 w 3608962"/>
              <a:gd name="connsiteY5" fmla="*/ 2568102 h 3093395"/>
              <a:gd name="connsiteX6" fmla="*/ 1935804 w 3608962"/>
              <a:gd name="connsiteY6" fmla="*/ 0 h 309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8962" h="3093395">
                <a:moveTo>
                  <a:pt x="1935804" y="0"/>
                </a:moveTo>
                <a:lnTo>
                  <a:pt x="3608962" y="9727"/>
                </a:lnTo>
                <a:cubicBezTo>
                  <a:pt x="3605719" y="1037616"/>
                  <a:pt x="3602477" y="2065506"/>
                  <a:pt x="3599234" y="3093395"/>
                </a:cubicBezTo>
                <a:lnTo>
                  <a:pt x="0" y="3093395"/>
                </a:lnTo>
                <a:lnTo>
                  <a:pt x="9728" y="2568102"/>
                </a:lnTo>
                <a:lnTo>
                  <a:pt x="1945532" y="2568102"/>
                </a:lnTo>
                <a:cubicBezTo>
                  <a:pt x="1942289" y="1712068"/>
                  <a:pt x="1939047" y="856034"/>
                  <a:pt x="1935804" y="0"/>
                </a:cubicBezTo>
                <a:close/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180244" y="3509392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상황 감지 모듈</a:t>
            </a:r>
          </a:p>
        </p:txBody>
      </p:sp>
      <p:pic>
        <p:nvPicPr>
          <p:cNvPr id="58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944212">
            <a:off x="2725355" y="2572143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>
            <a:off x="2700577" y="2926685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9683148">
            <a:off x="2699610" y="3292622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6" t="51470" r="69378" b="41492"/>
          <a:stretch/>
        </p:blipFill>
        <p:spPr bwMode="auto">
          <a:xfrm rot="5400000">
            <a:off x="3696001" y="3248109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3198774" y="2935641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수치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 모듈</a:t>
            </a:r>
          </a:p>
        </p:txBody>
      </p:sp>
      <p:pic>
        <p:nvPicPr>
          <p:cNvPr id="66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6" t="51470" r="69378" b="41492"/>
          <a:stretch/>
        </p:blipFill>
        <p:spPr bwMode="auto">
          <a:xfrm rot="5400000">
            <a:off x="3696002" y="3876119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75122752-EF5B-4F9C-9C77-7316F12C3365}"/>
              </a:ext>
            </a:extLst>
          </p:cNvPr>
          <p:cNvGrpSpPr/>
          <p:nvPr/>
        </p:nvGrpSpPr>
        <p:grpSpPr>
          <a:xfrm>
            <a:off x="5273436" y="3074183"/>
            <a:ext cx="2466919" cy="803023"/>
            <a:chOff x="5634343" y="3481824"/>
            <a:chExt cx="1682905" cy="803023"/>
          </a:xfrm>
        </p:grpSpPr>
        <p:sp>
          <p:nvSpPr>
            <p:cNvPr id="23" name="TextBox 22"/>
            <p:cNvSpPr txBox="1"/>
            <p:nvPr/>
          </p:nvSpPr>
          <p:spPr>
            <a:xfrm>
              <a:off x="5634343" y="3481824"/>
              <a:ext cx="1633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Streaming Server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37367" y="3501110"/>
              <a:ext cx="1679881" cy="78373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732141" y="3864294"/>
              <a:ext cx="1431776" cy="2796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스트리밍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모듈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DCD9CDD-075E-4B31-B9E1-1C46E6952A77}"/>
              </a:ext>
            </a:extLst>
          </p:cNvPr>
          <p:cNvGrpSpPr/>
          <p:nvPr/>
        </p:nvGrpSpPr>
        <p:grpSpPr>
          <a:xfrm>
            <a:off x="5022516" y="4153487"/>
            <a:ext cx="3154495" cy="1287140"/>
            <a:chOff x="4980350" y="1915961"/>
            <a:chExt cx="3154495" cy="1287140"/>
          </a:xfrm>
        </p:grpSpPr>
        <p:sp>
          <p:nvSpPr>
            <p:cNvPr id="6" name="직사각형 5"/>
            <p:cNvSpPr/>
            <p:nvPr/>
          </p:nvSpPr>
          <p:spPr>
            <a:xfrm>
              <a:off x="4980351" y="1915961"/>
              <a:ext cx="3154494" cy="12871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618782" y="2807208"/>
              <a:ext cx="1431776" cy="2796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알림 모듈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062662" y="2334730"/>
              <a:ext cx="1431776" cy="2796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영상 출력 모듈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80350" y="1932634"/>
              <a:ext cx="1146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Application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pic>
          <p:nvPicPr>
            <p:cNvPr id="72" name="Picture 2" descr="C:\Users\Ellie\Desktop\00 화살표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03" t="51470" r="72121" b="41492"/>
            <a:stretch/>
          </p:blipFill>
          <p:spPr bwMode="auto">
            <a:xfrm rot="16200000">
              <a:off x="5570750" y="2649511"/>
              <a:ext cx="381339" cy="311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C:\Users\Ellie\Desktop\00 화살표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03" t="51470" r="72121" b="41492"/>
            <a:stretch/>
          </p:blipFill>
          <p:spPr bwMode="auto">
            <a:xfrm rot="8360118">
              <a:off x="6404146" y="2528923"/>
              <a:ext cx="381339" cy="311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6628005" y="2354361"/>
              <a:ext cx="1431776" cy="2796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모드 전환 모듈</a:t>
              </a:r>
            </a:p>
          </p:txBody>
        </p:sp>
        <p:pic>
          <p:nvPicPr>
            <p:cNvPr id="74" name="Picture 2" descr="C:\Users\Ellie\Desktop\00 화살표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03" t="51470" r="72121" b="41492"/>
            <a:stretch/>
          </p:blipFill>
          <p:spPr bwMode="auto">
            <a:xfrm>
              <a:off x="6257360" y="2780104"/>
              <a:ext cx="381339" cy="311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모서리가 둥근 직사각형 15"/>
            <p:cNvSpPr/>
            <p:nvPr/>
          </p:nvSpPr>
          <p:spPr>
            <a:xfrm>
              <a:off x="5045532" y="2799139"/>
              <a:ext cx="1431776" cy="2796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통신 모듈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CC74B3C-A610-4C48-950B-546226835B6F}"/>
              </a:ext>
            </a:extLst>
          </p:cNvPr>
          <p:cNvGrpSpPr/>
          <p:nvPr/>
        </p:nvGrpSpPr>
        <p:grpSpPr>
          <a:xfrm>
            <a:off x="5220072" y="1689069"/>
            <a:ext cx="2520283" cy="1103324"/>
            <a:chOff x="5603366" y="4485916"/>
            <a:chExt cx="1713881" cy="110332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5711268" y="4790971"/>
              <a:ext cx="1559015" cy="28731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계정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DB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관리 모듈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5717613" y="5155972"/>
              <a:ext cx="753077" cy="30231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영상 저장 모듈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03366" y="4485916"/>
              <a:ext cx="10246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DB Server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637366" y="4500989"/>
              <a:ext cx="1679881" cy="1088251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모서리가 둥근 직사각형 50">
              <a:extLst>
                <a:ext uri="{FF2B5EF4-FFF2-40B4-BE49-F238E27FC236}">
                  <a16:creationId xmlns:a16="http://schemas.microsoft.com/office/drawing/2014/main" id="{5792FF3F-7FEE-451E-89B6-F5AA454A41C0}"/>
                </a:ext>
              </a:extLst>
            </p:cNvPr>
            <p:cNvSpPr/>
            <p:nvPr/>
          </p:nvSpPr>
          <p:spPr>
            <a:xfrm>
              <a:off x="6517205" y="5153516"/>
              <a:ext cx="753077" cy="29869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서버 통신 모듈</a:t>
              </a:r>
            </a:p>
          </p:txBody>
        </p:sp>
      </p:grpSp>
      <p:sp>
        <p:nvSpPr>
          <p:cNvPr id="29" name="화살표: U자형 28">
            <a:extLst>
              <a:ext uri="{FF2B5EF4-FFF2-40B4-BE49-F238E27FC236}">
                <a16:creationId xmlns:a16="http://schemas.microsoft.com/office/drawing/2014/main" id="{9B0804E6-53FA-48DC-82CE-536406D1F9C0}"/>
              </a:ext>
            </a:extLst>
          </p:cNvPr>
          <p:cNvSpPr/>
          <p:nvPr/>
        </p:nvSpPr>
        <p:spPr>
          <a:xfrm flipV="1">
            <a:off x="1824533" y="5292237"/>
            <a:ext cx="3995681" cy="523144"/>
          </a:xfrm>
          <a:prstGeom prst="uturnArrow">
            <a:avLst>
              <a:gd name="adj1" fmla="val 3597"/>
              <a:gd name="adj2" fmla="val 10731"/>
              <a:gd name="adj3" fmla="val 25000"/>
              <a:gd name="adj4" fmla="val 43750"/>
              <a:gd name="adj5" fmla="val 87485"/>
            </a:avLst>
          </a:prstGeom>
          <a:solidFill>
            <a:schemeClr val="tx1">
              <a:alpha val="99000"/>
            </a:schemeClr>
          </a:solidFill>
          <a:ln w="349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모서리가 둥근 직사각형 41">
            <a:extLst>
              <a:ext uri="{FF2B5EF4-FFF2-40B4-BE49-F238E27FC236}">
                <a16:creationId xmlns:a16="http://schemas.microsoft.com/office/drawing/2014/main" id="{E887D2CF-2655-43A9-8923-5C4D6C5C7D7B}"/>
              </a:ext>
            </a:extLst>
          </p:cNvPr>
          <p:cNvSpPr/>
          <p:nvPr/>
        </p:nvSpPr>
        <p:spPr>
          <a:xfrm>
            <a:off x="3181065" y="4936990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알람 모듈</a:t>
            </a:r>
          </a:p>
        </p:txBody>
      </p:sp>
      <p:pic>
        <p:nvPicPr>
          <p:cNvPr id="63" name="Picture 2" descr="C:\Users\Ellie\Desktop\00 화살표.png">
            <a:extLst>
              <a:ext uri="{FF2B5EF4-FFF2-40B4-BE49-F238E27FC236}">
                <a16:creationId xmlns:a16="http://schemas.microsoft.com/office/drawing/2014/main" id="{497EFE92-96FA-4C19-A3C6-7B6C806D33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6" t="51470" r="69378" b="41492"/>
          <a:stretch/>
        </p:blipFill>
        <p:spPr bwMode="auto">
          <a:xfrm rot="5400000">
            <a:off x="3696002" y="4642603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C:\Users\Ellie\Desktop\00 화살표.png">
            <a:extLst>
              <a:ext uri="{FF2B5EF4-FFF2-40B4-BE49-F238E27FC236}">
                <a16:creationId xmlns:a16="http://schemas.microsoft.com/office/drawing/2014/main" id="{3DB9CCD5-F71A-4075-9F51-1C0AB41973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0800000">
            <a:off x="2721121" y="4939735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Ellie\Desktop\00 화살표.png">
            <a:extLst>
              <a:ext uri="{FF2B5EF4-FFF2-40B4-BE49-F238E27FC236}">
                <a16:creationId xmlns:a16="http://schemas.microsoft.com/office/drawing/2014/main" id="{2930AC60-0F7C-4D36-B259-91293ED49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7734726">
            <a:off x="4224232" y="3347809"/>
            <a:ext cx="1501323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Ellie\Desktop\00 화살표.png">
            <a:extLst>
              <a:ext uri="{FF2B5EF4-FFF2-40B4-BE49-F238E27FC236}">
                <a16:creationId xmlns:a16="http://schemas.microsoft.com/office/drawing/2014/main" id="{4FE08B4C-CB14-4FF2-BE8B-B71FE013B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9122129">
            <a:off x="4544479" y="3882839"/>
            <a:ext cx="790355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Ellie\Desktop\00 화살표.png">
            <a:extLst>
              <a:ext uri="{FF2B5EF4-FFF2-40B4-BE49-F238E27FC236}">
                <a16:creationId xmlns:a16="http://schemas.microsoft.com/office/drawing/2014/main" id="{6E178863-55DF-4C26-BCD1-AA67FA631A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6" t="51470" r="69378" b="41492"/>
          <a:stretch/>
        </p:blipFill>
        <p:spPr bwMode="auto">
          <a:xfrm rot="14412336">
            <a:off x="4364162" y="4541015"/>
            <a:ext cx="872430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오른쪽 화살표 56"/>
          <p:cNvSpPr/>
          <p:nvPr/>
        </p:nvSpPr>
        <p:spPr>
          <a:xfrm rot="10800000">
            <a:off x="1" y="4808910"/>
            <a:ext cx="1028458" cy="57272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4799" y="4967519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알람</a:t>
            </a:r>
            <a:r>
              <a:rPr lang="ko-KR" altLang="en-US" sz="1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발생</a:t>
            </a:r>
          </a:p>
        </p:txBody>
      </p:sp>
    </p:spTree>
    <p:extLst>
      <p:ext uri="{BB962C8B-B14F-4D97-AF65-F5344CB8AC3E}">
        <p14:creationId xmlns:p14="http://schemas.microsoft.com/office/powerpoint/2010/main" val="1601270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04.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333133"/>
              </p:ext>
            </p:extLst>
          </p:nvPr>
        </p:nvGraphicFramePr>
        <p:xfrm>
          <a:off x="624386" y="2132856"/>
          <a:ext cx="7920880" cy="304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정의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거리 센서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집 내 출입구에 설치하여 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창문 열림 여부 측정 모듈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화재 센서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실시간 불꽃 측정 모듈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가스 센서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실시간 가스 농도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측정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카메라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집안 내부 상황 실시간 촬영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수치 분석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거리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화재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가스 센서에서 받아온 값 계산 모듈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임계치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이상 여부 확인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알림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수치분석에서 나온 값에 따른 상황 판단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후 어플리케이션으로 상황 알림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RPI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라즈베리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파이 내에서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Wi-Fi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이용한 서버 및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 모듈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카메라 모듈로 받아온 영상을 스트리밍 서버 및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서버에 전송하는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알람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애플리케이션으로 상황 발생 출력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Raspberry Pi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855147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4319</TotalTime>
  <Words>1458</Words>
  <Application>Microsoft Office PowerPoint</Application>
  <PresentationFormat>화면 슬라이드 쇼(4:3)</PresentationFormat>
  <Paragraphs>430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HY견고딕</vt:lpstr>
      <vt:lpstr>굴림</vt:lpstr>
      <vt:lpstr>맑은 고딕</vt:lpstr>
      <vt:lpstr>Verdana</vt:lpstr>
      <vt:lpstr>Wingdings</vt:lpstr>
      <vt:lpstr>Wingdings 2</vt:lpstr>
      <vt:lpstr>모양</vt:lpstr>
      <vt:lpstr>스마트 화재 및 방범 시스템 Smart fire and crime prevention System</vt:lpstr>
      <vt:lpstr>목차-INDEX-</vt:lpstr>
      <vt:lpstr>01.설계 개요</vt:lpstr>
      <vt:lpstr>01.설계 개요</vt:lpstr>
      <vt:lpstr>01.설계 개요</vt:lpstr>
      <vt:lpstr>02.관련 연구 및 사례</vt:lpstr>
      <vt:lpstr>03. 시스템 수행 시나리오</vt:lpstr>
      <vt:lpstr>04.시스템 구성도</vt:lpstr>
      <vt:lpstr>04.시스템 구성도</vt:lpstr>
      <vt:lpstr>04.시스템 구성도</vt:lpstr>
      <vt:lpstr>05.시스템 모듈 설계</vt:lpstr>
      <vt:lpstr>05.시스템 모듈 설계</vt:lpstr>
      <vt:lpstr>05.시스템 모듈 설계</vt:lpstr>
      <vt:lpstr>05.시스템 모듈 설계</vt:lpstr>
      <vt:lpstr>05.시스템 모듈 설계</vt:lpstr>
      <vt:lpstr>05.시스템 모듈 설계</vt:lpstr>
      <vt:lpstr>05.시스템 모듈 설계</vt:lpstr>
      <vt:lpstr>05.시스템 모듈 설계</vt:lpstr>
      <vt:lpstr>05.시스템 모듈 설계</vt:lpstr>
      <vt:lpstr>05.시스템 모듈 설계</vt:lpstr>
      <vt:lpstr>05.시스템 모듈 설계</vt:lpstr>
      <vt:lpstr>05.시스템 모듈 설계</vt:lpstr>
      <vt:lpstr>06.개발 환경 </vt:lpstr>
      <vt:lpstr>06.개발 환경 </vt:lpstr>
      <vt:lpstr>06.상세 개발 환경</vt:lpstr>
      <vt:lpstr>06.상세 개발 환경</vt:lpstr>
      <vt:lpstr>06.개발 환경 </vt:lpstr>
      <vt:lpstr>07.데모 환경 설계</vt:lpstr>
      <vt:lpstr>08.업무 분담 </vt:lpstr>
      <vt:lpstr>09.개발 일정 </vt:lpstr>
      <vt:lpstr>10.필요 기술 및 참고 문헌 </vt:lpstr>
      <vt:lpstr>END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Han</cp:lastModifiedBy>
  <cp:revision>154</cp:revision>
  <dcterms:created xsi:type="dcterms:W3CDTF">2006-10-05T04:04:58Z</dcterms:created>
  <dcterms:modified xsi:type="dcterms:W3CDTF">2018-03-28T03:28:10Z</dcterms:modified>
</cp:coreProperties>
</file>