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8" r:id="rId6"/>
    <p:sldId id="271" r:id="rId7"/>
    <p:sldId id="272" r:id="rId8"/>
    <p:sldId id="279" r:id="rId9"/>
    <p:sldId id="273" r:id="rId10"/>
    <p:sldId id="277" r:id="rId11"/>
    <p:sldId id="274" r:id="rId12"/>
    <p:sldId id="275" r:id="rId13"/>
    <p:sldId id="276" r:id="rId14"/>
    <p:sldId id="26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6843" autoAdjust="0"/>
  </p:normalViewPr>
  <p:slideViewPr>
    <p:cSldViewPr>
      <p:cViewPr varScale="1">
        <p:scale>
          <a:sx n="98" d="100"/>
          <a:sy n="98" d="100"/>
        </p:scale>
        <p:origin x="-34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Ellie\Desktop\표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45" y="332656"/>
            <a:ext cx="8496944" cy="619268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35972" y="332656"/>
            <a:ext cx="8496944" cy="5616624"/>
          </a:xfrm>
          <a:prstGeom prst="roundRect">
            <a:avLst/>
          </a:prstGeom>
          <a:solidFill>
            <a:schemeClr val="accent3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대각선 방향의 모서리가 잘린 사각형 6"/>
          <p:cNvSpPr/>
          <p:nvPr/>
        </p:nvSpPr>
        <p:spPr>
          <a:xfrm>
            <a:off x="5940152" y="5168452"/>
            <a:ext cx="2736304" cy="1224136"/>
          </a:xfrm>
          <a:prstGeom prst="snip2DiagRect">
            <a:avLst/>
          </a:prstGeom>
          <a:solidFill>
            <a:srgbClr val="0070C0">
              <a:alpha val="50000"/>
            </a:srgb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5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2014156046 </a:t>
            </a:r>
            <a:r>
              <a:rPr lang="ko-KR" altLang="en-US" sz="15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주민수</a:t>
            </a:r>
            <a:endParaRPr lang="en-US" altLang="ko-KR" sz="15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/>
            <a:r>
              <a:rPr lang="en-US" altLang="ko-KR" sz="15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2013152042 </a:t>
            </a:r>
            <a:r>
              <a:rPr lang="ko-KR" altLang="en-US" sz="15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한훈영</a:t>
            </a:r>
            <a:endParaRPr lang="en-US" altLang="ko-KR" sz="15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/>
            <a:r>
              <a:rPr lang="en-US" altLang="ko-KR" sz="15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2013154005 </a:t>
            </a:r>
            <a:r>
              <a:rPr lang="ko-KR" altLang="en-US" sz="15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김균호</a:t>
            </a:r>
            <a:endParaRPr lang="en-US" altLang="ko-KR" sz="15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/>
            <a:r>
              <a:rPr lang="ko-KR" altLang="en-US" sz="15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지도교수 </a:t>
            </a:r>
            <a:r>
              <a:rPr lang="en-US" altLang="ko-KR" sz="15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5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박정민 교수님</a:t>
            </a:r>
            <a:endParaRPr lang="ko-KR" altLang="en-US" sz="15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1115616" y="1772816"/>
            <a:ext cx="6912768" cy="1224136"/>
          </a:xfrm>
          <a:prstGeom prst="snip2DiagRect">
            <a:avLst/>
          </a:prstGeom>
          <a:solidFill>
            <a:srgbClr val="0070C0">
              <a:alpha val="50000"/>
            </a:srgb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ko-KR" altLang="en-US" sz="4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스마트 홈 </a:t>
            </a:r>
            <a:r>
              <a:rPr lang="ko-KR" altLang="en-US" sz="4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세큐리티</a:t>
            </a:r>
            <a:r>
              <a:rPr lang="ko-KR" altLang="en-US" sz="4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시스템</a:t>
            </a:r>
            <a:r>
              <a:rPr lang="en-US" altLang="ko-KR" sz="4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4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System for smart home security</a:t>
            </a:r>
            <a:endParaRPr lang="ko-KR" alt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73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환경 및 방법 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482220"/>
              </p:ext>
            </p:extLst>
          </p:nvPr>
        </p:nvGraphicFramePr>
        <p:xfrm>
          <a:off x="683568" y="2348880"/>
          <a:ext cx="3816424" cy="266429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96144"/>
                <a:gridCol w="2520280"/>
              </a:tblGrid>
              <a:tr h="43204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Arduino Uno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CPU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Atmega328 16MHz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RAM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2KB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OS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Firmware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(toolkit)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60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Connectivity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Non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(ESP8266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추가시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Wifi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가능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Connectors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Digital I/O Pins, Analog Input Pins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766962"/>
              </p:ext>
            </p:extLst>
          </p:nvPr>
        </p:nvGraphicFramePr>
        <p:xfrm>
          <a:off x="4644008" y="2348881"/>
          <a:ext cx="3816424" cy="259228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96144"/>
                <a:gridCol w="2520280"/>
              </a:tblGrid>
              <a:tr h="41397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추가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카메라 모듈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V2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초음파 센서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HC_SR04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불꽃 감지 센서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NS-FDSM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가스 감지 센서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MQ-7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98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스피커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pHAT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99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ESP8266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6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06.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업무 분담 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20735"/>
              </p:ext>
            </p:extLst>
          </p:nvPr>
        </p:nvGraphicFramePr>
        <p:xfrm>
          <a:off x="683568" y="2276872"/>
          <a:ext cx="7740128" cy="2989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2196000"/>
                <a:gridCol w="2196000"/>
                <a:gridCol w="2196000"/>
              </a:tblGrid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주민수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김균호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한훈영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자료수집</a:t>
                      </a:r>
                      <a:endParaRPr lang="ko-KR" altLang="en-US" sz="14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및 통신 기술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필요 하드웨어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조사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기술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설계</a:t>
                      </a:r>
                      <a:endParaRPr lang="ko-KR" altLang="en-US" sz="14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 Server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Raspberry Pi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구현</a:t>
                      </a:r>
                      <a:endParaRPr lang="ko-KR" altLang="en-US" sz="14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영상 확인 모듈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영상 저장 모듈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 및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구현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감지 센서 모듈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카메라 모듈 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데이터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 모듈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인터페이스 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테스트</a:t>
                      </a:r>
                      <a:endParaRPr lang="ko-KR" altLang="en-US" sz="14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작동 및 제어 테스트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통합 테스트 및 유지보수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44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07.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 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23598"/>
              </p:ext>
            </p:extLst>
          </p:nvPr>
        </p:nvGraphicFramePr>
        <p:xfrm>
          <a:off x="1403648" y="1844824"/>
          <a:ext cx="6480208" cy="35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추진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상황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7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8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9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제안서 작성 및 심사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센서 테스트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 설계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어플리케이션 설계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 총합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종합 테스트 및 보완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보고서 작성 및 제출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발표 및 시연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280488" y="2389824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51095" y="2780928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27095" y="3186641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18869" y="3573016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579095" y="4005064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55095" y="4365104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31095" y="4797152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307095" y="5157192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endCxn id="14" idx="1"/>
          </p:cNvCxnSpPr>
          <p:nvPr/>
        </p:nvCxnSpPr>
        <p:spPr>
          <a:xfrm>
            <a:off x="3851095" y="3222645"/>
            <a:ext cx="576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27095" y="3609020"/>
            <a:ext cx="576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856488" y="3609020"/>
            <a:ext cx="576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427095" y="4041068"/>
            <a:ext cx="576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003095" y="4041068"/>
            <a:ext cx="576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44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08.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필요 기술 및 참고 문헌 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Github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주소</a:t>
            </a:r>
            <a:endParaRPr lang="en-US" altLang="ko-KR" sz="16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://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github.com/Kim-Gyunho/multi-design.git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 가구 통계 데이터</a:t>
            </a:r>
            <a:endParaRPr lang="en-US" altLang="ko-KR" sz="16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 </a:t>
            </a:r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한국 형사 정책 연구원</a:t>
            </a:r>
            <a:endParaRPr lang="en-US" altLang="ko-KR" sz="16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-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지방자치데이터연구소</a:t>
            </a:r>
            <a:endParaRPr lang="en-US" altLang="ko-KR" sz="16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 </a:t>
            </a:r>
            <a:r>
              <a:rPr lang="ko-KR" altLang="en-US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소방청</a:t>
            </a:r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‘2016</a:t>
            </a:r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년 주택용 소방 시설 </a:t>
            </a:r>
            <a:r>
              <a:rPr lang="ko-KR" altLang="en-US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설치율</a:t>
            </a:r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파악 결과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’</a:t>
            </a:r>
          </a:p>
          <a:p>
            <a:pPr marL="0" indent="0">
              <a:buClr>
                <a:schemeClr val="accent3"/>
              </a:buClr>
              <a:buNone/>
            </a:pPr>
            <a:endParaRPr lang="en-US" altLang="ko-KR" sz="16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</a:t>
            </a:r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참고 문헌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인 가구의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범죄 </a:t>
            </a:r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예방을 위한 스마트 지역범죄예방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서비스 </a:t>
            </a:r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애플리케이션 디자인</a:t>
            </a:r>
            <a:endParaRPr lang="en-US" altLang="ko-KR" sz="16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오은후</a:t>
            </a:r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저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ISSN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2233-9205)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라즈베리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파이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프로그래밍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사이먼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몽크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모바일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웹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개발하기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Earle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Castldine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73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183880" cy="648072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ko-KR" sz="3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3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1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71600" y="980728"/>
            <a:ext cx="7272808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-INDEX-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971600" y="2060848"/>
            <a:ext cx="3600400" cy="360273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01.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설계 개요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02.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관련연구 및 사례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03.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시스템 수행 시나리오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04.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구성도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4572000" y="2060848"/>
            <a:ext cx="3672408" cy="3605212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환경 및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방법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06.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분담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07.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수행 일정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08.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필요 기술 및 참고 문헌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1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01.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설계 개요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배경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최근 비교적 보안이 취약한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 가구가  증가하면서 범죄의 대상이 되고 있다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화재발생의 경우 초기 대처가 중요하지만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 가구의 경우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화재의 위험도는 높지만 초기 대처가 상당히 취약하다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이러한 문제점들이 있지만 기존의 방범 시스템은 가격이나 규모의 이유로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1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 가구에 적합하지 않다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Picture 2" descr="C:\Users\Ellie\Desktop\11범죄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178296"/>
            <a:ext cx="6183347" cy="103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Ellie\Desktop\화재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86" y="3751296"/>
            <a:ext cx="1894684" cy="111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Ellie\Desktop\12 소화기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236" y="3744444"/>
            <a:ext cx="1476071" cy="111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02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01.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설계 개요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목표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침입자 및 화재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가스 누출 실시간 감지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3464" lvl="1" indent="0">
              <a:buClr>
                <a:schemeClr val="accent3"/>
              </a:buClr>
              <a:buNone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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침입자 발생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화재 발생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가스누출의 상황이 발생 가능한 장소에 감지 센서를  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283464" lvl="1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 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이용한 감지기를 부착하여 발생 여부를 상시 대비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283464" lvl="1" indent="0">
              <a:buClr>
                <a:schemeClr val="accent3"/>
              </a:buClr>
              <a:buNone/>
            </a:pP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상황을 인지하는 카메라와 위험에 대처할 경보기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3464" lvl="1" indent="0">
              <a:buClr>
                <a:schemeClr val="accent3"/>
              </a:buClr>
              <a:buNone/>
            </a:pP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상황 변화가 발생 시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사용자에게 메시지를 보내고 카메라를 설치하여 상황을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283464" lvl="1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 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인지하고 위험상황이라면 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알람을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울려 대처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283464" lvl="1" indent="0">
              <a:buClr>
                <a:schemeClr val="accent3"/>
              </a:buClr>
              <a:buNone/>
            </a:pP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어플리케이션으로 보안 모드를 설정하고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원격으로 상황을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인지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보안 모드를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on/off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하고 카메라의 영상으로 원격으로 상황을 확인할 수 있는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      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스마트폰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어플리케이션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위로 굽은 화살표 2"/>
          <p:cNvSpPr/>
          <p:nvPr/>
        </p:nvSpPr>
        <p:spPr>
          <a:xfrm rot="5400000">
            <a:off x="760495" y="5193907"/>
            <a:ext cx="206186" cy="360040"/>
          </a:xfrm>
          <a:prstGeom prst="bentUp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225619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이러한 방범 시스템을 개발하여 </a:t>
            </a:r>
            <a:r>
              <a:rPr lang="ko-KR" altLang="en-US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범죄를 예방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사고 발생률을 축소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시킨다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9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7738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02.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관련 연구 및 사례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half" idx="1"/>
          </p:nvPr>
        </p:nvSpPr>
        <p:spPr>
          <a:xfrm>
            <a:off x="467543" y="1412776"/>
            <a:ext cx="3960441" cy="4389120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xfrm>
            <a:off x="4427984" y="1412776"/>
            <a:ext cx="4248472" cy="4392488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endParaRPr lang="ko-KR" altLang="en-US" dirty="0"/>
          </a:p>
        </p:txBody>
      </p:sp>
      <p:pic>
        <p:nvPicPr>
          <p:cNvPr id="1026" name="Picture 2" descr="C:\Users\Ellie\Desktop\03 세콤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8" y="1723453"/>
            <a:ext cx="3699833" cy="249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4227640"/>
            <a:ext cx="3736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가정용으로 구성되어 있기에 독신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정에서 사용하기에는 규모나 가격적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 측면에서 부적합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위로 굽은 화살표 8"/>
          <p:cNvSpPr/>
          <p:nvPr/>
        </p:nvSpPr>
        <p:spPr>
          <a:xfrm rot="5400000">
            <a:off x="654004" y="5031594"/>
            <a:ext cx="206186" cy="360040"/>
          </a:xfrm>
          <a:prstGeom prst="bentUp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5083739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원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룸같은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소규모 주택에서도 적용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가능한 크기의 시스템을 개발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8" name="Picture 4" descr="C:\Users\Ellie\Desktop\02 감지기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324" y="172345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Ellie\Desktop\02 경보기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871" y="2391606"/>
            <a:ext cx="1397496" cy="139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llie\Desktop\02 홈 카메라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67" y="293149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86402" y="4232401"/>
            <a:ext cx="4217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기능이 제한적이거나 거주 구역의 특징상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장치의 추가 설치가 어렵다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위로 굽은 화살표 13"/>
          <p:cNvSpPr/>
          <p:nvPr/>
        </p:nvSpPr>
        <p:spPr>
          <a:xfrm rot="5400000">
            <a:off x="4618868" y="5006812"/>
            <a:ext cx="206186" cy="360040"/>
          </a:xfrm>
          <a:prstGeom prst="bentUp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9364" y="5053541"/>
            <a:ext cx="3538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기능이 복합적으로 작동하고 간편한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설치방식을 채택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536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03. 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시스템 수행 시나리오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83568" y="1628800"/>
            <a:ext cx="7776864" cy="403244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Ellie\Desktop\01 도둑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417" y="2276872"/>
            <a:ext cx="466535" cy="54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Ellie\Desktop\01 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430" y="2174211"/>
            <a:ext cx="704875" cy="7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Ellie\Desktop\02 센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83221">
            <a:off x="3130790" y="2316877"/>
            <a:ext cx="725885" cy="72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Ellie\Desktop\03 카메라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26" y="2006143"/>
            <a:ext cx="608211" cy="54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Ellie\Desktop\04 앱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27" y="2039172"/>
            <a:ext cx="683908" cy="88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Ellie\Desktop\05 타이머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239888"/>
            <a:ext cx="576064" cy="68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Ellie\Desktop\06 알람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122072"/>
            <a:ext cx="864344" cy="86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Ellie\Desktop\11 화재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51" y="4028517"/>
            <a:ext cx="850850" cy="8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Ellie\Desktop\11 가스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24" y="4028517"/>
            <a:ext cx="792087" cy="79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Ellie\Desktop\02 센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83221">
            <a:off x="3185371" y="4427251"/>
            <a:ext cx="725885" cy="72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:\Users\Ellie\Desktop\04 앱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865" y="3542679"/>
            <a:ext cx="683908" cy="88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C:\Users\Ellie\Desktop\06 알람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082" y="4687745"/>
            <a:ext cx="864344" cy="86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>
            <a:off x="2515518" y="2392063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>
            <a:off x="3996834" y="2418134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>
            <a:off x="5313489" y="2417827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>
            <a:off x="6588224" y="2424934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>
            <a:off x="2540873" y="4424561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792455">
            <a:off x="4129451" y="4771031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9719704">
            <a:off x="4089545" y="4060094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llie\Desktop\00번호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6" r="90139" b="65768"/>
          <a:stretch/>
        </p:blipFill>
        <p:spPr bwMode="auto">
          <a:xfrm>
            <a:off x="2490164" y="2039172"/>
            <a:ext cx="432048" cy="42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Ellie\Desktop\00번호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9" t="20446" r="79850" b="65201"/>
          <a:stretch/>
        </p:blipFill>
        <p:spPr bwMode="auto">
          <a:xfrm>
            <a:off x="3969891" y="2071801"/>
            <a:ext cx="432048" cy="41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Ellie\Desktop\00번호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t="20635" r="70908" b="66148"/>
          <a:stretch/>
        </p:blipFill>
        <p:spPr bwMode="auto">
          <a:xfrm>
            <a:off x="5321308" y="2063724"/>
            <a:ext cx="381340" cy="37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Ellie\Desktop\00번호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1" t="20827" r="59402" b="66651"/>
          <a:stretch/>
        </p:blipFill>
        <p:spPr bwMode="auto">
          <a:xfrm>
            <a:off x="6588222" y="2097291"/>
            <a:ext cx="423123" cy="35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Ellie\Desktop\00번호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" t="36141" r="90604" b="49999"/>
          <a:stretch/>
        </p:blipFill>
        <p:spPr bwMode="auto">
          <a:xfrm>
            <a:off x="2568660" y="4197087"/>
            <a:ext cx="353552" cy="39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Ellie\Desktop\00번호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2" t="35027" r="79949" b="50364"/>
          <a:stretch/>
        </p:blipFill>
        <p:spPr bwMode="auto">
          <a:xfrm>
            <a:off x="4103487" y="4355471"/>
            <a:ext cx="433265" cy="41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5" descr="C:\Users\Ellie\Desktop\03 카메라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385" y="4040016"/>
            <a:ext cx="608211" cy="54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23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04.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구성도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84734" y="1642616"/>
            <a:ext cx="7776864" cy="40324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312806" y="2276872"/>
            <a:ext cx="3526524" cy="316835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16216" y="2276872"/>
            <a:ext cx="1728192" cy="280831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18796" y="2297101"/>
            <a:ext cx="16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Raspberry Pi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48970" y="3402679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화재 센서 모듈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48970" y="2949847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거리 센서 모듈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060766" y="2969782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영상 저장 모듈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060416" y="3843389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RPi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통신 모듈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0" name="Picture 2" descr="C:\Users\Ellie\Desktop\001서버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5" y="3089670"/>
            <a:ext cx="1182713" cy="118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6664424" y="3402679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모드 전환 모듈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674968" y="3893733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통신 모듈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451710" y="4302794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카메라 모듈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60416" y="4902585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타이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머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모듈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674968" y="2893617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알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림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모듈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677916" y="4414896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영상 출력 모듈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32338" y="2297101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Application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39186" y="2724340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Server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1" name="Picture 3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5" t="86706" r="58772" b="3624"/>
          <a:stretch/>
        </p:blipFill>
        <p:spPr bwMode="auto">
          <a:xfrm>
            <a:off x="4436144" y="3843389"/>
            <a:ext cx="806371" cy="42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5" t="86706" r="58772" b="3624"/>
          <a:stretch/>
        </p:blipFill>
        <p:spPr bwMode="auto">
          <a:xfrm>
            <a:off x="5940152" y="3815693"/>
            <a:ext cx="806371" cy="42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>
            <a:off x="2690075" y="2934134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699057">
            <a:off x="2736446" y="3503304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5400000">
            <a:off x="3585634" y="3354934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5400000">
            <a:off x="3578228" y="4278210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1448968" y="4919274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경보기 모듈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3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0800000">
            <a:off x="2844169" y="4898139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오른쪽 화살표 13"/>
          <p:cNvSpPr/>
          <p:nvPr/>
        </p:nvSpPr>
        <p:spPr>
          <a:xfrm>
            <a:off x="458549" y="3249430"/>
            <a:ext cx="1028458" cy="57272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상황발생</a:t>
            </a:r>
            <a:endParaRPr lang="ko-KR" altLang="en-US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451710" y="3862011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스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센서 모듈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0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>
            <a:off x="2694729" y="3819865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20183059">
            <a:off x="2741069" y="4169101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오른쪽 화살표 38"/>
          <p:cNvSpPr/>
          <p:nvPr/>
        </p:nvSpPr>
        <p:spPr>
          <a:xfrm rot="10800000">
            <a:off x="351245" y="4767314"/>
            <a:ext cx="1028458" cy="57272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019" y="4936012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</a:t>
            </a:r>
            <a:r>
              <a:rPr lang="ko-KR" altLang="en-US" sz="10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람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발생</a:t>
            </a:r>
            <a:endParaRPr lang="ko-KR" altLang="en-US" sz="1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2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04.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구성도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248313"/>
              </p:ext>
            </p:extLst>
          </p:nvPr>
        </p:nvGraphicFramePr>
        <p:xfrm>
          <a:off x="611560" y="1556792"/>
          <a:ext cx="7920880" cy="41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6048672"/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거리 센서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초음파 센서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(HC_SR04)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이용해 침입자를 감지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화재 센서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불꽃 감지 센서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(NS-FDSM)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를 이용해 화재 발생시 방출되는 가시광선을 감지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가스 센서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가스 감지 센서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(MQ-2)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를 이용해 가스누출을 감지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카메라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카메라모듈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(V2)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를 이용해 실시간으로 감시 구역을 촬영하여 서버에 저장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영상 저장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거리 센서가 반응 할 경우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상황을 녹화하여 서버에 저장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RPi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카메라 모듈의 영상을 서버에 저장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센서가 작동했을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경우 알림 메시지를 전송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타이머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알림 메시지가 발생 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일정 시간 동안 해제 메시지가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미응답시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경보 메시지 전달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경보기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경보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메세지가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발생시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스피커에서 경보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알람을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발생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알림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서버에서 알림 메시지를 받을 경우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푸쉬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알림을 사용자에게 전달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모드 전환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보안모드의 설정을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on/off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하여 거리센서의 작동을 실행 또는 종료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영상 출력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서버에 저장된 영상을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을 이용해 확인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서버에서 오는 알림 메시지나 영상을 저장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모드 전환 메시지를 서버에 알림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1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환경 및 방법 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556792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40344"/>
              </p:ext>
            </p:extLst>
          </p:nvPr>
        </p:nvGraphicFramePr>
        <p:xfrm>
          <a:off x="683568" y="2564904"/>
          <a:ext cx="3816424" cy="27614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96144"/>
                <a:gridCol w="2520280"/>
              </a:tblGrid>
              <a:tr h="432048"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en-US" altLang="ko-KR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Raspberry Pi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CPU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쿼드코어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64bit arm cortex A53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RAM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1GB (LPDDR2-900 SDRAM)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OS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Raspbian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60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Connectivity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4xUSB, HDMI, Ethernet, </a:t>
                      </a:r>
                      <a:b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</a:b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3.5mm audio jack, 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WiFi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Bluetooth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Connectors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Camera interface (CSI), GPIO, SPI, I2C, JTAG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445428"/>
              </p:ext>
            </p:extLst>
          </p:nvPr>
        </p:nvGraphicFramePr>
        <p:xfrm>
          <a:off x="4644008" y="2564904"/>
          <a:ext cx="3816424" cy="273630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96144"/>
                <a:gridCol w="2520280"/>
              </a:tblGrid>
              <a:tr h="432048">
                <a:tc gridSpan="2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갤럭시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A7 2016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CPU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옥타코어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1.6GHz(64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비트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RAM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3GB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ROM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16GB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OS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안드로이드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89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Connectors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Camera interface (CSI), GPIO, SPI, I2C, JTAG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4144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배터리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3300mAh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5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690</TotalTime>
  <Words>783</Words>
  <Application>Microsoft Office PowerPoint</Application>
  <PresentationFormat>화면 슬라이드 쇼(4:3)</PresentationFormat>
  <Paragraphs>231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모양</vt:lpstr>
      <vt:lpstr>스마트 홈 세큐리티 시스템 System for smart home security</vt:lpstr>
      <vt:lpstr>목차-INDEX-</vt:lpstr>
      <vt:lpstr>01.설계 개요</vt:lpstr>
      <vt:lpstr>01.설계 개요</vt:lpstr>
      <vt:lpstr>02.관련 연구 및 사례</vt:lpstr>
      <vt:lpstr>03. 시스템 수행 시나리오</vt:lpstr>
      <vt:lpstr>04.시스템 구성도</vt:lpstr>
      <vt:lpstr>04.시스템 구성도</vt:lpstr>
      <vt:lpstr>05.개발 환경 및 방법 </vt:lpstr>
      <vt:lpstr>05.개발 환경 및 방법 </vt:lpstr>
      <vt:lpstr>06.업무 분담 </vt:lpstr>
      <vt:lpstr>07.개발 일정 </vt:lpstr>
      <vt:lpstr>08.필요 기술 및 참고 문헌 </vt:lpstr>
      <vt:lpstr>END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Ellie</cp:lastModifiedBy>
  <cp:revision>41</cp:revision>
  <dcterms:created xsi:type="dcterms:W3CDTF">2006-10-05T04:04:58Z</dcterms:created>
  <dcterms:modified xsi:type="dcterms:W3CDTF">2018-02-10T04:42:36Z</dcterms:modified>
</cp:coreProperties>
</file>