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81" r:id="rId5"/>
    <p:sldId id="259" r:id="rId6"/>
    <p:sldId id="272" r:id="rId7"/>
    <p:sldId id="279" r:id="rId8"/>
    <p:sldId id="280" r:id="rId9"/>
    <p:sldId id="302" r:id="rId10"/>
    <p:sldId id="300" r:id="rId11"/>
    <p:sldId id="304" r:id="rId12"/>
    <p:sldId id="303" r:id="rId13"/>
    <p:sldId id="274" r:id="rId14"/>
    <p:sldId id="275" r:id="rId15"/>
    <p:sldId id="276" r:id="rId16"/>
    <p:sldId id="26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96843" autoAdjust="0"/>
  </p:normalViewPr>
  <p:slideViewPr>
    <p:cSldViewPr>
      <p:cViewPr>
        <p:scale>
          <a:sx n="100" d="100"/>
          <a:sy n="100" d="100"/>
        </p:scale>
        <p:origin x="-28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BC2BE-F516-46E8-BACF-BAD652535150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4ADC8-CC4E-428C-95F1-C1DD56CB2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5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4ADC8-CC4E-428C-95F1-C1DD56CB26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7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2.wdp"/><Relationship Id="rId18" Type="http://schemas.microsoft.com/office/2007/relationships/hdphoto" Target="../media/hdphoto4.wdp"/><Relationship Id="rId3" Type="http://schemas.openxmlformats.org/officeDocument/2006/relationships/image" Target="../media/image7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image" Target="../media/image6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llie\Desktop\표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5" y="332656"/>
            <a:ext cx="8496944" cy="61926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35972" y="332656"/>
            <a:ext cx="8496944" cy="5616624"/>
          </a:xfrm>
          <a:prstGeom prst="roundRect">
            <a:avLst/>
          </a:prstGeom>
          <a:solidFill>
            <a:schemeClr val="accent3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5940152" y="5168452"/>
            <a:ext cx="2736304" cy="1224136"/>
          </a:xfrm>
          <a:prstGeom prst="snip2DiagRect">
            <a:avLst/>
          </a:prstGeom>
          <a:solidFill>
            <a:srgbClr val="0070C0">
              <a:alpha val="50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2014156046 </a:t>
            </a:r>
            <a:r>
              <a:rPr lang="ko-KR" altLang="en-US" sz="15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주민수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2013152042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한훈영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2013154005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김균호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지도교수 </a:t>
            </a:r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박정민 교수님</a:t>
            </a: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755576" y="1772816"/>
            <a:ext cx="7632848" cy="1224136"/>
          </a:xfrm>
          <a:prstGeom prst="snip2DiagRect">
            <a:avLst/>
          </a:prstGeom>
          <a:solidFill>
            <a:srgbClr val="0070C0">
              <a:alpha val="50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스마트 </a:t>
            </a:r>
            <a:r>
              <a:rPr lang="ko-KR" altLang="en-US" sz="4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화재 및 방범 시스템</a:t>
            </a:r>
            <a:r>
              <a:rPr lang="en-US" altLang="ko-KR" sz="4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4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Smart fire and crime prevention System</a:t>
            </a:r>
            <a:endParaRPr lang="ko-KR" alt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7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및 개발 방법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기본 윈도우 환경에서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php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오라클의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mysql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Application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phonegap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툴을 이용하여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하이브리드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웹 어플리케이션 구현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드림위버를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이용하여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Application UI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-Application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내에서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php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파일을 통해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mysql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접속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Streaming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라즈베리카메라에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라즈비안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을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라즈베리파이의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카메라와 연동되기 위한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uv4l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관련 패키지를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외부네트워크와 연결되도록 네트워크 환경을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세팅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세팅된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ip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주소를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Application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의 페이지와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연결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8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현황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완료한 기능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웹서버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 DB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서버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스트리밍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서버 구축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센서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수치분석 모듈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라즈베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카메라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영상 녹화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개발할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모듈간 통신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녹화 영상 전송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개발에서 제외할 기능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어플리케이션 사용자에게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푸쉬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알람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4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현황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3068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내용 개체 틀 7"/>
          <p:cNvSpPr txBox="1">
            <a:spLocks/>
          </p:cNvSpPr>
          <p:nvPr/>
        </p:nvSpPr>
        <p:spPr>
          <a:xfrm>
            <a:off x="467544" y="1401288"/>
            <a:ext cx="8183880" cy="4403976"/>
          </a:xfrm>
          <a:prstGeom prst="rect">
            <a:avLst/>
          </a:prstGeom>
          <a:solidFill>
            <a:schemeClr val="lt1">
              <a:alpha val="50000"/>
            </a:schemeClr>
          </a:solidFill>
          <a:ln w="425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82880" tIns="91440">
            <a:normAutofit/>
          </a:bodyPr>
          <a:lstStyle>
            <a:lvl1pPr marL="265176" indent="-265176" algn="l" rtl="0" eaLnBrk="1" latin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1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1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졸업작품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GitHub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https://github.com/Kim-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Gyunho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/multi-design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팀원별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GitHub ID-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팀장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김균호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: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Kim-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Gyunho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팀원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한훈영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: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hun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-Young</a:t>
            </a: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팀원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주민수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: dltlads04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3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38375"/>
              </p:ext>
            </p:extLst>
          </p:nvPr>
        </p:nvGraphicFramePr>
        <p:xfrm>
          <a:off x="683568" y="2276872"/>
          <a:ext cx="7740128" cy="320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9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9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주민수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김균호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한훈영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자료수집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필요 하드웨어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필요 하드웨어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조사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서버 조사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기술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 서버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및 통신 기술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Server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Raspberry Pi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 처리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 분석 모듈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 감지 모듈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서버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처리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확인 모듈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저장 모듈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 서버 및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인터페이스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작동 및 제어 테스트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통합 테스트 및 유지보수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07.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04758"/>
              </p:ext>
            </p:extLst>
          </p:nvPr>
        </p:nvGraphicFramePr>
        <p:xfrm>
          <a:off x="612253" y="1772816"/>
          <a:ext cx="7929540" cy="384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78023"/>
                <a:gridCol w="5468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68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68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68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68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68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68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68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56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항목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추진 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0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제안서 작성 및 심사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요구사항 정의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요구사항 명세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센서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문열림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센서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화재 센서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5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 서버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서버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7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어플리케이션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-UI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 서버 연결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5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 총합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장치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와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웹서버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통신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장치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통신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7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종합 테스트 및 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통합 시험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에러 검출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보고서 작성 및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중간 보고서 작성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데모 발표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5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발표 및 시연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 보고서 작성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 시연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324750" y="2780928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04093" y="3284984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48437" y="4581128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65793" y="4941168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001518" y="5373216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endCxn id="14" idx="1"/>
          </p:cNvCxnSpPr>
          <p:nvPr/>
        </p:nvCxnSpPr>
        <p:spPr>
          <a:xfrm>
            <a:off x="6328093" y="3320988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311776" y="3789040"/>
            <a:ext cx="1128137" cy="72008"/>
            <a:chOff x="5594869" y="3609020"/>
            <a:chExt cx="1128137" cy="72008"/>
          </a:xfrm>
        </p:grpSpPr>
        <p:sp>
          <p:nvSpPr>
            <p:cNvPr id="15" name="직사각형 14"/>
            <p:cNvSpPr/>
            <p:nvPr/>
          </p:nvSpPr>
          <p:spPr>
            <a:xfrm>
              <a:off x="6147006" y="3609020"/>
              <a:ext cx="576000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594869" y="3644069"/>
              <a:ext cx="5760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6855524" y="4221088"/>
            <a:ext cx="1152000" cy="72008"/>
            <a:chOff x="6840731" y="4005064"/>
            <a:chExt cx="1152000" cy="72008"/>
          </a:xfrm>
        </p:grpSpPr>
        <p:sp>
          <p:nvSpPr>
            <p:cNvPr id="16" name="직사각형 15"/>
            <p:cNvSpPr/>
            <p:nvPr/>
          </p:nvSpPr>
          <p:spPr>
            <a:xfrm>
              <a:off x="7416731" y="4005064"/>
              <a:ext cx="576000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6840731" y="4041068"/>
              <a:ext cx="5760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6864594" y="4617132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142524" y="2388518"/>
            <a:ext cx="2232184" cy="72008"/>
            <a:chOff x="4139952" y="2276872"/>
            <a:chExt cx="2232184" cy="72008"/>
          </a:xfrm>
        </p:grpSpPr>
        <p:sp>
          <p:nvSpPr>
            <p:cNvPr id="3" name="직사각형 2"/>
            <p:cNvSpPr/>
            <p:nvPr/>
          </p:nvSpPr>
          <p:spPr>
            <a:xfrm>
              <a:off x="5796136" y="2276872"/>
              <a:ext cx="576000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220136" y="2312876"/>
              <a:ext cx="5760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644136" y="2312876"/>
              <a:ext cx="5760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139952" y="2312876"/>
              <a:ext cx="5760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54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08.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 기술 및 참고 문헌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 자료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 가구 통계 데이터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한국 형사 정책 연구원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지방자치데이터연구소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 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소방청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‘2016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년 주택용 소방 시설 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설치율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파악 결과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’</a:t>
            </a: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참고 문헌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인 가구의 범죄 예방을 위한 스마트 지역범죄예방 서비스 애플리케이션 디자인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오은후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저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ISSN : 2233-9205)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파이 프로그래밍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몽크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웹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개발하기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Earle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Castldine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7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183880" cy="64807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ko-KR" sz="38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3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1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71600" y="980728"/>
            <a:ext cx="7272808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-INDEX-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971600" y="2060848"/>
            <a:ext cx="3600400" cy="360273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03.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수행 시나리오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방법 및 개발 현황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4572000" y="2060848"/>
            <a:ext cx="3672408" cy="3605212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현황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07.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수행 일정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08.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 기술 및 참고 문헌</a:t>
            </a:r>
          </a:p>
        </p:txBody>
      </p:sp>
    </p:spTree>
    <p:extLst>
      <p:ext uri="{BB962C8B-B14F-4D97-AF65-F5344CB8AC3E}">
        <p14:creationId xmlns:p14="http://schemas.microsoft.com/office/powerpoint/2010/main" val="22651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지난 발표의 지적 사항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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행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속도가 느리다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지적사항에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대한 답변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시간 투자를 늘려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진행량을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증가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0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배경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최근 비교적 보안이 취약한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가구가  증가하면서 범죄의 대상이 되고 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화재발생의 경우 초기 대처가 중요하지만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가구의 경우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화재의 위험도는 높지만 초기 대처가 상당히 취약하다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문제점들이 있지만 기존의 방범 시스템은 가격이나 규모의 이유로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가구에 적합하지 않다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2" descr="C:\Users\Ellie\Desktop\11범죄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178296"/>
            <a:ext cx="6183347" cy="103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Ellie\Desktop\화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86" y="3751296"/>
            <a:ext cx="1894684" cy="11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llie\Desktop\12 소화기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36" y="3744444"/>
            <a:ext cx="1476071" cy="111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2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목표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침입자 및 화재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가스 누출 실시간 감지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침입자 발생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화재 발생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가스누출의 상황이 발생 가능한 장소에 감지 센서를  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이용한 감지기를 부착하여 발생 여부를 상시 대비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상황을 인지하는 카메라와 위험에 대처할 경보기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상황 변화가 발생 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사용자에게 메시지를 보내고 카메라를 설치하여 상황을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인지하고 위험상황이라면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알람을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울려 대처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어플리케이션으로 보안 모드를 설정하고 원격으로 상황을 인지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보안 모드를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on/off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하고 카메라의 영상으로 원격으로 상황을 확인할 수 있는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   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스마트폰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어플리케이션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>
            <a:off x="760495" y="5193907"/>
            <a:ext cx="206186" cy="360040"/>
          </a:xfrm>
          <a:prstGeom prst="bent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225619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방범 시스템을 개발하여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범죄를 예방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사고 발생률을 축소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시킨다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9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05286" y="1628782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화살표: U자형 81">
            <a:extLst>
              <a:ext uri="{FF2B5EF4-FFF2-40B4-BE49-F238E27FC236}">
                <a16:creationId xmlns="" xmlns:a16="http://schemas.microsoft.com/office/drawing/2014/main" id="{B3CB97BE-001C-4F59-86D2-D430557E3136}"/>
              </a:ext>
            </a:extLst>
          </p:cNvPr>
          <p:cNvSpPr/>
          <p:nvPr/>
        </p:nvSpPr>
        <p:spPr>
          <a:xfrm flipH="1" flipV="1">
            <a:off x="5722379" y="2807465"/>
            <a:ext cx="1510791" cy="3293985"/>
          </a:xfrm>
          <a:prstGeom prst="uturnArrow">
            <a:avLst>
              <a:gd name="adj1" fmla="val 1127"/>
              <a:gd name="adj2" fmla="val 3937"/>
              <a:gd name="adj3" fmla="val 11106"/>
              <a:gd name="adj4" fmla="val 33086"/>
              <a:gd name="adj5" fmla="val 23668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화살표: U자형 80">
            <a:extLst>
              <a:ext uri="{FF2B5EF4-FFF2-40B4-BE49-F238E27FC236}">
                <a16:creationId xmlns="" xmlns:a16="http://schemas.microsoft.com/office/drawing/2014/main" id="{B22F97FE-FDB7-4119-8ED8-9BD21CEE8D54}"/>
              </a:ext>
            </a:extLst>
          </p:cNvPr>
          <p:cNvSpPr/>
          <p:nvPr/>
        </p:nvSpPr>
        <p:spPr>
          <a:xfrm flipH="1" flipV="1">
            <a:off x="5719084" y="3896492"/>
            <a:ext cx="538348" cy="1917740"/>
          </a:xfrm>
          <a:prstGeom prst="uturnArrow">
            <a:avLst>
              <a:gd name="adj1" fmla="val 3597"/>
              <a:gd name="adj2" fmla="val 10731"/>
              <a:gd name="adj3" fmla="val 25000"/>
              <a:gd name="adj4" fmla="val 43750"/>
              <a:gd name="adj5" fmla="val 24235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1916832"/>
            <a:ext cx="3939738" cy="352839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3314" y="1912380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Raspberry Pi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39919" y="2938963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 센서 모듈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9769" y="2511379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거리 센서 모듈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73970" y="4110049"/>
            <a:ext cx="1431776" cy="3813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RPi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통신 모듈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29769" y="4175367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카메라 모듈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20378" y="4936990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RPi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통신 모듈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91057" y="2780928"/>
            <a:ext cx="1028458" cy="57272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상황발생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220378" y="3365358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가스 센서 모듈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9515" y="2215474"/>
            <a:ext cx="1652285" cy="160021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02252" y="3926300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Camera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29665" y="3945279"/>
            <a:ext cx="1652285" cy="6791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19515" y="2199674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Sensor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9962" y="2559531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9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2691048" y="414394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자유형 8"/>
          <p:cNvSpPr/>
          <p:nvPr/>
        </p:nvSpPr>
        <p:spPr>
          <a:xfrm>
            <a:off x="1119515" y="2559531"/>
            <a:ext cx="3608962" cy="2733538"/>
          </a:xfrm>
          <a:custGeom>
            <a:avLst/>
            <a:gdLst>
              <a:gd name="connsiteX0" fmla="*/ 1935804 w 3608962"/>
              <a:gd name="connsiteY0" fmla="*/ 0 h 3093395"/>
              <a:gd name="connsiteX1" fmla="*/ 3608962 w 3608962"/>
              <a:gd name="connsiteY1" fmla="*/ 9727 h 3093395"/>
              <a:gd name="connsiteX2" fmla="*/ 3599234 w 3608962"/>
              <a:gd name="connsiteY2" fmla="*/ 3093395 h 3093395"/>
              <a:gd name="connsiteX3" fmla="*/ 0 w 3608962"/>
              <a:gd name="connsiteY3" fmla="*/ 3093395 h 3093395"/>
              <a:gd name="connsiteX4" fmla="*/ 9728 w 3608962"/>
              <a:gd name="connsiteY4" fmla="*/ 2568102 h 3093395"/>
              <a:gd name="connsiteX5" fmla="*/ 1945532 w 3608962"/>
              <a:gd name="connsiteY5" fmla="*/ 2568102 h 3093395"/>
              <a:gd name="connsiteX6" fmla="*/ 1935804 w 3608962"/>
              <a:gd name="connsiteY6" fmla="*/ 0 h 309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8962" h="3093395">
                <a:moveTo>
                  <a:pt x="1935804" y="0"/>
                </a:moveTo>
                <a:lnTo>
                  <a:pt x="3608962" y="9727"/>
                </a:lnTo>
                <a:cubicBezTo>
                  <a:pt x="3605719" y="1037616"/>
                  <a:pt x="3602477" y="2065506"/>
                  <a:pt x="3599234" y="3093395"/>
                </a:cubicBezTo>
                <a:lnTo>
                  <a:pt x="0" y="3093395"/>
                </a:lnTo>
                <a:lnTo>
                  <a:pt x="9728" y="2568102"/>
                </a:lnTo>
                <a:lnTo>
                  <a:pt x="1945532" y="2568102"/>
                </a:lnTo>
                <a:cubicBezTo>
                  <a:pt x="1942289" y="1712068"/>
                  <a:pt x="1939047" y="856034"/>
                  <a:pt x="1935804" y="0"/>
                </a:cubicBez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80244" y="3509392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 감지 모듈</a:t>
            </a:r>
          </a:p>
        </p:txBody>
      </p:sp>
      <p:pic>
        <p:nvPicPr>
          <p:cNvPr id="58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44212">
            <a:off x="2725355" y="2572143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2700577" y="2926685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683148">
            <a:off x="2699610" y="329262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1" y="3248109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3198774" y="2935641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모듈</a:t>
            </a:r>
          </a:p>
        </p:txBody>
      </p:sp>
      <p:pic>
        <p:nvPicPr>
          <p:cNvPr id="66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2" y="3876119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75122752-EF5B-4F9C-9C77-7316F12C3365}"/>
              </a:ext>
            </a:extLst>
          </p:cNvPr>
          <p:cNvGrpSpPr/>
          <p:nvPr/>
        </p:nvGrpSpPr>
        <p:grpSpPr>
          <a:xfrm>
            <a:off x="5273436" y="3074183"/>
            <a:ext cx="2466919" cy="803023"/>
            <a:chOff x="5634343" y="3481824"/>
            <a:chExt cx="1682905" cy="803023"/>
          </a:xfrm>
        </p:grpSpPr>
        <p:sp>
          <p:nvSpPr>
            <p:cNvPr id="23" name="TextBox 22"/>
            <p:cNvSpPr txBox="1"/>
            <p:nvPr/>
          </p:nvSpPr>
          <p:spPr>
            <a:xfrm>
              <a:off x="5634343" y="3481824"/>
              <a:ext cx="163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Streaming Server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37367" y="3501110"/>
              <a:ext cx="1679881" cy="7837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732141" y="3864294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스트리밍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모듈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DCD9CDD-075E-4B31-B9E1-1C46E6952A77}"/>
              </a:ext>
            </a:extLst>
          </p:cNvPr>
          <p:cNvGrpSpPr/>
          <p:nvPr/>
        </p:nvGrpSpPr>
        <p:grpSpPr>
          <a:xfrm>
            <a:off x="5022516" y="4153487"/>
            <a:ext cx="3154495" cy="1287140"/>
            <a:chOff x="4980350" y="1915961"/>
            <a:chExt cx="3154495" cy="1287140"/>
          </a:xfrm>
        </p:grpSpPr>
        <p:sp>
          <p:nvSpPr>
            <p:cNvPr id="6" name="직사각형 5"/>
            <p:cNvSpPr/>
            <p:nvPr/>
          </p:nvSpPr>
          <p:spPr>
            <a:xfrm>
              <a:off x="4980351" y="1915961"/>
              <a:ext cx="3154494" cy="12871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618782" y="2807208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알림 모듈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062662" y="2334730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 출력 모듈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0350" y="1932634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Application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72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 rot="16200000">
              <a:off x="5570750" y="2649511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 rot="8360118">
              <a:off x="6404146" y="2528923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6628005" y="2354361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모드 전환 모듈</a:t>
              </a:r>
            </a:p>
          </p:txBody>
        </p:sp>
        <p:pic>
          <p:nvPicPr>
            <p:cNvPr id="74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>
              <a:off x="6257360" y="2780104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5045532" y="2799139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통신 모듈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CC74B3C-A610-4C48-950B-546226835B6F}"/>
              </a:ext>
            </a:extLst>
          </p:cNvPr>
          <p:cNvGrpSpPr/>
          <p:nvPr/>
        </p:nvGrpSpPr>
        <p:grpSpPr>
          <a:xfrm>
            <a:off x="5220072" y="1689069"/>
            <a:ext cx="2520283" cy="1103324"/>
            <a:chOff x="5603366" y="4485916"/>
            <a:chExt cx="1713881" cy="11033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711268" y="4790971"/>
              <a:ext cx="1559015" cy="28731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계정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DB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관리 모듈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717613" y="5155972"/>
              <a:ext cx="753077" cy="30231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 저장 모듈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03366" y="4485916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DB Server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37366" y="4500989"/>
              <a:ext cx="1679881" cy="1088251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50">
              <a:extLst>
                <a:ext uri="{FF2B5EF4-FFF2-40B4-BE49-F238E27FC236}">
                  <a16:creationId xmlns="" xmlns:a16="http://schemas.microsoft.com/office/drawing/2014/main" id="{5792FF3F-7FEE-451E-89B6-F5AA454A41C0}"/>
                </a:ext>
              </a:extLst>
            </p:cNvPr>
            <p:cNvSpPr/>
            <p:nvPr/>
          </p:nvSpPr>
          <p:spPr>
            <a:xfrm>
              <a:off x="6517205" y="5153516"/>
              <a:ext cx="753077" cy="29869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통신 모듈</a:t>
              </a:r>
            </a:p>
          </p:txBody>
        </p:sp>
      </p:grpSp>
      <p:sp>
        <p:nvSpPr>
          <p:cNvPr id="29" name="화살표: U자형 28">
            <a:extLst>
              <a:ext uri="{FF2B5EF4-FFF2-40B4-BE49-F238E27FC236}">
                <a16:creationId xmlns="" xmlns:a16="http://schemas.microsoft.com/office/drawing/2014/main" id="{9B0804E6-53FA-48DC-82CE-536406D1F9C0}"/>
              </a:ext>
            </a:extLst>
          </p:cNvPr>
          <p:cNvSpPr/>
          <p:nvPr/>
        </p:nvSpPr>
        <p:spPr>
          <a:xfrm flipV="1">
            <a:off x="1824533" y="5292237"/>
            <a:ext cx="3995681" cy="523144"/>
          </a:xfrm>
          <a:prstGeom prst="uturnArrow">
            <a:avLst>
              <a:gd name="adj1" fmla="val 3597"/>
              <a:gd name="adj2" fmla="val 10731"/>
              <a:gd name="adj3" fmla="val 25000"/>
              <a:gd name="adj4" fmla="val 43750"/>
              <a:gd name="adj5" fmla="val 87485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모서리가 둥근 직사각형 41">
            <a:extLst>
              <a:ext uri="{FF2B5EF4-FFF2-40B4-BE49-F238E27FC236}">
                <a16:creationId xmlns="" xmlns:a16="http://schemas.microsoft.com/office/drawing/2014/main" id="{E887D2CF-2655-43A9-8923-5C4D6C5C7D7B}"/>
              </a:ext>
            </a:extLst>
          </p:cNvPr>
          <p:cNvSpPr/>
          <p:nvPr/>
        </p:nvSpPr>
        <p:spPr>
          <a:xfrm>
            <a:off x="3181065" y="4936990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알람 모듈</a:t>
            </a:r>
          </a:p>
        </p:txBody>
      </p:sp>
      <p:pic>
        <p:nvPicPr>
          <p:cNvPr id="63" name="Picture 2" descr="C:\Users\Ellie\Desktop\00 화살표.png">
            <a:extLst>
              <a:ext uri="{FF2B5EF4-FFF2-40B4-BE49-F238E27FC236}">
                <a16:creationId xmlns="" xmlns:a16="http://schemas.microsoft.com/office/drawing/2014/main" id="{497EFE92-96FA-4C19-A3C6-7B6C806D3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2" y="4642603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Ellie\Desktop\00 화살표.png">
            <a:extLst>
              <a:ext uri="{FF2B5EF4-FFF2-40B4-BE49-F238E27FC236}">
                <a16:creationId xmlns="" xmlns:a16="http://schemas.microsoft.com/office/drawing/2014/main" id="{3DB9CCD5-F71A-4075-9F51-1C0AB4197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0800000">
            <a:off x="2721121" y="4939735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Ellie\Desktop\00 화살표.png">
            <a:extLst>
              <a:ext uri="{FF2B5EF4-FFF2-40B4-BE49-F238E27FC236}">
                <a16:creationId xmlns="" xmlns:a16="http://schemas.microsoft.com/office/drawing/2014/main" id="{2930AC60-0F7C-4D36-B259-91293ED4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7734726">
            <a:off x="4224232" y="3347809"/>
            <a:ext cx="1501323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Ellie\Desktop\00 화살표.png">
            <a:extLst>
              <a:ext uri="{FF2B5EF4-FFF2-40B4-BE49-F238E27FC236}">
                <a16:creationId xmlns="" xmlns:a16="http://schemas.microsoft.com/office/drawing/2014/main" id="{4FE08B4C-CB14-4FF2-BE8B-B71FE013B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122129">
            <a:off x="4544479" y="3882839"/>
            <a:ext cx="790355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Ellie\Desktop\00 화살표.png">
            <a:extLst>
              <a:ext uri="{FF2B5EF4-FFF2-40B4-BE49-F238E27FC236}">
                <a16:creationId xmlns="" xmlns:a16="http://schemas.microsoft.com/office/drawing/2014/main" id="{6E178863-55DF-4C26-BCD1-AA67FA631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14412336">
            <a:off x="4364162" y="4541015"/>
            <a:ext cx="872430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오른쪽 화살표 56"/>
          <p:cNvSpPr/>
          <p:nvPr/>
        </p:nvSpPr>
        <p:spPr>
          <a:xfrm rot="10800000">
            <a:off x="1" y="4808910"/>
            <a:ext cx="1028458" cy="57272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4799" y="4967519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</a:t>
            </a:r>
            <a:r>
              <a:rPr lang="ko-KR" altLang="en-US" sz="1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발생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2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43528"/>
              </p:ext>
            </p:extLst>
          </p:nvPr>
        </p:nvGraphicFramePr>
        <p:xfrm>
          <a:off x="624386" y="2132856"/>
          <a:ext cx="7920880" cy="323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집 내 출입구에 설치하여 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창문 열림 여부 측정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화재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실시간 불꽃 측정 모듈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실시간 가스 농도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측정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집안 내부 상황 실시간 촬영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 분석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센서에서 받아온 값 계산 모듈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임계치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이상 여부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 감지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수치분석에서 나온 값에 따른 상황 판단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RPI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 내에서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Wi-Fi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이용한 서버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모듈로 받아온 영상을 스트리밍 서버 및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서버에 전송하는 모듈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알람모듈로부터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받은 상황 발생 알림을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으로 전송하는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애플리케이션으로 상황 발생 출력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Raspberry Pi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855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33874"/>
              </p:ext>
            </p:extLst>
          </p:nvPr>
        </p:nvGraphicFramePr>
        <p:xfrm>
          <a:off x="611560" y="2132856"/>
          <a:ext cx="79208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라즈베리파이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내 카메라 모듈로부터 받아온 영상 스트리밍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저장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상황발생 시 해당 영상 별도 저장 및 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 정보 동기화 및 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관리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2455134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 모듈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4084"/>
              </p:ext>
            </p:extLst>
          </p:nvPr>
        </p:nvGraphicFramePr>
        <p:xfrm>
          <a:off x="632448" y="4077072"/>
          <a:ext cx="792088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파이에 사용자 모드 값 전송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사용자에게 상황 발생 알림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모드 전환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사용자의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선택을 통한 모드 전환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출력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서버를 통해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통한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영상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출력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611560" y="3645024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5697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03.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수행 시나리오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2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1633602" y="1668418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33602" y="1942704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10280" y="1695991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메세지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8521" y="1957601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 발생</a:t>
            </a:r>
          </a:p>
        </p:txBody>
      </p:sp>
      <p:pic>
        <p:nvPicPr>
          <p:cNvPr id="10" name="Picture 9" descr="C:\Users\Ellie\Desktop\01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44" r="100000">
                        <a14:backgroundMark x1="4444" y1="87556" x2="4444" y2="87556"/>
                        <a14:backgroundMark x1="88444" y1="92889" x2="88444" y2="92889"/>
                        <a14:backgroundMark x1="90667" y1="12444" x2="90667" y2="12444"/>
                        <a14:backgroundMark x1="10222" y1="6222" x2="10222" y2="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80" y="263691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Ellie\Desktop\01불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13" y="392737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255675" y="3365887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문열림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감지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1900" y="4620811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 위험 감지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5" name="Picture 11" descr="C:\Users\Ellie\Desktop\00폰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34" y="324874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662209" y="393941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</a:p>
        </p:txBody>
      </p:sp>
      <p:pic>
        <p:nvPicPr>
          <p:cNvPr id="1036" name="Picture 12" descr="C:\Users\Ellie\Desktop\01 서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70" y="214920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032004" y="3928205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스트리밍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97779" y="4128784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10824" y="3901636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Raspberry Pi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8" name="Picture 14" descr="C:\Users\Ellie\Desktop\01파이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76" y="32062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427" flipV="1">
            <a:off x="2091656" y="3006562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4516" flipV="1">
            <a:off x="2070517" y="3906176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456650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Ellie\Desktop\01캠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72" y="31366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821966" y="3926283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영상 촬영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0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03448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229878" y="2892924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40" name="Picture 16" descr="C:\Users\Ellie\Desktop\01스트리밍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773" y="319417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0624" flipV="1">
            <a:off x="4698658" y="281330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78380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Ellie\Desktop\01알람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backgroundMark x1="13308" y1="18538" x2="13308" y2="18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48" y="4478810"/>
            <a:ext cx="869828" cy="86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136356" y="5207567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발생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4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1255675" y="160508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1255675" y="1869534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2071521" y="3395448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5" t="34120" r="80406" b="50561"/>
          <a:stretch/>
        </p:blipFill>
        <p:spPr bwMode="auto">
          <a:xfrm>
            <a:off x="3412934" y="3110103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7" t="34621" r="70424" b="50060"/>
          <a:stretch/>
        </p:blipFill>
        <p:spPr bwMode="auto">
          <a:xfrm>
            <a:off x="4667584" y="312681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1" t="33887" r="59890" b="50794"/>
          <a:stretch/>
        </p:blipFill>
        <p:spPr bwMode="auto">
          <a:xfrm>
            <a:off x="6054810" y="3106335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Ellie\Desktop\01ghktkf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778" b="89778" l="5333" r="89778">
                        <a14:backgroundMark x1="44444" y1="32444" x2="44444" y2="3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4369" flipH="1">
            <a:off x="6045234" y="4057588"/>
            <a:ext cx="558143" cy="5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3451620">
            <a:off x="3082013" y="427108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6117898" y="4470764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t="34681" r="70451" b="50000"/>
          <a:stretch/>
        </p:blipFill>
        <p:spPr bwMode="auto">
          <a:xfrm>
            <a:off x="2825965" y="431387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Ellie\Desktop\01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89778" l="0" r="100000">
                        <a14:backgroundMark x1="22222" y1="16889" x2="22222" y2="1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5278">
            <a:off x="3590123" y="3627747"/>
            <a:ext cx="1319263" cy="13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1" t="35273" r="79770" b="49408"/>
          <a:stretch/>
        </p:blipFill>
        <p:spPr bwMode="auto">
          <a:xfrm>
            <a:off x="4006543" y="4428506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C:\Users\Ellie\Desktop\00번호.png">
            <a:extLst>
              <a:ext uri="{FF2B5EF4-FFF2-40B4-BE49-F238E27FC236}">
                <a16:creationId xmlns="" xmlns:a16="http://schemas.microsoft.com/office/drawing/2014/main" id="{B1380FD5-A5A0-4F70-A317-1AF72955F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7" t="34621" r="70424" b="50060"/>
          <a:stretch/>
        </p:blipFill>
        <p:spPr bwMode="auto">
          <a:xfrm>
            <a:off x="4566682" y="2471288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Ellie\Desktop\00 화살표.png">
            <a:extLst>
              <a:ext uri="{FF2B5EF4-FFF2-40B4-BE49-F238E27FC236}">
                <a16:creationId xmlns="" xmlns:a16="http://schemas.microsoft.com/office/drawing/2014/main" id="{77AABC4C-14BC-4900-9177-D55745A0C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2927452">
            <a:off x="6130930" y="2798946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Ellie\Desktop\00번호.png">
            <a:extLst>
              <a:ext uri="{FF2B5EF4-FFF2-40B4-BE49-F238E27FC236}">
                <a16:creationId xmlns="" xmlns:a16="http://schemas.microsoft.com/office/drawing/2014/main" id="{5A585109-88AF-4C4E-9575-082ADABF6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6277131" y="2505696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0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2024</TotalTime>
  <Words>980</Words>
  <Application>Microsoft Office PowerPoint</Application>
  <PresentationFormat>화면 슬라이드 쇼(4:3)</PresentationFormat>
  <Paragraphs>268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모양</vt:lpstr>
      <vt:lpstr>스마트 화재 및 방범 시스템 Smart fire and crime prevention System</vt:lpstr>
      <vt:lpstr>목차-INDEX-</vt:lpstr>
      <vt:lpstr>01.설계 개요</vt:lpstr>
      <vt:lpstr>01.설계 개요</vt:lpstr>
      <vt:lpstr>01.설계 개요</vt:lpstr>
      <vt:lpstr>02.시스템 구성도</vt:lpstr>
      <vt:lpstr>02.시스템 구성도</vt:lpstr>
      <vt:lpstr>02.시스템 구성도</vt:lpstr>
      <vt:lpstr>03. 시스템 수행 시나리오</vt:lpstr>
      <vt:lpstr>04.개발 환경 및 개발 방법 </vt:lpstr>
      <vt:lpstr>05.개발 현황(1) </vt:lpstr>
      <vt:lpstr>05.개발 현황(2) </vt:lpstr>
      <vt:lpstr>06.업무 분담 </vt:lpstr>
      <vt:lpstr>07.개발 일정 </vt:lpstr>
      <vt:lpstr>08.필요 기술 및 참고 문헌 </vt:lpstr>
      <vt:lpstr>END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Ellie</cp:lastModifiedBy>
  <cp:revision>103</cp:revision>
  <dcterms:created xsi:type="dcterms:W3CDTF">2006-10-05T04:04:58Z</dcterms:created>
  <dcterms:modified xsi:type="dcterms:W3CDTF">2018-05-02T19:58:27Z</dcterms:modified>
</cp:coreProperties>
</file>