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0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7320"/>
    <p:restoredTop sz="98656"/>
  </p:normalViewPr>
  <p:slideViewPr>
    <p:cSldViewPr>
      <p:cViewPr varScale="1">
        <p:scale>
          <a:sx n="115" d="100"/>
          <a:sy n="115" d="100"/>
        </p:scale>
        <p:origin x="-1524" y="-11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FA872E7-1F3B-4474-86CC-7F1AA993946F}" type="datetime1">
              <a:rPr lang="ko-KR" altLang="en-US"/>
              <a:pPr lvl="0">
                <a:defRPr lang="ko-KR" altLang="en-US"/>
              </a:pPr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1E6096C-C8E9-4554-9AA8-13F50A35DEA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2403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2408238" y="1485900"/>
            <a:ext cx="6737350" cy="90963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6350" y="2393950"/>
            <a:ext cx="2419350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4" y="0"/>
              </a:cxn>
              <a:cxn ang="0">
                <a:pos x="1456" y="289"/>
              </a:cxn>
              <a:cxn ang="0">
                <a:pos x="0" y="286"/>
              </a:cxn>
              <a:cxn ang="0">
                <a:pos x="0" y="0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447800"/>
            <a:ext cx="6019800" cy="10128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6334125"/>
            <a:ext cx="7086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69088"/>
            <a:ext cx="2133600" cy="169862"/>
          </a:xfrm>
        </p:spPr>
        <p:txBody>
          <a:bodyPr/>
          <a:lstStyle>
            <a:lvl1pPr>
              <a:defRPr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6225"/>
            <a:ext cx="2895600" cy="1968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654800"/>
            <a:ext cx="2133600" cy="1524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D5684498-B991-4F84-9242-FEE4D09C87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834B6-730D-4E20-8C98-829404707E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327025"/>
            <a:ext cx="2114550" cy="5921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27025"/>
            <a:ext cx="6191250" cy="5921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AB0FE-0B66-40C8-A83F-5D60725AE1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F7114D5-D895-4420-94ED-D420F5FD95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8994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 dirty="0" smtClean="0"/>
              <a:t> / 17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E3E4C-5C90-49B6-B4F2-A62AF9B3BA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0A83-51E2-4BBE-A298-DED78BA381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D0D69-6C79-4FC3-8181-89D23F8D1A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76431-1308-49D6-AC9E-E8429467E10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D951-A974-4319-B550-50F34D1C32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24CD8-7D5E-4957-B8A3-99E80BCD20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19B78-8AA4-4B2A-A9C7-5D394A758E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vmlDrawing" Target="../drawings/vmlDrawing1.vml"  /><Relationship Id="rId15" Type="http://schemas.openxmlformats.org/officeDocument/2006/relationships/oleObject" Target="../embeddings/oleObject1.bin"  /><Relationship Id="rId16" Type="http://schemas.openxmlformats.org/officeDocument/2006/relationships/image" Target="../media/image1.png"  /><Relationship Id="rId17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Image" r:id="rId15" imgW="6750000" imgH="1165000" progId="">
                  <p:embed/>
                </p:oleObj>
              </mc:Choice>
              <mc:Fallback>
                <p:oleObj name="Image" r:id="rId15" imgW="6750000" imgH="11650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2124075" y="260350"/>
            <a:ext cx="7027863" cy="720725"/>
          </a:xfrm>
          <a:custGeom>
            <a:avLst/>
            <a:gdLst/>
            <a:ahLst/>
            <a:cxnLst>
              <a:cxn ang="0">
                <a:pos x="0" y="657"/>
              </a:cxn>
              <a:cxn ang="0">
                <a:pos x="4134" y="657"/>
              </a:cxn>
              <a:cxn ang="0">
                <a:pos x="4134" y="0"/>
              </a:cxn>
              <a:cxn ang="0">
                <a:pos x="401" y="1"/>
              </a:cxn>
              <a:cxn ang="0">
                <a:pos x="0" y="657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74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fld id="{00FD99DC-9730-497C-8C4D-BDBDF5B94D9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19400" y="327025"/>
            <a:ext cx="6096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pic>
        <p:nvPicPr>
          <p:cNvPr id="11" name="그림 10" descr="학과로고.jp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51920" y="6453336"/>
            <a:ext cx="1524000" cy="237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2.jpeg"  /><Relationship Id="rId4" Type="http://schemas.openxmlformats.org/officeDocument/2006/relationships/image" Target="../media/image4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13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1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15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16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1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200" b="1" i="0">
                <a:latin typeface="조선일보명조"/>
                <a:ea typeface="조선일보명조"/>
                <a:cs typeface="조선일보명조"/>
              </a:rPr>
              <a:t>사업 관리 프로그램</a:t>
            </a:r>
            <a:endParaRPr lang="ko-KR" altLang="en-US" sz="3200" b="1" i="0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44" y="2382830"/>
            <a:ext cx="189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endParaRPr lang="en-US" altLang="ko-KR" sz="2400" b="1" spc="-15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04148" y="5285999"/>
            <a:ext cx="2880320" cy="843301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r>
              <a:rPr lang="ko-KR" altLang="en-US" sz="2400" b="1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1833062 김현강</a:t>
            </a:r>
            <a:endParaRPr lang="ko-KR" altLang="en-US" sz="24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l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2400" b="0" i="0" u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2880320" cy="1121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C</a:t>
            </a:r>
            <a:r>
              <a:rPr lang="en-US" altLang="ko-KR" sz="28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omputer</a:t>
            </a:r>
            <a:endParaRPr lang="en-US" altLang="ko-KR" sz="28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  <a:p>
            <a:pPr lvl="0"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         SoftWare</a:t>
            </a:r>
            <a:endParaRPr lang="ko-KR" altLang="en-US" sz="28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2" name="그림 11" descr="logo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0392" y="116632"/>
            <a:ext cx="792088" cy="1227736"/>
          </a:xfrm>
          <a:prstGeom prst="rect">
            <a:avLst/>
          </a:prstGeom>
        </p:spPr>
      </p:pic>
      <p:pic>
        <p:nvPicPr>
          <p:cNvPr id="13" name="그림 12" descr="학과로고.jp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51920" y="6453336"/>
            <a:ext cx="1524000" cy="237743"/>
          </a:xfrm>
          <a:prstGeom prst="rect">
            <a:avLst/>
          </a:prstGeom>
        </p:spPr>
      </p:pic>
      <p:pic>
        <p:nvPicPr>
          <p:cNvPr id="14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주요 기능 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(</a:t>
            </a: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2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/7)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6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7" name="AutoShape 5"/>
          <p:cNvSpPr>
            <a:spLocks noChangeArrowheads="1"/>
          </p:cNvSpPr>
          <p:nvPr/>
        </p:nvSpPr>
        <p:spPr bwMode="blackWhite">
          <a:xfrm>
            <a:off x="539551" y="1556792"/>
            <a:ext cx="6624736" cy="684076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프로젝트 관리(관리자): 프로젝트 열람 및 추가, 진행도 확인 </a:t>
            </a:r>
            <a:endParaRPr lang="ko-KR" altLang="en-US" sz="21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2755061"/>
            <a:ext cx="4896544" cy="2870183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64088" y="2733105"/>
            <a:ext cx="3312367" cy="2924199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1187624" y="5697252"/>
            <a:ext cx="3492388" cy="576064"/>
          </a:xfrm>
          <a:prstGeom prst="rect">
            <a:avLst/>
          </a:prstGeom>
        </p:spPr>
        <p:txBody>
          <a:bodyPr wrap="square"/>
          <a:p>
            <a:pPr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프로젝트 열람 및 진행도 확인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651613" y="5697252"/>
            <a:ext cx="3492388" cy="576064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프로젝트 및 진행도 추가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>
              <a:defRPr lang="ko-KR" altLang="en-US"/>
            </a:pP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주요 기능 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(</a:t>
            </a: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3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/7)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6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7" name="AutoShape 5"/>
          <p:cNvSpPr>
            <a:spLocks noChangeArrowheads="1"/>
          </p:cNvSpPr>
          <p:nvPr/>
        </p:nvSpPr>
        <p:spPr bwMode="blackWhite">
          <a:xfrm>
            <a:off x="539552" y="1556792"/>
            <a:ext cx="5796644" cy="684076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일정 관리(관리자): 일정 열람 및 추가</a:t>
            </a:r>
            <a:endParaRPr lang="ko-KR" altLang="en-US" sz="21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5656" y="2423524"/>
            <a:ext cx="4347951" cy="3093708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3059832" y="5661248"/>
            <a:ext cx="1350150" cy="576064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일정 추가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주요 기능 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(</a:t>
            </a: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4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/7)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6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7" name="AutoShape 5"/>
          <p:cNvSpPr>
            <a:spLocks noChangeArrowheads="1"/>
          </p:cNvSpPr>
          <p:nvPr/>
        </p:nvSpPr>
        <p:spPr bwMode="blackWhite">
          <a:xfrm>
            <a:off x="539552" y="1556792"/>
            <a:ext cx="5796644" cy="684076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직원 관리(관리자): 직원 정보 열람 및 추가, 수정, 삭제</a:t>
            </a:r>
            <a:endParaRPr lang="ko-KR" altLang="en-US" sz="21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2771800" y="5553236"/>
            <a:ext cx="1800200" cy="576064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직원 정보 추가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445" y="2496970"/>
            <a:ext cx="6307807" cy="2876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주요 기능 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(</a:t>
            </a: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5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/7)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6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7" name="AutoShape 5"/>
          <p:cNvSpPr>
            <a:spLocks noChangeArrowheads="1"/>
          </p:cNvSpPr>
          <p:nvPr/>
        </p:nvSpPr>
        <p:spPr bwMode="blackWhite">
          <a:xfrm>
            <a:off x="539551" y="1556792"/>
            <a:ext cx="6120680" cy="684076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매출 관리(관리자): 최근 5년간 매출 확인 및 그래프 확인</a:t>
            </a:r>
            <a:endParaRPr lang="ko-KR" altLang="en-US" sz="21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2771800" y="5625244"/>
            <a:ext cx="1800200" cy="576064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매출 정보 열람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616" y="2367553"/>
            <a:ext cx="4867449" cy="3257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주요 기능 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(</a:t>
            </a: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6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/7)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6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7" name="AutoShape 5"/>
          <p:cNvSpPr>
            <a:spLocks noChangeArrowheads="1"/>
          </p:cNvSpPr>
          <p:nvPr/>
        </p:nvSpPr>
        <p:spPr bwMode="blackWhite">
          <a:xfrm>
            <a:off x="539551" y="1556792"/>
            <a:ext cx="6120680" cy="684076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근태 관리(관리자): 직원 출근 정보 및 휴가 신청 처리</a:t>
            </a:r>
            <a:endParaRPr lang="ko-KR" altLang="en-US" sz="21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2555776" y="5733256"/>
            <a:ext cx="3240360" cy="576064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휴가 신청 정보 처리 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2312568"/>
            <a:ext cx="6434298" cy="3348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주요 기능 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(</a:t>
            </a: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7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/7)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6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7" name="AutoShape 5"/>
          <p:cNvSpPr>
            <a:spLocks noChangeArrowheads="1"/>
          </p:cNvSpPr>
          <p:nvPr/>
        </p:nvSpPr>
        <p:spPr bwMode="blackWhite">
          <a:xfrm>
            <a:off x="539551" y="1556792"/>
            <a:ext cx="6120680" cy="684076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메인 화면(직원): 출/퇴근 기능 및 휴가 신청</a:t>
            </a:r>
            <a:endParaRPr lang="ko-KR" altLang="en-US" sz="21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91580" y="5373216"/>
            <a:ext cx="3240360" cy="576064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출/퇴근 정보 입력 및 참여 사업 진행도 확인 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508" y="2564904"/>
            <a:ext cx="4068452" cy="2484276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600908"/>
            <a:ext cx="4176464" cy="2468394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5004048" y="5409220"/>
            <a:ext cx="3240360" cy="576064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휴가 신청 및 처리 내역 조회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 연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5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3"/>
          <p:cNvSpPr>
            <a:spLocks noChangeArrowheads="1"/>
          </p:cNvSpPr>
          <p:nvPr/>
        </p:nvSpPr>
        <p:spPr>
          <a:xfrm>
            <a:off x="467544" y="2060848"/>
            <a:ext cx="8136904" cy="291632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tIns="46800" anchor="ctr"/>
          <a:lstStyle/>
          <a:p>
            <a:pPr marL="257040" indent="-257040" eaLnBrk="0" hangingPunct="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UI</a:t>
            </a: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 디자인 보완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57040" indent="-257040" eaLnBrk="0" hangingPunct="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매출 관리 기능 보완(관리자)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57040" indent="-257040" eaLnBrk="0" hangingPunct="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급여 관리 기능 추가(관리자)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57040" indent="-257040" eaLnBrk="0" hangingPunct="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업무일지 기능 추가(직원)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57040" indent="-257040" eaLnBrk="0" hangingPunct="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기타 직원 이용 기능 다수 추가</a:t>
            </a:r>
            <a:endParaRPr lang="ko-KR" altLang="en-US">
              <a:latin typeface="Verdana"/>
              <a:ea typeface="굴림"/>
            </a:endParaRPr>
          </a:p>
          <a:p>
            <a:pPr marL="257040" indent="-257040" eaLnBrk="0" hangingPunct="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ko-KR" altLang="en-US">
              <a:latin typeface="Verdana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보완 사항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665046" tIns="687324" rIns="665046" bIns="234696" anchor="t" anchorCtr="0">
            <a:noAutofit/>
          </a:bodyPr>
          <a:lstStyle/>
          <a:p>
            <a:pPr marL="285750" lvl="1" indent="-285750" defTabSz="1268750" latinLnBrk="1">
              <a:spcAft>
                <a:spcPct val="15000"/>
              </a:spcAft>
              <a:buChar char="•"/>
              <a:defRPr lang="ko-KR" altLang="en-US"/>
            </a:pPr>
            <a:endParaRPr lang="en-US" altLang="ko-KR" sz="200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293096"/>
            <a:ext cx="8930580" cy="172819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665046" tIns="687324" rIns="665046" bIns="234696" anchor="t" anchorCtr="0">
            <a:noAutofit/>
          </a:bodyPr>
          <a:lstStyle/>
          <a:p>
            <a:pPr marL="285750" lvl="1" indent="-285750" defTabSz="1268750" latinLnBrk="1">
              <a:spcAft>
                <a:spcPct val="15000"/>
              </a:spcAft>
              <a:buChar char="•"/>
              <a:defRPr lang="ko-KR" altLang="en-US"/>
            </a:pP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blackWhite">
          <a:xfrm>
            <a:off x="548189" y="1556792"/>
            <a:ext cx="266429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보완 사항</a:t>
            </a:r>
            <a:endParaRPr lang="en-US" altLang="ko-KR" sz="28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4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3"/>
          <p:cNvSpPr>
            <a:spLocks noChangeArrowheads="1"/>
          </p:cNvSpPr>
          <p:nvPr/>
        </p:nvSpPr>
        <p:spPr>
          <a:xfrm>
            <a:off x="467544" y="2060848"/>
            <a:ext cx="8244916" cy="381642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tIns="46800" anchor="ctr"/>
          <a:lstStyle/>
          <a:p>
            <a:pPr marL="0" indent="0" eaLnBrk="0" hangingPunct="0">
              <a:lnSpc>
                <a:spcPct val="150000"/>
              </a:lnSpc>
              <a:buNone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기획, 설계, 구현까지 처음으로 전부 혼자 맡아서 해보게 되었습니다. 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0" indent="0" eaLnBrk="0" hangingPunct="0">
              <a:lnSpc>
                <a:spcPct val="150000"/>
              </a:lnSpc>
              <a:buNone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역량의 부족으로 기획 단계에서 생각해 놓은 기능들을 다수 추가하지 못한 점과 구현 단계에서 매끄럽게 넘어간 기억이 없다는 점이 굉장히 아쉬웠습니다.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0" indent="0" eaLnBrk="0" hangingPunct="0">
              <a:lnSpc>
                <a:spcPct val="150000"/>
              </a:lnSpc>
              <a:buNone/>
              <a:defRPr lang="ko-KR" altLang="en-US"/>
            </a:pP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0" indent="0" eaLnBrk="0" hangingPunct="0">
              <a:lnSpc>
                <a:spcPct val="150000"/>
              </a:lnSpc>
              <a:buNone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개발 역량을 한참 더 갈고 닦아야 함을 느끼게 되었고 이번 경험이 제가 조금이나마 감을 찾고 성장할 수 있는 계기가 되었으면 좋겠습니다. 여러모로 아쉬움이 많이 남는 경험이었습니다.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57040" indent="-257040" eaLnBrk="0" hangingPunct="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ko-KR" altLang="en-US">
              <a:latin typeface="Verdana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개발 후기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665046" tIns="687324" rIns="665046" bIns="234696" anchor="t" anchorCtr="0">
            <a:noAutofit/>
          </a:bodyPr>
          <a:lstStyle/>
          <a:p>
            <a:pPr marL="285750" lvl="1" indent="-285750" defTabSz="1268750" latinLnBrk="1">
              <a:spcAft>
                <a:spcPct val="15000"/>
              </a:spcAft>
              <a:buChar char="•"/>
              <a:defRPr lang="ko-KR" altLang="en-US"/>
            </a:pPr>
            <a:endParaRPr lang="en-US" altLang="ko-KR" sz="200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293096"/>
            <a:ext cx="8930580" cy="172819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665046" tIns="687324" rIns="665046" bIns="234696" anchor="t" anchorCtr="0">
            <a:noAutofit/>
          </a:bodyPr>
          <a:lstStyle/>
          <a:p>
            <a:pPr marL="285750" lvl="1" indent="-285750" defTabSz="1268750" latinLnBrk="1">
              <a:spcAft>
                <a:spcPct val="15000"/>
              </a:spcAft>
              <a:buChar char="•"/>
              <a:defRPr lang="ko-KR" altLang="en-US"/>
            </a:pP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blackWhite">
          <a:xfrm>
            <a:off x="548189" y="1556792"/>
            <a:ext cx="266429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개발 후기</a:t>
            </a:r>
            <a:endParaRPr lang="ko-KR" altLang="en-US" sz="28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4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7" name=""/>
          <p:cNvSpPr txBox="1"/>
          <p:nvPr/>
        </p:nvSpPr>
        <p:spPr>
          <a:xfrm>
            <a:off x="2699792" y="3104963"/>
            <a:ext cx="4176464" cy="1440160"/>
          </a:xfrm>
          <a:prstGeom prst="rect">
            <a:avLst/>
          </a:prstGeom>
        </p:spPr>
        <p:txBody>
          <a:bodyPr wrap="square"/>
          <a:p>
            <a:pPr algn="ctr">
              <a:defRPr lang="ko-KR" altLang="en-US"/>
            </a:pPr>
            <a:r>
              <a:rPr lang="ko-KR" altLang="en-US" sz="4800" b="1">
                <a:latin typeface="조선일보명조"/>
                <a:ea typeface="조선일보명조"/>
                <a:cs typeface="조선일보명조"/>
              </a:rPr>
              <a:t>감사합니다</a:t>
            </a:r>
            <a:endParaRPr lang="ko-KR" altLang="en-US" sz="4800" b="1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목차</a:t>
            </a:r>
            <a:endParaRPr lang="en-US" altLang="ko-KR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ko-KR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547532" y="364502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476300" y="306896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개발 일정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284512" y="249289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개발 환경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1921086" y="191824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요구분석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043608" y="13407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프로젝트 개요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</p:txBody>
      </p:sp>
      <p:grpSp>
        <p:nvGrpSpPr>
          <p:cNvPr id="69685" name="Group 53"/>
          <p:cNvGrpSpPr/>
          <p:nvPr/>
        </p:nvGrpSpPr>
        <p:grpSpPr>
          <a:xfrm rot="0">
            <a:off x="726108" y="1429668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8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3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30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2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20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3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grpSp>
        <p:nvGrpSpPr>
          <p:cNvPr id="69692" name="Group 60"/>
          <p:cNvGrpSpPr/>
          <p:nvPr/>
        </p:nvGrpSpPr>
        <p:grpSpPr>
          <a:xfrm rot="0">
            <a:off x="1616286" y="2024606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8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3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30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2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20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3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grpSp>
        <p:nvGrpSpPr>
          <p:cNvPr id="69699" name="Group 67"/>
          <p:cNvGrpSpPr/>
          <p:nvPr/>
        </p:nvGrpSpPr>
        <p:grpSpPr>
          <a:xfrm rot="0">
            <a:off x="1979712" y="2569096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8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3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30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2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20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3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grpSp>
        <p:nvGrpSpPr>
          <p:cNvPr id="69706" name="Group 74"/>
          <p:cNvGrpSpPr/>
          <p:nvPr/>
        </p:nvGrpSpPr>
        <p:grpSpPr>
          <a:xfrm rot="0">
            <a:off x="2139750" y="317056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8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3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30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2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20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3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grpSp>
        <p:nvGrpSpPr>
          <p:cNvPr id="69713" name="Group 81"/>
          <p:cNvGrpSpPr/>
          <p:nvPr/>
        </p:nvGrpSpPr>
        <p:grpSpPr>
          <a:xfrm rot="0">
            <a:off x="2249082" y="3694237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8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3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30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2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20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3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2470386" y="42210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주요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grpSp>
        <p:nvGrpSpPr>
          <p:cNvPr id="47" name="Group 53"/>
          <p:cNvGrpSpPr/>
          <p:nvPr/>
        </p:nvGrpSpPr>
        <p:grpSpPr>
          <a:xfrm rot="0">
            <a:off x="2152886" y="4309988"/>
            <a:ext cx="381000" cy="381000"/>
            <a:chOff x="2078" y="1680"/>
            <a:chExt cx="1615" cy="1615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8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3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30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2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20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3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54" name="AutoShape 51"/>
          <p:cNvSpPr>
            <a:spLocks noChangeArrowheads="1"/>
          </p:cNvSpPr>
          <p:nvPr/>
        </p:nvSpPr>
        <p:spPr bwMode="gray">
          <a:xfrm>
            <a:off x="2177955" y="478387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시연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grpSp>
        <p:nvGrpSpPr>
          <p:cNvPr id="55" name="Group 60"/>
          <p:cNvGrpSpPr/>
          <p:nvPr/>
        </p:nvGrpSpPr>
        <p:grpSpPr>
          <a:xfrm rot="0">
            <a:off x="1873155" y="4890240"/>
            <a:ext cx="381000" cy="381000"/>
            <a:chOff x="2078" y="1680"/>
            <a:chExt cx="1615" cy="1615"/>
          </a:xfrm>
        </p:grpSpPr>
        <p:sp>
          <p:nvSpPr>
            <p:cNvPr id="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8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3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30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2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20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3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62" name="AutoShape 50"/>
          <p:cNvSpPr>
            <a:spLocks noChangeArrowheads="1"/>
          </p:cNvSpPr>
          <p:nvPr/>
        </p:nvSpPr>
        <p:spPr bwMode="gray">
          <a:xfrm>
            <a:off x="1835696" y="53551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보완 사항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grpSp>
        <p:nvGrpSpPr>
          <p:cNvPr id="63" name="Group 67"/>
          <p:cNvGrpSpPr/>
          <p:nvPr/>
        </p:nvGrpSpPr>
        <p:grpSpPr>
          <a:xfrm rot="0">
            <a:off x="1530896" y="5431310"/>
            <a:ext cx="381000" cy="381000"/>
            <a:chOff x="2078" y="1680"/>
            <a:chExt cx="1615" cy="1615"/>
          </a:xfrm>
        </p:grpSpPr>
        <p:sp>
          <p:nvSpPr>
            <p:cNvPr id="64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8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3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30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6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7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2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20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69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3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AutoShape 49"/>
          <p:cNvSpPr>
            <a:spLocks noChangeArrowheads="1"/>
          </p:cNvSpPr>
          <p:nvPr/>
        </p:nvSpPr>
        <p:spPr bwMode="gray">
          <a:xfrm>
            <a:off x="1020118" y="59306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개발 후기</a:t>
            </a:r>
            <a:endParaRPr lang="en-US" altLang="ko-KR" b="1">
              <a:latin typeface="조선일보명조"/>
              <a:ea typeface="조선일보명조"/>
              <a:cs typeface="조선일보명조"/>
            </a:endParaRPr>
          </a:p>
        </p:txBody>
      </p:sp>
      <p:grpSp>
        <p:nvGrpSpPr>
          <p:cNvPr id="71" name="Group 74"/>
          <p:cNvGrpSpPr/>
          <p:nvPr/>
        </p:nvGrpSpPr>
        <p:grpSpPr>
          <a:xfrm rot="0">
            <a:off x="683568" y="6032218"/>
            <a:ext cx="381000" cy="381000"/>
            <a:chOff x="2078" y="1680"/>
            <a:chExt cx="1615" cy="1615"/>
          </a:xfrm>
        </p:grpSpPr>
        <p:sp>
          <p:nvSpPr>
            <p:cNvPr id="72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8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80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30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30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2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20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3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pic>
        <p:nvPicPr>
          <p:cNvPr id="79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rrowheads="1"/>
          </p:cNvSpPr>
          <p:nvPr/>
        </p:nvSpPr>
        <p:spPr>
          <a:xfrm>
            <a:off x="503548" y="3266492"/>
            <a:ext cx="8136904" cy="13681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eaLnBrk="0" hangingPunct="0">
              <a:defRPr lang="ko-KR" altLang="en-US"/>
            </a:pPr>
            <a:endParaRPr lang="en-US" altLang="ko-KR" sz="1400">
              <a:latin typeface="Verdana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프로젝트 개요 </a:t>
            </a:r>
            <a:r>
              <a:rPr lang="en-US" altLang="ko-KR" sz="2800" b="1">
                <a:latin typeface="조선일보명조"/>
                <a:ea typeface="조선일보명조"/>
                <a:cs typeface="조선일보명조"/>
              </a:rPr>
              <a:t>(1/</a:t>
            </a:r>
            <a:r>
              <a:rPr lang="ko-KR" altLang="en-US" sz="2800" b="1">
                <a:latin typeface="조선일보명조"/>
                <a:ea typeface="조선일보명조"/>
                <a:cs typeface="조선일보명조"/>
              </a:rPr>
              <a:t>2</a:t>
            </a:r>
            <a:r>
              <a:rPr lang="en-US" altLang="ko-KR" sz="2800" b="1">
                <a:latin typeface="조선일보명조"/>
                <a:ea typeface="조선일보명조"/>
                <a:cs typeface="조선일보명조"/>
              </a:rPr>
              <a:t>)</a:t>
            </a:r>
            <a:endParaRPr lang="en-US" altLang="ko-KR" sz="28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8" y="3780651"/>
            <a:ext cx="7920882" cy="51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43750" latinLnBrk="1">
              <a:lnSpc>
                <a:spcPct val="70000"/>
              </a:lnSpc>
              <a:spcAft>
                <a:spcPct val="15000"/>
              </a:spcAft>
              <a:buFont typeface="Arial"/>
              <a:buChar char="•"/>
              <a:defRPr lang="ko-KR" altLang="en-US"/>
            </a:pPr>
            <a:r>
              <a:rPr lang="ko-KR" altLang="en-US" sz="2000" b="1" spc="200">
                <a:latin typeface="조선일보명조"/>
                <a:ea typeface="조선일보명조"/>
                <a:cs typeface="조선일보명조"/>
              </a:rPr>
              <a:t>다양한 사업을 운영하는 기관에 여러 관리 기능들을 제공해 주는 프로그램 </a:t>
            </a:r>
            <a:endParaRPr lang="ko-KR" altLang="en-US" sz="2000" b="1" spc="200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blackWhite">
          <a:xfrm>
            <a:off x="539552" y="2618420"/>
            <a:ext cx="338437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사업 관리 프로그램</a:t>
            </a:r>
            <a:endParaRPr lang="ko-KR" altLang="en-US" sz="28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2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/>
        </p:nvSpPr>
        <p:spPr>
          <a:xfrm>
            <a:off x="467544" y="2060848"/>
            <a:ext cx="8136904" cy="1800200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eaLnBrk="0" hangingPunct="0">
              <a:defRPr lang="ko-KR" altLang="en-US"/>
            </a:pPr>
            <a:endParaRPr lang="en-US" altLang="ko-KR" sz="1400">
              <a:latin typeface="Verdana"/>
              <a:ea typeface="굴림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>
          <a:xfrm>
            <a:off x="467544" y="4608287"/>
            <a:ext cx="8136904" cy="13681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eaLnBrk="0" hangingPunct="0">
              <a:defRPr lang="ko-KR" altLang="en-US"/>
            </a:pPr>
            <a:endParaRPr lang="ko-KR" altLang="en-US" sz="1400">
              <a:latin typeface="Verdana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프로젝트 개요 </a:t>
            </a:r>
            <a:r>
              <a:rPr lang="en-US" altLang="ko-KR" sz="2800" b="1">
                <a:latin typeface="조선일보명조"/>
                <a:ea typeface="조선일보명조"/>
                <a:cs typeface="조선일보명조"/>
              </a:rPr>
              <a:t>(2/</a:t>
            </a:r>
            <a:r>
              <a:rPr lang="ko-KR" altLang="en-US" sz="2800" b="1">
                <a:latin typeface="조선일보명조"/>
                <a:ea typeface="조선일보명조"/>
                <a:cs typeface="조선일보명조"/>
              </a:rPr>
              <a:t>2</a:t>
            </a:r>
            <a:r>
              <a:rPr lang="en-US" altLang="ko-KR" sz="2800" b="1">
                <a:latin typeface="조선일보명조"/>
                <a:ea typeface="조선일보명조"/>
                <a:cs typeface="조선일보명조"/>
              </a:rPr>
              <a:t>)</a:t>
            </a:r>
            <a:endParaRPr lang="en-US" altLang="ko-KR" sz="28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350954"/>
            <a:ext cx="7992888" cy="95422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89999" tIns="46800" rIns="89999" bIns="46800" anchor="t" anchorCtr="0">
            <a:noAutofit/>
          </a:bodyPr>
          <a:lstStyle/>
          <a:p>
            <a:pPr marL="0" lvl="1" defTabSz="1443750" latinLnBrk="1">
              <a:spcBef>
                <a:spcPts val="800"/>
              </a:spcBef>
              <a:spcAft>
                <a:spcPct val="15000"/>
              </a:spcAft>
              <a:defRPr lang="ko-KR" altLang="en-US"/>
            </a:pP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4890284"/>
            <a:ext cx="7992888" cy="95308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89999" tIns="46800" rIns="89999" bIns="46800" anchor="t" anchorCtr="0">
            <a:noAutofit/>
          </a:bodyPr>
          <a:lstStyle/>
          <a:p>
            <a:pPr marL="0" lvl="1" defTabSz="1268750" latinLnBrk="1">
              <a:spcBef>
                <a:spcPts val="800"/>
              </a:spcBef>
              <a:spcAft>
                <a:spcPct val="15000"/>
              </a:spcAft>
              <a:defRPr lang="ko-KR" altLang="en-US"/>
            </a:pP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539552" y="4098844"/>
            <a:ext cx="266429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개발 목표</a:t>
            </a:r>
            <a:endParaRPr lang="en-US" altLang="ko-KR" sz="28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blackWhite">
          <a:xfrm>
            <a:off x="539552" y="1556792"/>
            <a:ext cx="266429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개발 동기</a:t>
            </a:r>
            <a:endParaRPr lang="en-US" altLang="ko-KR" sz="28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5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9" name="TextBox 5"/>
          <p:cNvSpPr txBox="1"/>
          <p:nvPr/>
        </p:nvSpPr>
        <p:spPr>
          <a:xfrm>
            <a:off x="611559" y="2348880"/>
            <a:ext cx="7920882" cy="1373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398634" latinLnBrk="1">
              <a:spcAft>
                <a:spcPct val="15000"/>
              </a:spcAft>
              <a:buFont typeface="Arial"/>
              <a:buChar char="•"/>
              <a:defRPr lang="ko-KR" altLang="en-US"/>
            </a:pPr>
            <a:r>
              <a:rPr lang="ko-KR" altLang="en-US" sz="1900" b="1" spc="200">
                <a:latin typeface="조선일보명조"/>
                <a:ea typeface="조선일보명조"/>
                <a:cs typeface="조선일보명조"/>
              </a:rPr>
              <a:t>과거 근무했던 기관에서 사용하던 프로그램의 보완점 다수 발견 </a:t>
            </a:r>
            <a:endParaRPr lang="ko-KR" altLang="en-US" sz="1900" b="1" spc="200">
              <a:latin typeface="조선일보명조"/>
              <a:ea typeface="조선일보명조"/>
              <a:cs typeface="조선일보명조"/>
            </a:endParaRPr>
          </a:p>
          <a:p>
            <a:pPr marL="285750" lvl="1" indent="-285750" defTabSz="1398634" latinLnBrk="1">
              <a:spcAft>
                <a:spcPct val="15000"/>
              </a:spcAft>
              <a:buFont typeface="Arial"/>
              <a:buChar char="•"/>
              <a:defRPr lang="ko-KR" altLang="en-US"/>
            </a:pPr>
            <a:r>
              <a:rPr lang="ko-KR" altLang="en-US" sz="1900" b="1" spc="200">
                <a:latin typeface="조선일보명조"/>
                <a:ea typeface="조선일보명조"/>
                <a:cs typeface="조선일보명조"/>
              </a:rPr>
              <a:t>보유 기능이 적었던 탓에 사용 범위의 한계 존재</a:t>
            </a:r>
            <a:endParaRPr lang="ko-KR" altLang="en-US" sz="1900" b="1" spc="200">
              <a:latin typeface="조선일보명조"/>
              <a:ea typeface="조선일보명조"/>
              <a:cs typeface="조선일보명조"/>
            </a:endParaRPr>
          </a:p>
          <a:p>
            <a:pPr marL="285750" lvl="1" indent="-285750" defTabSz="1398634" latinLnBrk="1">
              <a:spcAft>
                <a:spcPct val="15000"/>
              </a:spcAft>
              <a:buFont typeface="Arial"/>
              <a:buChar char="•"/>
              <a:defRPr lang="ko-KR" altLang="en-US"/>
            </a:pPr>
            <a:r>
              <a:rPr lang="ko-KR" altLang="en-US" sz="1900" b="1" spc="200">
                <a:latin typeface="조선일보명조"/>
                <a:ea typeface="조선일보명조"/>
                <a:cs typeface="조선일보명조"/>
              </a:rPr>
              <a:t>일부 기록 사항들을 수기로 적어야 하는 상황 발생</a:t>
            </a:r>
            <a:endParaRPr lang="ko-KR" altLang="en-US" sz="1900" b="1" spc="200">
              <a:latin typeface="조선일보명조"/>
              <a:ea typeface="조선일보명조"/>
              <a:cs typeface="조선일보명조"/>
            </a:endParaRPr>
          </a:p>
          <a:p>
            <a:pPr marL="285750" lvl="1" indent="-285750" defTabSz="1398634" latinLnBrk="1">
              <a:spcAft>
                <a:spcPct val="15000"/>
              </a:spcAft>
              <a:buFont typeface="Arial"/>
              <a:buChar char="•"/>
              <a:defRPr lang="ko-KR" altLang="en-US"/>
            </a:pPr>
            <a:r>
              <a:rPr lang="ko-KR" altLang="en-US" sz="1900" b="1" spc="200">
                <a:latin typeface="조선일보명조"/>
                <a:ea typeface="조선일보명조"/>
                <a:cs typeface="조선일보명조"/>
              </a:rPr>
              <a:t>이를 보완할 수 있는 프로그램 제작하고자 함</a:t>
            </a:r>
            <a:endParaRPr lang="ko-KR" altLang="en-US" sz="1900" b="1" spc="200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611559" y="4833156"/>
            <a:ext cx="7920882" cy="1308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398634" latinLnBrk="1">
              <a:spcAft>
                <a:spcPct val="15000"/>
              </a:spcAft>
              <a:buFont typeface="Arial"/>
              <a:buChar char="•"/>
              <a:defRPr lang="ko-KR" altLang="en-US"/>
            </a:pPr>
            <a:r>
              <a:rPr lang="ko-KR" altLang="en-US" sz="2000" b="1" spc="200">
                <a:latin typeface="조선일보명조"/>
                <a:ea typeface="조선일보명조"/>
                <a:cs typeface="조선일보명조"/>
              </a:rPr>
              <a:t>관리자 및 직원들이 간편하게 사용 가능한 프로그램 제작</a:t>
            </a:r>
            <a:endParaRPr lang="ko-KR" altLang="en-US" sz="2000" b="1" spc="200">
              <a:latin typeface="조선일보명조"/>
              <a:ea typeface="조선일보명조"/>
              <a:cs typeface="조선일보명조"/>
            </a:endParaRPr>
          </a:p>
          <a:p>
            <a:pPr marL="285750" lvl="1" indent="-285750" defTabSz="1398634" latinLnBrk="1">
              <a:spcAft>
                <a:spcPct val="15000"/>
              </a:spcAft>
              <a:buFont typeface="Arial"/>
              <a:buChar char="•"/>
              <a:defRPr lang="ko-KR" altLang="en-US"/>
            </a:pPr>
            <a:r>
              <a:rPr lang="ko-KR" altLang="en-US" sz="2000" b="1" spc="200">
                <a:latin typeface="조선일보명조"/>
                <a:ea typeface="조선일보명조"/>
                <a:cs typeface="조선일보명조"/>
              </a:rPr>
              <a:t>사업 운영에 도움을 줄 수 있는 다양한 기능을 보유한 프로그램 제작</a:t>
            </a:r>
            <a:endParaRPr lang="ko-KR" altLang="en-US" sz="2000" b="1" spc="200">
              <a:latin typeface="조선일보명조"/>
              <a:ea typeface="조선일보명조"/>
              <a:cs typeface="조선일보명조"/>
            </a:endParaRPr>
          </a:p>
          <a:p>
            <a:pPr marL="285750" lvl="1" indent="-285750" defTabSz="1398634" latinLnBrk="1">
              <a:lnSpc>
                <a:spcPct val="70000"/>
              </a:lnSpc>
              <a:spcAft>
                <a:spcPct val="15000"/>
              </a:spcAft>
              <a:buFont typeface="Arial"/>
              <a:buChar char="•"/>
              <a:defRPr lang="ko-KR" altLang="en-US"/>
            </a:pPr>
            <a:endParaRPr lang="ko-KR" altLang="en-US" sz="2000" b="1" spc="200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요구분석</a:t>
            </a:r>
            <a:endParaRPr lang="ko-KR" altLang="en-US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>
          <a:xfrm>
            <a:off x="540456" y="1717004"/>
            <a:ext cx="8136000" cy="214404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latinLnBrk="1">
              <a:defRPr lang="ko-KR" altLang="en-US"/>
            </a:pPr>
            <a:endParaRPr lang="ko-KR" altLang="en-US" sz="800"/>
          </a:p>
          <a:p>
            <a:pPr marL="285750" indent="-285750" latinLnBrk="1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 latinLnBrk="1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 latinLnBrk="1">
              <a:lnSpc>
                <a:spcPct val="150000"/>
              </a:lnSpc>
              <a:buFont typeface="Arial"/>
              <a:buNone/>
              <a:defRPr lang="ko-KR" altLang="en-US"/>
            </a:pPr>
            <a:endParaRPr lang="en-US" altLang="ko-KR"/>
          </a:p>
          <a:p>
            <a:pPr marL="285750" indent="-285750" latinLnBrk="1"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진행중인 또는 진행 예정인 사업의 관리 및 진행 현황 확인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85750" indent="-285750" latinLnBrk="1"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직원 정보 열람 및 관리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85750" indent="-285750" latinLnBrk="1"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사업 일정 열람 및 관리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85750" indent="-285750" latinLnBrk="1"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사업별 매출 및 연도별 매출 확인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85750" indent="-285750" latinLnBrk="1"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직원 근태 기록 열람 및 휴가 승인/반려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85750" indent="-285750" latinLnBrk="1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85750" indent="-285750" latinLnBrk="1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 latinLnBrk="1">
              <a:buFont typeface="Arial"/>
              <a:buChar char="•"/>
              <a:defRPr lang="ko-KR" altLang="en-US"/>
            </a:pPr>
            <a:endParaRPr lang="en-US" altLang="ko-KR"/>
          </a:p>
          <a:p>
            <a:pPr marL="285750" indent="-285750" latinLnBrk="1">
              <a:buFont typeface="Arial"/>
              <a:buChar char="•"/>
              <a:defRPr lang="ko-KR" altLang="en-US"/>
            </a:pPr>
            <a:endParaRPr lang="en-US" altLang="ko-KR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>
          <a:xfrm>
            <a:off x="571472" y="4365104"/>
            <a:ext cx="8136904" cy="172819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latinLnBrk="1">
              <a:defRPr lang="ko-KR" altLang="en-US"/>
            </a:pPr>
            <a:endParaRPr lang="ko-KR" altLang="en-US" sz="1000" b="1"/>
          </a:p>
          <a:p>
            <a:pPr marL="285750" indent="-285750" latinLnBrk="1"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출/퇴근 이력 기록 및 열람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85750" indent="-285750" latinLnBrk="1"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참여중인 사업의 진행 현황 확인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  <a:p>
            <a:pPr marL="285750" indent="-285750" latinLnBrk="1">
              <a:buFont typeface="Arial"/>
              <a:buChar char="•"/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휴가 신청 및 처리 현황 조회 기능</a:t>
            </a:r>
            <a:endParaRPr lang="ko-KR" altLang="en-US" b="1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1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2" name="AutoShape 5"/>
          <p:cNvSpPr>
            <a:spLocks noChangeArrowheads="1"/>
          </p:cNvSpPr>
          <p:nvPr/>
        </p:nvSpPr>
        <p:spPr bwMode="blackWhite">
          <a:xfrm>
            <a:off x="683568" y="1466292"/>
            <a:ext cx="266429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관리자</a:t>
            </a:r>
            <a:endParaRPr lang="ko-KR" altLang="en-US" sz="28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3568" y="3986572"/>
            <a:ext cx="266429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직원</a:t>
            </a:r>
            <a:endParaRPr lang="ko-KR" altLang="en-US" sz="28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 rot="0">
            <a:off x="467544" y="3140968"/>
            <a:ext cx="4464496" cy="1512168"/>
            <a:chOff x="467544" y="1556792"/>
            <a:chExt cx="4464496" cy="1512168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lvl="1">
                <a:defRPr lang="ko-KR" altLang="en-US"/>
              </a:pPr>
              <a:endParaRPr lang="en-US" altLang="ko-KR" sz="700"/>
            </a:p>
            <a:p>
              <a:pPr marL="742950" lvl="1" indent="-285750">
                <a:buFont typeface="Arial"/>
                <a:buChar char="•"/>
                <a:defRPr lang="ko-KR" altLang="en-US"/>
              </a:pPr>
              <a:r>
                <a:rPr lang="en-US" altLang="ko-KR" b="1">
                  <a:latin typeface="조선일보명조"/>
                  <a:ea typeface="조선일보명조"/>
                  <a:cs typeface="조선일보명조"/>
                </a:rPr>
                <a:t>Oracle Database</a:t>
              </a:r>
              <a:endParaRPr lang="en-US" altLang="ko-KR" b="1">
                <a:latin typeface="조선일보명조"/>
                <a:ea typeface="조선일보명조"/>
                <a:cs typeface="조선일보명조"/>
              </a:endParaRPr>
            </a:p>
            <a:p>
              <a:pPr marL="742950" lvl="1" indent="-285750">
                <a:buFont typeface="Arial"/>
                <a:buChar char="•"/>
                <a:defRPr lang="ko-KR" altLang="en-US"/>
              </a:pPr>
              <a:r>
                <a:rPr lang="en-US" altLang="ko-KR" b="1">
                  <a:latin typeface="조선일보명조"/>
                  <a:ea typeface="조선일보명조"/>
                  <a:cs typeface="조선일보명조"/>
                </a:rPr>
                <a:t>Visual studio 2017</a:t>
              </a:r>
              <a:endParaRPr lang="en-US" altLang="ko-KR" b="1"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 lang="ko-KR" altLang="en-US"/>
              </a:pPr>
              <a:r>
                <a:rPr lang="ko-KR" altLang="en-US" sz="2800">
                  <a:solidFill>
                    <a:schemeClr val="bg1"/>
                  </a:solidFill>
                  <a:latin typeface="조선일보명조"/>
                  <a:ea typeface="조선일보명조"/>
                  <a:cs typeface="조선일보명조"/>
                </a:rPr>
                <a:t>개발도구</a:t>
              </a:r>
              <a:endParaRPr lang="ko-KR" altLang="en-US" sz="280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67544" y="4768577"/>
            <a:ext cx="4464496" cy="1540743"/>
            <a:chOff x="467544" y="1528217"/>
            <a:chExt cx="4464496" cy="1540743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lvl="1">
                <a:defRPr lang="ko-KR" altLang="en-US"/>
              </a:pPr>
              <a:endParaRPr lang="en-US" altLang="ko-KR" sz="700"/>
            </a:p>
            <a:p>
              <a:pPr marL="742950" lvl="1" indent="-285750">
                <a:buFont typeface="Arial"/>
                <a:buChar char="•"/>
                <a:defRPr lang="ko-KR" altLang="en-US"/>
              </a:pPr>
              <a:r>
                <a:rPr lang="en-US" altLang="ko-KR" b="1">
                  <a:latin typeface="조선일보명조"/>
                  <a:ea typeface="조선일보명조"/>
                  <a:cs typeface="조선일보명조"/>
                </a:rPr>
                <a:t>C#</a:t>
              </a:r>
              <a:endParaRPr lang="en-US" altLang="ko-KR" b="1">
                <a:latin typeface="조선일보명조"/>
                <a:ea typeface="조선일보명조"/>
                <a:cs typeface="조선일보명조"/>
              </a:endParaRPr>
            </a:p>
            <a:p>
              <a:pPr marL="742950" lvl="1" indent="-285750">
                <a:buFont typeface="Arial"/>
                <a:buChar char="•"/>
                <a:defRPr lang="ko-KR" altLang="en-US"/>
              </a:pPr>
              <a:r>
                <a:rPr lang="en-US" altLang="ko-KR" b="1">
                  <a:latin typeface="조선일보명조"/>
                  <a:ea typeface="조선일보명조"/>
                  <a:cs typeface="조선일보명조"/>
                </a:rPr>
                <a:t>SQL</a:t>
              </a:r>
              <a:endParaRPr lang="en-US" altLang="ko-KR" b="1"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blackWhite">
            <a:xfrm>
              <a:off x="539552" y="1528217"/>
              <a:ext cx="2664296" cy="702568"/>
            </a:xfrm>
            <a:prstGeom prst="roundRect">
              <a:avLst>
                <a:gd name="adj" fmla="val 9106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 lang="ko-KR" altLang="en-US"/>
              </a:pPr>
              <a:r>
                <a:rPr lang="ko-KR" altLang="en-US" sz="2800">
                  <a:solidFill>
                    <a:schemeClr val="bg1"/>
                  </a:solidFill>
                  <a:latin typeface="조선일보명조"/>
                  <a:ea typeface="조선일보명조"/>
                  <a:cs typeface="조선일보명조"/>
                </a:rPr>
                <a:t>개발언어</a:t>
              </a:r>
              <a:endParaRPr lang="ko-KR" altLang="en-US" sz="280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개발 환경</a:t>
            </a:r>
            <a:endParaRPr lang="ko-KR" altLang="en-US">
              <a:latin typeface="조선일보명조"/>
              <a:ea typeface="조선일보명조"/>
              <a:cs typeface="조선일보명조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467544" y="1484784"/>
            <a:ext cx="4464496" cy="1512168"/>
            <a:chOff x="467544" y="1556792"/>
            <a:chExt cx="4464496" cy="1512168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lvl="1">
                <a:defRPr lang="ko-KR" altLang="en-US"/>
              </a:pPr>
              <a:endParaRPr lang="en-US" altLang="ko-KR"/>
            </a:p>
            <a:p>
              <a:pPr marL="628650" lvl="1" indent="-171450">
                <a:lnSpc>
                  <a:spcPct val="50000"/>
                </a:lnSpc>
                <a:buFont typeface="Arial"/>
                <a:buChar char="•"/>
                <a:defRPr lang="ko-KR" altLang="en-US"/>
              </a:pPr>
              <a:r>
                <a:rPr lang="en-US" altLang="ko-KR" b="1">
                  <a:latin typeface="조선일보명조"/>
                  <a:ea typeface="조선일보명조"/>
                  <a:cs typeface="조선일보명조"/>
                </a:rPr>
                <a:t>Windows 10</a:t>
              </a:r>
              <a:endParaRPr lang="en-US" altLang="ko-KR" b="1">
                <a:latin typeface="조선일보명조"/>
                <a:ea typeface="조선일보명조"/>
                <a:cs typeface="조선일보명조"/>
              </a:endParaRP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 lang="ko-KR" altLang="en-US"/>
              </a:pPr>
              <a:r>
                <a:rPr lang="ko-KR" altLang="en-US" sz="2800">
                  <a:solidFill>
                    <a:schemeClr val="bg1"/>
                  </a:solidFill>
                  <a:latin typeface="조선일보명조"/>
                  <a:ea typeface="조선일보명조"/>
                  <a:cs typeface="조선일보명조"/>
                </a:rPr>
                <a:t>운영체제</a:t>
              </a:r>
              <a:endParaRPr lang="ko-KR" altLang="en-US" sz="280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endParaRPr>
            </a:p>
          </p:txBody>
        </p:sp>
      </p:grpSp>
      <p:pic>
        <p:nvPicPr>
          <p:cNvPr id="20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pic>
        <p:nvPicPr>
          <p:cNvPr id="20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2120" y="1736812"/>
            <a:ext cx="2173424" cy="1448949"/>
          </a:xfrm>
          <a:prstGeom prst="rect">
            <a:avLst/>
          </a:prstGeom>
        </p:spPr>
      </p:pic>
      <p:pic>
        <p:nvPicPr>
          <p:cNvPr id="20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3753036"/>
            <a:ext cx="1692188" cy="846094"/>
          </a:xfrm>
          <a:prstGeom prst="rect">
            <a:avLst/>
          </a:prstGeom>
        </p:spPr>
      </p:pic>
      <p:pic>
        <p:nvPicPr>
          <p:cNvPr id="205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40052" y="3588524"/>
            <a:ext cx="2129222" cy="1064611"/>
          </a:xfrm>
          <a:prstGeom prst="rect">
            <a:avLst/>
          </a:prstGeom>
        </p:spPr>
      </p:pic>
      <p:pic>
        <p:nvPicPr>
          <p:cNvPr id="205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256076" y="5265204"/>
            <a:ext cx="1823863" cy="1025923"/>
          </a:xfrm>
          <a:prstGeom prst="rect">
            <a:avLst/>
          </a:prstGeom>
        </p:spPr>
      </p:pic>
      <p:pic>
        <p:nvPicPr>
          <p:cNvPr id="205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00292" y="5409220"/>
            <a:ext cx="1620180" cy="84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개발 일정</a:t>
            </a:r>
            <a:endParaRPr lang="ko-KR" altLang="en-US">
              <a:latin typeface="조선일보명조"/>
              <a:ea typeface="조선일보명조"/>
              <a:cs typeface="조선일보명조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85646" y="1664804"/>
          <a:ext cx="6372708" cy="43442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8081"/>
                <a:gridCol w="1215133"/>
                <a:gridCol w="1215133"/>
                <a:gridCol w="1209457"/>
                <a:gridCol w="1024901"/>
              </a:tblGrid>
              <a:tr h="5040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조선일보명조"/>
                          <a:ea typeface="조선일보명조"/>
                          <a:cs typeface="조선일보명조"/>
                        </a:rPr>
                        <a:t>9월</a:t>
                      </a:r>
                      <a:endParaRPr lang="ko-KR" altLang="en-US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조선일보명조"/>
                          <a:ea typeface="조선일보명조"/>
                          <a:cs typeface="조선일보명조"/>
                        </a:rPr>
                        <a:t>1</a:t>
                      </a:r>
                      <a:r>
                        <a:rPr lang="ko-KR" altLang="en-US">
                          <a:latin typeface="조선일보명조"/>
                          <a:ea typeface="조선일보명조"/>
                          <a:cs typeface="조선일보명조"/>
                        </a:rPr>
                        <a:t>0월</a:t>
                      </a:r>
                      <a:endParaRPr lang="ko-KR" altLang="en-US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조선일보명조"/>
                          <a:ea typeface="조선일보명조"/>
                          <a:cs typeface="조선일보명조"/>
                        </a:rPr>
                        <a:t>11월</a:t>
                      </a:r>
                      <a:endParaRPr lang="ko-KR" altLang="en-US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조선일보명조"/>
                          <a:ea typeface="조선일보명조"/>
                          <a:cs typeface="조선일보명조"/>
                        </a:rPr>
                        <a:t>12월</a:t>
                      </a:r>
                      <a:endParaRPr lang="ko-KR" altLang="en-US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</a:tr>
              <a:tr h="6400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latin typeface="조선일보명조"/>
                          <a:ea typeface="조선일보명조"/>
                          <a:cs typeface="조선일보명조"/>
                        </a:rPr>
                        <a:t>프로젝트 기획</a:t>
                      </a:r>
                      <a:endParaRPr lang="ko-KR" altLang="en-US" sz="16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00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latin typeface="조선일보명조"/>
                          <a:ea typeface="조선일보명조"/>
                          <a:cs typeface="조선일보명조"/>
                        </a:rPr>
                        <a:t>기초 설계</a:t>
                      </a:r>
                      <a:endParaRPr lang="ko-KR" altLang="en-US" sz="16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00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600" b="1">
                          <a:latin typeface="조선일보명조"/>
                          <a:ea typeface="조선일보명조"/>
                          <a:cs typeface="조선일보명조"/>
                        </a:rPr>
                        <a:t>UI</a:t>
                      </a:r>
                      <a:r>
                        <a:rPr lang="ko-KR" altLang="en-US" sz="1600" b="1">
                          <a:latin typeface="조선일보명조"/>
                          <a:ea typeface="조선일보명조"/>
                          <a:cs typeface="조선일보명조"/>
                        </a:rPr>
                        <a:t> 디자인</a:t>
                      </a:r>
                      <a:endParaRPr lang="ko-KR" altLang="en-US" sz="16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00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latin typeface="조선일보명조"/>
                          <a:ea typeface="조선일보명조"/>
                          <a:cs typeface="조선일보명조"/>
                        </a:rPr>
                        <a:t>데이터베이스 설계</a:t>
                      </a:r>
                      <a:endParaRPr lang="ko-KR" altLang="en-US" sz="16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00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latin typeface="조선일보명조"/>
                          <a:ea typeface="조선일보명조"/>
                          <a:cs typeface="조선일보명조"/>
                        </a:rPr>
                        <a:t>코딩</a:t>
                      </a:r>
                      <a:endParaRPr lang="ko-KR" altLang="en-US" sz="16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00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latin typeface="조선일보명조"/>
                          <a:ea typeface="조선일보명조"/>
                          <a:cs typeface="조선일보명조"/>
                        </a:rPr>
                        <a:t>수정 및 보완</a:t>
                      </a:r>
                      <a:endParaRPr lang="ko-KR" altLang="en-US" sz="1600" b="1">
                        <a:latin typeface="조선일보명조"/>
                        <a:ea typeface="조선일보명조"/>
                        <a:cs typeface="조선일보명조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3095836" y="2312876"/>
            <a:ext cx="540060" cy="360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marL="0" indent="0" algn="l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rgbClr val="ffff00"/>
              </a:solidFill>
              <a:latin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81270" y="2960948"/>
            <a:ext cx="1002698" cy="360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marL="0" indent="0" algn="l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99892" y="3573016"/>
            <a:ext cx="1116124" cy="360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marL="0" indent="0" algn="l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11960" y="4216412"/>
            <a:ext cx="1296143" cy="360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marL="0" indent="0" algn="l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16016" y="4861644"/>
            <a:ext cx="2376264" cy="360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marL="0" indent="0" algn="l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92080" y="5481228"/>
            <a:ext cx="1944216" cy="36004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marL="0" indent="0" algn="l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15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기능</a:t>
            </a:r>
            <a:endParaRPr lang="ko-KR" altLang="en-US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57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27" name=""/>
          <p:cNvSpPr/>
          <p:nvPr/>
        </p:nvSpPr>
        <p:spPr>
          <a:xfrm>
            <a:off x="3707904" y="1484784"/>
            <a:ext cx="1764196" cy="504056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p>
            <a:pPr marL="0" indent="0" algn="ctr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1" i="0" u="none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관리자</a:t>
            </a:r>
            <a:endParaRPr lang="ko-KR" altLang="en-US" sz="1800" b="1" i="0" u="none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28" name=""/>
          <p:cNvSpPr/>
          <p:nvPr/>
        </p:nvSpPr>
        <p:spPr>
          <a:xfrm>
            <a:off x="539551" y="2528900"/>
            <a:ext cx="1260140" cy="468052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p>
            <a:pPr marL="0" indent="0" algn="ctr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1" i="0" u="none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사업 관리</a:t>
            </a:r>
            <a:endParaRPr lang="ko-KR" altLang="en-US" sz="1800" b="1" i="0" u="none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cxnSp>
        <p:nvCxnSpPr>
          <p:cNvPr id="132" name=""/>
          <p:cNvCxnSpPr>
            <a:stCxn id="128" idx="0"/>
            <a:endCxn id="127" idx="2"/>
          </p:cNvCxnSpPr>
          <p:nvPr/>
        </p:nvCxnSpPr>
        <p:spPr>
          <a:xfrm rot="5400000" flipH="1" flipV="1">
            <a:off x="2609782" y="548680"/>
            <a:ext cx="540060" cy="34203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133" name=""/>
          <p:cNvSpPr/>
          <p:nvPr/>
        </p:nvSpPr>
        <p:spPr>
          <a:xfrm>
            <a:off x="2267744" y="2528900"/>
            <a:ext cx="1260140" cy="468052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1" i="0" u="none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일정 관리</a:t>
            </a:r>
            <a:endParaRPr lang="ko-KR" altLang="en-US" sz="1800" b="1" i="0" u="none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34" name=""/>
          <p:cNvSpPr/>
          <p:nvPr/>
        </p:nvSpPr>
        <p:spPr>
          <a:xfrm>
            <a:off x="3968887" y="2519914"/>
            <a:ext cx="1260140" cy="468052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1" i="0" u="none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직원 관리</a:t>
            </a:r>
            <a:endParaRPr lang="ko-KR" altLang="en-US" sz="1800" b="1" i="0" u="none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35" name=""/>
          <p:cNvSpPr/>
          <p:nvPr/>
        </p:nvSpPr>
        <p:spPr>
          <a:xfrm>
            <a:off x="5940152" y="2528900"/>
            <a:ext cx="1260140" cy="468052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1" i="0" u="none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매출 관리</a:t>
            </a:r>
            <a:endParaRPr lang="ko-KR" altLang="en-US" sz="1800" b="1" i="0" u="none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36" name=""/>
          <p:cNvSpPr/>
          <p:nvPr/>
        </p:nvSpPr>
        <p:spPr>
          <a:xfrm>
            <a:off x="7668344" y="2528900"/>
            <a:ext cx="1260140" cy="468052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1" i="0" u="none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근태 관리</a:t>
            </a:r>
            <a:endParaRPr lang="ko-KR" altLang="en-US" sz="1800" b="1" i="0" u="none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cxnSp>
        <p:nvCxnSpPr>
          <p:cNvPr id="137" name=""/>
          <p:cNvCxnSpPr>
            <a:stCxn id="133" idx="0"/>
            <a:endCxn id="127" idx="2"/>
          </p:cNvCxnSpPr>
          <p:nvPr/>
        </p:nvCxnSpPr>
        <p:spPr>
          <a:xfrm rot="5400000" flipH="1" flipV="1">
            <a:off x="3473878" y="1412776"/>
            <a:ext cx="540060" cy="16921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38" name=""/>
          <p:cNvCxnSpPr>
            <a:stCxn id="134" idx="0"/>
            <a:endCxn id="127" idx="2"/>
          </p:cNvCxnSpPr>
          <p:nvPr/>
        </p:nvCxnSpPr>
        <p:spPr>
          <a:xfrm rot="5400000" flipH="1">
            <a:off x="4328942" y="2249899"/>
            <a:ext cx="531074" cy="89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39" name=""/>
          <p:cNvCxnSpPr>
            <a:stCxn id="135" idx="0"/>
            <a:endCxn id="127" idx="2"/>
          </p:cNvCxnSpPr>
          <p:nvPr/>
        </p:nvCxnSpPr>
        <p:spPr>
          <a:xfrm rot="5400000" flipH="1">
            <a:off x="5310082" y="1268760"/>
            <a:ext cx="540060" cy="19802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40" name=""/>
          <p:cNvCxnSpPr>
            <a:stCxn id="136" idx="0"/>
            <a:endCxn id="127" idx="2"/>
          </p:cNvCxnSpPr>
          <p:nvPr/>
        </p:nvCxnSpPr>
        <p:spPr>
          <a:xfrm rot="5400000" flipH="1">
            <a:off x="6174178" y="404664"/>
            <a:ext cx="540060" cy="37084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141" name=""/>
          <p:cNvSpPr txBox="1"/>
          <p:nvPr/>
        </p:nvSpPr>
        <p:spPr>
          <a:xfrm>
            <a:off x="359532" y="3176972"/>
            <a:ext cx="1584176" cy="792088"/>
          </a:xfrm>
          <a:prstGeom prst="rect">
            <a:avLst/>
          </a:prstGeom>
        </p:spPr>
        <p:txBody>
          <a:bodyPr wrap="square"/>
          <a:p>
            <a:pPr marL="0" indent="0">
              <a:buNone/>
              <a:defRPr lang="ko-KR" altLang="en-US"/>
            </a:pPr>
            <a:r>
              <a:rPr lang="ko-KR" altLang="en-US" sz="1600" b="1" spc="0">
                <a:latin typeface="조선일보명조"/>
                <a:ea typeface="조선일보명조"/>
                <a:cs typeface="조선일보명조"/>
              </a:rPr>
              <a:t>사업 추가/삭제</a:t>
            </a:r>
            <a:endParaRPr lang="ko-KR" altLang="en-US" sz="1600" b="1" spc="0">
              <a:latin typeface="조선일보명조"/>
              <a:ea typeface="조선일보명조"/>
              <a:cs typeface="조선일보명조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600" b="1" spc="0">
                <a:latin typeface="조선일보명조"/>
                <a:ea typeface="조선일보명조"/>
                <a:cs typeface="조선일보명조"/>
              </a:rPr>
              <a:t>사업 진행도 확인</a:t>
            </a:r>
            <a:endParaRPr lang="ko-KR" altLang="en-US" sz="1600" b="1" spc="0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159732" y="3176972"/>
            <a:ext cx="1440160" cy="792088"/>
          </a:xfrm>
          <a:prstGeom prst="rect">
            <a:avLst/>
          </a:prstGeom>
        </p:spPr>
        <p:txBody>
          <a:bodyPr wrap="square"/>
          <a:lstStyle/>
          <a:p>
            <a:pPr marL="0" indent="0">
              <a:buNone/>
              <a:defRPr lang="ko-KR" altLang="en-US"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일정 추가/삭제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일정 열람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3851920" y="3176972"/>
            <a:ext cx="1980220" cy="792088"/>
          </a:xfrm>
          <a:prstGeom prst="rect">
            <a:avLst/>
          </a:prstGeom>
        </p:spPr>
        <p:txBody>
          <a:bodyPr wrap="square"/>
          <a:lstStyle/>
          <a:p>
            <a:pPr marL="0" indent="0">
              <a:buNone/>
              <a:defRPr lang="ko-KR" altLang="en-US"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직원 정보 열람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직원 추가/수정/삭제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5868144" y="3176972"/>
            <a:ext cx="1836204" cy="792088"/>
          </a:xfrm>
          <a:prstGeom prst="rect">
            <a:avLst/>
          </a:prstGeom>
        </p:spPr>
        <p:txBody>
          <a:bodyPr wrap="square"/>
          <a:lstStyle/>
          <a:p>
            <a:pPr marL="0" indent="0">
              <a:buNone/>
              <a:defRPr lang="ko-KR" altLang="en-US"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매출 정보 열람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매출 그래프 확인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7632847" y="3176972"/>
            <a:ext cx="1691680" cy="792088"/>
          </a:xfrm>
          <a:prstGeom prst="rect">
            <a:avLst/>
          </a:prstGeom>
        </p:spPr>
        <p:txBody>
          <a:bodyPr wrap="square"/>
          <a:lstStyle/>
          <a:p>
            <a:pPr marL="0" indent="0">
              <a:buNone/>
              <a:defRPr lang="ko-KR" altLang="en-US"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직원 근태 확인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600" b="1">
                <a:latin typeface="조선일보명조"/>
                <a:ea typeface="조선일보명조"/>
                <a:cs typeface="조선일보명조"/>
              </a:rPr>
              <a:t>휴가 승인/반려</a:t>
            </a:r>
            <a:endParaRPr lang="ko-KR" altLang="en-US" sz="1600" b="1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46" name=""/>
          <p:cNvSpPr/>
          <p:nvPr/>
        </p:nvSpPr>
        <p:spPr>
          <a:xfrm>
            <a:off x="3689902" y="4041068"/>
            <a:ext cx="1764196" cy="504056"/>
          </a:xfrm>
          <a:prstGeom prst="roundRect">
            <a:avLst>
              <a:gd name="adj" fmla="val 16667"/>
            </a:avLst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1" i="0" u="none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직원</a:t>
            </a:r>
            <a:endParaRPr lang="ko-KR" altLang="en-US" sz="1800" b="1" i="0" u="none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48" name=""/>
          <p:cNvSpPr/>
          <p:nvPr/>
        </p:nvSpPr>
        <p:spPr>
          <a:xfrm>
            <a:off x="2267744" y="5013176"/>
            <a:ext cx="1260140" cy="468052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7187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1" i="0" u="none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출/퇴근</a:t>
            </a:r>
            <a:endParaRPr lang="ko-KR" altLang="en-US" sz="1800" b="1" i="0" u="none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49" name=""/>
          <p:cNvSpPr/>
          <p:nvPr/>
        </p:nvSpPr>
        <p:spPr>
          <a:xfrm>
            <a:off x="5904148" y="5013176"/>
            <a:ext cx="1260140" cy="468052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1" i="0" u="none">
                <a:solidFill>
                  <a:schemeClr val="tx1"/>
                </a:solidFill>
                <a:latin typeface="조선일보명조"/>
                <a:ea typeface="조선일보명조"/>
                <a:cs typeface="조선일보명조"/>
              </a:rPr>
              <a:t>휴가 신청</a:t>
            </a:r>
            <a:endParaRPr lang="ko-KR" altLang="en-US" sz="1800" b="1" i="0" u="none">
              <a:solidFill>
                <a:schemeClr val="tx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cxnSp>
        <p:nvCxnSpPr>
          <p:cNvPr id="150" name=""/>
          <p:cNvCxnSpPr>
            <a:stCxn id="148" idx="0"/>
            <a:endCxn id="146" idx="2"/>
          </p:cNvCxnSpPr>
          <p:nvPr/>
        </p:nvCxnSpPr>
        <p:spPr>
          <a:xfrm rot="5400000" flipH="1" flipV="1">
            <a:off x="3500881" y="3942057"/>
            <a:ext cx="468052" cy="16741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51" name=""/>
          <p:cNvCxnSpPr>
            <a:stCxn id="149" idx="0"/>
            <a:endCxn id="146" idx="2"/>
          </p:cNvCxnSpPr>
          <p:nvPr/>
        </p:nvCxnSpPr>
        <p:spPr>
          <a:xfrm rot="5400000" flipH="1">
            <a:off x="5319877" y="3798835"/>
            <a:ext cx="466464" cy="19622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152" name=""/>
          <p:cNvSpPr txBox="1"/>
          <p:nvPr/>
        </p:nvSpPr>
        <p:spPr>
          <a:xfrm>
            <a:off x="2123728" y="5625244"/>
            <a:ext cx="1692188" cy="792088"/>
          </a:xfrm>
          <a:prstGeom prst="rect">
            <a:avLst/>
          </a:prstGeom>
        </p:spPr>
        <p:txBody>
          <a:bodyPr wrap="square"/>
          <a:lstStyle/>
          <a:p>
            <a:pPr marL="0" indent="0">
              <a:buNone/>
              <a:defRPr lang="ko-KR" altLang="en-US"/>
            </a:pPr>
            <a:r>
              <a:rPr lang="ko-KR" altLang="en-US" sz="1600" b="1" spc="0">
                <a:latin typeface="조선일보명조"/>
                <a:ea typeface="조선일보명조"/>
                <a:cs typeface="조선일보명조"/>
              </a:rPr>
              <a:t>출/퇴근 기록</a:t>
            </a:r>
            <a:endParaRPr lang="ko-KR" altLang="en-US" sz="1600" b="1" spc="0">
              <a:latin typeface="조선일보명조"/>
              <a:ea typeface="조선일보명조"/>
              <a:cs typeface="조선일보명조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600" b="1" spc="0">
                <a:latin typeface="조선일보명조"/>
                <a:ea typeface="조선일보명조"/>
                <a:cs typeface="조선일보명조"/>
              </a:rPr>
              <a:t>출/퇴근 이력 조회</a:t>
            </a:r>
            <a:endParaRPr lang="ko-KR" altLang="en-US" sz="1600" b="1" spc="0"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5760132" y="5661248"/>
            <a:ext cx="2124236" cy="792088"/>
          </a:xfrm>
          <a:prstGeom prst="rect">
            <a:avLst/>
          </a:prstGeom>
        </p:spPr>
        <p:txBody>
          <a:bodyPr wrap="square"/>
          <a:lstStyle/>
          <a:p>
            <a:pPr marL="0" indent="0">
              <a:buNone/>
              <a:defRPr lang="ko-KR" altLang="en-US"/>
            </a:pPr>
            <a:r>
              <a:rPr lang="ko-KR" altLang="en-US" sz="1600" b="1" spc="0">
                <a:latin typeface="조선일보명조"/>
                <a:ea typeface="조선일보명조"/>
                <a:cs typeface="조선일보명조"/>
              </a:rPr>
              <a:t>휴가 신청 기능</a:t>
            </a:r>
            <a:endParaRPr lang="ko-KR" altLang="en-US" sz="1600" b="1" spc="0">
              <a:latin typeface="조선일보명조"/>
              <a:ea typeface="조선일보명조"/>
              <a:cs typeface="조선일보명조"/>
            </a:endParaRPr>
          </a:p>
          <a:p>
            <a:pPr marL="0" indent="0">
              <a:buNone/>
              <a:defRPr lang="ko-KR" altLang="en-US"/>
            </a:pPr>
            <a:r>
              <a:rPr lang="ko-KR" altLang="en-US" sz="1600" b="1" spc="0">
                <a:latin typeface="조선일보명조"/>
                <a:ea typeface="조선일보명조"/>
                <a:cs typeface="조선일보명조"/>
              </a:rPr>
              <a:t>대기 및 완료 내역 조회</a:t>
            </a:r>
            <a:endParaRPr lang="ko-KR" altLang="en-US" sz="1600" b="1" spc="0"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b="1">
                <a:latin typeface="조선일보명조"/>
                <a:ea typeface="조선일보명조"/>
                <a:cs typeface="조선일보명조"/>
              </a:rPr>
              <a:t>시스템 주요 기능 </a:t>
            </a:r>
            <a:r>
              <a:rPr lang="en-US" altLang="ko-KR" b="1">
                <a:latin typeface="조선일보명조"/>
                <a:ea typeface="조선일보명조"/>
                <a:cs typeface="조선일보명조"/>
              </a:rPr>
              <a:t>(1/7)</a:t>
            </a:r>
            <a:endParaRPr lang="ko-KR" altLang="en-US"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6" name="Picture 4" descr="C:\Users\eom\Desktop\진짜 최종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17" name="AutoShape 5"/>
          <p:cNvSpPr>
            <a:spLocks noChangeArrowheads="1"/>
          </p:cNvSpPr>
          <p:nvPr/>
        </p:nvSpPr>
        <p:spPr bwMode="blackWhite">
          <a:xfrm>
            <a:off x="539552" y="1556792"/>
            <a:ext cx="5796644" cy="684076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메인 화면(관리자): 주요 정보 열람 및 타 기능 이동</a:t>
            </a:r>
            <a:endParaRPr lang="ko-KR" altLang="en-US" sz="2100" b="1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3548" y="2551067"/>
            <a:ext cx="8064896" cy="3486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cdb2004c042l">
  <a:themeElements>
    <a:clrScheme name="sample 3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99cc00"/>
      </a:accent2>
      <a:accent3>
        <a:srgbClr val="ffffff"/>
      </a:accent3>
      <a:accent4>
        <a:srgbClr val="404040"/>
      </a:accent4>
      <a:accent5>
        <a:srgbClr val="aac0c4"/>
      </a:accent5>
      <a:accent6>
        <a:srgbClr val="8ab900"/>
      </a:accent6>
      <a:hlink>
        <a:srgbClr val="2ca9d0"/>
      </a:hlink>
      <a:folHlink>
        <a:srgbClr val="4841d9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KR</ep:Company>
  <ep:Words>459</ep:Words>
  <ep:PresentationFormat>화면 슬라이드 쇼(4:3)</ep:PresentationFormat>
  <ep:Paragraphs>100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cdb2004c042l</vt:lpstr>
      <vt:lpstr>사업 관리 프로그램</vt:lpstr>
      <vt:lpstr>목차</vt:lpstr>
      <vt:lpstr>프로젝트 개요 (1/2)</vt:lpstr>
      <vt:lpstr>프로젝트 개요 (2/2)</vt:lpstr>
      <vt:lpstr>시스템 요구분석</vt:lpstr>
      <vt:lpstr>개발 환경</vt:lpstr>
      <vt:lpstr>개발 일정</vt:lpstr>
      <vt:lpstr>시스템 기능</vt:lpstr>
      <vt:lpstr>시스템 주요 기능 (1/7)</vt:lpstr>
      <vt:lpstr>시스템 주요 기능 (2/7)</vt:lpstr>
      <vt:lpstr>시스템 주요 기능 (3/7)</vt:lpstr>
      <vt:lpstr>시스템 주요 기능 (4/7)</vt:lpstr>
      <vt:lpstr>시스템 주요 기능 (5/7)</vt:lpstr>
      <vt:lpstr>시스템 주요 기능 (6/7)</vt:lpstr>
      <vt:lpstr>시스템 주요 기능 (7/7)</vt:lpstr>
      <vt:lpstr>시 연</vt:lpstr>
      <vt:lpstr>보완 사항</vt:lpstr>
      <vt:lpstr>개발 후기</vt:lpstr>
      <vt:lpstr>슬라이드 19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2009-05-26T07:01:49.000</dcterms:created>
  <dc:creator>DESKTOP</dc:creator>
  <cp:lastModifiedBy>다은</cp:lastModifiedBy>
  <dcterms:modified xsi:type="dcterms:W3CDTF">2022-12-10T14:02:56.250</dcterms:modified>
  <cp:revision>689</cp:revision>
  <dc:title>PowerPoint Template</dc:title>
</cp:coreProperties>
</file>