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5" r:id="rId3"/>
    <p:sldId id="258" r:id="rId4"/>
    <p:sldId id="297" r:id="rId5"/>
    <p:sldId id="296" r:id="rId6"/>
    <p:sldId id="261" r:id="rId7"/>
    <p:sldId id="308" r:id="rId8"/>
    <p:sldId id="299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0D454-A817-43F0-9FB2-85BF567A8F1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C7C8-F0C6-4FDF-B997-7DF076ACC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7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69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38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60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9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87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980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16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638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489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36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20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237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918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44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6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0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19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2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45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03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95B3D-D4CC-D7CF-69B5-2E3E0DC5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98D63-8F24-E687-4C4C-AC1F1639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26360-EFD7-9ADB-EEE7-99D8A91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7948A-29F4-A962-9FFD-095419D6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DAB07-8E02-51B0-F810-FFF07B76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5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9738-EB03-DCC0-FB86-BFE145FA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363E9-FE00-A63E-52EC-65902839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6FA78-13E2-0351-203C-15DB3D99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8562C-01B5-68B7-AC96-6E7C3CD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1126-514D-8CFC-32FE-3BF5CCC9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517164-8650-B61C-F9DD-970EC040A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BA718-7A47-2F29-577C-E9476F95F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9E056-9604-F95E-D774-188F622A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7FBDD-58C8-B0ED-A224-C7857F05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23A81-7ED9-3089-908D-0953AE16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BFD2-409A-A397-5816-172DE1C0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E837E-F93A-A057-4CB2-A3C1667A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1DEAC-4E17-A008-3A04-D5666FBE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C982A-01F5-A0DF-E4D0-6668AD7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D360-278A-0A68-84AA-D535BD07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D18D-82FA-E30B-8A48-D34AAF86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0D1B4-6FCE-6BD3-35FE-5774B89F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D2FD3-77BA-F566-C6EF-42AC9C6F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C6B15-3F6A-49C2-40C3-9BD797B9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02D88-674B-8CBF-1A1A-1A91766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1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1151-467C-A6EB-134E-A33E50E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BE153-B756-0F9F-B4D6-3AF6642C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7EAF-5AC8-BC98-31B2-C84CAB25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3BD7D-27FA-F1D0-4872-B9E4CE7F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2F33C-00EB-B307-F808-1D006C12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64AB7-F21A-6413-DEED-C02DB89D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9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C843-B727-6590-6305-04645B37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ABB12-7BC7-54D5-8487-93E49635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3A36F-BAA6-866F-F82D-3502297F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0C039-A289-7A3E-B72D-3C739337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5D8E2-E300-5CF1-AC3C-293C4115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D5FD21-FC74-3733-D5FD-1F6F28CB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48C871-7274-8660-F1C1-A7A85454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7513B-3588-ECD3-6FDE-89C9640B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A448-D72A-5AFB-A086-EF396736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17256-566F-18BB-9039-4CA23150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FB080-4AD7-9303-46EF-45194B2A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9C78B-37A3-49E7-0FB6-E3C8EF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3B75F-2EEB-8ABD-E9AB-0FEC9F09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83660-2D54-D340-C471-FACFADF1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421E40-FAB2-437E-74FA-1B90AE3C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3A417-8029-774A-6418-0C4E8D10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7EED6-6592-E5C7-C4AD-75743379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57FE2-C550-D5E6-4C70-7F37FF2A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3B489-26E7-2199-3F63-22DD6598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788A-DE90-1C0A-ED17-79610F6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BDBB1-333A-5A23-E820-BDE2D240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A6C4-06E5-237A-1CEA-B00FBB5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44753B-C53E-8B15-1C27-2C3C9D49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407A8-B3DF-CC3F-4659-9D25E5D0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FF176-F12F-833B-AFED-7665B7C6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CF1B9-D449-EA35-EE9E-8DF9CEE3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8D75A-2B27-FE84-F8A1-FFAE7FA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59535-0668-20E7-5046-26BEC4B5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EA45E-E7D9-6218-86F3-E02597DD8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28B40-51AC-BD67-56C2-E1B15FD2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190F-F0DE-4139-9F3F-AE889511BB7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E1C2-0AD9-B1BD-48B0-34BC2D273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B3977-F7E3-95DD-BFBA-F07EED6D7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ADDF-6FDE-4A4E-889B-E82AA3AD4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-Jiseong/2022-Session14-Deploy-Practice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</a:rPr>
              <a:t>김지성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668607" y="3625137"/>
            <a:ext cx="51532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Local Storage &amp; </a:t>
            </a:r>
            <a:r>
              <a:rPr lang="ko-KR" altLang="en-US" sz="2400" b="1" dirty="0">
                <a:solidFill>
                  <a:srgbClr val="A5A5A5"/>
                </a:solidFill>
              </a:rPr>
              <a:t>비동기 </a:t>
            </a:r>
            <a:r>
              <a:rPr lang="en-US" sz="2400" b="1" dirty="0" err="1">
                <a:solidFill>
                  <a:srgbClr val="A5A5A5"/>
                </a:solidFill>
              </a:rPr>
              <a:t>Todo</a:t>
            </a:r>
            <a:r>
              <a:rPr lang="en-US" sz="2400" b="1" dirty="0">
                <a:solidFill>
                  <a:srgbClr val="A5A5A5"/>
                </a:solidFill>
              </a:rPr>
              <a:t> List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199522" y="3255805"/>
            <a:ext cx="387858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ko-KR" alt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번째 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예제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125479" y="1447267"/>
            <a:ext cx="82821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base.html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하단 주석 밑에 다음 코드를 </a:t>
            </a:r>
            <a:r>
              <a:rPr lang="ko-KR" altLang="en-US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복붙해주세요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32C4D0E0-F7AE-1618-E0FA-672DF3240145}"/>
              </a:ext>
            </a:extLst>
          </p:cNvPr>
          <p:cNvSpPr txBox="1"/>
          <p:nvPr/>
        </p:nvSpPr>
        <p:spPr>
          <a:xfrm>
            <a:off x="1125479" y="2644190"/>
            <a:ext cx="828212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아이템 생김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A7DDFC21-EA7C-D0BD-32E8-AF44225F4E7D}"/>
              </a:ext>
            </a:extLst>
          </p:cNvPr>
          <p:cNvSpPr txBox="1"/>
          <p:nvPr/>
        </p:nvSpPr>
        <p:spPr>
          <a:xfrm>
            <a:off x="1125479" y="4733706"/>
            <a:ext cx="82821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버튼을 누르면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??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20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예제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6A3F5-6674-8F6F-EE72-8DAC36C13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" t="3428"/>
          <a:stretch/>
        </p:blipFill>
        <p:spPr>
          <a:xfrm>
            <a:off x="2045879" y="1975731"/>
            <a:ext cx="7386368" cy="2906537"/>
          </a:xfrm>
          <a:prstGeom prst="rect">
            <a:avLst/>
          </a:prstGeom>
        </p:spPr>
      </p:pic>
      <p:sp>
        <p:nvSpPr>
          <p:cNvPr id="11" name="Google Shape;96;p2">
            <a:extLst>
              <a:ext uri="{FF2B5EF4-FFF2-40B4-BE49-F238E27FC236}">
                <a16:creationId xmlns:a16="http://schemas.microsoft.com/office/drawing/2014/main" id="{F837BBD7-D69E-8FB9-A58A-A49572A46D79}"/>
              </a:ext>
            </a:extLst>
          </p:cNvPr>
          <p:cNvSpPr txBox="1"/>
          <p:nvPr/>
        </p:nvSpPr>
        <p:spPr>
          <a:xfrm>
            <a:off x="2045879" y="4995543"/>
            <a:ext cx="82821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  <a:t>Local Storage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  <a:t>아이템이 만들어졌습니다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  <a:t>!!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ea typeface="잘풀리는오늘 Medium" panose="02020603020101020101" pitchFamily="18" charset="-127"/>
                <a:sym typeface="Arial"/>
              </a:rPr>
            </a:b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ea typeface="잘풀리는오늘 Medium" panose="02020603020101020101" pitchFamily="18" charset="-127"/>
              <a:sym typeface="Arial"/>
            </a:endParaRPr>
          </a:p>
          <a:p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*Local Storage </a:t>
            </a:r>
            <a:r>
              <a:rPr lang="ko-KR" altLang="en-US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확인법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: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크롬 개발자도구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-&gt; Application -&gt; Local Storage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05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37F16-AE58-E360-0281-7775C256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0" y="1931406"/>
            <a:ext cx="10178716" cy="4173120"/>
          </a:xfrm>
          <a:prstGeom prst="rect">
            <a:avLst/>
          </a:prstGeom>
        </p:spPr>
      </p:pic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D1183F71-0151-AA9A-75E2-B2DF4EC4BBCC}"/>
              </a:ext>
            </a:extLst>
          </p:cNvPr>
          <p:cNvSpPr txBox="1"/>
          <p:nvPr/>
        </p:nvSpPr>
        <p:spPr>
          <a:xfrm>
            <a:off x="258265" y="1100810"/>
            <a:ext cx="1096159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main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static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js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localstorage.js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파일에서 </a:t>
            </a:r>
            <a:r>
              <a:rPr lang="ko-KR" altLang="en-US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비어있는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함수와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resetUsername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함수를 작성해주세요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258265" y="1516108"/>
            <a:ext cx="114123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함수는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key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로 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‘username’, value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로 이름을 갖는 아이템을 생성하며 </a:t>
            </a:r>
            <a:r>
              <a:rPr lang="en-US" altLang="ko-KR" sz="1600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resetUsername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() </a:t>
            </a:r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함수는 이를 삭제합니다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668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67213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 정답코드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AFCA1-5BD9-D0DE-6AA5-0F88B4EF571F}"/>
              </a:ext>
            </a:extLst>
          </p:cNvPr>
          <p:cNvSpPr txBox="1"/>
          <p:nvPr/>
        </p:nvSpPr>
        <p:spPr>
          <a:xfrm>
            <a:off x="1936171" y="1949032"/>
            <a:ext cx="77739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checkUsername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7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817735" y="1337087"/>
            <a:ext cx="58838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제대로 하셨다면 이런 화면이 뜹니다</a:t>
            </a:r>
            <a:r>
              <a:rPr lang="en-US" altLang="ko-KR" sz="1600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!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E5213-A91E-74C9-448B-4531C397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052"/>
            <a:ext cx="12192000" cy="3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1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817734" y="2263518"/>
            <a:ext cx="1026936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이번에는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axios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이용합니다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왜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인가</a:t>
            </a:r>
            <a:r>
              <a:rPr lang="en-US" altLang="ko-KR" sz="1600" dirty="0"/>
              <a:t>? == </a:t>
            </a:r>
            <a:r>
              <a:rPr lang="ko-KR" altLang="en-US" sz="1600" dirty="0"/>
              <a:t>일반적으로 지금처럼 </a:t>
            </a:r>
            <a:r>
              <a:rPr lang="en-US" altLang="ko-KR" sz="1600" dirty="0"/>
              <a:t>html</a:t>
            </a:r>
            <a:r>
              <a:rPr lang="ko-KR" altLang="en-US" sz="1600" dirty="0"/>
              <a:t>만 사용할 경우 </a:t>
            </a:r>
            <a:r>
              <a:rPr lang="en-US" altLang="ko-KR" sz="1600" dirty="0"/>
              <a:t>fetch</a:t>
            </a:r>
            <a:r>
              <a:rPr lang="ko-KR" altLang="en-US" sz="1600" dirty="0"/>
              <a:t>나 </a:t>
            </a:r>
            <a:r>
              <a:rPr lang="en-US" altLang="ko-KR" sz="1600" dirty="0"/>
              <a:t>ajax</a:t>
            </a:r>
            <a:r>
              <a:rPr lang="ko-KR" altLang="en-US" sz="1600" dirty="0"/>
              <a:t>를 많이 사용하지만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향후 확장성에서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가 뛰어납니다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그리고 문법이 제일 쉬워요</a:t>
            </a:r>
            <a:r>
              <a:rPr lang="en-US" altLang="ko-KR" sz="1600" dirty="0"/>
              <a:t>)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108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2" y="385210"/>
            <a:ext cx="86283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: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실습코드 해설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6361E-A2C6-47AB-54FF-B5FBACFC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93" y="1190782"/>
            <a:ext cx="7895844" cy="53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5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817734" y="2004839"/>
            <a:ext cx="1026936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현재 구현된 기능</a:t>
            </a:r>
            <a:r>
              <a:rPr lang="en-US" altLang="ko-KR" sz="1600" dirty="0"/>
              <a:t>: </a:t>
            </a:r>
            <a:r>
              <a:rPr lang="ko-KR" altLang="en-US" sz="1600" dirty="0"/>
              <a:t>할 일을 적고 추가하기를 누르면 </a:t>
            </a:r>
            <a:r>
              <a:rPr lang="ko-KR" altLang="en-US" sz="1600" dirty="0" err="1"/>
              <a:t>안끝난일</a:t>
            </a:r>
            <a:r>
              <a:rPr lang="en-US" altLang="ko-KR" sz="1600" dirty="0"/>
              <a:t>(class=‘</a:t>
            </a:r>
            <a:r>
              <a:rPr lang="en-US" altLang="ko-KR" sz="1600" dirty="0" err="1"/>
              <a:t>notFinished</a:t>
            </a:r>
            <a:r>
              <a:rPr lang="en-US" altLang="ko-KR" sz="1600" dirty="0"/>
              <a:t>’)</a:t>
            </a:r>
            <a:r>
              <a:rPr lang="ko-KR" altLang="en-US" sz="1600" dirty="0"/>
              <a:t>에 할 일이 추가되며 비동기로 </a:t>
            </a:r>
            <a:r>
              <a:rPr lang="ko-KR" altLang="en-US" sz="1600" dirty="0" err="1"/>
              <a:t>안끝난일을</a:t>
            </a:r>
            <a:r>
              <a:rPr lang="ko-KR" altLang="en-US" sz="1600" dirty="0"/>
              <a:t> 받아와 화면에 출력합니다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구현해야 하는 기능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끝난일과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안끝난일을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각각 받아오고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삭제 버튼을 누르면 할 일이 삭제되며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할 일의 글 부분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&lt;div id="inner" onclick="check(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)"&gt;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lang="ko-KR" altLang="en-US" sz="1600" dirty="0"/>
              <a:t> 클릭하면 </a:t>
            </a:r>
            <a:r>
              <a:rPr lang="ko-KR" altLang="en-US" sz="1600" dirty="0" err="1"/>
              <a:t>끝난일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토글</a:t>
            </a:r>
            <a:r>
              <a:rPr lang="en-US" altLang="ko-KR" sz="1600" dirty="0"/>
              <a:t>)</a:t>
            </a:r>
            <a:r>
              <a:rPr lang="ko-KR" altLang="en-US" sz="1600" dirty="0"/>
              <a:t>로 전환되어야 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2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8369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: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정답코드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(views.py)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440518" y="1184597"/>
            <a:ext cx="1117597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get_todo_finished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order_by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'-id'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#done == True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찾고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역순으로 정렬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변환 시 에러 피하기 위해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values()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#datetime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그냥 넘기면 오류 발생하므로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변경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DD1537FB-E8E8-4816-C332-6C1B2E1CB553}"/>
              </a:ext>
            </a:extLst>
          </p:cNvPr>
          <p:cNvSpPr txBox="1"/>
          <p:nvPr/>
        </p:nvSpPr>
        <p:spPr>
          <a:xfrm>
            <a:off x="440518" y="3282726"/>
            <a:ext cx="10839087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delete_todo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found'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200000"/>
              </a:lnSpc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025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8369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: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정답코드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(views.py)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2690423" y="2105013"/>
            <a:ext cx="5256435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found'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777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27145" y="416007"/>
            <a:ext cx="391174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목차</a:t>
            </a:r>
            <a:endParaRPr sz="3200" b="1" dirty="0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;p2">
            <a:extLst>
              <a:ext uri="{FF2B5EF4-FFF2-40B4-BE49-F238E27FC236}">
                <a16:creationId xmlns:a16="http://schemas.microsoft.com/office/drawing/2014/main" id="{75F74F28-6E2C-4CC1-B338-DD5876C03096}"/>
              </a:ext>
            </a:extLst>
          </p:cNvPr>
          <p:cNvSpPr txBox="1"/>
          <p:nvPr/>
        </p:nvSpPr>
        <p:spPr>
          <a:xfrm>
            <a:off x="3083495" y="1650404"/>
            <a:ext cx="51761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1. Local Storage </a:t>
            </a:r>
            <a:r>
              <a:rPr lang="ko-KR" altLang="en-US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개념</a:t>
            </a:r>
            <a:endParaRPr sz="3600" b="1" dirty="0">
              <a:solidFill>
                <a:schemeClr val="dk1"/>
              </a:solidFill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514228D9-60C2-4C23-A12D-FDF1B4D45A85}"/>
              </a:ext>
            </a:extLst>
          </p:cNvPr>
          <p:cNvSpPr txBox="1"/>
          <p:nvPr/>
        </p:nvSpPr>
        <p:spPr>
          <a:xfrm>
            <a:off x="3083495" y="3105855"/>
            <a:ext cx="7307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</a:rPr>
              <a:t>2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. </a:t>
            </a:r>
            <a:r>
              <a:rPr lang="en-US" altLang="ko-KR" sz="3600" b="1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Todo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List Local Storage </a:t>
            </a:r>
            <a:r>
              <a:rPr lang="ko-KR" altLang="en-US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실습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</a:t>
            </a:r>
            <a:endParaRPr sz="3600" b="1" dirty="0">
              <a:solidFill>
                <a:schemeClr val="dk1"/>
              </a:solidFill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617F3E72-0BAF-4F50-9499-9FC38152CE00}"/>
              </a:ext>
            </a:extLst>
          </p:cNvPr>
          <p:cNvSpPr txBox="1"/>
          <p:nvPr/>
        </p:nvSpPr>
        <p:spPr>
          <a:xfrm>
            <a:off x="3083496" y="4549915"/>
            <a:ext cx="63374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</a:rPr>
              <a:t>3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. </a:t>
            </a:r>
            <a:r>
              <a:rPr lang="en-US" altLang="ko-KR" sz="3600" b="1" dirty="0" err="1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Todo</a:t>
            </a:r>
            <a:r>
              <a:rPr lang="en-US" altLang="ko-KR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 List </a:t>
            </a:r>
            <a:r>
              <a:rPr lang="ko-KR" altLang="en-US" sz="3600" b="1" dirty="0">
                <a:solidFill>
                  <a:schemeClr val="dk1"/>
                </a:solidFill>
                <a:ea typeface="잘풀리는오늘 Medium" panose="02020603020101020101" pitchFamily="18" charset="-127"/>
                <a:sym typeface="Arial"/>
              </a:rPr>
              <a:t>비동기 실습</a:t>
            </a:r>
            <a:endParaRPr sz="3600" b="1" dirty="0">
              <a:solidFill>
                <a:schemeClr val="dk1"/>
              </a:solidFill>
              <a:ea typeface="잘풀리는오늘 Mediu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8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8369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: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정답코드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(todo.js)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396256" y="1443861"/>
            <a:ext cx="525643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'id, done'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'/check'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    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get_notFinished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21B0B-8BAC-5F63-153F-49F62829035B}"/>
              </a:ext>
            </a:extLst>
          </p:cNvPr>
          <p:cNvSpPr txBox="1"/>
          <p:nvPr/>
        </p:nvSpPr>
        <p:spPr>
          <a:xfrm>
            <a:off x="5716790" y="1466330"/>
            <a:ext cx="580946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    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get_notFinished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20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8369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비동기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: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정답코드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(todo.js)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1183480D-BC40-DF68-187E-4D55DD448C9F}"/>
              </a:ext>
            </a:extLst>
          </p:cNvPr>
          <p:cNvSpPr txBox="1"/>
          <p:nvPr/>
        </p:nvSpPr>
        <p:spPr>
          <a:xfrm>
            <a:off x="396256" y="1443861"/>
            <a:ext cx="11125693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get_notFinished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get_notFinished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todolist_notFinished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notFinished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todolist_notFinished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todolist_notFinished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`&lt;div class="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todoWrapper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"&gt;&lt;div id="inner" onclick="check(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)"&gt;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&lt;/div&gt;&lt;div id="delete" onclick="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)"&gt;&lt;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class="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fa-trash-alt"&gt;&lt;/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&gt;&lt;/div&gt;&lt;/div&gt;`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paintList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paintList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notFinished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paintList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5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</a:rPr>
              <a:t>김지성</a:t>
            </a:r>
            <a:endParaRPr dirty="0"/>
          </a:p>
        </p:txBody>
      </p:sp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CB9E24A9-9C92-7493-7F1A-41CDC6F9FA78}"/>
              </a:ext>
            </a:extLst>
          </p:cNvPr>
          <p:cNvSpPr txBox="1"/>
          <p:nvPr/>
        </p:nvSpPr>
        <p:spPr>
          <a:xfrm>
            <a:off x="3845995" y="3239010"/>
            <a:ext cx="450001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수고하셨습니다</a:t>
            </a:r>
            <a:endParaRPr dirty="0"/>
          </a:p>
        </p:txBody>
      </p:sp>
      <p:sp>
        <p:nvSpPr>
          <p:cNvPr id="8" name="Google Shape;87;p1">
            <a:extLst>
              <a:ext uri="{FF2B5EF4-FFF2-40B4-BE49-F238E27FC236}">
                <a16:creationId xmlns:a16="http://schemas.microsoft.com/office/drawing/2014/main" id="{D156D9E6-9186-5748-F4F2-6B14F3023EED}"/>
              </a:ext>
            </a:extLst>
          </p:cNvPr>
          <p:cNvSpPr txBox="1"/>
          <p:nvPr/>
        </p:nvSpPr>
        <p:spPr>
          <a:xfrm>
            <a:off x="1854198" y="4338725"/>
            <a:ext cx="84836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A5A5A5"/>
                </a:solidFill>
              </a:rPr>
              <a:t>완전한 코드는 세션 종료 후 </a:t>
            </a:r>
            <a:r>
              <a:rPr lang="en-US" altLang="ko-KR" sz="2400" b="1" dirty="0" err="1">
                <a:solidFill>
                  <a:srgbClr val="A5A5A5"/>
                </a:solidFill>
              </a:rPr>
              <a:t>github</a:t>
            </a:r>
            <a:r>
              <a:rPr lang="ko-KR" altLang="en-US" sz="2400" b="1" dirty="0">
                <a:solidFill>
                  <a:srgbClr val="A5A5A5"/>
                </a:solidFill>
              </a:rPr>
              <a:t>에서 받으실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2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쿠키와 웹 스토리지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8" y="1626420"/>
            <a:ext cx="82821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지금까지 데이터 저장은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? -&gt; 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전부 서버에 저장</a:t>
            </a:r>
            <a:endParaRPr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1A92-372A-3D46-48B4-62BD8882EBC6}"/>
              </a:ext>
            </a:extLst>
          </p:cNvPr>
          <p:cNvSpPr txBox="1"/>
          <p:nvPr/>
        </p:nvSpPr>
        <p:spPr>
          <a:xfrm>
            <a:off x="1870909" y="2677026"/>
            <a:ext cx="747161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모든 데이터를 서버에 저장했을 때 문제점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불필요하게 서버와 많이 통신하며 트래픽 부담 상승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사소한 부분에서도 로딩이 생기며 </a:t>
            </a:r>
            <a:r>
              <a:rPr lang="en-US" altLang="ko-KR" dirty="0"/>
              <a:t>UX </a:t>
            </a:r>
            <a:r>
              <a:rPr lang="ko-KR" altLang="en-US" dirty="0"/>
              <a:t>저하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쿠키와 웹 스토리지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8" y="1626420"/>
            <a:ext cx="82821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웹에서도 로컬에 데이터를 저장할 수 있다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!</a:t>
            </a:r>
            <a:endParaRPr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1A92-372A-3D46-48B4-62BD8882EBC6}"/>
              </a:ext>
            </a:extLst>
          </p:cNvPr>
          <p:cNvSpPr txBox="1"/>
          <p:nvPr/>
        </p:nvSpPr>
        <p:spPr>
          <a:xfrm>
            <a:off x="4444665" y="2483217"/>
            <a:ext cx="3302670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심지어 우린 이걸 많이 써봤다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3070E-1E1E-CF31-E206-A47BAA078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56" r="2812"/>
          <a:stretch/>
        </p:blipFill>
        <p:spPr>
          <a:xfrm>
            <a:off x="7122695" y="3935211"/>
            <a:ext cx="3037974" cy="952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8E03DE-5DE9-A5A3-E76A-28B093A42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93" y="3277959"/>
            <a:ext cx="3302670" cy="22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쿠키와 웹 스토리지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8" y="1626420"/>
            <a:ext cx="82821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Web Storage: 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쿠키의 라이벌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(HTML5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에서 등장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)</a:t>
            </a:r>
            <a:endParaRPr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3F259A2-F6EB-FB01-E9F6-1D5385838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3227"/>
              </p:ext>
            </p:extLst>
          </p:nvPr>
        </p:nvGraphicFramePr>
        <p:xfrm>
          <a:off x="1780006" y="2417640"/>
          <a:ext cx="8631988" cy="281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8663">
                  <a:extLst>
                    <a:ext uri="{9D8B030D-6E8A-4147-A177-3AD203B41FA5}">
                      <a16:colId xmlns:a16="http://schemas.microsoft.com/office/drawing/2014/main" val="3701986172"/>
                    </a:ext>
                  </a:extLst>
                </a:gridCol>
                <a:gridCol w="1777331">
                  <a:extLst>
                    <a:ext uri="{9D8B030D-6E8A-4147-A177-3AD203B41FA5}">
                      <a16:colId xmlns:a16="http://schemas.microsoft.com/office/drawing/2014/main" val="25758763"/>
                    </a:ext>
                  </a:extLst>
                </a:gridCol>
                <a:gridCol w="2157997">
                  <a:extLst>
                    <a:ext uri="{9D8B030D-6E8A-4147-A177-3AD203B41FA5}">
                      <a16:colId xmlns:a16="http://schemas.microsoft.com/office/drawing/2014/main" val="1768066969"/>
                    </a:ext>
                  </a:extLst>
                </a:gridCol>
                <a:gridCol w="2157997">
                  <a:extLst>
                    <a:ext uri="{9D8B030D-6E8A-4147-A177-3AD203B41FA5}">
                      <a16:colId xmlns:a16="http://schemas.microsoft.com/office/drawing/2014/main" val="607418600"/>
                    </a:ext>
                  </a:extLst>
                </a:gridCol>
              </a:tblGrid>
              <a:tr h="56278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Cookie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Session Storage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(Web Storage)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Local Storage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(Web Storage)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56333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개당 사용 가능 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4KB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평균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5MB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평균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5MB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68806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설정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 세션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탭 닫을 시 내용 제거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사용자가 삭제하기 전까지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51403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통신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서버와 계속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설정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75628"/>
                  </a:ext>
                </a:extLst>
              </a:tr>
              <a:tr h="5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기간 설정 필요한 부분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팝업 창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보안을 필요로 하는 경우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은행 로그인 등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상시 저장이 필요한 경우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유지 등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8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0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891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Variable –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선언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15828" y="6365739"/>
            <a:ext cx="16938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0;p5">
            <a:extLst>
              <a:ext uri="{FF2B5EF4-FFF2-40B4-BE49-F238E27FC236}">
                <a16:creationId xmlns:a16="http://schemas.microsoft.com/office/drawing/2014/main" id="{DDAFB520-6390-C291-5B5C-66859183235A}"/>
              </a:ext>
            </a:extLst>
          </p:cNvPr>
          <p:cNvSpPr txBox="1"/>
          <p:nvPr/>
        </p:nvSpPr>
        <p:spPr>
          <a:xfrm>
            <a:off x="584056" y="375425"/>
            <a:ext cx="682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바로 실습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…</a:t>
            </a:r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하기 전에 간단히 복습 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- </a:t>
            </a:r>
            <a:r>
              <a:rPr lang="en-US" altLang="ko-KR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ES6 </a:t>
            </a:r>
            <a:r>
              <a:rPr lang="ko-KR" altLang="en-US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EC606476-414B-B4CA-3B1D-382A87FC9066}"/>
              </a:ext>
            </a:extLst>
          </p:cNvPr>
          <p:cNvSpPr txBox="1"/>
          <p:nvPr/>
        </p:nvSpPr>
        <p:spPr>
          <a:xfrm>
            <a:off x="3573193" y="1294429"/>
            <a:ext cx="6495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 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v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ar</a:t>
            </a:r>
            <a:r>
              <a:rPr 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   </a:t>
            </a:r>
            <a:r>
              <a:rPr lang="en-US" sz="4000" b="1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vs</a:t>
            </a:r>
            <a:r>
              <a:rPr 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   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let</a:t>
            </a:r>
            <a:r>
              <a:rPr lang="en-US" sz="4000" b="1" dirty="0">
                <a:solidFill>
                  <a:schemeClr val="dk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, 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const</a:t>
            </a:r>
            <a:endParaRPr sz="4000" b="1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  <a:sym typeface="Arial"/>
            </a:endParaRPr>
          </a:p>
        </p:txBody>
      </p:sp>
      <p:pic>
        <p:nvPicPr>
          <p:cNvPr id="21" name="Picture 2" descr="JavaScript] var, let, const의 차이는?">
            <a:extLst>
              <a:ext uri="{FF2B5EF4-FFF2-40B4-BE49-F238E27FC236}">
                <a16:creationId xmlns:a16="http://schemas.microsoft.com/office/drawing/2014/main" id="{2458122C-84E1-A249-E069-2DFD9C37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59" y="2578716"/>
            <a:ext cx="4674429" cy="332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3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A69D70-6E41-45B0-AE69-7CD1A31D3198}"/>
              </a:ext>
            </a:extLst>
          </p:cNvPr>
          <p:cNvSpPr/>
          <p:nvPr/>
        </p:nvSpPr>
        <p:spPr>
          <a:xfrm>
            <a:off x="1976906" y="4293704"/>
            <a:ext cx="1596287" cy="7264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6827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바로 실습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…</a:t>
            </a:r>
            <a:r>
              <a:rPr lang="ko-KR" altLang="en-US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하기 전에 간단히 복습 </a:t>
            </a:r>
            <a:r>
              <a:rPr lang="en-US" altLang="ko-KR" sz="24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- </a:t>
            </a:r>
            <a:r>
              <a:rPr lang="en-US" altLang="ko-KR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ES6 </a:t>
            </a:r>
            <a:r>
              <a:rPr lang="ko-KR" altLang="en-US" sz="24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891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Template  String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15828" y="6365739"/>
            <a:ext cx="16938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6672D5CB-E1AC-43EC-A17E-C712C9F94172}"/>
              </a:ext>
            </a:extLst>
          </p:cNvPr>
          <p:cNvSpPr txBox="1"/>
          <p:nvPr/>
        </p:nvSpPr>
        <p:spPr>
          <a:xfrm>
            <a:off x="2543065" y="1507894"/>
            <a:ext cx="771276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Template  String</a:t>
            </a:r>
            <a:r>
              <a:rPr 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 (</a:t>
            </a:r>
            <a:r>
              <a:rPr lang="ko-KR" altLang="en-US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템플릿 </a:t>
            </a:r>
            <a:r>
              <a:rPr lang="ko-KR" altLang="en-US" sz="4000" b="1" dirty="0" err="1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리터럴</a:t>
            </a:r>
            <a:r>
              <a:rPr lang="en-US" altLang="ko-KR" sz="4000" b="1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  <a:sym typeface="Arial"/>
              </a:rPr>
              <a:t>)</a:t>
            </a:r>
            <a:endParaRPr sz="4000" b="1" dirty="0">
              <a:solidFill>
                <a:schemeClr val="tx1"/>
              </a:solidFill>
              <a:latin typeface="잘풀리는오늘 Medium" panose="02020603020101020101" pitchFamily="18" charset="-127"/>
              <a:ea typeface="잘풀리는오늘 Medium" panose="02020603020101020101" pitchFamily="18" charset="-127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E396A-4E7A-497F-86DF-8F00BBF1CAC3}"/>
              </a:ext>
            </a:extLst>
          </p:cNvPr>
          <p:cNvSpPr txBox="1"/>
          <p:nvPr/>
        </p:nvSpPr>
        <p:spPr>
          <a:xfrm>
            <a:off x="2075698" y="2578808"/>
            <a:ext cx="849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이중 따옴표</a:t>
            </a:r>
            <a:r>
              <a:rPr lang="en-US" altLang="ko-KR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(“ “)</a:t>
            </a:r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나 작은 따옴표 </a:t>
            </a:r>
            <a:r>
              <a:rPr lang="en-US" altLang="ko-KR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(‘ ‘) </a:t>
            </a:r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대신 </a:t>
            </a:r>
            <a:r>
              <a:rPr lang="ko-KR" altLang="en-US" sz="1800" dirty="0" err="1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백틱</a:t>
            </a:r>
            <a:r>
              <a:rPr lang="ko-KR" altLang="en-US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(`</a:t>
            </a:r>
            <a:r>
              <a:rPr lang="ko-KR" altLang="en-US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`)</a:t>
            </a:r>
            <a:r>
              <a:rPr lang="ko-KR" altLang="en-US" sz="1800" dirty="0"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을 사용하여 변수를 표현하는 문법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36873-68F8-4A0C-9F8D-9AAD6EC23294}"/>
              </a:ext>
            </a:extLst>
          </p:cNvPr>
          <p:cNvSpPr txBox="1"/>
          <p:nvPr/>
        </p:nvSpPr>
        <p:spPr>
          <a:xfrm>
            <a:off x="5992315" y="4195274"/>
            <a:ext cx="5075582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rgbClr val="FA518E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  a</a:t>
            </a:r>
            <a:r>
              <a:rPr lang="en-US" altLang="ko-KR" sz="18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= 5;</a:t>
            </a:r>
          </a:p>
          <a:p>
            <a:r>
              <a:rPr lang="en-US" altLang="ko-KR" sz="1800" b="0" dirty="0">
                <a:solidFill>
                  <a:srgbClr val="FA518E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  </a:t>
            </a:r>
            <a:r>
              <a:rPr lang="en-US" altLang="ko-KR" sz="1800" dirty="0">
                <a:solidFill>
                  <a:schemeClr val="tx1"/>
                </a:solidFill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b 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= 10;</a:t>
            </a:r>
          </a:p>
          <a:p>
            <a:r>
              <a:rPr lang="en-US" altLang="ko-KR" sz="1800" b="0" dirty="0">
                <a:solidFill>
                  <a:srgbClr val="E6C07B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console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.log(`a + b = ${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a+b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}</a:t>
            </a:r>
            <a:r>
              <a:rPr lang="ko-KR" altLang="en-US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입니다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`);</a:t>
            </a:r>
            <a:endParaRPr lang="ko-KR" altLang="en-US" sz="1800" b="0" dirty="0">
              <a:solidFill>
                <a:schemeClr val="tx1"/>
              </a:solidFill>
              <a:effectLst/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04294-C4FE-411D-9736-FFAC50F5F07C}"/>
              </a:ext>
            </a:extLst>
          </p:cNvPr>
          <p:cNvSpPr txBox="1"/>
          <p:nvPr/>
        </p:nvSpPr>
        <p:spPr>
          <a:xfrm>
            <a:off x="2075698" y="4472273"/>
            <a:ext cx="149749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`${</a:t>
            </a:r>
            <a:r>
              <a:rPr lang="ko-KR" altLang="en-US" sz="1800" b="0" dirty="0" err="1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변수명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잘풀리는오늘 Medium" panose="02020603020101020101" pitchFamily="18" charset="-127"/>
                <a:ea typeface="잘풀리는오늘 Medium" panose="02020603020101020101" pitchFamily="18" charset="-127"/>
              </a:rPr>
              <a:t>}`</a:t>
            </a:r>
            <a:endParaRPr lang="ko-KR" altLang="en-US" sz="1800" b="0" dirty="0">
              <a:solidFill>
                <a:schemeClr val="tx1"/>
              </a:solidFill>
              <a:effectLst/>
              <a:latin typeface="잘풀리는오늘 Medium" panose="02020603020101020101" pitchFamily="18" charset="-127"/>
              <a:ea typeface="잘풀리는오늘 Medium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C93892F-B829-4858-A75C-89FD7BEA0EAB}"/>
              </a:ext>
            </a:extLst>
          </p:cNvPr>
          <p:cNvCxnSpPr/>
          <p:nvPr/>
        </p:nvCxnSpPr>
        <p:spPr>
          <a:xfrm>
            <a:off x="3951480" y="4691270"/>
            <a:ext cx="16830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9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바로 실습</a:t>
            </a:r>
            <a:r>
              <a:rPr lang="en-US" altLang="ko-KR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!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619DD959-8583-43CE-91A8-AA55F7DE86B1}"/>
              </a:ext>
            </a:extLst>
          </p:cNvPr>
          <p:cNvSpPr txBox="1"/>
          <p:nvPr/>
        </p:nvSpPr>
        <p:spPr>
          <a:xfrm>
            <a:off x="1954937" y="1764783"/>
            <a:ext cx="887348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git clone </a:t>
            </a: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  <a:hlinkClick r:id="rId3"/>
              </a:rPr>
              <a:t>https://github.com/Kim-Jiseong/2022-Session14-Deploy-Practice.git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pipenv</a:t>
            </a:r>
            <a:r>
              <a:rPr lang="ko-KR" alt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 </a:t>
            </a:r>
            <a:r>
              <a:rPr lang="en-US" altLang="ko-KR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shell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pipenv</a:t>
            </a: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 install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django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cd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todo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python manage.py migrate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python manage.py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createsuperuser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python manage.py </a:t>
            </a:r>
            <a:r>
              <a:rPr lang="en-US" sz="2800" dirty="0" err="1">
                <a:solidFill>
                  <a:schemeClr val="dk1"/>
                </a:solidFill>
                <a:latin typeface="+mj-lt"/>
                <a:ea typeface="잘풀리는오늘 Medium" panose="02020603020101020101" pitchFamily="18" charset="-127"/>
                <a:sym typeface="Arial"/>
              </a:rPr>
              <a:t>runserver</a:t>
            </a:r>
            <a:endParaRPr lang="en-US" sz="2800" dirty="0">
              <a:solidFill>
                <a:schemeClr val="dk1"/>
              </a:solidFill>
              <a:latin typeface="+mj-lt"/>
              <a:ea typeface="잘풀리는오늘 Mediu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44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15828" y="6365780"/>
            <a:ext cx="1720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14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29923" y="385210"/>
            <a:ext cx="51091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Local Storage </a:t>
            </a:r>
            <a:r>
              <a:rPr lang="ko-KR" altLang="en-US" sz="3600" b="1" dirty="0">
                <a:solidFill>
                  <a:schemeClr val="dk1"/>
                </a:solidFill>
                <a:latin typeface="+mj-lt"/>
                <a:ea typeface="나눔스퀘어_ac ExtraBold" panose="020B0600000101010101" pitchFamily="50" charset="-127"/>
                <a:sym typeface="Arial"/>
              </a:rPr>
              <a:t>사용법</a:t>
            </a:r>
            <a:endParaRPr sz="3600" b="1" dirty="0">
              <a:solidFill>
                <a:schemeClr val="dk1"/>
              </a:solidFill>
              <a:latin typeface="+mj-lt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E4F14A-5F91-1597-2935-621356767F1E}"/>
              </a:ext>
            </a:extLst>
          </p:cNvPr>
          <p:cNvGrpSpPr/>
          <p:nvPr/>
        </p:nvGrpSpPr>
        <p:grpSpPr>
          <a:xfrm>
            <a:off x="1973705" y="2680504"/>
            <a:ext cx="8282124" cy="1496992"/>
            <a:chOff x="2081270" y="2690771"/>
            <a:chExt cx="8282124" cy="1496992"/>
          </a:xfrm>
        </p:grpSpPr>
        <p:sp>
          <p:nvSpPr>
            <p:cNvPr id="7" name="Google Shape;96;p2">
              <a:extLst>
                <a:ext uri="{FF2B5EF4-FFF2-40B4-BE49-F238E27FC236}">
                  <a16:creationId xmlns:a16="http://schemas.microsoft.com/office/drawing/2014/main" id="{619DD959-8583-43CE-91A8-AA55F7DE86B1}"/>
                </a:ext>
              </a:extLst>
            </p:cNvPr>
            <p:cNvSpPr txBox="1"/>
            <p:nvPr/>
          </p:nvSpPr>
          <p:spPr>
            <a:xfrm>
              <a:off x="2081270" y="2690771"/>
              <a:ext cx="82821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Local Storage</a:t>
              </a:r>
              <a:r>
                <a:rPr lang="ko-KR" alt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에 아이템 추가</a:t>
              </a:r>
              <a:r>
                <a:rPr lang="en-US" altLang="ko-KR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: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window.localStorage.setItem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key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,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value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)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Google Shape;96;p2">
              <a:extLst>
                <a:ext uri="{FF2B5EF4-FFF2-40B4-BE49-F238E27FC236}">
                  <a16:creationId xmlns:a16="http://schemas.microsoft.com/office/drawing/2014/main" id="{B53E691A-F037-F4BB-0C49-142E10C38911}"/>
                </a:ext>
              </a:extLst>
            </p:cNvPr>
            <p:cNvSpPr txBox="1"/>
            <p:nvPr/>
          </p:nvSpPr>
          <p:spPr>
            <a:xfrm>
              <a:off x="2081270" y="3254622"/>
              <a:ext cx="82821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Local Storage</a:t>
              </a:r>
              <a:r>
                <a:rPr lang="ko-KR" alt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 아이템 읽기</a:t>
              </a:r>
              <a:r>
                <a:rPr lang="en-US" altLang="ko-KR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: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window.localStorage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.</a:t>
              </a:r>
              <a:r>
                <a:rPr lang="en-US" altLang="ko-KR" dirty="0">
                  <a:latin typeface="Arial Unicode MS"/>
                </a:rPr>
                <a:t>get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Item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key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)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Google Shape;96;p2">
              <a:extLst>
                <a:ext uri="{FF2B5EF4-FFF2-40B4-BE49-F238E27FC236}">
                  <a16:creationId xmlns:a16="http://schemas.microsoft.com/office/drawing/2014/main" id="{9527191B-3B62-FF57-4936-4CBD63897AD1}"/>
                </a:ext>
              </a:extLst>
            </p:cNvPr>
            <p:cNvSpPr txBox="1"/>
            <p:nvPr/>
          </p:nvSpPr>
          <p:spPr>
            <a:xfrm>
              <a:off x="2081270" y="3818472"/>
              <a:ext cx="82821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Local Storage</a:t>
              </a:r>
              <a:r>
                <a:rPr lang="ko-KR" altLang="en-US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 아이템 삭제</a:t>
              </a:r>
              <a:r>
                <a:rPr lang="en-US" altLang="ko-KR" dirty="0">
                  <a:solidFill>
                    <a:schemeClr val="dk1"/>
                  </a:solidFill>
                  <a:latin typeface="+mj-lt"/>
                  <a:ea typeface="잘풀리는오늘 Medium" panose="02020603020101020101" pitchFamily="18" charset="-127"/>
                  <a:sym typeface="Arial"/>
                </a:rPr>
                <a:t>: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window.localStorage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.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remove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Item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key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)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47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1435</Words>
  <Application>Microsoft Office PowerPoint</Application>
  <PresentationFormat>와이드스크린</PresentationFormat>
  <Paragraphs>236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 Unicode MS</vt:lpstr>
      <vt:lpstr>나눔스퀘어_ac ExtraBold</vt:lpstr>
      <vt:lpstr>Malgun Gothic</vt:lpstr>
      <vt:lpstr>Malgun Gothic</vt:lpstr>
      <vt:lpstr>잘풀리는오늘 Medium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김지성[ 학부재학 / 영어영문학과 ]</dc:creator>
  <cp:lastModifiedBy>김지성[ 학부재학 / 영어영문학과 ]</cp:lastModifiedBy>
  <cp:revision>11</cp:revision>
  <dcterms:created xsi:type="dcterms:W3CDTF">2022-06-29T15:30:14Z</dcterms:created>
  <dcterms:modified xsi:type="dcterms:W3CDTF">2022-06-29T19:00:59Z</dcterms:modified>
</cp:coreProperties>
</file>