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8" r:id="rId5"/>
    <p:sldId id="259" r:id="rId6"/>
    <p:sldId id="260" r:id="rId7"/>
    <p:sldId id="261" r:id="rId8"/>
    <p:sldId id="262" r:id="rId9"/>
    <p:sldId id="263" r:id="rId10"/>
    <p:sldId id="264" r:id="rId11"/>
    <p:sldId id="265" r:id="rId12"/>
    <p:sldId id="267" r:id="rId13"/>
    <p:sldId id="269" r:id="rId14"/>
    <p:sldId id="268" r:id="rId1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1" autoAdjust="0"/>
    <p:restoredTop sz="94660"/>
  </p:normalViewPr>
  <p:slideViewPr>
    <p:cSldViewPr snapToGrid="0">
      <p:cViewPr>
        <p:scale>
          <a:sx n="75" d="100"/>
          <a:sy n="75" d="100"/>
        </p:scale>
        <p:origin x="54" y="8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A41269D-73A0-4E3C-B98B-5066A027113C}"/>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6B7CF074-42BA-431F-A6AA-7C60279FBD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4E24659C-7CC6-4B9B-BE2B-F543E1D47EA4}"/>
              </a:ext>
            </a:extLst>
          </p:cNvPr>
          <p:cNvSpPr>
            <a:spLocks noGrp="1"/>
          </p:cNvSpPr>
          <p:nvPr>
            <p:ph type="dt" sz="half" idx="10"/>
          </p:nvPr>
        </p:nvSpPr>
        <p:spPr/>
        <p:txBody>
          <a:bodyPr/>
          <a:lstStyle/>
          <a:p>
            <a:fld id="{BB6AB17D-CC1E-4444-916C-8D8F3549B55F}" type="datetimeFigureOut">
              <a:rPr lang="ko-KR" altLang="en-US" smtClean="0"/>
              <a:t>2020-07-20</a:t>
            </a:fld>
            <a:endParaRPr lang="ko-KR" altLang="en-US"/>
          </a:p>
        </p:txBody>
      </p:sp>
      <p:sp>
        <p:nvSpPr>
          <p:cNvPr id="5" name="바닥글 개체 틀 4">
            <a:extLst>
              <a:ext uri="{FF2B5EF4-FFF2-40B4-BE49-F238E27FC236}">
                <a16:creationId xmlns:a16="http://schemas.microsoft.com/office/drawing/2014/main" id="{FC8B61DD-2869-49CD-B41D-310AC907E0A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24FBDCC-926C-4878-891E-756E96CC0CF2}"/>
              </a:ext>
            </a:extLst>
          </p:cNvPr>
          <p:cNvSpPr>
            <a:spLocks noGrp="1"/>
          </p:cNvSpPr>
          <p:nvPr>
            <p:ph type="sldNum" sz="quarter" idx="12"/>
          </p:nvPr>
        </p:nvSpPr>
        <p:spPr/>
        <p:txBody>
          <a:bodyPr/>
          <a:lstStyle/>
          <a:p>
            <a:fld id="{E4A254D2-5D54-4831-9782-8E0BC2BCAFFD}" type="slidenum">
              <a:rPr lang="ko-KR" altLang="en-US" smtClean="0"/>
              <a:t>‹#›</a:t>
            </a:fld>
            <a:endParaRPr lang="ko-KR" altLang="en-US"/>
          </a:p>
        </p:txBody>
      </p:sp>
    </p:spTree>
    <p:extLst>
      <p:ext uri="{BB962C8B-B14F-4D97-AF65-F5344CB8AC3E}">
        <p14:creationId xmlns:p14="http://schemas.microsoft.com/office/powerpoint/2010/main" val="3294358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A56F1C8-D800-4AA7-9186-12D9BE3EE695}"/>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D868519E-CB63-417F-BEAD-F7C9F38FF1E0}"/>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7D024A3-9FED-4DC3-A709-C5DB945C3252}"/>
              </a:ext>
            </a:extLst>
          </p:cNvPr>
          <p:cNvSpPr>
            <a:spLocks noGrp="1"/>
          </p:cNvSpPr>
          <p:nvPr>
            <p:ph type="dt" sz="half" idx="10"/>
          </p:nvPr>
        </p:nvSpPr>
        <p:spPr/>
        <p:txBody>
          <a:bodyPr/>
          <a:lstStyle/>
          <a:p>
            <a:fld id="{BB6AB17D-CC1E-4444-916C-8D8F3549B55F}" type="datetimeFigureOut">
              <a:rPr lang="ko-KR" altLang="en-US" smtClean="0"/>
              <a:t>2020-07-20</a:t>
            </a:fld>
            <a:endParaRPr lang="ko-KR" altLang="en-US"/>
          </a:p>
        </p:txBody>
      </p:sp>
      <p:sp>
        <p:nvSpPr>
          <p:cNvPr id="5" name="바닥글 개체 틀 4">
            <a:extLst>
              <a:ext uri="{FF2B5EF4-FFF2-40B4-BE49-F238E27FC236}">
                <a16:creationId xmlns:a16="http://schemas.microsoft.com/office/drawing/2014/main" id="{BA4E8FA7-8F8D-4391-B651-8B83093DFB8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264CF7E-7491-4C4B-8112-E68A46B0FDAB}"/>
              </a:ext>
            </a:extLst>
          </p:cNvPr>
          <p:cNvSpPr>
            <a:spLocks noGrp="1"/>
          </p:cNvSpPr>
          <p:nvPr>
            <p:ph type="sldNum" sz="quarter" idx="12"/>
          </p:nvPr>
        </p:nvSpPr>
        <p:spPr/>
        <p:txBody>
          <a:bodyPr/>
          <a:lstStyle/>
          <a:p>
            <a:fld id="{E4A254D2-5D54-4831-9782-8E0BC2BCAFFD}" type="slidenum">
              <a:rPr lang="ko-KR" altLang="en-US" smtClean="0"/>
              <a:t>‹#›</a:t>
            </a:fld>
            <a:endParaRPr lang="ko-KR" altLang="en-US"/>
          </a:p>
        </p:txBody>
      </p:sp>
    </p:spTree>
    <p:extLst>
      <p:ext uri="{BB962C8B-B14F-4D97-AF65-F5344CB8AC3E}">
        <p14:creationId xmlns:p14="http://schemas.microsoft.com/office/powerpoint/2010/main" val="3850545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DBE84C4-6602-4670-B8FD-94092B1B87DD}"/>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8E36E94A-9637-42AA-A536-E1E8BBF7C61E}"/>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CC9C10D-F13A-41F5-B458-59A6A6F99356}"/>
              </a:ext>
            </a:extLst>
          </p:cNvPr>
          <p:cNvSpPr>
            <a:spLocks noGrp="1"/>
          </p:cNvSpPr>
          <p:nvPr>
            <p:ph type="dt" sz="half" idx="10"/>
          </p:nvPr>
        </p:nvSpPr>
        <p:spPr/>
        <p:txBody>
          <a:bodyPr/>
          <a:lstStyle/>
          <a:p>
            <a:fld id="{BB6AB17D-CC1E-4444-916C-8D8F3549B55F}" type="datetimeFigureOut">
              <a:rPr lang="ko-KR" altLang="en-US" smtClean="0"/>
              <a:t>2020-07-20</a:t>
            </a:fld>
            <a:endParaRPr lang="ko-KR" altLang="en-US"/>
          </a:p>
        </p:txBody>
      </p:sp>
      <p:sp>
        <p:nvSpPr>
          <p:cNvPr id="5" name="바닥글 개체 틀 4">
            <a:extLst>
              <a:ext uri="{FF2B5EF4-FFF2-40B4-BE49-F238E27FC236}">
                <a16:creationId xmlns:a16="http://schemas.microsoft.com/office/drawing/2014/main" id="{943F936E-BF3E-4F28-B09D-9E72A493D0D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4293ADB-C6C5-4C0A-A043-3980FE8FE854}"/>
              </a:ext>
            </a:extLst>
          </p:cNvPr>
          <p:cNvSpPr>
            <a:spLocks noGrp="1"/>
          </p:cNvSpPr>
          <p:nvPr>
            <p:ph type="sldNum" sz="quarter" idx="12"/>
          </p:nvPr>
        </p:nvSpPr>
        <p:spPr/>
        <p:txBody>
          <a:bodyPr/>
          <a:lstStyle/>
          <a:p>
            <a:fld id="{E4A254D2-5D54-4831-9782-8E0BC2BCAFFD}" type="slidenum">
              <a:rPr lang="ko-KR" altLang="en-US" smtClean="0"/>
              <a:t>‹#›</a:t>
            </a:fld>
            <a:endParaRPr lang="ko-KR" altLang="en-US"/>
          </a:p>
        </p:txBody>
      </p:sp>
    </p:spTree>
    <p:extLst>
      <p:ext uri="{BB962C8B-B14F-4D97-AF65-F5344CB8AC3E}">
        <p14:creationId xmlns:p14="http://schemas.microsoft.com/office/powerpoint/2010/main" val="2503652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962577E-7E4B-419D-99A1-A8E8B01A7D8C}"/>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558A3F8-E256-48EB-B095-72A143A4E3C9}"/>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83013B6-A296-42B0-A820-1A1737305F94}"/>
              </a:ext>
            </a:extLst>
          </p:cNvPr>
          <p:cNvSpPr>
            <a:spLocks noGrp="1"/>
          </p:cNvSpPr>
          <p:nvPr>
            <p:ph type="dt" sz="half" idx="10"/>
          </p:nvPr>
        </p:nvSpPr>
        <p:spPr/>
        <p:txBody>
          <a:bodyPr/>
          <a:lstStyle/>
          <a:p>
            <a:fld id="{BB6AB17D-CC1E-4444-916C-8D8F3549B55F}" type="datetimeFigureOut">
              <a:rPr lang="ko-KR" altLang="en-US" smtClean="0"/>
              <a:t>2020-07-20</a:t>
            </a:fld>
            <a:endParaRPr lang="ko-KR" altLang="en-US"/>
          </a:p>
        </p:txBody>
      </p:sp>
      <p:sp>
        <p:nvSpPr>
          <p:cNvPr id="5" name="바닥글 개체 틀 4">
            <a:extLst>
              <a:ext uri="{FF2B5EF4-FFF2-40B4-BE49-F238E27FC236}">
                <a16:creationId xmlns:a16="http://schemas.microsoft.com/office/drawing/2014/main" id="{63259B4B-DF66-4DB6-AE65-819177CA5B1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1CEB04F-87A5-4012-97D2-11BC9579AEC9}"/>
              </a:ext>
            </a:extLst>
          </p:cNvPr>
          <p:cNvSpPr>
            <a:spLocks noGrp="1"/>
          </p:cNvSpPr>
          <p:nvPr>
            <p:ph type="sldNum" sz="quarter" idx="12"/>
          </p:nvPr>
        </p:nvSpPr>
        <p:spPr/>
        <p:txBody>
          <a:bodyPr/>
          <a:lstStyle/>
          <a:p>
            <a:fld id="{E4A254D2-5D54-4831-9782-8E0BC2BCAFFD}" type="slidenum">
              <a:rPr lang="ko-KR" altLang="en-US" smtClean="0"/>
              <a:t>‹#›</a:t>
            </a:fld>
            <a:endParaRPr lang="ko-KR" altLang="en-US"/>
          </a:p>
        </p:txBody>
      </p:sp>
    </p:spTree>
    <p:extLst>
      <p:ext uri="{BB962C8B-B14F-4D97-AF65-F5344CB8AC3E}">
        <p14:creationId xmlns:p14="http://schemas.microsoft.com/office/powerpoint/2010/main" val="3840866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7C1524D-081A-47F7-B39D-4FB9D4599BA5}"/>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80D047A2-B127-4285-9E95-5A5D4E8632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C6254361-2D96-4466-B877-4B7754854971}"/>
              </a:ext>
            </a:extLst>
          </p:cNvPr>
          <p:cNvSpPr>
            <a:spLocks noGrp="1"/>
          </p:cNvSpPr>
          <p:nvPr>
            <p:ph type="dt" sz="half" idx="10"/>
          </p:nvPr>
        </p:nvSpPr>
        <p:spPr/>
        <p:txBody>
          <a:bodyPr/>
          <a:lstStyle/>
          <a:p>
            <a:fld id="{BB6AB17D-CC1E-4444-916C-8D8F3549B55F}" type="datetimeFigureOut">
              <a:rPr lang="ko-KR" altLang="en-US" smtClean="0"/>
              <a:t>2020-07-20</a:t>
            </a:fld>
            <a:endParaRPr lang="ko-KR" altLang="en-US"/>
          </a:p>
        </p:txBody>
      </p:sp>
      <p:sp>
        <p:nvSpPr>
          <p:cNvPr id="5" name="바닥글 개체 틀 4">
            <a:extLst>
              <a:ext uri="{FF2B5EF4-FFF2-40B4-BE49-F238E27FC236}">
                <a16:creationId xmlns:a16="http://schemas.microsoft.com/office/drawing/2014/main" id="{49079CC9-FF8A-4051-8A0E-61392EE424E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71D48C5-39D1-4C12-BF97-C803B905BB56}"/>
              </a:ext>
            </a:extLst>
          </p:cNvPr>
          <p:cNvSpPr>
            <a:spLocks noGrp="1"/>
          </p:cNvSpPr>
          <p:nvPr>
            <p:ph type="sldNum" sz="quarter" idx="12"/>
          </p:nvPr>
        </p:nvSpPr>
        <p:spPr/>
        <p:txBody>
          <a:bodyPr/>
          <a:lstStyle/>
          <a:p>
            <a:fld id="{E4A254D2-5D54-4831-9782-8E0BC2BCAFFD}" type="slidenum">
              <a:rPr lang="ko-KR" altLang="en-US" smtClean="0"/>
              <a:t>‹#›</a:t>
            </a:fld>
            <a:endParaRPr lang="ko-KR" altLang="en-US"/>
          </a:p>
        </p:txBody>
      </p:sp>
    </p:spTree>
    <p:extLst>
      <p:ext uri="{BB962C8B-B14F-4D97-AF65-F5344CB8AC3E}">
        <p14:creationId xmlns:p14="http://schemas.microsoft.com/office/powerpoint/2010/main" val="1778041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4D0E13B-180F-493F-ABD9-60464E85A4EF}"/>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E02BFBA-BC46-480B-BF01-A8BDEBC0176D}"/>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8FB02C9B-B1B9-4448-8218-FD6E58EB65C8}"/>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F7D10DC2-9E94-4FEB-A159-CC658BAC1F2D}"/>
              </a:ext>
            </a:extLst>
          </p:cNvPr>
          <p:cNvSpPr>
            <a:spLocks noGrp="1"/>
          </p:cNvSpPr>
          <p:nvPr>
            <p:ph type="dt" sz="half" idx="10"/>
          </p:nvPr>
        </p:nvSpPr>
        <p:spPr/>
        <p:txBody>
          <a:bodyPr/>
          <a:lstStyle/>
          <a:p>
            <a:fld id="{BB6AB17D-CC1E-4444-916C-8D8F3549B55F}" type="datetimeFigureOut">
              <a:rPr lang="ko-KR" altLang="en-US" smtClean="0"/>
              <a:t>2020-07-20</a:t>
            </a:fld>
            <a:endParaRPr lang="ko-KR" altLang="en-US"/>
          </a:p>
        </p:txBody>
      </p:sp>
      <p:sp>
        <p:nvSpPr>
          <p:cNvPr id="6" name="바닥글 개체 틀 5">
            <a:extLst>
              <a:ext uri="{FF2B5EF4-FFF2-40B4-BE49-F238E27FC236}">
                <a16:creationId xmlns:a16="http://schemas.microsoft.com/office/drawing/2014/main" id="{04B5D06B-630D-44D1-A4D1-9E6896D2BE1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B954A9A-E1AF-4DFE-8206-7490E01295BE}"/>
              </a:ext>
            </a:extLst>
          </p:cNvPr>
          <p:cNvSpPr>
            <a:spLocks noGrp="1"/>
          </p:cNvSpPr>
          <p:nvPr>
            <p:ph type="sldNum" sz="quarter" idx="12"/>
          </p:nvPr>
        </p:nvSpPr>
        <p:spPr/>
        <p:txBody>
          <a:bodyPr/>
          <a:lstStyle/>
          <a:p>
            <a:fld id="{E4A254D2-5D54-4831-9782-8E0BC2BCAFFD}" type="slidenum">
              <a:rPr lang="ko-KR" altLang="en-US" smtClean="0"/>
              <a:t>‹#›</a:t>
            </a:fld>
            <a:endParaRPr lang="ko-KR" altLang="en-US"/>
          </a:p>
        </p:txBody>
      </p:sp>
    </p:spTree>
    <p:extLst>
      <p:ext uri="{BB962C8B-B14F-4D97-AF65-F5344CB8AC3E}">
        <p14:creationId xmlns:p14="http://schemas.microsoft.com/office/powerpoint/2010/main" val="3487574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9E3D06C-34A6-4A66-B500-4BF3D6F3A945}"/>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28460643-E803-4EB7-8771-ACBE64AF37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D4ECD044-EF45-41F8-A098-EC3B72961C23}"/>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08E34391-7E68-418D-9CB8-851530C645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B5CE5221-3968-4C1A-BF61-80771518F161}"/>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5A52F5EB-ACC9-4303-9A17-40AB9BD560DD}"/>
              </a:ext>
            </a:extLst>
          </p:cNvPr>
          <p:cNvSpPr>
            <a:spLocks noGrp="1"/>
          </p:cNvSpPr>
          <p:nvPr>
            <p:ph type="dt" sz="half" idx="10"/>
          </p:nvPr>
        </p:nvSpPr>
        <p:spPr/>
        <p:txBody>
          <a:bodyPr/>
          <a:lstStyle/>
          <a:p>
            <a:fld id="{BB6AB17D-CC1E-4444-916C-8D8F3549B55F}" type="datetimeFigureOut">
              <a:rPr lang="ko-KR" altLang="en-US" smtClean="0"/>
              <a:t>2020-07-20</a:t>
            </a:fld>
            <a:endParaRPr lang="ko-KR" altLang="en-US"/>
          </a:p>
        </p:txBody>
      </p:sp>
      <p:sp>
        <p:nvSpPr>
          <p:cNvPr id="8" name="바닥글 개체 틀 7">
            <a:extLst>
              <a:ext uri="{FF2B5EF4-FFF2-40B4-BE49-F238E27FC236}">
                <a16:creationId xmlns:a16="http://schemas.microsoft.com/office/drawing/2014/main" id="{E551829A-CB45-40CB-A008-7780D52ECB44}"/>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16D348A4-EBC9-4611-8690-DA1CF5911E5F}"/>
              </a:ext>
            </a:extLst>
          </p:cNvPr>
          <p:cNvSpPr>
            <a:spLocks noGrp="1"/>
          </p:cNvSpPr>
          <p:nvPr>
            <p:ph type="sldNum" sz="quarter" idx="12"/>
          </p:nvPr>
        </p:nvSpPr>
        <p:spPr/>
        <p:txBody>
          <a:bodyPr/>
          <a:lstStyle/>
          <a:p>
            <a:fld id="{E4A254D2-5D54-4831-9782-8E0BC2BCAFFD}" type="slidenum">
              <a:rPr lang="ko-KR" altLang="en-US" smtClean="0"/>
              <a:t>‹#›</a:t>
            </a:fld>
            <a:endParaRPr lang="ko-KR" altLang="en-US"/>
          </a:p>
        </p:txBody>
      </p:sp>
    </p:spTree>
    <p:extLst>
      <p:ext uri="{BB962C8B-B14F-4D97-AF65-F5344CB8AC3E}">
        <p14:creationId xmlns:p14="http://schemas.microsoft.com/office/powerpoint/2010/main" val="3284287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0EDD558-236B-4BE2-B0FE-49876B30243A}"/>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76FA2087-29D5-42A3-99E3-0A93FAEB26D6}"/>
              </a:ext>
            </a:extLst>
          </p:cNvPr>
          <p:cNvSpPr>
            <a:spLocks noGrp="1"/>
          </p:cNvSpPr>
          <p:nvPr>
            <p:ph type="dt" sz="half" idx="10"/>
          </p:nvPr>
        </p:nvSpPr>
        <p:spPr/>
        <p:txBody>
          <a:bodyPr/>
          <a:lstStyle/>
          <a:p>
            <a:fld id="{BB6AB17D-CC1E-4444-916C-8D8F3549B55F}" type="datetimeFigureOut">
              <a:rPr lang="ko-KR" altLang="en-US" smtClean="0"/>
              <a:t>2020-07-20</a:t>
            </a:fld>
            <a:endParaRPr lang="ko-KR" altLang="en-US"/>
          </a:p>
        </p:txBody>
      </p:sp>
      <p:sp>
        <p:nvSpPr>
          <p:cNvPr id="4" name="바닥글 개체 틀 3">
            <a:extLst>
              <a:ext uri="{FF2B5EF4-FFF2-40B4-BE49-F238E27FC236}">
                <a16:creationId xmlns:a16="http://schemas.microsoft.com/office/drawing/2014/main" id="{3A18C03A-EFCA-4F51-8761-09C3E97DDFFD}"/>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DAD294AF-CC08-4828-B1E1-5C348599C3A4}"/>
              </a:ext>
            </a:extLst>
          </p:cNvPr>
          <p:cNvSpPr>
            <a:spLocks noGrp="1"/>
          </p:cNvSpPr>
          <p:nvPr>
            <p:ph type="sldNum" sz="quarter" idx="12"/>
          </p:nvPr>
        </p:nvSpPr>
        <p:spPr/>
        <p:txBody>
          <a:bodyPr/>
          <a:lstStyle/>
          <a:p>
            <a:fld id="{E4A254D2-5D54-4831-9782-8E0BC2BCAFFD}" type="slidenum">
              <a:rPr lang="ko-KR" altLang="en-US" smtClean="0"/>
              <a:t>‹#›</a:t>
            </a:fld>
            <a:endParaRPr lang="ko-KR" altLang="en-US"/>
          </a:p>
        </p:txBody>
      </p:sp>
    </p:spTree>
    <p:extLst>
      <p:ext uri="{BB962C8B-B14F-4D97-AF65-F5344CB8AC3E}">
        <p14:creationId xmlns:p14="http://schemas.microsoft.com/office/powerpoint/2010/main" val="2829800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103E2A63-4929-44F9-93FF-2E4CAD319E5F}"/>
              </a:ext>
            </a:extLst>
          </p:cNvPr>
          <p:cNvSpPr>
            <a:spLocks noGrp="1"/>
          </p:cNvSpPr>
          <p:nvPr>
            <p:ph type="dt" sz="half" idx="10"/>
          </p:nvPr>
        </p:nvSpPr>
        <p:spPr/>
        <p:txBody>
          <a:bodyPr/>
          <a:lstStyle/>
          <a:p>
            <a:fld id="{BB6AB17D-CC1E-4444-916C-8D8F3549B55F}" type="datetimeFigureOut">
              <a:rPr lang="ko-KR" altLang="en-US" smtClean="0"/>
              <a:t>2020-07-20</a:t>
            </a:fld>
            <a:endParaRPr lang="ko-KR" altLang="en-US"/>
          </a:p>
        </p:txBody>
      </p:sp>
      <p:sp>
        <p:nvSpPr>
          <p:cNvPr id="3" name="바닥글 개체 틀 2">
            <a:extLst>
              <a:ext uri="{FF2B5EF4-FFF2-40B4-BE49-F238E27FC236}">
                <a16:creationId xmlns:a16="http://schemas.microsoft.com/office/drawing/2014/main" id="{ADD786BF-D223-47E8-86EC-1F8639ED889B}"/>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7FB3DD40-818A-400C-93C5-6756FF0FCE78}"/>
              </a:ext>
            </a:extLst>
          </p:cNvPr>
          <p:cNvSpPr>
            <a:spLocks noGrp="1"/>
          </p:cNvSpPr>
          <p:nvPr>
            <p:ph type="sldNum" sz="quarter" idx="12"/>
          </p:nvPr>
        </p:nvSpPr>
        <p:spPr/>
        <p:txBody>
          <a:bodyPr/>
          <a:lstStyle/>
          <a:p>
            <a:fld id="{E4A254D2-5D54-4831-9782-8E0BC2BCAFFD}" type="slidenum">
              <a:rPr lang="ko-KR" altLang="en-US" smtClean="0"/>
              <a:t>‹#›</a:t>
            </a:fld>
            <a:endParaRPr lang="ko-KR" altLang="en-US"/>
          </a:p>
        </p:txBody>
      </p:sp>
    </p:spTree>
    <p:extLst>
      <p:ext uri="{BB962C8B-B14F-4D97-AF65-F5344CB8AC3E}">
        <p14:creationId xmlns:p14="http://schemas.microsoft.com/office/powerpoint/2010/main" val="3268821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683EE58-DFEE-43E8-B709-E156A1D5085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9BEC5B9A-B58D-47EA-B945-F97BC44404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FD76E36A-317B-44CE-B3FF-675633C6BE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EF6C109-873C-46E3-9467-D83A8876F926}"/>
              </a:ext>
            </a:extLst>
          </p:cNvPr>
          <p:cNvSpPr>
            <a:spLocks noGrp="1"/>
          </p:cNvSpPr>
          <p:nvPr>
            <p:ph type="dt" sz="half" idx="10"/>
          </p:nvPr>
        </p:nvSpPr>
        <p:spPr/>
        <p:txBody>
          <a:bodyPr/>
          <a:lstStyle/>
          <a:p>
            <a:fld id="{BB6AB17D-CC1E-4444-916C-8D8F3549B55F}" type="datetimeFigureOut">
              <a:rPr lang="ko-KR" altLang="en-US" smtClean="0"/>
              <a:t>2020-07-20</a:t>
            </a:fld>
            <a:endParaRPr lang="ko-KR" altLang="en-US"/>
          </a:p>
        </p:txBody>
      </p:sp>
      <p:sp>
        <p:nvSpPr>
          <p:cNvPr id="6" name="바닥글 개체 틀 5">
            <a:extLst>
              <a:ext uri="{FF2B5EF4-FFF2-40B4-BE49-F238E27FC236}">
                <a16:creationId xmlns:a16="http://schemas.microsoft.com/office/drawing/2014/main" id="{2D6F5359-2673-4193-8CF9-CCFB5E36BA4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D6BDBD58-3285-4A05-82E6-CEED3CE27E23}"/>
              </a:ext>
            </a:extLst>
          </p:cNvPr>
          <p:cNvSpPr>
            <a:spLocks noGrp="1"/>
          </p:cNvSpPr>
          <p:nvPr>
            <p:ph type="sldNum" sz="quarter" idx="12"/>
          </p:nvPr>
        </p:nvSpPr>
        <p:spPr/>
        <p:txBody>
          <a:bodyPr/>
          <a:lstStyle/>
          <a:p>
            <a:fld id="{E4A254D2-5D54-4831-9782-8E0BC2BCAFFD}" type="slidenum">
              <a:rPr lang="ko-KR" altLang="en-US" smtClean="0"/>
              <a:t>‹#›</a:t>
            </a:fld>
            <a:endParaRPr lang="ko-KR" altLang="en-US"/>
          </a:p>
        </p:txBody>
      </p:sp>
    </p:spTree>
    <p:extLst>
      <p:ext uri="{BB962C8B-B14F-4D97-AF65-F5344CB8AC3E}">
        <p14:creationId xmlns:p14="http://schemas.microsoft.com/office/powerpoint/2010/main" val="3198212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A8361F-F960-470F-809A-DE7A2743CE6D}"/>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DB4312DF-390D-4552-9FF9-78173937BA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C45D2D2B-662E-49CB-9B8C-86D01CFA87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6741AEF-F2FA-4B40-90FB-145DFD04B9AA}"/>
              </a:ext>
            </a:extLst>
          </p:cNvPr>
          <p:cNvSpPr>
            <a:spLocks noGrp="1"/>
          </p:cNvSpPr>
          <p:nvPr>
            <p:ph type="dt" sz="half" idx="10"/>
          </p:nvPr>
        </p:nvSpPr>
        <p:spPr/>
        <p:txBody>
          <a:bodyPr/>
          <a:lstStyle/>
          <a:p>
            <a:fld id="{BB6AB17D-CC1E-4444-916C-8D8F3549B55F}" type="datetimeFigureOut">
              <a:rPr lang="ko-KR" altLang="en-US" smtClean="0"/>
              <a:t>2020-07-20</a:t>
            </a:fld>
            <a:endParaRPr lang="ko-KR" altLang="en-US"/>
          </a:p>
        </p:txBody>
      </p:sp>
      <p:sp>
        <p:nvSpPr>
          <p:cNvPr id="6" name="바닥글 개체 틀 5">
            <a:extLst>
              <a:ext uri="{FF2B5EF4-FFF2-40B4-BE49-F238E27FC236}">
                <a16:creationId xmlns:a16="http://schemas.microsoft.com/office/drawing/2014/main" id="{1E764173-4D30-4287-B339-BB9C64AACC4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9AC4F5D-D4FA-47E5-946D-C2EA96869188}"/>
              </a:ext>
            </a:extLst>
          </p:cNvPr>
          <p:cNvSpPr>
            <a:spLocks noGrp="1"/>
          </p:cNvSpPr>
          <p:nvPr>
            <p:ph type="sldNum" sz="quarter" idx="12"/>
          </p:nvPr>
        </p:nvSpPr>
        <p:spPr/>
        <p:txBody>
          <a:bodyPr/>
          <a:lstStyle/>
          <a:p>
            <a:fld id="{E4A254D2-5D54-4831-9782-8E0BC2BCAFFD}" type="slidenum">
              <a:rPr lang="ko-KR" altLang="en-US" smtClean="0"/>
              <a:t>‹#›</a:t>
            </a:fld>
            <a:endParaRPr lang="ko-KR" altLang="en-US"/>
          </a:p>
        </p:txBody>
      </p:sp>
    </p:spTree>
    <p:extLst>
      <p:ext uri="{BB962C8B-B14F-4D97-AF65-F5344CB8AC3E}">
        <p14:creationId xmlns:p14="http://schemas.microsoft.com/office/powerpoint/2010/main" val="72670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66C44575-B983-40AE-A0CE-4C6B45BA81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8E1F979B-0C95-4E5C-AD49-567F961C0E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2876B6D-890F-42E9-B6CC-E7BAC7F6AC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6AB17D-CC1E-4444-916C-8D8F3549B55F}" type="datetimeFigureOut">
              <a:rPr lang="ko-KR" altLang="en-US" smtClean="0"/>
              <a:t>2020-07-20</a:t>
            </a:fld>
            <a:endParaRPr lang="ko-KR" altLang="en-US"/>
          </a:p>
        </p:txBody>
      </p:sp>
      <p:sp>
        <p:nvSpPr>
          <p:cNvPr id="5" name="바닥글 개체 틀 4">
            <a:extLst>
              <a:ext uri="{FF2B5EF4-FFF2-40B4-BE49-F238E27FC236}">
                <a16:creationId xmlns:a16="http://schemas.microsoft.com/office/drawing/2014/main" id="{252B8174-517A-405B-9E8B-34FC1AF85F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C94B4254-A18F-47EC-B340-6633CA27FC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A254D2-5D54-4831-9782-8E0BC2BCAFFD}" type="slidenum">
              <a:rPr lang="ko-KR" altLang="en-US" smtClean="0"/>
              <a:t>‹#›</a:t>
            </a:fld>
            <a:endParaRPr lang="ko-KR" altLang="en-US"/>
          </a:p>
        </p:txBody>
      </p:sp>
    </p:spTree>
    <p:extLst>
      <p:ext uri="{BB962C8B-B14F-4D97-AF65-F5344CB8AC3E}">
        <p14:creationId xmlns:p14="http://schemas.microsoft.com/office/powerpoint/2010/main" val="966357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5B339F4-93B9-4E04-9721-143AD6782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0"/>
            <a:ext cx="7147352" cy="5777808"/>
            <a:chOff x="329184" y="1"/>
            <a:chExt cx="524256" cy="5777808"/>
          </a:xfrm>
        </p:grpSpPr>
        <p:cxnSp>
          <p:nvCxnSpPr>
            <p:cNvPr id="11" name="Straight Connector 10">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Rectangle 13">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BDFB8776-7276-4A0F-A98A-F0504D024453}"/>
              </a:ext>
            </a:extLst>
          </p:cNvPr>
          <p:cNvSpPr>
            <a:spLocks noGrp="1"/>
          </p:cNvSpPr>
          <p:nvPr>
            <p:ph type="ctrTitle"/>
          </p:nvPr>
        </p:nvSpPr>
        <p:spPr>
          <a:xfrm>
            <a:off x="1524000" y="1231961"/>
            <a:ext cx="9144000" cy="2387600"/>
          </a:xfrm>
        </p:spPr>
        <p:txBody>
          <a:bodyPr>
            <a:normAutofit/>
          </a:bodyPr>
          <a:lstStyle/>
          <a:p>
            <a:r>
              <a:rPr lang="en-US" altLang="ko-KR" sz="5100" dirty="0"/>
              <a:t>Image Style Transfer Using Convolutional Neural Networks</a:t>
            </a:r>
            <a:endParaRPr lang="ko-KR" altLang="en-US" sz="5100" dirty="0"/>
          </a:p>
        </p:txBody>
      </p:sp>
      <p:sp>
        <p:nvSpPr>
          <p:cNvPr id="3" name="부제목 2">
            <a:extLst>
              <a:ext uri="{FF2B5EF4-FFF2-40B4-BE49-F238E27FC236}">
                <a16:creationId xmlns:a16="http://schemas.microsoft.com/office/drawing/2014/main" id="{150E6223-D5CB-4AE9-B189-C490367AD232}"/>
              </a:ext>
            </a:extLst>
          </p:cNvPr>
          <p:cNvSpPr>
            <a:spLocks noGrp="1"/>
          </p:cNvSpPr>
          <p:nvPr>
            <p:ph type="subTitle" idx="1"/>
          </p:nvPr>
        </p:nvSpPr>
        <p:spPr>
          <a:xfrm>
            <a:off x="1524000" y="3803712"/>
            <a:ext cx="9144000" cy="1563686"/>
          </a:xfrm>
        </p:spPr>
        <p:txBody>
          <a:bodyPr>
            <a:normAutofit/>
          </a:bodyPr>
          <a:lstStyle/>
          <a:p>
            <a:r>
              <a:rPr lang="ko-KR" altLang="en-US" dirty="0"/>
              <a:t>박은화</a:t>
            </a:r>
          </a:p>
        </p:txBody>
      </p:sp>
    </p:spTree>
    <p:extLst>
      <p:ext uri="{BB962C8B-B14F-4D97-AF65-F5344CB8AC3E}">
        <p14:creationId xmlns:p14="http://schemas.microsoft.com/office/powerpoint/2010/main" val="37260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Triangle 28">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1F1251AA-EC51-4FF5-B719-29C7C7665344}"/>
              </a:ext>
            </a:extLst>
          </p:cNvPr>
          <p:cNvSpPr>
            <a:spLocks noGrp="1"/>
          </p:cNvSpPr>
          <p:nvPr>
            <p:ph type="title"/>
          </p:nvPr>
        </p:nvSpPr>
        <p:spPr>
          <a:xfrm>
            <a:off x="1100465" y="1321652"/>
            <a:ext cx="9613396" cy="1137111"/>
          </a:xfrm>
        </p:spPr>
        <p:txBody>
          <a:bodyPr>
            <a:normAutofit/>
          </a:bodyPr>
          <a:lstStyle/>
          <a:p>
            <a:r>
              <a:rPr lang="en-US" altLang="ko-KR" sz="5400" dirty="0"/>
              <a:t>Style representation</a:t>
            </a:r>
            <a:endParaRPr lang="ko-KR" altLang="en-US" sz="5400" dirty="0"/>
          </a:p>
        </p:txBody>
      </p:sp>
      <p:pic>
        <p:nvPicPr>
          <p:cNvPr id="7" name="그림 6" descr="개체, 시계이(가) 표시된 사진&#10;&#10;자동 생성된 설명">
            <a:extLst>
              <a:ext uri="{FF2B5EF4-FFF2-40B4-BE49-F238E27FC236}">
                <a16:creationId xmlns:a16="http://schemas.microsoft.com/office/drawing/2014/main" id="{83103BCB-5946-416C-859E-B91699114A78}"/>
              </a:ext>
            </a:extLst>
          </p:cNvPr>
          <p:cNvPicPr>
            <a:picLocks noChangeAspect="1"/>
          </p:cNvPicPr>
          <p:nvPr/>
        </p:nvPicPr>
        <p:blipFill>
          <a:blip r:embed="rId2"/>
          <a:stretch>
            <a:fillRect/>
          </a:stretch>
        </p:blipFill>
        <p:spPr>
          <a:xfrm>
            <a:off x="4410730" y="2354244"/>
            <a:ext cx="2988531" cy="1012052"/>
          </a:xfrm>
          <a:prstGeom prst="rect">
            <a:avLst/>
          </a:prstGeom>
        </p:spPr>
      </p:pic>
      <p:pic>
        <p:nvPicPr>
          <p:cNvPr id="9" name="그림 8">
            <a:extLst>
              <a:ext uri="{FF2B5EF4-FFF2-40B4-BE49-F238E27FC236}">
                <a16:creationId xmlns:a16="http://schemas.microsoft.com/office/drawing/2014/main" id="{C55CF77E-9A56-43F9-A84F-482649DE0B8F}"/>
              </a:ext>
            </a:extLst>
          </p:cNvPr>
          <p:cNvPicPr>
            <a:picLocks noChangeAspect="1"/>
          </p:cNvPicPr>
          <p:nvPr/>
        </p:nvPicPr>
        <p:blipFill>
          <a:blip r:embed="rId3"/>
          <a:stretch>
            <a:fillRect/>
          </a:stretch>
        </p:blipFill>
        <p:spPr>
          <a:xfrm>
            <a:off x="4406397" y="4476667"/>
            <a:ext cx="2992864" cy="583608"/>
          </a:xfrm>
          <a:prstGeom prst="rect">
            <a:avLst/>
          </a:prstGeom>
        </p:spPr>
      </p:pic>
      <p:pic>
        <p:nvPicPr>
          <p:cNvPr id="5" name="그림 4" descr="개체, 시계이(가) 표시된 사진&#10;&#10;자동 생성된 설명">
            <a:extLst>
              <a:ext uri="{FF2B5EF4-FFF2-40B4-BE49-F238E27FC236}">
                <a16:creationId xmlns:a16="http://schemas.microsoft.com/office/drawing/2014/main" id="{33D29512-FA52-4FD5-98B1-5E8F7644FE08}"/>
              </a:ext>
            </a:extLst>
          </p:cNvPr>
          <p:cNvPicPr>
            <a:picLocks noChangeAspect="1"/>
          </p:cNvPicPr>
          <p:nvPr/>
        </p:nvPicPr>
        <p:blipFill>
          <a:blip r:embed="rId4"/>
          <a:stretch>
            <a:fillRect/>
          </a:stretch>
        </p:blipFill>
        <p:spPr>
          <a:xfrm>
            <a:off x="4406395" y="3427218"/>
            <a:ext cx="2992866" cy="562353"/>
          </a:xfrm>
          <a:prstGeom prst="rect">
            <a:avLst/>
          </a:prstGeom>
        </p:spPr>
      </p:pic>
      <p:sp>
        <p:nvSpPr>
          <p:cNvPr id="3" name="내용 개체 틀 2">
            <a:extLst>
              <a:ext uri="{FF2B5EF4-FFF2-40B4-BE49-F238E27FC236}">
                <a16:creationId xmlns:a16="http://schemas.microsoft.com/office/drawing/2014/main" id="{6FF5161D-7D90-4CDE-99EB-F9910C5B5AFD}"/>
              </a:ext>
            </a:extLst>
          </p:cNvPr>
          <p:cNvSpPr>
            <a:spLocks noGrp="1"/>
          </p:cNvSpPr>
          <p:nvPr>
            <p:ph idx="1"/>
          </p:nvPr>
        </p:nvSpPr>
        <p:spPr>
          <a:xfrm>
            <a:off x="1120813" y="2648318"/>
            <a:ext cx="7966053" cy="2801506"/>
          </a:xfrm>
        </p:spPr>
        <p:txBody>
          <a:bodyPr anchor="t">
            <a:normAutofit/>
          </a:bodyPr>
          <a:lstStyle/>
          <a:p>
            <a:r>
              <a:rPr lang="en-US" altLang="ko-KR" sz="2000" dirty="0"/>
              <a:t>Style loss of layer l</a:t>
            </a:r>
          </a:p>
          <a:p>
            <a:pPr marL="0" indent="0">
              <a:buNone/>
            </a:pPr>
            <a:endParaRPr lang="en-US" altLang="ko-KR" sz="2000" dirty="0"/>
          </a:p>
          <a:p>
            <a:r>
              <a:rPr lang="en-US" altLang="ko-KR" sz="2000" dirty="0"/>
              <a:t>The total style loss</a:t>
            </a:r>
          </a:p>
          <a:p>
            <a:pPr marL="0" indent="0">
              <a:buNone/>
            </a:pPr>
            <a:endParaRPr lang="en-US" altLang="ko-KR" sz="2000" dirty="0"/>
          </a:p>
          <a:p>
            <a:pPr marL="0" indent="0">
              <a:buNone/>
            </a:pPr>
            <a:endParaRPr lang="en-US" altLang="ko-KR" sz="2000" dirty="0"/>
          </a:p>
          <a:p>
            <a:r>
              <a:rPr lang="en-US" altLang="ko-KR" sz="2000" dirty="0"/>
              <a:t> Derivative of E    </a:t>
            </a:r>
            <a:endParaRPr lang="ko-KR" altLang="en-US" sz="2000" dirty="0"/>
          </a:p>
        </p:txBody>
      </p:sp>
    </p:spTree>
    <p:extLst>
      <p:ext uri="{BB962C8B-B14F-4D97-AF65-F5344CB8AC3E}">
        <p14:creationId xmlns:p14="http://schemas.microsoft.com/office/powerpoint/2010/main" val="1704309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4397774-2260-4D5F-AA49-DCFE7EA058C7}"/>
              </a:ext>
            </a:extLst>
          </p:cNvPr>
          <p:cNvSpPr>
            <a:spLocks noGrp="1"/>
          </p:cNvSpPr>
          <p:nvPr>
            <p:ph type="title"/>
          </p:nvPr>
        </p:nvSpPr>
        <p:spPr/>
        <p:txBody>
          <a:bodyPr/>
          <a:lstStyle/>
          <a:p>
            <a:r>
              <a:rPr lang="en-US" altLang="ko-KR" dirty="0"/>
              <a:t>Style transfer</a:t>
            </a:r>
            <a:endParaRPr lang="ko-KR" altLang="en-US" dirty="0"/>
          </a:p>
        </p:txBody>
      </p:sp>
      <p:sp>
        <p:nvSpPr>
          <p:cNvPr id="3" name="내용 개체 틀 2">
            <a:extLst>
              <a:ext uri="{FF2B5EF4-FFF2-40B4-BE49-F238E27FC236}">
                <a16:creationId xmlns:a16="http://schemas.microsoft.com/office/drawing/2014/main" id="{AB0B2B89-D92A-4E37-8A21-365EADB3C55F}"/>
              </a:ext>
            </a:extLst>
          </p:cNvPr>
          <p:cNvSpPr>
            <a:spLocks noGrp="1"/>
          </p:cNvSpPr>
          <p:nvPr>
            <p:ph idx="1"/>
          </p:nvPr>
        </p:nvSpPr>
        <p:spPr/>
        <p:txBody>
          <a:bodyPr/>
          <a:lstStyle/>
          <a:p>
            <a:r>
              <a:rPr lang="en-US" altLang="ko-KR" dirty="0"/>
              <a:t>The Loss function we minimize:</a:t>
            </a:r>
          </a:p>
          <a:p>
            <a:endParaRPr lang="en-US" altLang="ko-KR" dirty="0"/>
          </a:p>
          <a:p>
            <a:endParaRPr lang="en-US" altLang="ko-KR" dirty="0"/>
          </a:p>
          <a:p>
            <a:endParaRPr lang="ko-KR" altLang="en-US" dirty="0"/>
          </a:p>
        </p:txBody>
      </p:sp>
      <p:pic>
        <p:nvPicPr>
          <p:cNvPr id="5" name="그림 4">
            <a:extLst>
              <a:ext uri="{FF2B5EF4-FFF2-40B4-BE49-F238E27FC236}">
                <a16:creationId xmlns:a16="http://schemas.microsoft.com/office/drawing/2014/main" id="{C86F7C2B-30D9-430D-B570-7EA419091DAF}"/>
              </a:ext>
            </a:extLst>
          </p:cNvPr>
          <p:cNvPicPr>
            <a:picLocks noChangeAspect="1"/>
          </p:cNvPicPr>
          <p:nvPr/>
        </p:nvPicPr>
        <p:blipFill>
          <a:blip r:embed="rId2"/>
          <a:stretch>
            <a:fillRect/>
          </a:stretch>
        </p:blipFill>
        <p:spPr>
          <a:xfrm>
            <a:off x="1215289" y="2203696"/>
            <a:ext cx="4909367" cy="690948"/>
          </a:xfrm>
          <a:prstGeom prst="rect">
            <a:avLst/>
          </a:prstGeom>
        </p:spPr>
      </p:pic>
      <p:pic>
        <p:nvPicPr>
          <p:cNvPr id="7" name="그림 6">
            <a:extLst>
              <a:ext uri="{FF2B5EF4-FFF2-40B4-BE49-F238E27FC236}">
                <a16:creationId xmlns:a16="http://schemas.microsoft.com/office/drawing/2014/main" id="{673865CF-AFEC-47DD-9BD8-E8738205B4E8}"/>
              </a:ext>
            </a:extLst>
          </p:cNvPr>
          <p:cNvPicPr>
            <a:picLocks noChangeAspect="1"/>
          </p:cNvPicPr>
          <p:nvPr/>
        </p:nvPicPr>
        <p:blipFill>
          <a:blip r:embed="rId3"/>
          <a:stretch>
            <a:fillRect/>
          </a:stretch>
        </p:blipFill>
        <p:spPr>
          <a:xfrm>
            <a:off x="6338036" y="783390"/>
            <a:ext cx="5549164" cy="5553075"/>
          </a:xfrm>
          <a:prstGeom prst="rect">
            <a:avLst/>
          </a:prstGeom>
        </p:spPr>
      </p:pic>
    </p:spTree>
    <p:extLst>
      <p:ext uri="{BB962C8B-B14F-4D97-AF65-F5344CB8AC3E}">
        <p14:creationId xmlns:p14="http://schemas.microsoft.com/office/powerpoint/2010/main" val="998349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08BDEF6B-899B-45AE-B27A-3FE72FD6036F}"/>
              </a:ext>
            </a:extLst>
          </p:cNvPr>
          <p:cNvSpPr>
            <a:spLocks noGrp="1"/>
          </p:cNvSpPr>
          <p:nvPr>
            <p:ph type="title"/>
          </p:nvPr>
        </p:nvSpPr>
        <p:spPr>
          <a:xfrm>
            <a:off x="1043631" y="809898"/>
            <a:ext cx="9942716" cy="1554480"/>
          </a:xfrm>
        </p:spPr>
        <p:txBody>
          <a:bodyPr anchor="ctr">
            <a:normAutofit/>
          </a:bodyPr>
          <a:lstStyle/>
          <a:p>
            <a:r>
              <a:rPr lang="en-US" altLang="ko-KR" sz="4800"/>
              <a:t>Results</a:t>
            </a:r>
            <a:endParaRPr lang="ko-KR" altLang="en-US" sz="4800"/>
          </a:p>
        </p:txBody>
      </p:sp>
      <p:sp>
        <p:nvSpPr>
          <p:cNvPr id="3" name="내용 개체 틀 2">
            <a:extLst>
              <a:ext uri="{FF2B5EF4-FFF2-40B4-BE49-F238E27FC236}">
                <a16:creationId xmlns:a16="http://schemas.microsoft.com/office/drawing/2014/main" id="{449687D9-472A-4757-88A8-E76F04EF2898}"/>
              </a:ext>
            </a:extLst>
          </p:cNvPr>
          <p:cNvSpPr>
            <a:spLocks noGrp="1"/>
          </p:cNvSpPr>
          <p:nvPr>
            <p:ph idx="1"/>
          </p:nvPr>
        </p:nvSpPr>
        <p:spPr>
          <a:xfrm>
            <a:off x="1045028" y="3017522"/>
            <a:ext cx="9941319" cy="3124658"/>
          </a:xfrm>
        </p:spPr>
        <p:txBody>
          <a:bodyPr anchor="ctr">
            <a:normAutofit/>
          </a:bodyPr>
          <a:lstStyle/>
          <a:p>
            <a:r>
              <a:rPr lang="en-US" altLang="ko-KR" sz="2400" dirty="0"/>
              <a:t>The representations of content and style in CNN are well separable.</a:t>
            </a:r>
          </a:p>
          <a:p>
            <a:r>
              <a:rPr lang="en-US" altLang="ko-KR" sz="2400" dirty="0"/>
              <a:t>Manipulate both representations independently to produce new, perceptually meaningful images.</a:t>
            </a:r>
          </a:p>
          <a:p>
            <a:r>
              <a:rPr lang="en-US" altLang="ko-KR" sz="2400" dirty="0"/>
              <a:t>Initialization.</a:t>
            </a:r>
            <a:endParaRPr lang="ko-KR" altLang="en-US"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690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36">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05626AA5-4050-4629-B352-20B43D026EBD}"/>
              </a:ext>
            </a:extLst>
          </p:cNvPr>
          <p:cNvSpPr>
            <a:spLocks noGrp="1"/>
          </p:cNvSpPr>
          <p:nvPr>
            <p:ph type="title"/>
          </p:nvPr>
        </p:nvSpPr>
        <p:spPr>
          <a:xfrm>
            <a:off x="589560" y="856180"/>
            <a:ext cx="4560584" cy="1128068"/>
          </a:xfrm>
        </p:spPr>
        <p:txBody>
          <a:bodyPr anchor="ctr">
            <a:normAutofit/>
          </a:bodyPr>
          <a:lstStyle/>
          <a:p>
            <a:r>
              <a:rPr lang="en-US" altLang="ko-KR" sz="4000"/>
              <a:t>Results</a:t>
            </a:r>
            <a:endParaRPr lang="ko-KR" altLang="en-US" sz="4000"/>
          </a:p>
        </p:txBody>
      </p:sp>
      <p:grpSp>
        <p:nvGrpSpPr>
          <p:cNvPr id="49" name="Group 3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0" name="Rectangle 3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4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Rectangle 4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내용 개체 틀 2">
            <a:extLst>
              <a:ext uri="{FF2B5EF4-FFF2-40B4-BE49-F238E27FC236}">
                <a16:creationId xmlns:a16="http://schemas.microsoft.com/office/drawing/2014/main" id="{0C5D1555-70F5-48CE-AD41-2FAAA4AABF00}"/>
              </a:ext>
            </a:extLst>
          </p:cNvPr>
          <p:cNvSpPr>
            <a:spLocks noGrp="1"/>
          </p:cNvSpPr>
          <p:nvPr>
            <p:ph idx="1"/>
          </p:nvPr>
        </p:nvSpPr>
        <p:spPr>
          <a:xfrm>
            <a:off x="590719" y="2330505"/>
            <a:ext cx="4559425" cy="3979585"/>
          </a:xfrm>
        </p:spPr>
        <p:txBody>
          <a:bodyPr anchor="ctr">
            <a:normAutofit/>
          </a:bodyPr>
          <a:lstStyle/>
          <a:p>
            <a:r>
              <a:rPr lang="en-US" altLang="ko-KR" sz="2000" dirty="0"/>
              <a:t>Another important factor in the image synthesis process is the choice of layers to match the content and style representation on.</a:t>
            </a:r>
          </a:p>
          <a:p>
            <a:r>
              <a:rPr lang="en-US" altLang="ko-KR" sz="2000" dirty="0"/>
              <a:t>Higher layer: X detailed pixel, O properly merged.</a:t>
            </a:r>
          </a:p>
          <a:p>
            <a:endParaRPr lang="ko-KR" altLang="en-US" sz="2000" dirty="0"/>
          </a:p>
        </p:txBody>
      </p:sp>
      <p:sp>
        <p:nvSpPr>
          <p:cNvPr id="53" name="Rectangle 44">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그림 4">
            <a:extLst>
              <a:ext uri="{FF2B5EF4-FFF2-40B4-BE49-F238E27FC236}">
                <a16:creationId xmlns:a16="http://schemas.microsoft.com/office/drawing/2014/main" id="{6874D30E-2469-4A3E-A9F2-50996E9D9C33}"/>
              </a:ext>
            </a:extLst>
          </p:cNvPr>
          <p:cNvPicPr>
            <a:picLocks noChangeAspect="1"/>
          </p:cNvPicPr>
          <p:nvPr/>
        </p:nvPicPr>
        <p:blipFill>
          <a:blip r:embed="rId2"/>
          <a:stretch>
            <a:fillRect/>
          </a:stretch>
        </p:blipFill>
        <p:spPr>
          <a:xfrm>
            <a:off x="6021136" y="661599"/>
            <a:ext cx="5338713" cy="5553020"/>
          </a:xfrm>
          <a:prstGeom prst="rect">
            <a:avLst/>
          </a:prstGeom>
        </p:spPr>
      </p:pic>
    </p:spTree>
    <p:extLst>
      <p:ext uri="{BB962C8B-B14F-4D97-AF65-F5344CB8AC3E}">
        <p14:creationId xmlns:p14="http://schemas.microsoft.com/office/powerpoint/2010/main" val="2677881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CED59BE5-35E9-41DC-8F42-C0EF25F56989}"/>
              </a:ext>
            </a:extLst>
          </p:cNvPr>
          <p:cNvSpPr>
            <a:spLocks noGrp="1"/>
          </p:cNvSpPr>
          <p:nvPr>
            <p:ph type="title"/>
          </p:nvPr>
        </p:nvSpPr>
        <p:spPr>
          <a:xfrm>
            <a:off x="1043631" y="809898"/>
            <a:ext cx="9942716" cy="1554480"/>
          </a:xfrm>
        </p:spPr>
        <p:txBody>
          <a:bodyPr anchor="ctr">
            <a:normAutofit/>
          </a:bodyPr>
          <a:lstStyle/>
          <a:p>
            <a:r>
              <a:rPr lang="en-US" altLang="ko-KR" sz="4800"/>
              <a:t>Discussion</a:t>
            </a:r>
            <a:endParaRPr lang="ko-KR" altLang="en-US" sz="4800"/>
          </a:p>
        </p:txBody>
      </p:sp>
      <p:sp>
        <p:nvSpPr>
          <p:cNvPr id="3" name="내용 개체 틀 2">
            <a:extLst>
              <a:ext uri="{FF2B5EF4-FFF2-40B4-BE49-F238E27FC236}">
                <a16:creationId xmlns:a16="http://schemas.microsoft.com/office/drawing/2014/main" id="{A7DD51D2-5043-4DBF-AFBA-EB0FB3B71CC4}"/>
              </a:ext>
            </a:extLst>
          </p:cNvPr>
          <p:cNvSpPr>
            <a:spLocks noGrp="1"/>
          </p:cNvSpPr>
          <p:nvPr>
            <p:ph idx="1"/>
          </p:nvPr>
        </p:nvSpPr>
        <p:spPr>
          <a:xfrm>
            <a:off x="1045028" y="3017522"/>
            <a:ext cx="9941319" cy="3124658"/>
          </a:xfrm>
        </p:spPr>
        <p:txBody>
          <a:bodyPr anchor="ctr">
            <a:normAutofit/>
          </a:bodyPr>
          <a:lstStyle/>
          <a:p>
            <a:r>
              <a:rPr lang="en-US" altLang="ko-KR" sz="2400" dirty="0"/>
              <a:t>Limitations</a:t>
            </a:r>
          </a:p>
          <a:p>
            <a:pPr>
              <a:buFontTx/>
              <a:buChar char="-"/>
            </a:pPr>
            <a:r>
              <a:rPr lang="en-US" altLang="ko-KR" sz="2400" dirty="0"/>
              <a:t>Resolution of the synthesized images. Dimensionality of the optimization problem as well as the number of units in the CNN grow linearly with the number of pixels. Therefore the speed of the synthesis procedure depends heavily on image resolution.</a:t>
            </a:r>
          </a:p>
          <a:p>
            <a:pPr>
              <a:buFontTx/>
              <a:buChar char="-"/>
            </a:pPr>
            <a:r>
              <a:rPr lang="en-US" altLang="ko-KR" sz="2400" dirty="0"/>
              <a:t>Synthesized images are sometimes subject to some low-level noise.</a:t>
            </a:r>
            <a:endParaRPr lang="ko-KR" altLang="en-US"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9421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1">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23">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33" name="Rectangle 24">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5">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41A844DD-6307-4D4D-B6A1-4C0CDD644952}"/>
              </a:ext>
            </a:extLst>
          </p:cNvPr>
          <p:cNvSpPr>
            <a:spLocks noGrp="1"/>
          </p:cNvSpPr>
          <p:nvPr>
            <p:ph type="title"/>
          </p:nvPr>
        </p:nvSpPr>
        <p:spPr>
          <a:xfrm>
            <a:off x="1043631" y="809898"/>
            <a:ext cx="9942716" cy="1554480"/>
          </a:xfrm>
        </p:spPr>
        <p:txBody>
          <a:bodyPr anchor="ctr">
            <a:normAutofit/>
          </a:bodyPr>
          <a:lstStyle/>
          <a:p>
            <a:r>
              <a:rPr lang="ko-KR" altLang="en-US" sz="4800"/>
              <a:t>목차</a:t>
            </a:r>
            <a:endParaRPr lang="ko-KR" altLang="en-US" sz="4800" dirty="0"/>
          </a:p>
        </p:txBody>
      </p:sp>
      <p:sp>
        <p:nvSpPr>
          <p:cNvPr id="3" name="내용 개체 틀 2">
            <a:extLst>
              <a:ext uri="{FF2B5EF4-FFF2-40B4-BE49-F238E27FC236}">
                <a16:creationId xmlns:a16="http://schemas.microsoft.com/office/drawing/2014/main" id="{040E34A5-68CB-404A-A3B0-44304CC7B2B6}"/>
              </a:ext>
            </a:extLst>
          </p:cNvPr>
          <p:cNvSpPr>
            <a:spLocks noGrp="1"/>
          </p:cNvSpPr>
          <p:nvPr>
            <p:ph idx="1"/>
          </p:nvPr>
        </p:nvSpPr>
        <p:spPr>
          <a:xfrm>
            <a:off x="1045028" y="3017522"/>
            <a:ext cx="9941319" cy="3124658"/>
          </a:xfrm>
        </p:spPr>
        <p:txBody>
          <a:bodyPr anchor="ctr">
            <a:normAutofit/>
          </a:bodyPr>
          <a:lstStyle/>
          <a:p>
            <a:r>
              <a:rPr lang="en-US" altLang="ko-KR" sz="2400" b="1"/>
              <a:t>Introduction</a:t>
            </a:r>
          </a:p>
          <a:p>
            <a:r>
              <a:rPr lang="en-US" altLang="ko-KR" sz="2400" b="1"/>
              <a:t>Deep image representations</a:t>
            </a:r>
          </a:p>
          <a:p>
            <a:r>
              <a:rPr lang="en-US" altLang="ko-KR" sz="2400" b="1"/>
              <a:t>Results</a:t>
            </a:r>
          </a:p>
          <a:p>
            <a:r>
              <a:rPr lang="en-US" altLang="ko-KR" sz="2400" b="1"/>
              <a:t>Discussion</a:t>
            </a:r>
            <a:endParaRPr lang="ko-KR" altLang="en-US" sz="2400" b="1"/>
          </a:p>
        </p:txBody>
      </p:sp>
      <p:cxnSp>
        <p:nvCxnSpPr>
          <p:cNvPr id="31" name="Straight Connector 3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9055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2542EEC-4F7C-4AE2-933E-EAC8EB3FA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E6ACC8F0-B169-4723-A28F-0151126D7AF9}"/>
              </a:ext>
            </a:extLst>
          </p:cNvPr>
          <p:cNvSpPr>
            <a:spLocks noGrp="1"/>
          </p:cNvSpPr>
          <p:nvPr>
            <p:ph type="title"/>
          </p:nvPr>
        </p:nvSpPr>
        <p:spPr>
          <a:xfrm>
            <a:off x="7041856" y="3113415"/>
            <a:ext cx="4036334" cy="2387600"/>
          </a:xfrm>
        </p:spPr>
        <p:txBody>
          <a:bodyPr vert="horz" lIns="91440" tIns="45720" rIns="91440" bIns="45720" rtlCol="0" anchor="t">
            <a:normAutofit/>
          </a:bodyPr>
          <a:lstStyle/>
          <a:p>
            <a:pPr latinLnBrk="0"/>
            <a:r>
              <a:rPr lang="en-US" altLang="ko-KR" sz="5400" dirty="0"/>
              <a:t>Introduction</a:t>
            </a:r>
          </a:p>
        </p:txBody>
      </p:sp>
      <p:sp>
        <p:nvSpPr>
          <p:cNvPr id="11" name="Rectangle 10">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내용 개체 틀 3">
            <a:extLst>
              <a:ext uri="{FF2B5EF4-FFF2-40B4-BE49-F238E27FC236}">
                <a16:creationId xmlns:a16="http://schemas.microsoft.com/office/drawing/2014/main" id="{33AF9D70-7223-43BE-A097-19CE36FA2D8C}"/>
              </a:ext>
            </a:extLst>
          </p:cNvPr>
          <p:cNvPicPr>
            <a:picLocks noGrp="1" noChangeAspect="1"/>
          </p:cNvPicPr>
          <p:nvPr>
            <p:ph idx="1"/>
          </p:nvPr>
        </p:nvPicPr>
        <p:blipFill rotWithShape="1">
          <a:blip r:embed="rId2"/>
          <a:srcRect l="13917" r="6575"/>
          <a:stretch/>
        </p:blipFill>
        <p:spPr>
          <a:xfrm>
            <a:off x="733507" y="666728"/>
            <a:ext cx="5536001" cy="5465791"/>
          </a:xfrm>
          <a:prstGeom prst="rect">
            <a:avLst/>
          </a:prstGeom>
        </p:spPr>
      </p:pic>
      <p:grpSp>
        <p:nvGrpSpPr>
          <p:cNvPr id="15" name="Group 14">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3154317"/>
            <a:ext cx="731521" cy="673460"/>
            <a:chOff x="3940602" y="308034"/>
            <a:chExt cx="2116791" cy="3428999"/>
          </a:xfrm>
          <a:solidFill>
            <a:schemeClr val="accent4"/>
          </a:solidFill>
        </p:grpSpPr>
        <p:sp>
          <p:nvSpPr>
            <p:cNvPr id="16" name="Rectangle 15">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51474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2" name="Rectangle 2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192BF8DE-C796-4098-8FCB-F36E02E7293E}"/>
              </a:ext>
            </a:extLst>
          </p:cNvPr>
          <p:cNvSpPr>
            <a:spLocks noGrp="1"/>
          </p:cNvSpPr>
          <p:nvPr>
            <p:ph type="title"/>
          </p:nvPr>
        </p:nvSpPr>
        <p:spPr>
          <a:xfrm>
            <a:off x="1043631" y="809898"/>
            <a:ext cx="9942716" cy="1554480"/>
          </a:xfrm>
        </p:spPr>
        <p:txBody>
          <a:bodyPr anchor="ctr">
            <a:normAutofit/>
          </a:bodyPr>
          <a:lstStyle/>
          <a:p>
            <a:r>
              <a:rPr lang="en-US" altLang="ko-KR" sz="4800"/>
              <a:t>Introduction</a:t>
            </a:r>
            <a:endParaRPr lang="ko-KR" altLang="en-US" sz="4800"/>
          </a:p>
        </p:txBody>
      </p:sp>
      <p:sp>
        <p:nvSpPr>
          <p:cNvPr id="3" name="내용 개체 틀 2">
            <a:extLst>
              <a:ext uri="{FF2B5EF4-FFF2-40B4-BE49-F238E27FC236}">
                <a16:creationId xmlns:a16="http://schemas.microsoft.com/office/drawing/2014/main" id="{6C9B4E70-43D2-4252-B910-77227429DCDE}"/>
              </a:ext>
            </a:extLst>
          </p:cNvPr>
          <p:cNvSpPr>
            <a:spLocks noGrp="1"/>
          </p:cNvSpPr>
          <p:nvPr>
            <p:ph idx="1"/>
          </p:nvPr>
        </p:nvSpPr>
        <p:spPr>
          <a:xfrm>
            <a:off x="1045028" y="3017522"/>
            <a:ext cx="9941319" cy="3124658"/>
          </a:xfrm>
        </p:spPr>
        <p:txBody>
          <a:bodyPr anchor="ctr">
            <a:normAutofit/>
          </a:bodyPr>
          <a:lstStyle/>
          <a:p>
            <a:r>
              <a:rPr lang="en-US" altLang="ko-KR" sz="2000" dirty="0"/>
              <a:t>Transferring the style from one image onto another can be considered a problem of texture transfer.</a:t>
            </a:r>
          </a:p>
          <a:p>
            <a:r>
              <a:rPr lang="en-US" altLang="ko-KR" sz="2000" dirty="0"/>
              <a:t>The goal is to synthesize a texture from a source image while constraining the texture synthesis in order to preserve the semantic content of a target image.</a:t>
            </a:r>
          </a:p>
          <a:p>
            <a:r>
              <a:rPr lang="en-US" altLang="ko-KR" sz="2000" dirty="0"/>
              <a:t>A fundamental prerequisite is to find image representations.</a:t>
            </a:r>
          </a:p>
          <a:p>
            <a:pPr marL="0" indent="0">
              <a:buNone/>
            </a:pPr>
            <a:endParaRPr lang="en-US" altLang="ko-KR" sz="2000" dirty="0"/>
          </a:p>
          <a:p>
            <a:pPr marL="0" indent="0">
              <a:buNone/>
            </a:pPr>
            <a:r>
              <a:rPr lang="en-US" altLang="ko-KR" sz="2000" dirty="0">
                <a:sym typeface="Wingdings" panose="05000000000000000000" pitchFamily="2" charset="2"/>
              </a:rPr>
              <a:t> High-performing Convolutional Neural Networks can be used to independently process and manipulate the content and the style of natural images.</a:t>
            </a:r>
            <a:endParaRPr lang="ko-KR" altLang="en-US" sz="2000" dirty="0"/>
          </a:p>
        </p:txBody>
      </p:sp>
      <p:cxnSp>
        <p:nvCxnSpPr>
          <p:cNvPr id="28" name="Straight Connector 2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5403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A3451095-23CF-4894-B564-A37DBA9A263B}"/>
              </a:ext>
            </a:extLst>
          </p:cNvPr>
          <p:cNvSpPr>
            <a:spLocks noGrp="1"/>
          </p:cNvSpPr>
          <p:nvPr>
            <p:ph type="title"/>
          </p:nvPr>
        </p:nvSpPr>
        <p:spPr>
          <a:xfrm>
            <a:off x="1043631" y="809898"/>
            <a:ext cx="9942716" cy="1554480"/>
          </a:xfrm>
        </p:spPr>
        <p:txBody>
          <a:bodyPr anchor="ctr">
            <a:normAutofit/>
          </a:bodyPr>
          <a:lstStyle/>
          <a:p>
            <a:r>
              <a:rPr lang="en-US" altLang="ko-KR" sz="4800" dirty="0"/>
              <a:t>Deep</a:t>
            </a:r>
            <a:r>
              <a:rPr lang="ko-KR" altLang="en-US" sz="4800" dirty="0"/>
              <a:t> </a:t>
            </a:r>
            <a:r>
              <a:rPr lang="en-US" altLang="ko-KR" sz="4800" dirty="0"/>
              <a:t>Image</a:t>
            </a:r>
            <a:r>
              <a:rPr lang="ko-KR" altLang="en-US" sz="4800" dirty="0"/>
              <a:t> </a:t>
            </a:r>
            <a:r>
              <a:rPr lang="en-US" altLang="ko-KR" sz="4800" dirty="0"/>
              <a:t>Representations</a:t>
            </a:r>
            <a:endParaRPr lang="ko-KR" altLang="en-US" sz="4800" dirty="0"/>
          </a:p>
        </p:txBody>
      </p:sp>
      <p:sp>
        <p:nvSpPr>
          <p:cNvPr id="3" name="내용 개체 틀 2">
            <a:extLst>
              <a:ext uri="{FF2B5EF4-FFF2-40B4-BE49-F238E27FC236}">
                <a16:creationId xmlns:a16="http://schemas.microsoft.com/office/drawing/2014/main" id="{6E41116F-0B64-4541-9AE6-CBE623A27D73}"/>
              </a:ext>
            </a:extLst>
          </p:cNvPr>
          <p:cNvSpPr>
            <a:spLocks noGrp="1"/>
          </p:cNvSpPr>
          <p:nvPr>
            <p:ph idx="1"/>
          </p:nvPr>
        </p:nvSpPr>
        <p:spPr>
          <a:xfrm>
            <a:off x="1045028" y="3017522"/>
            <a:ext cx="9941319" cy="3124658"/>
          </a:xfrm>
        </p:spPr>
        <p:txBody>
          <a:bodyPr anchor="ctr">
            <a:normAutofit/>
          </a:bodyPr>
          <a:lstStyle/>
          <a:p>
            <a:r>
              <a:rPr lang="en-US" altLang="ko-KR" sz="2400" dirty="0"/>
              <a:t>VGG network. </a:t>
            </a:r>
          </a:p>
          <a:p>
            <a:r>
              <a:rPr lang="en-US" altLang="ko-KR" sz="2400" dirty="0"/>
              <a:t>Average pooling.</a:t>
            </a:r>
          </a:p>
          <a:p>
            <a:r>
              <a:rPr lang="en-US" altLang="ko-KR" sz="2400" dirty="0" err="1"/>
              <a:t>ReLU</a:t>
            </a:r>
            <a:r>
              <a:rPr lang="en-US" altLang="ko-KR" sz="2400" dirty="0"/>
              <a:t>(Rectified Linear Unit)</a:t>
            </a:r>
            <a:endParaRPr lang="ko-KR" altLang="en-US"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1444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6EB47CA3-D92F-4CCB-8827-EB07E57E54BD}"/>
              </a:ext>
            </a:extLst>
          </p:cNvPr>
          <p:cNvSpPr>
            <a:spLocks noGrp="1"/>
          </p:cNvSpPr>
          <p:nvPr>
            <p:ph type="title"/>
          </p:nvPr>
        </p:nvSpPr>
        <p:spPr>
          <a:xfrm>
            <a:off x="9267909" y="2023110"/>
            <a:ext cx="2469624" cy="2846070"/>
          </a:xfrm>
        </p:spPr>
        <p:txBody>
          <a:bodyPr vert="horz" lIns="91440" tIns="45720" rIns="91440" bIns="45720" rtlCol="0" anchor="ctr">
            <a:normAutofit/>
          </a:bodyPr>
          <a:lstStyle/>
          <a:p>
            <a:pPr latinLnBrk="0"/>
            <a:r>
              <a:rPr lang="en-US" altLang="ko-KR" sz="2300" dirty="0"/>
              <a:t>Deep Image Representations</a:t>
            </a:r>
          </a:p>
        </p:txBody>
      </p:sp>
      <p:sp>
        <p:nvSpPr>
          <p:cNvPr id="22" name="Rectangle 2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내용 개체 틀 3">
            <a:extLst>
              <a:ext uri="{FF2B5EF4-FFF2-40B4-BE49-F238E27FC236}">
                <a16:creationId xmlns:a16="http://schemas.microsoft.com/office/drawing/2014/main" id="{67C1048E-3F58-4E25-B235-7B87E237ED0B}"/>
              </a:ext>
            </a:extLst>
          </p:cNvPr>
          <p:cNvPicPr>
            <a:picLocks noGrp="1" noChangeAspect="1"/>
          </p:cNvPicPr>
          <p:nvPr>
            <p:ph idx="1"/>
          </p:nvPr>
        </p:nvPicPr>
        <p:blipFill rotWithShape="1">
          <a:blip r:embed="rId2"/>
          <a:srcRect l="12507" r="9759"/>
          <a:stretch/>
        </p:blipFill>
        <p:spPr>
          <a:xfrm>
            <a:off x="545238" y="858525"/>
            <a:ext cx="7608304" cy="5211906"/>
          </a:xfrm>
          <a:prstGeom prst="rect">
            <a:avLst/>
          </a:prstGeom>
        </p:spPr>
      </p:pic>
      <p:sp>
        <p:nvSpPr>
          <p:cNvPr id="26" name="Rectangle 2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2191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900806A8-FEDC-47CC-8395-2146A0C39846}"/>
              </a:ext>
            </a:extLst>
          </p:cNvPr>
          <p:cNvSpPr>
            <a:spLocks noGrp="1"/>
          </p:cNvSpPr>
          <p:nvPr>
            <p:ph type="title"/>
          </p:nvPr>
        </p:nvSpPr>
        <p:spPr>
          <a:xfrm>
            <a:off x="1043631" y="809898"/>
            <a:ext cx="9942716" cy="1554480"/>
          </a:xfrm>
        </p:spPr>
        <p:txBody>
          <a:bodyPr anchor="ctr">
            <a:normAutofit/>
          </a:bodyPr>
          <a:lstStyle/>
          <a:p>
            <a:r>
              <a:rPr lang="en-US" altLang="ko-KR" sz="4800"/>
              <a:t>Content representation</a:t>
            </a:r>
            <a:endParaRPr lang="ko-KR" altLang="en-US" sz="4800"/>
          </a:p>
        </p:txBody>
      </p:sp>
      <p:sp>
        <p:nvSpPr>
          <p:cNvPr id="3" name="내용 개체 틀 2">
            <a:extLst>
              <a:ext uri="{FF2B5EF4-FFF2-40B4-BE49-F238E27FC236}">
                <a16:creationId xmlns:a16="http://schemas.microsoft.com/office/drawing/2014/main" id="{BB449CBD-F400-4DE0-94A2-E700770F97E6}"/>
              </a:ext>
            </a:extLst>
          </p:cNvPr>
          <p:cNvSpPr>
            <a:spLocks noGrp="1"/>
          </p:cNvSpPr>
          <p:nvPr>
            <p:ph idx="1"/>
          </p:nvPr>
        </p:nvSpPr>
        <p:spPr>
          <a:xfrm>
            <a:off x="1045028" y="3017522"/>
            <a:ext cx="9941319" cy="3124658"/>
          </a:xfrm>
        </p:spPr>
        <p:txBody>
          <a:bodyPr anchor="ctr">
            <a:normAutofit/>
          </a:bodyPr>
          <a:lstStyle/>
          <a:p>
            <a:r>
              <a:rPr lang="en-US" altLang="ko-KR" sz="2400" dirty="0"/>
              <a:t>Squared-error loss</a:t>
            </a:r>
          </a:p>
          <a:p>
            <a:r>
              <a:rPr lang="en-US" altLang="ko-KR" sz="2400" dirty="0"/>
              <a:t>Derivative of loss</a:t>
            </a:r>
          </a:p>
          <a:p>
            <a:pPr marL="0" indent="0">
              <a:buNone/>
            </a:pPr>
            <a:endParaRPr lang="en-US" altLang="ko-KR" sz="2400" dirty="0"/>
          </a:p>
          <a:p>
            <a:pPr marL="0" indent="0">
              <a:buNone/>
            </a:pPr>
            <a:endParaRPr lang="en-US" altLang="ko-KR" sz="2400" dirty="0"/>
          </a:p>
          <a:p>
            <a:r>
              <a:rPr lang="en-US" altLang="ko-KR" sz="2400" dirty="0"/>
              <a:t>Change the initially random image x until it generates the same response in a certain layer of the CNN as the original image p.</a:t>
            </a:r>
          </a:p>
          <a:p>
            <a:endParaRPr lang="ko-KR" altLang="en-US"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그림 4">
            <a:extLst>
              <a:ext uri="{FF2B5EF4-FFF2-40B4-BE49-F238E27FC236}">
                <a16:creationId xmlns:a16="http://schemas.microsoft.com/office/drawing/2014/main" id="{F67EB7FF-988B-4E5D-85BB-5198C4274892}"/>
              </a:ext>
            </a:extLst>
          </p:cNvPr>
          <p:cNvPicPr>
            <a:picLocks noChangeAspect="1"/>
          </p:cNvPicPr>
          <p:nvPr/>
        </p:nvPicPr>
        <p:blipFill>
          <a:blip r:embed="rId2"/>
          <a:stretch>
            <a:fillRect/>
          </a:stretch>
        </p:blipFill>
        <p:spPr>
          <a:xfrm>
            <a:off x="4807947" y="2902904"/>
            <a:ext cx="3067050" cy="762000"/>
          </a:xfrm>
          <a:prstGeom prst="rect">
            <a:avLst/>
          </a:prstGeom>
        </p:spPr>
      </p:pic>
      <p:pic>
        <p:nvPicPr>
          <p:cNvPr id="6" name="그림 5">
            <a:extLst>
              <a:ext uri="{FF2B5EF4-FFF2-40B4-BE49-F238E27FC236}">
                <a16:creationId xmlns:a16="http://schemas.microsoft.com/office/drawing/2014/main" id="{F1D33AA6-4B2F-4077-9942-BF5CB7F7A13C}"/>
              </a:ext>
            </a:extLst>
          </p:cNvPr>
          <p:cNvPicPr>
            <a:picLocks noChangeAspect="1"/>
          </p:cNvPicPr>
          <p:nvPr/>
        </p:nvPicPr>
        <p:blipFill>
          <a:blip r:embed="rId3"/>
          <a:stretch>
            <a:fillRect/>
          </a:stretch>
        </p:blipFill>
        <p:spPr>
          <a:xfrm>
            <a:off x="4807947" y="3483747"/>
            <a:ext cx="3562350" cy="809625"/>
          </a:xfrm>
          <a:prstGeom prst="rect">
            <a:avLst/>
          </a:prstGeom>
        </p:spPr>
      </p:pic>
    </p:spTree>
    <p:extLst>
      <p:ext uri="{BB962C8B-B14F-4D97-AF65-F5344CB8AC3E}">
        <p14:creationId xmlns:p14="http://schemas.microsoft.com/office/powerpoint/2010/main" val="3946625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2542EEC-4F7C-4AE2-933E-EAC8EB3FA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CCC82CAC-965B-4882-B7BE-9293ABB28C4F}"/>
              </a:ext>
            </a:extLst>
          </p:cNvPr>
          <p:cNvSpPr>
            <a:spLocks noGrp="1"/>
          </p:cNvSpPr>
          <p:nvPr>
            <p:ph type="title"/>
          </p:nvPr>
        </p:nvSpPr>
        <p:spPr>
          <a:xfrm>
            <a:off x="7041856" y="3113415"/>
            <a:ext cx="4036334" cy="2387600"/>
          </a:xfrm>
        </p:spPr>
        <p:txBody>
          <a:bodyPr vert="horz" lIns="91440" tIns="45720" rIns="91440" bIns="45720" rtlCol="0" anchor="t">
            <a:normAutofit/>
          </a:bodyPr>
          <a:lstStyle/>
          <a:p>
            <a:pPr latinLnBrk="0"/>
            <a:r>
              <a:rPr lang="en-US" altLang="ko-KR" sz="4600"/>
              <a:t>Content representation</a:t>
            </a:r>
          </a:p>
        </p:txBody>
      </p:sp>
      <p:sp>
        <p:nvSpPr>
          <p:cNvPr id="15" name="Rectangle 14">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내용 개체 틀 7" descr="스크린샷이(가) 표시된 사진&#10;&#10;자동 생성된 설명">
            <a:extLst>
              <a:ext uri="{FF2B5EF4-FFF2-40B4-BE49-F238E27FC236}">
                <a16:creationId xmlns:a16="http://schemas.microsoft.com/office/drawing/2014/main" id="{02A67ACE-1DF0-4ED1-B67C-79FC640E38F1}"/>
              </a:ext>
            </a:extLst>
          </p:cNvPr>
          <p:cNvPicPr>
            <a:picLocks noGrp="1" noChangeAspect="1"/>
          </p:cNvPicPr>
          <p:nvPr>
            <p:ph idx="1"/>
          </p:nvPr>
        </p:nvPicPr>
        <p:blipFill rotWithShape="1">
          <a:blip r:embed="rId2"/>
          <a:srcRect l="4502" r="1053" b="3"/>
          <a:stretch/>
        </p:blipFill>
        <p:spPr>
          <a:xfrm>
            <a:off x="733507" y="666728"/>
            <a:ext cx="5536001" cy="5465791"/>
          </a:xfrm>
          <a:prstGeom prst="rect">
            <a:avLst/>
          </a:prstGeom>
        </p:spPr>
      </p:pic>
      <p:grpSp>
        <p:nvGrpSpPr>
          <p:cNvPr id="19" name="Group 1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3154317"/>
            <a:ext cx="731521" cy="673460"/>
            <a:chOff x="3940602" y="308034"/>
            <a:chExt cx="2116791" cy="3428999"/>
          </a:xfrm>
          <a:solidFill>
            <a:schemeClr val="accent4"/>
          </a:solidFill>
        </p:grpSpPr>
        <p:sp>
          <p:nvSpPr>
            <p:cNvPr id="20" name="Rectangle 1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90219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5" name="Rectangle 24">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E98FCE94-F449-468F-93CE-3422AB9FB857}"/>
              </a:ext>
            </a:extLst>
          </p:cNvPr>
          <p:cNvSpPr>
            <a:spLocks noGrp="1"/>
          </p:cNvSpPr>
          <p:nvPr>
            <p:ph type="title"/>
          </p:nvPr>
        </p:nvSpPr>
        <p:spPr>
          <a:xfrm>
            <a:off x="1043631" y="809898"/>
            <a:ext cx="9942716" cy="1554480"/>
          </a:xfrm>
        </p:spPr>
        <p:txBody>
          <a:bodyPr anchor="ctr">
            <a:normAutofit/>
          </a:bodyPr>
          <a:lstStyle/>
          <a:p>
            <a:r>
              <a:rPr lang="en-US" altLang="ko-KR" sz="4800" dirty="0"/>
              <a:t>Style representation</a:t>
            </a:r>
            <a:endParaRPr lang="ko-KR" altLang="en-US" sz="4800" dirty="0"/>
          </a:p>
        </p:txBody>
      </p:sp>
      <p:sp>
        <p:nvSpPr>
          <p:cNvPr id="3" name="내용 개체 틀 2">
            <a:extLst>
              <a:ext uri="{FF2B5EF4-FFF2-40B4-BE49-F238E27FC236}">
                <a16:creationId xmlns:a16="http://schemas.microsoft.com/office/drawing/2014/main" id="{9959752D-B182-46F5-9237-849F0C60A9DB}"/>
              </a:ext>
            </a:extLst>
          </p:cNvPr>
          <p:cNvSpPr>
            <a:spLocks noGrp="1"/>
          </p:cNvSpPr>
          <p:nvPr>
            <p:ph idx="1"/>
          </p:nvPr>
        </p:nvSpPr>
        <p:spPr>
          <a:xfrm>
            <a:off x="838200" y="2580319"/>
            <a:ext cx="9941319" cy="3761298"/>
          </a:xfrm>
        </p:spPr>
        <p:txBody>
          <a:bodyPr anchor="ctr">
            <a:normAutofit/>
          </a:bodyPr>
          <a:lstStyle/>
          <a:p>
            <a:r>
              <a:rPr lang="en-US" altLang="ko-KR" sz="2400" dirty="0"/>
              <a:t>Use a feature space designed to capture texture information. It consists of the correlations between the different filter responses, where the expectation is taken over the spatial extent of the feature maps.</a:t>
            </a:r>
            <a:r>
              <a:rPr lang="ko-KR" altLang="en-US" sz="2400" dirty="0"/>
              <a:t> </a:t>
            </a:r>
            <a:r>
              <a:rPr lang="en-US" altLang="ko-KR" sz="2400" dirty="0">
                <a:sym typeface="Wingdings" panose="05000000000000000000" pitchFamily="2" charset="2"/>
              </a:rPr>
              <a:t></a:t>
            </a:r>
            <a:r>
              <a:rPr lang="ko-KR" altLang="en-US" sz="2400" dirty="0">
                <a:sym typeface="Wingdings" panose="05000000000000000000" pitchFamily="2" charset="2"/>
              </a:rPr>
              <a:t> </a:t>
            </a:r>
            <a:r>
              <a:rPr lang="en-US" altLang="ko-KR" sz="2400" dirty="0">
                <a:sym typeface="Wingdings" panose="05000000000000000000" pitchFamily="2" charset="2"/>
              </a:rPr>
              <a:t>Gram</a:t>
            </a:r>
            <a:r>
              <a:rPr lang="ko-KR" altLang="en-US" sz="2400" dirty="0">
                <a:sym typeface="Wingdings" panose="05000000000000000000" pitchFamily="2" charset="2"/>
              </a:rPr>
              <a:t> </a:t>
            </a:r>
            <a:r>
              <a:rPr lang="en-US" altLang="ko-KR" sz="2400" dirty="0">
                <a:sym typeface="Wingdings" panose="05000000000000000000" pitchFamily="2" charset="2"/>
              </a:rPr>
              <a:t>Matrix</a:t>
            </a:r>
            <a:r>
              <a:rPr lang="ko-KR" altLang="en-US" sz="2400" dirty="0">
                <a:sym typeface="Wingdings" panose="05000000000000000000" pitchFamily="2" charset="2"/>
              </a:rPr>
              <a:t> </a:t>
            </a:r>
            <a:endParaRPr lang="en-US" altLang="ko-KR" sz="2400" dirty="0">
              <a:sym typeface="Wingdings" panose="05000000000000000000" pitchFamily="2" charset="2"/>
            </a:endParaRPr>
          </a:p>
          <a:p>
            <a:r>
              <a:rPr lang="en-US" altLang="ko-KR" sz="2400" dirty="0">
                <a:sym typeface="Wingdings" panose="05000000000000000000" pitchFamily="2" charset="2"/>
              </a:rPr>
              <a:t>Gram Matrix G: </a:t>
            </a:r>
          </a:p>
          <a:p>
            <a:pPr marL="0" indent="0">
              <a:buNone/>
            </a:pPr>
            <a:r>
              <a:rPr lang="en-US" altLang="ko-KR" sz="2000" dirty="0">
                <a:sym typeface="Wingdings" panose="05000000000000000000" pitchFamily="2" charset="2"/>
              </a:rPr>
              <a:t> </a:t>
            </a:r>
            <a:r>
              <a:rPr lang="ko-KR" altLang="en-US" sz="2000" dirty="0">
                <a:sym typeface="Wingdings" panose="05000000000000000000" pitchFamily="2" charset="2"/>
              </a:rPr>
              <a:t>한 벡터의 모든 성분 간의 내적 정보가 모두 담겨 있어 </a:t>
            </a:r>
            <a:r>
              <a:rPr lang="ko-KR" altLang="en-US" sz="2000" dirty="0" err="1">
                <a:sym typeface="Wingdings" panose="05000000000000000000" pitchFamily="2" charset="2"/>
              </a:rPr>
              <a:t>백터</a:t>
            </a:r>
            <a:r>
              <a:rPr lang="ko-KR" altLang="en-US" sz="2000" dirty="0">
                <a:sym typeface="Wingdings" panose="05000000000000000000" pitchFamily="2" charset="2"/>
              </a:rPr>
              <a:t> 내의 상관관계를 구할 때 자주 사용되는 행렬</a:t>
            </a:r>
            <a:endParaRPr lang="en-US" altLang="ko-KR" sz="2000" dirty="0">
              <a:sym typeface="Wingdings" panose="05000000000000000000" pitchFamily="2" charset="2"/>
            </a:endParaRPr>
          </a:p>
        </p:txBody>
      </p:sp>
      <p:cxnSp>
        <p:nvCxnSpPr>
          <p:cNvPr id="31" name="Straight Connector 3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7" name="그림 6">
            <a:extLst>
              <a:ext uri="{FF2B5EF4-FFF2-40B4-BE49-F238E27FC236}">
                <a16:creationId xmlns:a16="http://schemas.microsoft.com/office/drawing/2014/main" id="{C68289F6-8649-458A-B0B0-BD040FA67682}"/>
              </a:ext>
            </a:extLst>
          </p:cNvPr>
          <p:cNvPicPr>
            <a:picLocks noChangeAspect="1"/>
          </p:cNvPicPr>
          <p:nvPr/>
        </p:nvPicPr>
        <p:blipFill>
          <a:blip r:embed="rId2"/>
          <a:stretch>
            <a:fillRect/>
          </a:stretch>
        </p:blipFill>
        <p:spPr>
          <a:xfrm>
            <a:off x="3490394" y="5480384"/>
            <a:ext cx="3986278" cy="861233"/>
          </a:xfrm>
          <a:prstGeom prst="rect">
            <a:avLst/>
          </a:prstGeom>
        </p:spPr>
      </p:pic>
    </p:spTree>
    <p:extLst>
      <p:ext uri="{BB962C8B-B14F-4D97-AF65-F5344CB8AC3E}">
        <p14:creationId xmlns:p14="http://schemas.microsoft.com/office/powerpoint/2010/main" val="268801827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346</Words>
  <Application>Microsoft Office PowerPoint</Application>
  <PresentationFormat>와이드스크린</PresentationFormat>
  <Paragraphs>51</Paragraphs>
  <Slides>14</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14</vt:i4>
      </vt:variant>
    </vt:vector>
  </HeadingPairs>
  <TitlesOfParts>
    <vt:vector size="17" baseType="lpstr">
      <vt:lpstr>맑은 고딕</vt:lpstr>
      <vt:lpstr>Arial</vt:lpstr>
      <vt:lpstr>Office 테마</vt:lpstr>
      <vt:lpstr>Image Style Transfer Using Convolutional Neural Networks</vt:lpstr>
      <vt:lpstr>목차</vt:lpstr>
      <vt:lpstr>Introduction</vt:lpstr>
      <vt:lpstr>Introduction</vt:lpstr>
      <vt:lpstr>Deep Image Representations</vt:lpstr>
      <vt:lpstr>Deep Image Representations</vt:lpstr>
      <vt:lpstr>Content representation</vt:lpstr>
      <vt:lpstr>Content representation</vt:lpstr>
      <vt:lpstr>Style representation</vt:lpstr>
      <vt:lpstr>Style representation</vt:lpstr>
      <vt:lpstr>Style transfer</vt:lpstr>
      <vt:lpstr>Results</vt:lpstr>
      <vt:lpstr>Results</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Style Transfer Using Convolutional Neural Networks</dc:title>
  <dc:creator>박 은화</dc:creator>
  <cp:lastModifiedBy>박 은화</cp:lastModifiedBy>
  <cp:revision>3</cp:revision>
  <dcterms:created xsi:type="dcterms:W3CDTF">2020-07-18T12:02:24Z</dcterms:created>
  <dcterms:modified xsi:type="dcterms:W3CDTF">2020-07-20T01:08:35Z</dcterms:modified>
</cp:coreProperties>
</file>