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65" r:id="rId4"/>
    <p:sldId id="266" r:id="rId5"/>
    <p:sldId id="276" r:id="rId6"/>
    <p:sldId id="259" r:id="rId7"/>
    <p:sldId id="278" r:id="rId8"/>
    <p:sldId id="279" r:id="rId9"/>
    <p:sldId id="280" r:id="rId10"/>
    <p:sldId id="281" r:id="rId11"/>
    <p:sldId id="282" r:id="rId12"/>
    <p:sldId id="277" r:id="rId13"/>
    <p:sldId id="283" r:id="rId14"/>
    <p:sldId id="284" r:id="rId15"/>
    <p:sldId id="287" r:id="rId16"/>
    <p:sldId id="28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48D"/>
    <a:srgbClr val="8899B2"/>
    <a:srgbClr val="53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6F895-8183-4907-B44E-CAFB03A834D3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E6E37-2B0D-4C9E-813E-593A1FF09F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45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33B-DDA0-44AE-A572-CB162821C53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C9C43-132D-4DC3-BECE-022DB9BB57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2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9A28-7121-41AF-9A3A-5552BEFBFB9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30EB-7743-4F80-8B81-B75D7FDDDDF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4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A46-D670-4B67-B898-A19A3A8AFD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22C8-0F12-47A4-9B29-F4E0E2950B4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09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6936-0D61-4BD1-916D-57F363901C3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A606-FAB3-455F-A9A5-D9CE98C7BC2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3446-DFBB-45CD-A58D-A5CA3BBB986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7791-A918-4352-AFB7-31491D904C2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73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43066-A12F-420C-87B4-FBB7383E288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8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85255-457F-402C-A130-F8E6897142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2020-10-11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4706334" y="1714088"/>
            <a:ext cx="5503068" cy="36380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EB52D8-023D-4E81-9586-9D518643AACE}"/>
              </a:ext>
            </a:extLst>
          </p:cNvPr>
          <p:cNvSpPr txBox="1"/>
          <p:nvPr/>
        </p:nvSpPr>
        <p:spPr>
          <a:xfrm>
            <a:off x="418683" y="1136896"/>
            <a:ext cx="2739293" cy="115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u="sng" dirty="0" err="1">
                <a:solidFill>
                  <a:srgbClr val="C5A48D"/>
                </a:solidFill>
              </a:rPr>
              <a:t>Jongchan</a:t>
            </a:r>
            <a:r>
              <a:rPr lang="en-US" altLang="ko-KR" sz="1400" b="1" u="sng" dirty="0">
                <a:solidFill>
                  <a:srgbClr val="C5A48D"/>
                </a:solidFill>
              </a:rPr>
              <a:t> Kim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GW Data Science Master program </a:t>
            </a:r>
          </a:p>
          <a:p>
            <a:pPr algn="ctr">
              <a:lnSpc>
                <a:spcPct val="250000"/>
              </a:lnSpc>
            </a:pP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(2020 ~ 2022)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552758" y="2285646"/>
            <a:ext cx="3810368" cy="2509405"/>
          </a:xfrm>
          <a:prstGeom prst="rect">
            <a:avLst/>
          </a:prstGeom>
          <a:solidFill>
            <a:srgbClr val="536580"/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solidFill>
                  <a:prstClr val="white"/>
                </a:solidFill>
              </a:rPr>
              <a:t>MILITARY EXPENDITURE ANALYSIS PRESENTATION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srgbClr val="8899B2"/>
                </a:solidFill>
              </a:rPr>
              <a:t>across</a:t>
            </a:r>
            <a:r>
              <a:rPr lang="ko-KR" altLang="en-US" sz="1000" kern="0" dirty="0">
                <a:solidFill>
                  <a:srgbClr val="8899B2"/>
                </a:solidFill>
              </a:rPr>
              <a:t> </a:t>
            </a:r>
            <a:r>
              <a:rPr lang="en-US" altLang="ko-KR" sz="1000" kern="0" dirty="0">
                <a:solidFill>
                  <a:srgbClr val="8899B2"/>
                </a:solidFill>
              </a:rPr>
              <a:t>10 countries over past five years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BAC22-FF50-419F-832C-0CA9FF1F8A4D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BBD80A-397E-48EF-9ADD-659477A4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srgbClr val="C5A48D"/>
                </a:solidFill>
              </a:rPr>
              <a:pPr/>
              <a:t>1</a:t>
            </a:fld>
            <a:endParaRPr lang="ko-KR" altLang="en-US" dirty="0">
              <a:solidFill>
                <a:srgbClr val="C5A4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59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6" y="1043018"/>
            <a:ext cx="7963524" cy="96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GDP vs Military spending Per-capita</a:t>
            </a:r>
            <a:endParaRPr lang="en-US" altLang="ko-KR" sz="16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C5A48D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7ED12B-FD9D-4D21-90A3-F93A8AE68CFC}"/>
              </a:ext>
            </a:extLst>
          </p:cNvPr>
          <p:cNvCxnSpPr/>
          <p:nvPr/>
        </p:nvCxnSpPr>
        <p:spPr>
          <a:xfrm flipH="1">
            <a:off x="5588565" y="4976449"/>
            <a:ext cx="6003036" cy="0"/>
          </a:xfrm>
          <a:prstGeom prst="line">
            <a:avLst/>
          </a:prstGeom>
          <a:ln w="15875">
            <a:solidFill>
              <a:srgbClr val="53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D5BF03-DB6D-4B18-A2A5-C3EB4A8EBC58}"/>
              </a:ext>
            </a:extLst>
          </p:cNvPr>
          <p:cNvCxnSpPr/>
          <p:nvPr/>
        </p:nvCxnSpPr>
        <p:spPr>
          <a:xfrm flipH="1">
            <a:off x="5600289" y="6096008"/>
            <a:ext cx="6003036" cy="0"/>
          </a:xfrm>
          <a:prstGeom prst="line">
            <a:avLst/>
          </a:prstGeom>
          <a:ln w="15875">
            <a:solidFill>
              <a:srgbClr val="53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B3D777C-FBDD-41A4-913C-AEF12A0A02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 b="21568"/>
          <a:stretch/>
        </p:blipFill>
        <p:spPr>
          <a:xfrm>
            <a:off x="4835142" y="3206772"/>
            <a:ext cx="6126773" cy="246426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E5F14B-348A-4000-A3D3-36CFD1B2206C}"/>
              </a:ext>
            </a:extLst>
          </p:cNvPr>
          <p:cNvSpPr/>
          <p:nvPr/>
        </p:nvSpPr>
        <p:spPr>
          <a:xfrm>
            <a:off x="5820504" y="4630346"/>
            <a:ext cx="817685" cy="741740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764FC8-1FA1-437A-AE56-2730E93AB326}"/>
              </a:ext>
            </a:extLst>
          </p:cNvPr>
          <p:cNvSpPr/>
          <p:nvPr/>
        </p:nvSpPr>
        <p:spPr>
          <a:xfrm>
            <a:off x="7916006" y="3965318"/>
            <a:ext cx="190500" cy="152400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8ADB573-25F2-40B3-9EBC-245E5540EBF4}"/>
              </a:ext>
            </a:extLst>
          </p:cNvPr>
          <p:cNvCxnSpPr/>
          <p:nvPr/>
        </p:nvCxnSpPr>
        <p:spPr>
          <a:xfrm>
            <a:off x="5555521" y="5020411"/>
            <a:ext cx="236486" cy="0"/>
          </a:xfrm>
          <a:prstGeom prst="line">
            <a:avLst/>
          </a:prstGeom>
          <a:ln>
            <a:solidFill>
              <a:srgbClr val="53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2C086F-4614-4766-B7A6-DB81CFF622F3}"/>
              </a:ext>
            </a:extLst>
          </p:cNvPr>
          <p:cNvCxnSpPr/>
          <p:nvPr/>
        </p:nvCxnSpPr>
        <p:spPr>
          <a:xfrm>
            <a:off x="5555464" y="4038600"/>
            <a:ext cx="2352611" cy="0"/>
          </a:xfrm>
          <a:prstGeom prst="line">
            <a:avLst/>
          </a:prstGeom>
          <a:ln>
            <a:solidFill>
              <a:srgbClr val="53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1D4999-0469-472A-AAAC-8150B611FA8E}"/>
              </a:ext>
            </a:extLst>
          </p:cNvPr>
          <p:cNvSpPr/>
          <p:nvPr/>
        </p:nvSpPr>
        <p:spPr>
          <a:xfrm>
            <a:off x="4228476" y="1687443"/>
            <a:ext cx="7314860" cy="87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Russia and China have significantly lower GDP per capita than other countries </a:t>
            </a:r>
            <a:endParaRPr lang="ko-KR" altLang="ko-KR" sz="12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China has lowest military spending per capita because of the relatively large population</a:t>
            </a:r>
            <a:endParaRPr lang="ko-KR" altLang="ko-KR" sz="12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Israel ranked second in terms of military spending per capita because of its small population</a:t>
            </a:r>
            <a:endParaRPr lang="ko-KR" altLang="ko-KR" sz="12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C08ED9-486C-4DCE-ACBB-8B6949CDB34F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06540FD4-57B4-477F-ABBA-FF193EB27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60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6" y="1043018"/>
            <a:ext cx="796352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Military Spending per-capita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7ED12B-FD9D-4D21-90A3-F93A8AE68CFC}"/>
              </a:ext>
            </a:extLst>
          </p:cNvPr>
          <p:cNvCxnSpPr/>
          <p:nvPr/>
        </p:nvCxnSpPr>
        <p:spPr>
          <a:xfrm flipH="1">
            <a:off x="5245666" y="4185140"/>
            <a:ext cx="6003036" cy="0"/>
          </a:xfrm>
          <a:prstGeom prst="line">
            <a:avLst/>
          </a:prstGeom>
          <a:ln w="15875">
            <a:solidFill>
              <a:srgbClr val="53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D5BF03-DB6D-4B18-A2A5-C3EB4A8EBC58}"/>
              </a:ext>
            </a:extLst>
          </p:cNvPr>
          <p:cNvCxnSpPr/>
          <p:nvPr/>
        </p:nvCxnSpPr>
        <p:spPr>
          <a:xfrm flipH="1">
            <a:off x="5257390" y="5304699"/>
            <a:ext cx="6003036" cy="0"/>
          </a:xfrm>
          <a:prstGeom prst="line">
            <a:avLst/>
          </a:prstGeom>
          <a:ln w="15875">
            <a:solidFill>
              <a:srgbClr val="5365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D4C1EEB-4DE2-4EAF-8DD2-7A09DBF9A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0" b="20850"/>
          <a:stretch/>
        </p:blipFill>
        <p:spPr>
          <a:xfrm>
            <a:off x="4581202" y="2945426"/>
            <a:ext cx="6667500" cy="27256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1760BE-8A64-4E7D-A492-19901078BBD0}"/>
              </a:ext>
            </a:extLst>
          </p:cNvPr>
          <p:cNvSpPr txBox="1"/>
          <p:nvPr/>
        </p:nvSpPr>
        <p:spPr>
          <a:xfrm>
            <a:off x="4317434" y="1705711"/>
            <a:ext cx="66792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As color suggests, 10 countries can be divided into three groups based on military spending per capita.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9251E5-1802-46A5-B25F-070C43DB2EE9}"/>
              </a:ext>
            </a:extLst>
          </p:cNvPr>
          <p:cNvSpPr/>
          <p:nvPr/>
        </p:nvSpPr>
        <p:spPr>
          <a:xfrm>
            <a:off x="5375149" y="3241313"/>
            <a:ext cx="1145686" cy="2095712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A70199-DB1A-40C2-B981-6AED4EE35434}"/>
              </a:ext>
            </a:extLst>
          </p:cNvPr>
          <p:cNvSpPr/>
          <p:nvPr/>
        </p:nvSpPr>
        <p:spPr>
          <a:xfrm>
            <a:off x="6520834" y="4395216"/>
            <a:ext cx="2350601" cy="938746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8B84D1-C1AD-4D17-90F5-A13D3425B40C}"/>
              </a:ext>
            </a:extLst>
          </p:cNvPr>
          <p:cNvSpPr/>
          <p:nvPr/>
        </p:nvSpPr>
        <p:spPr>
          <a:xfrm>
            <a:off x="8871434" y="4864588"/>
            <a:ext cx="342901" cy="469369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6F298-71F0-4CB8-9A55-30A1E826AFDB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0829970F-238F-4DF9-A56B-998E04A6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7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7" y="1043018"/>
            <a:ext cx="660364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Growth Analysis : Annual Average Growth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4219F-8654-4C5D-A2ED-47F3031E50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45" b="3619"/>
          <a:stretch/>
        </p:blipFill>
        <p:spPr>
          <a:xfrm>
            <a:off x="4680123" y="2602523"/>
            <a:ext cx="6667500" cy="34048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1D09F-4BD5-480B-9C66-61CFCE0D72A0}"/>
              </a:ext>
            </a:extLst>
          </p:cNvPr>
          <p:cNvSpPr txBox="1"/>
          <p:nvPr/>
        </p:nvSpPr>
        <p:spPr>
          <a:xfrm>
            <a:off x="4228477" y="1883706"/>
            <a:ext cx="7299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China and the United states show noticeably high average annual growth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8CB8F-9CC4-4D68-9082-9C9E0DE58A07}"/>
              </a:ext>
            </a:extLst>
          </p:cNvPr>
          <p:cNvCxnSpPr>
            <a:cxnSpLocks/>
          </p:cNvCxnSpPr>
          <p:nvPr/>
        </p:nvCxnSpPr>
        <p:spPr>
          <a:xfrm flipH="1">
            <a:off x="6989885" y="260252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01CC17-D935-41A2-B978-16D0D3139417}"/>
              </a:ext>
            </a:extLst>
          </p:cNvPr>
          <p:cNvCxnSpPr/>
          <p:nvPr/>
        </p:nvCxnSpPr>
        <p:spPr>
          <a:xfrm>
            <a:off x="5650813" y="3105882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37446A-F928-4F1F-B8D0-77D501C944B6}"/>
              </a:ext>
            </a:extLst>
          </p:cNvPr>
          <p:cNvCxnSpPr/>
          <p:nvPr/>
        </p:nvCxnSpPr>
        <p:spPr>
          <a:xfrm>
            <a:off x="6035136" y="3372579"/>
            <a:ext cx="77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68C04-5244-4A47-A195-DBF1662437FF}"/>
              </a:ext>
            </a:extLst>
          </p:cNvPr>
          <p:cNvSpPr txBox="1"/>
          <p:nvPr/>
        </p:nvSpPr>
        <p:spPr>
          <a:xfrm>
            <a:off x="6289134" y="2956415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$12.3 Billon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9C63-4C04-4C17-BACF-88B21F030529}"/>
              </a:ext>
            </a:extLst>
          </p:cNvPr>
          <p:cNvSpPr txBox="1"/>
          <p:nvPr/>
        </p:nvSpPr>
        <p:spPr>
          <a:xfrm>
            <a:off x="6811135" y="3240511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$9.7 Billon 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652352-B19A-4FDA-B4C0-80B5B155E6DD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BB3879BD-3D10-4BA9-A132-F223B9C3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35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7" y="1043018"/>
            <a:ext cx="764113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Growth Analysis : Compound Annual Growth Rate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1D09F-4BD5-480B-9C66-61CFCE0D72A0}"/>
              </a:ext>
            </a:extLst>
          </p:cNvPr>
          <p:cNvSpPr txBox="1"/>
          <p:nvPr/>
        </p:nvSpPr>
        <p:spPr>
          <a:xfrm>
            <a:off x="4228477" y="1689525"/>
            <a:ext cx="7299813" cy="76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On the other hand, based on the compound annual growth rate,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which is the popular measure of an investment's annual growth rate over time, china topped the list with 5.6 percent, while the US came in fourth with 1.5 percent.</a:t>
            </a:r>
            <a:endParaRPr lang="ko-KR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8CB8F-9CC4-4D68-9082-9C9E0DE58A07}"/>
              </a:ext>
            </a:extLst>
          </p:cNvPr>
          <p:cNvCxnSpPr>
            <a:cxnSpLocks/>
          </p:cNvCxnSpPr>
          <p:nvPr/>
        </p:nvCxnSpPr>
        <p:spPr>
          <a:xfrm flipH="1">
            <a:off x="6989885" y="260252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01CC17-D935-41A2-B978-16D0D3139417}"/>
              </a:ext>
            </a:extLst>
          </p:cNvPr>
          <p:cNvCxnSpPr/>
          <p:nvPr/>
        </p:nvCxnSpPr>
        <p:spPr>
          <a:xfrm>
            <a:off x="5431004" y="3541364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37446A-F928-4F1F-B8D0-77D501C944B6}"/>
              </a:ext>
            </a:extLst>
          </p:cNvPr>
          <p:cNvCxnSpPr/>
          <p:nvPr/>
        </p:nvCxnSpPr>
        <p:spPr>
          <a:xfrm>
            <a:off x="5815327" y="3808061"/>
            <a:ext cx="77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68C04-5244-4A47-A195-DBF1662437FF}"/>
              </a:ext>
            </a:extLst>
          </p:cNvPr>
          <p:cNvSpPr txBox="1"/>
          <p:nvPr/>
        </p:nvSpPr>
        <p:spPr>
          <a:xfrm>
            <a:off x="6324303" y="3251218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$12.3 Billon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9C63-4C04-4C17-BACF-88B21F030529}"/>
              </a:ext>
            </a:extLst>
          </p:cNvPr>
          <p:cNvSpPr txBox="1"/>
          <p:nvPr/>
        </p:nvSpPr>
        <p:spPr>
          <a:xfrm>
            <a:off x="6846304" y="3535314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$9.7 Billon 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0181F-5C6B-481F-B820-18512D0380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9" b="3619"/>
          <a:stretch/>
        </p:blipFill>
        <p:spPr>
          <a:xfrm>
            <a:off x="4624131" y="2750056"/>
            <a:ext cx="6667500" cy="355209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702C8B-F04F-4A60-AC76-86A475E2B661}"/>
              </a:ext>
            </a:extLst>
          </p:cNvPr>
          <p:cNvCxnSpPr/>
          <p:nvPr/>
        </p:nvCxnSpPr>
        <p:spPr>
          <a:xfrm>
            <a:off x="5583404" y="3693764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423CD0-C4C9-4359-B0F0-06810C2E73EA}"/>
              </a:ext>
            </a:extLst>
          </p:cNvPr>
          <p:cNvCxnSpPr/>
          <p:nvPr/>
        </p:nvCxnSpPr>
        <p:spPr>
          <a:xfrm>
            <a:off x="6530337" y="4206645"/>
            <a:ext cx="297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8EDF44-EC5A-4DEF-AC9C-2559952E26F9}"/>
              </a:ext>
            </a:extLst>
          </p:cNvPr>
          <p:cNvSpPr txBox="1"/>
          <p:nvPr/>
        </p:nvSpPr>
        <p:spPr>
          <a:xfrm>
            <a:off x="6239813" y="3527513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5.6 %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B1336-2690-4450-952A-7987E857BB2B}"/>
              </a:ext>
            </a:extLst>
          </p:cNvPr>
          <p:cNvSpPr txBox="1"/>
          <p:nvPr/>
        </p:nvSpPr>
        <p:spPr>
          <a:xfrm>
            <a:off x="6770476" y="4076645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1.5 %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3DD64-26CE-4A74-BBAB-83D164F6D6B3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CBA15D-0769-40AC-817A-ACDDE730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64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7" y="1043018"/>
            <a:ext cx="764113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Forecast of military expenditure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1D09F-4BD5-480B-9C66-61CFCE0D72A0}"/>
              </a:ext>
            </a:extLst>
          </p:cNvPr>
          <p:cNvSpPr txBox="1"/>
          <p:nvPr/>
        </p:nvSpPr>
        <p:spPr>
          <a:xfrm>
            <a:off x="4228477" y="1689525"/>
            <a:ext cx="7299813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Scenario 1 : Military expenditure will increase linearly every year.</a:t>
            </a:r>
            <a:endParaRPr lang="en-US" altLang="ko-KR" sz="1400" kern="100" dirty="0">
              <a:solidFill>
                <a:schemeClr val="bg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It takes about 150 years from now for US military spending to be caught up by China.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8CB8F-9CC4-4D68-9082-9C9E0DE58A07}"/>
              </a:ext>
            </a:extLst>
          </p:cNvPr>
          <p:cNvCxnSpPr>
            <a:cxnSpLocks/>
          </p:cNvCxnSpPr>
          <p:nvPr/>
        </p:nvCxnSpPr>
        <p:spPr>
          <a:xfrm flipH="1">
            <a:off x="7244862" y="260252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01CC17-D935-41A2-B978-16D0D3139417}"/>
              </a:ext>
            </a:extLst>
          </p:cNvPr>
          <p:cNvCxnSpPr/>
          <p:nvPr/>
        </p:nvCxnSpPr>
        <p:spPr>
          <a:xfrm>
            <a:off x="5290327" y="3877409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37446A-F928-4F1F-B8D0-77D501C944B6}"/>
              </a:ext>
            </a:extLst>
          </p:cNvPr>
          <p:cNvCxnSpPr/>
          <p:nvPr/>
        </p:nvCxnSpPr>
        <p:spPr>
          <a:xfrm>
            <a:off x="5674650" y="4144106"/>
            <a:ext cx="77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68C04-5244-4A47-A195-DBF1662437FF}"/>
              </a:ext>
            </a:extLst>
          </p:cNvPr>
          <p:cNvSpPr txBox="1"/>
          <p:nvPr/>
        </p:nvSpPr>
        <p:spPr>
          <a:xfrm>
            <a:off x="6183626" y="3587263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$12.3 Billon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9C63-4C04-4C17-BACF-88B21F030529}"/>
              </a:ext>
            </a:extLst>
          </p:cNvPr>
          <p:cNvSpPr txBox="1"/>
          <p:nvPr/>
        </p:nvSpPr>
        <p:spPr>
          <a:xfrm>
            <a:off x="6705627" y="3871359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$9.7 Billon 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702C8B-F04F-4A60-AC76-86A475E2B661}"/>
              </a:ext>
            </a:extLst>
          </p:cNvPr>
          <p:cNvCxnSpPr/>
          <p:nvPr/>
        </p:nvCxnSpPr>
        <p:spPr>
          <a:xfrm>
            <a:off x="5442727" y="4029809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423CD0-C4C9-4359-B0F0-06810C2E73EA}"/>
              </a:ext>
            </a:extLst>
          </p:cNvPr>
          <p:cNvCxnSpPr/>
          <p:nvPr/>
        </p:nvCxnSpPr>
        <p:spPr>
          <a:xfrm>
            <a:off x="6389660" y="4542690"/>
            <a:ext cx="297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8EDF44-EC5A-4DEF-AC9C-2559952E26F9}"/>
              </a:ext>
            </a:extLst>
          </p:cNvPr>
          <p:cNvSpPr txBox="1"/>
          <p:nvPr/>
        </p:nvSpPr>
        <p:spPr>
          <a:xfrm>
            <a:off x="6099136" y="3863558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5.6 %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B1336-2690-4450-952A-7987E857BB2B}"/>
              </a:ext>
            </a:extLst>
          </p:cNvPr>
          <p:cNvSpPr txBox="1"/>
          <p:nvPr/>
        </p:nvSpPr>
        <p:spPr>
          <a:xfrm>
            <a:off x="6629799" y="4412690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1.5 %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5C846C-CFC3-49E0-9DD8-C033899525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8" b="4541"/>
          <a:stretch/>
        </p:blipFill>
        <p:spPr>
          <a:xfrm>
            <a:off x="4555882" y="2655280"/>
            <a:ext cx="6667500" cy="3534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C66E39-F2C6-402E-A249-278696781F75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EEE845-8D56-4729-9989-C16AAD03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26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7" y="1043018"/>
            <a:ext cx="764113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Forecast of military expenditure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1D09F-4BD5-480B-9C66-61CFCE0D72A0}"/>
              </a:ext>
            </a:extLst>
          </p:cNvPr>
          <p:cNvSpPr txBox="1"/>
          <p:nvPr/>
        </p:nvSpPr>
        <p:spPr>
          <a:xfrm>
            <a:off x="4228477" y="1689525"/>
            <a:ext cx="7299813" cy="868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Scenario 2 : Military expenditure will increase exponentially with the compound annual growth rate</a:t>
            </a:r>
            <a:endParaRPr lang="en-US" altLang="ko-KR" sz="1400" kern="100" dirty="0">
              <a:solidFill>
                <a:schemeClr val="bg1"/>
              </a:solidFill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It takes about only about 23 years from now to be caught up by China.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8CB8F-9CC4-4D68-9082-9C9E0DE58A07}"/>
              </a:ext>
            </a:extLst>
          </p:cNvPr>
          <p:cNvCxnSpPr>
            <a:cxnSpLocks/>
          </p:cNvCxnSpPr>
          <p:nvPr/>
        </p:nvCxnSpPr>
        <p:spPr>
          <a:xfrm flipH="1">
            <a:off x="6989885" y="260252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01CC17-D935-41A2-B978-16D0D3139417}"/>
              </a:ext>
            </a:extLst>
          </p:cNvPr>
          <p:cNvCxnSpPr/>
          <p:nvPr/>
        </p:nvCxnSpPr>
        <p:spPr>
          <a:xfrm>
            <a:off x="5351812" y="4018085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37446A-F928-4F1F-B8D0-77D501C944B6}"/>
              </a:ext>
            </a:extLst>
          </p:cNvPr>
          <p:cNvCxnSpPr/>
          <p:nvPr/>
        </p:nvCxnSpPr>
        <p:spPr>
          <a:xfrm>
            <a:off x="5736135" y="4284782"/>
            <a:ext cx="77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68C04-5244-4A47-A195-DBF1662437FF}"/>
              </a:ext>
            </a:extLst>
          </p:cNvPr>
          <p:cNvSpPr txBox="1"/>
          <p:nvPr/>
        </p:nvSpPr>
        <p:spPr>
          <a:xfrm>
            <a:off x="6245111" y="3727939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$12.3 Billon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9C63-4C04-4C17-BACF-88B21F030529}"/>
              </a:ext>
            </a:extLst>
          </p:cNvPr>
          <p:cNvSpPr txBox="1"/>
          <p:nvPr/>
        </p:nvSpPr>
        <p:spPr>
          <a:xfrm>
            <a:off x="6767112" y="4012035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$9.7 Billon 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702C8B-F04F-4A60-AC76-86A475E2B661}"/>
              </a:ext>
            </a:extLst>
          </p:cNvPr>
          <p:cNvCxnSpPr/>
          <p:nvPr/>
        </p:nvCxnSpPr>
        <p:spPr>
          <a:xfrm>
            <a:off x="5504212" y="4170485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423CD0-C4C9-4359-B0F0-06810C2E73EA}"/>
              </a:ext>
            </a:extLst>
          </p:cNvPr>
          <p:cNvCxnSpPr/>
          <p:nvPr/>
        </p:nvCxnSpPr>
        <p:spPr>
          <a:xfrm>
            <a:off x="6451145" y="4683366"/>
            <a:ext cx="297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8EDF44-EC5A-4DEF-AC9C-2559952E26F9}"/>
              </a:ext>
            </a:extLst>
          </p:cNvPr>
          <p:cNvSpPr txBox="1"/>
          <p:nvPr/>
        </p:nvSpPr>
        <p:spPr>
          <a:xfrm>
            <a:off x="6160621" y="4004234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5.6 %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B1336-2690-4450-952A-7987E857BB2B}"/>
              </a:ext>
            </a:extLst>
          </p:cNvPr>
          <p:cNvSpPr txBox="1"/>
          <p:nvPr/>
        </p:nvSpPr>
        <p:spPr>
          <a:xfrm>
            <a:off x="6691284" y="4553366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1.5 %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22411B-5657-4435-AE80-9A3DDD157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6" b="3202"/>
          <a:stretch/>
        </p:blipFill>
        <p:spPr>
          <a:xfrm>
            <a:off x="4627373" y="2803696"/>
            <a:ext cx="6667500" cy="3499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E17FC-8B82-4425-98A7-2FD37452E60D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648B7-101E-4742-969F-A478F447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2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Conclusion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1D09F-4BD5-480B-9C66-61CFCE0D72A0}"/>
              </a:ext>
            </a:extLst>
          </p:cNvPr>
          <p:cNvSpPr txBox="1"/>
          <p:nvPr/>
        </p:nvSpPr>
        <p:spPr>
          <a:xfrm>
            <a:off x="4228477" y="1689525"/>
            <a:ext cx="7299813" cy="378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 the basis of three axes of </a:t>
            </a:r>
            <a:r>
              <a:rPr lang="en-US" altLang="ko-KR" sz="1400" b="1" kern="100" dirty="0">
                <a:solidFill>
                  <a:srgbClr val="C5A48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absolute military spending, relative military spending and per capita military spending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the 10 countries can be </a:t>
            </a:r>
            <a:r>
              <a:rPr lang="en-US" altLang="ko-KR" sz="1400" kern="100" dirty="0">
                <a:solidFill>
                  <a:srgbClr val="C5A48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grouped as follows.</a:t>
            </a:r>
            <a:endParaRPr lang="ko-KR" altLang="ko-KR" sz="1400" kern="100" dirty="0">
              <a:solidFill>
                <a:srgbClr val="C5A48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400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Helvetica" panose="020B0604020202020204" pitchFamily="34" charset="0"/>
              </a:rPr>
              <a:t>Also, It is also necessary to look carefully at the increasing military costs of China and the United States based on various indicators such as annual average growth and Compound Annual Growth Rate.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Because Although There is still a gap of nearly 400 billion dollars between two countries, We need to pay attention to </a:t>
            </a:r>
            <a:r>
              <a:rPr lang="en-US" altLang="ko-KR" sz="1400" b="1" kern="100" dirty="0">
                <a:solidFill>
                  <a:srgbClr val="C5A48D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China’s steep growth rate.</a:t>
            </a:r>
            <a:endParaRPr lang="ko-KR" altLang="ko-KR" sz="1400" b="1" kern="100" dirty="0">
              <a:solidFill>
                <a:srgbClr val="C5A48D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4B8CB8F-9CC4-4D68-9082-9C9E0DE58A07}"/>
              </a:ext>
            </a:extLst>
          </p:cNvPr>
          <p:cNvCxnSpPr>
            <a:cxnSpLocks/>
          </p:cNvCxnSpPr>
          <p:nvPr/>
        </p:nvCxnSpPr>
        <p:spPr>
          <a:xfrm flipH="1">
            <a:off x="6989885" y="2602523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01CC17-D935-41A2-B978-16D0D3139417}"/>
              </a:ext>
            </a:extLst>
          </p:cNvPr>
          <p:cNvCxnSpPr/>
          <p:nvPr/>
        </p:nvCxnSpPr>
        <p:spPr>
          <a:xfrm>
            <a:off x="5035350" y="3877409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37446A-F928-4F1F-B8D0-77D501C944B6}"/>
              </a:ext>
            </a:extLst>
          </p:cNvPr>
          <p:cNvCxnSpPr/>
          <p:nvPr/>
        </p:nvCxnSpPr>
        <p:spPr>
          <a:xfrm>
            <a:off x="5419673" y="4144106"/>
            <a:ext cx="77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F68C04-5244-4A47-A195-DBF1662437FF}"/>
              </a:ext>
            </a:extLst>
          </p:cNvPr>
          <p:cNvSpPr txBox="1"/>
          <p:nvPr/>
        </p:nvSpPr>
        <p:spPr>
          <a:xfrm>
            <a:off x="5928649" y="3587263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$12.3 Billon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79C63-4C04-4C17-BACF-88B21F030529}"/>
              </a:ext>
            </a:extLst>
          </p:cNvPr>
          <p:cNvSpPr txBox="1"/>
          <p:nvPr/>
        </p:nvSpPr>
        <p:spPr>
          <a:xfrm>
            <a:off x="6450650" y="3871359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$9.7 Billon  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A702C8B-F04F-4A60-AC76-86A475E2B661}"/>
              </a:ext>
            </a:extLst>
          </p:cNvPr>
          <p:cNvCxnSpPr/>
          <p:nvPr/>
        </p:nvCxnSpPr>
        <p:spPr>
          <a:xfrm>
            <a:off x="5187750" y="4029809"/>
            <a:ext cx="638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0423CD0-C4C9-4359-B0F0-06810C2E73EA}"/>
              </a:ext>
            </a:extLst>
          </p:cNvPr>
          <p:cNvCxnSpPr/>
          <p:nvPr/>
        </p:nvCxnSpPr>
        <p:spPr>
          <a:xfrm>
            <a:off x="6134683" y="4542690"/>
            <a:ext cx="2977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8EDF44-EC5A-4DEF-AC9C-2559952E26F9}"/>
              </a:ext>
            </a:extLst>
          </p:cNvPr>
          <p:cNvSpPr txBox="1"/>
          <p:nvPr/>
        </p:nvSpPr>
        <p:spPr>
          <a:xfrm>
            <a:off x="5844159" y="3863558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5.6 %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6B1336-2690-4450-952A-7987E857BB2B}"/>
              </a:ext>
            </a:extLst>
          </p:cNvPr>
          <p:cNvSpPr txBox="1"/>
          <p:nvPr/>
        </p:nvSpPr>
        <p:spPr>
          <a:xfrm>
            <a:off x="6374822" y="4412690"/>
            <a:ext cx="157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1.5 %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8A880E2-CEAB-485D-A41A-C02643CD9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83" y="2412283"/>
            <a:ext cx="4914900" cy="1609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7AC351-145C-4C54-977F-6DDBF58FBDDC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6D5F77-441E-4B2A-AE50-F098F2E6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4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DATA</a:t>
            </a:r>
          </a:p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SOURCE</a:t>
            </a:r>
            <a:endParaRPr lang="en-US" altLang="ko-KR" sz="2800" b="1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81D4B7D8-CED2-4444-A458-F2676BA87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41924"/>
              </p:ext>
            </p:extLst>
          </p:nvPr>
        </p:nvGraphicFramePr>
        <p:xfrm>
          <a:off x="4327637" y="1925950"/>
          <a:ext cx="7206981" cy="288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4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11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A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GDP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Gross domestic product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each country and year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data.worldbank.org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/indicator/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NY.GDP.MKTP.CD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THE WORLD BANK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Military Expenditure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Military Expenditure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each country and year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data.worldbank.org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/indicator/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MS.MIL.XPND.CD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THE WORLD BANK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 Population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each country and year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(https://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data.worldbank.org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/indicator/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SP.POP.TOTL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THE WORLD BANK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270A4F-305E-4858-B98F-238DDC30420F}"/>
              </a:ext>
            </a:extLst>
          </p:cNvPr>
          <p:cNvSpPr/>
          <p:nvPr/>
        </p:nvSpPr>
        <p:spPr>
          <a:xfrm>
            <a:off x="7333776" y="4831662"/>
            <a:ext cx="4200842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LAST UPDATE : 8 SEP 2020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2E9F59-6940-42BE-B7DC-3BE44E29BCB2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92CD15-378B-41E7-A735-D71F50E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0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CLEANSING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686D4-81C9-4AA9-9312-42A46A229555}"/>
              </a:ext>
            </a:extLst>
          </p:cNvPr>
          <p:cNvSpPr/>
          <p:nvPr/>
        </p:nvSpPr>
        <p:spPr>
          <a:xfrm>
            <a:off x="4110012" y="2131699"/>
            <a:ext cx="6748488" cy="2405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Step 1. Select countries and years of interest.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sz="1200" dirty="0">
                <a:solidFill>
                  <a:prstClr val="white"/>
                </a:solidFill>
              </a:rPr>
              <a:t>Year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: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en-US" altLang="ko-KR" sz="1200" dirty="0">
                <a:solidFill>
                  <a:prstClr val="white"/>
                </a:solidFill>
              </a:rPr>
              <a:t>2014, 2015, 2016, 2017, 2018</a:t>
            </a:r>
            <a:endParaRPr lang="en-US" altLang="ko-KR" sz="1200" dirty="0">
              <a:solidFill>
                <a:prstClr val="white"/>
              </a:solidFill>
              <a:latin typeface="Bauhaus 93" panose="04030905020B02020C02" pitchFamily="8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/>
                </a:solidFill>
                <a:latin typeface="Bauhaus 93" panose="04030905020B02020C02" pitchFamily="82" charset="0"/>
              </a:rPr>
              <a:t>• </a:t>
            </a:r>
            <a:r>
              <a:rPr lang="en-US" altLang="ko-KR" sz="1200" dirty="0">
                <a:solidFill>
                  <a:prstClr val="white"/>
                </a:solidFill>
              </a:rPr>
              <a:t>Country: US, China, Russia, Germany, UK, France, Italy, Saudi Arabia, South Korea, Israel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Step 2. Check if there’s any null values</a:t>
            </a: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C5A48D"/>
                </a:solidFill>
              </a:rPr>
              <a:t>Step 3. Create Columns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78A3E-2280-46A3-A80F-E076610F8CDA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D6D9D-0617-471E-BEE5-23980498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7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CLEANSING</a:t>
            </a:r>
            <a:endParaRPr kumimoji="0" lang="en-US" altLang="ko-K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686D4-81C9-4AA9-9312-42A46A229555}"/>
              </a:ext>
            </a:extLst>
          </p:cNvPr>
          <p:cNvSpPr/>
          <p:nvPr/>
        </p:nvSpPr>
        <p:spPr>
          <a:xfrm>
            <a:off x="4281462" y="1474474"/>
            <a:ext cx="6748488" cy="370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C5A48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FINAL DATA FRAME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Country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Year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GDP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Military Expenditure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Population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Percentage of Military Expenditure over GDP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Per-capita Military Expenditure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Per-capita GDP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Percentage of military spending over total military spending in a year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Year-on-year increase of military expenditure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uhaus 93" panose="04030905020B02020C02" pitchFamily="82" charset="0"/>
                <a:ea typeface="맑은 고딕" panose="020B0503020000020004" pitchFamily="50" charset="-127"/>
                <a:cs typeface="+mn-cs"/>
              </a:rPr>
              <a:t>•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Year-on-year growth rate of military expenditure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1010B-3AC9-4630-9074-724DFE1BD726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869889-0534-451A-B3CA-085E5505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128502" y="1045108"/>
            <a:ext cx="51705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GDP vs Military Spending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986E10-3039-4EB3-9B9E-2ED08DD7F002}"/>
              </a:ext>
            </a:extLst>
          </p:cNvPr>
          <p:cNvSpPr/>
          <p:nvPr/>
        </p:nvSpPr>
        <p:spPr>
          <a:xfrm>
            <a:off x="4568786" y="5479038"/>
            <a:ext cx="2976982" cy="63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High : USA, China</a:t>
            </a: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12D89EC-0762-4227-B6D2-C8CAC7052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1" b="12527"/>
          <a:stretch/>
        </p:blipFill>
        <p:spPr>
          <a:xfrm>
            <a:off x="8094116" y="2520803"/>
            <a:ext cx="3657600" cy="278974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0B47E98-9303-4808-AC91-6FF3D725CC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1" b="12527"/>
          <a:stretch/>
        </p:blipFill>
        <p:spPr>
          <a:xfrm>
            <a:off x="4228477" y="2520803"/>
            <a:ext cx="3657600" cy="278974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33D84B-2EC7-47B9-933A-2B916171F516}"/>
              </a:ext>
            </a:extLst>
          </p:cNvPr>
          <p:cNvSpPr/>
          <p:nvPr/>
        </p:nvSpPr>
        <p:spPr>
          <a:xfrm>
            <a:off x="8434425" y="5479038"/>
            <a:ext cx="2976982" cy="636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Low : Israel</a:t>
            </a:r>
          </a:p>
          <a:p>
            <a:pPr algn="ctr">
              <a:lnSpc>
                <a:spcPct val="150000"/>
              </a:lnSpc>
            </a:pP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87F61E-865D-4273-B580-A4B79DB91846}"/>
              </a:ext>
            </a:extLst>
          </p:cNvPr>
          <p:cNvSpPr/>
          <p:nvPr/>
        </p:nvSpPr>
        <p:spPr>
          <a:xfrm>
            <a:off x="8528540" y="4633544"/>
            <a:ext cx="281615" cy="263770"/>
          </a:xfrm>
          <a:prstGeom prst="ellipse">
            <a:avLst/>
          </a:prstGeom>
          <a:noFill/>
          <a:ln w="38100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B1DBF15-8942-44CA-9772-9E7F90ECBB0C}"/>
              </a:ext>
            </a:extLst>
          </p:cNvPr>
          <p:cNvSpPr/>
          <p:nvPr/>
        </p:nvSpPr>
        <p:spPr>
          <a:xfrm rot="1476061">
            <a:off x="5540621" y="2588404"/>
            <a:ext cx="763224" cy="2010859"/>
          </a:xfrm>
          <a:prstGeom prst="ellipse">
            <a:avLst/>
          </a:prstGeom>
          <a:noFill/>
          <a:ln w="38100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FE0CD0-4A2D-4D3B-9AC4-0D3CC302D886}"/>
              </a:ext>
            </a:extLst>
          </p:cNvPr>
          <p:cNvSpPr/>
          <p:nvPr/>
        </p:nvSpPr>
        <p:spPr>
          <a:xfrm>
            <a:off x="8434425" y="5822426"/>
            <a:ext cx="297698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Middle: Other countries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4E1446E-B024-4C81-9544-1DFAC947D4C7}"/>
              </a:ext>
            </a:extLst>
          </p:cNvPr>
          <p:cNvSpPr/>
          <p:nvPr/>
        </p:nvSpPr>
        <p:spPr>
          <a:xfrm rot="3206490">
            <a:off x="8631928" y="3006864"/>
            <a:ext cx="1916200" cy="1803082"/>
          </a:xfrm>
          <a:prstGeom prst="ellipse">
            <a:avLst/>
          </a:prstGeom>
          <a:noFill/>
          <a:ln w="38100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520A3-16D8-4517-AA7E-21CCDC8E40ED}"/>
              </a:ext>
            </a:extLst>
          </p:cNvPr>
          <p:cNvSpPr/>
          <p:nvPr/>
        </p:nvSpPr>
        <p:spPr>
          <a:xfrm>
            <a:off x="4128502" y="1650272"/>
            <a:ext cx="72829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bg1"/>
                </a:solidFill>
                <a:effectLst/>
                <a:cs typeface="Times New Roman" panose="02020603050405020304" pitchFamily="18" charset="0"/>
              </a:rPr>
              <a:t>10 countries can be divided into three groups based on military spending and GDP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EA681-5198-498F-A2CF-0297232D611A}"/>
              </a:ext>
            </a:extLst>
          </p:cNvPr>
          <p:cNvSpPr txBox="1"/>
          <p:nvPr/>
        </p:nvSpPr>
        <p:spPr>
          <a:xfrm>
            <a:off x="5654734" y="3429000"/>
            <a:ext cx="518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High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98F24-8592-4842-A352-61372743E4BF}"/>
              </a:ext>
            </a:extLst>
          </p:cNvPr>
          <p:cNvSpPr txBox="1"/>
          <p:nvPr/>
        </p:nvSpPr>
        <p:spPr>
          <a:xfrm>
            <a:off x="9254090" y="3776337"/>
            <a:ext cx="88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Middle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B435E5-0042-4A00-93F3-1AC687351804}"/>
              </a:ext>
            </a:extLst>
          </p:cNvPr>
          <p:cNvSpPr txBox="1"/>
          <p:nvPr/>
        </p:nvSpPr>
        <p:spPr>
          <a:xfrm>
            <a:off x="8227626" y="4414484"/>
            <a:ext cx="883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536580"/>
                </a:solidFill>
              </a:rPr>
              <a:t>Low</a:t>
            </a:r>
            <a:endParaRPr lang="ko-KR" altLang="en-US" sz="1200" dirty="0">
              <a:solidFill>
                <a:srgbClr val="53658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E3664-FC22-4C5F-B693-B2D10FA2AF5E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40FF4E2-AD92-4181-82B5-E2945A75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25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7" y="1043018"/>
            <a:ext cx="517050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Absolute Military spending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4FC85C3-D814-43E6-827E-134B7ECBC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2" b="21206"/>
          <a:stretch/>
        </p:blipFill>
        <p:spPr>
          <a:xfrm>
            <a:off x="5098916" y="2628905"/>
            <a:ext cx="5834292" cy="240909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FEB38-8C9B-4350-804C-CB7B1086B115}"/>
              </a:ext>
            </a:extLst>
          </p:cNvPr>
          <p:cNvSpPr/>
          <p:nvPr/>
        </p:nvSpPr>
        <p:spPr>
          <a:xfrm>
            <a:off x="4219758" y="1617984"/>
            <a:ext cx="7314860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This graph also confirms that the U.S. and china are spending noticeably higher military costs than other countries.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D4B31A0-0D51-4375-879C-E881B01E50C7}"/>
              </a:ext>
            </a:extLst>
          </p:cNvPr>
          <p:cNvSpPr/>
          <p:nvPr/>
        </p:nvSpPr>
        <p:spPr>
          <a:xfrm>
            <a:off x="5767754" y="2926241"/>
            <a:ext cx="782519" cy="1840788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89C0A1-8F57-4962-931F-4EFD3E261AC9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69B3773B-0618-4182-BC78-5DAD990C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5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6" y="1043018"/>
            <a:ext cx="796352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Percentage of military expenditure over total costs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FEB38-8C9B-4350-804C-CB7B1086B115}"/>
              </a:ext>
            </a:extLst>
          </p:cNvPr>
          <p:cNvSpPr/>
          <p:nvPr/>
        </p:nvSpPr>
        <p:spPr>
          <a:xfrm>
            <a:off x="4219758" y="1772182"/>
            <a:ext cx="7314860" cy="1030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Together, the USA and </a:t>
            </a:r>
            <a:r>
              <a:rPr lang="en-US" altLang="ko-KR" sz="1400" kern="100" dirty="0">
                <a:solidFill>
                  <a:schemeClr val="bg1"/>
                </a:solidFill>
                <a:ea typeface="맑은 고딕" panose="020B0503020000020004" pitchFamily="50" charset="-127"/>
                <a:cs typeface="Helvetica" panose="020B0604020202020204" pitchFamily="34" charset="0"/>
              </a:rPr>
              <a:t>China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account for nearly 70 percent of the total military costs.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338C2-47B7-40EA-9C91-1C0979793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2" b="5558"/>
          <a:stretch/>
        </p:blipFill>
        <p:spPr>
          <a:xfrm>
            <a:off x="4703259" y="2420202"/>
            <a:ext cx="6667500" cy="32860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5A642DE-72FC-4DCB-8CAC-14C1456AD58A}"/>
              </a:ext>
            </a:extLst>
          </p:cNvPr>
          <p:cNvSpPr/>
          <p:nvPr/>
        </p:nvSpPr>
        <p:spPr>
          <a:xfrm flipH="1">
            <a:off x="5530359" y="3460952"/>
            <a:ext cx="3341076" cy="1735302"/>
          </a:xfrm>
          <a:prstGeom prst="rect">
            <a:avLst/>
          </a:prstGeom>
          <a:solidFill>
            <a:srgbClr val="53658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70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E45D77-A5E7-440A-8C72-ECDA7FF5B89F}"/>
              </a:ext>
            </a:extLst>
          </p:cNvPr>
          <p:cNvSpPr/>
          <p:nvPr/>
        </p:nvSpPr>
        <p:spPr>
          <a:xfrm flipH="1">
            <a:off x="5530359" y="2769290"/>
            <a:ext cx="3341076" cy="691662"/>
          </a:xfrm>
          <a:prstGeom prst="rect">
            <a:avLst/>
          </a:prstGeom>
          <a:solidFill>
            <a:schemeClr val="accent2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30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837C4-7ACB-41A1-99DB-AFFCFBF26B43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735010-32F8-41ED-8C31-77B4AB7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5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6" y="1043018"/>
            <a:ext cx="796352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Relative Military Expenditure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FEB38-8C9B-4350-804C-CB7B1086B115}"/>
              </a:ext>
            </a:extLst>
          </p:cNvPr>
          <p:cNvSpPr/>
          <p:nvPr/>
        </p:nvSpPr>
        <p:spPr>
          <a:xfrm>
            <a:off x="4228476" y="1772182"/>
            <a:ext cx="7314860" cy="1030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Given the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military spending relative to GDP,  </a:t>
            </a: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Saudi Arabia tops the list.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059E83-F7E9-4320-8C1A-015DEFDD3B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1" b="21078"/>
          <a:stretch/>
        </p:blipFill>
        <p:spPr>
          <a:xfrm>
            <a:off x="4544997" y="2699238"/>
            <a:ext cx="6667500" cy="28838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5A1DE20-8391-4FBD-AAC9-23F15C13556B}"/>
              </a:ext>
            </a:extLst>
          </p:cNvPr>
          <p:cNvSpPr/>
          <p:nvPr/>
        </p:nvSpPr>
        <p:spPr>
          <a:xfrm>
            <a:off x="5310551" y="3212844"/>
            <a:ext cx="307731" cy="2088918"/>
          </a:xfrm>
          <a:prstGeom prst="rect">
            <a:avLst/>
          </a:prstGeom>
          <a:noFill/>
          <a:ln w="15875">
            <a:solidFill>
              <a:srgbClr val="5365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735D3D-073E-4BA6-A2C3-AFEBB8B217B3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A5181-E7DD-4B59-8355-E7F4F0E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7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617695"/>
            </a:gs>
            <a:gs pos="30000">
              <a:srgbClr val="53658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F20A7C-65C8-4325-83F7-99B54500B6C6}"/>
              </a:ext>
            </a:extLst>
          </p:cNvPr>
          <p:cNvSpPr/>
          <p:nvPr/>
        </p:nvSpPr>
        <p:spPr>
          <a:xfrm>
            <a:off x="521146" y="458243"/>
            <a:ext cx="2885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solidFill>
                  <a:prstClr val="white"/>
                </a:solidFill>
              </a:rPr>
              <a:t>ANALYSIS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EA19975-759C-41E4-BE94-5BF7C5E983EF}"/>
              </a:ext>
            </a:extLst>
          </p:cNvPr>
          <p:cNvCxnSpPr>
            <a:cxnSpLocks/>
          </p:cNvCxnSpPr>
          <p:nvPr/>
        </p:nvCxnSpPr>
        <p:spPr>
          <a:xfrm>
            <a:off x="157295" y="152884"/>
            <a:ext cx="265847" cy="222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3765D62-5155-4C2F-A986-997CEB1DA1BC}"/>
              </a:ext>
            </a:extLst>
          </p:cNvPr>
          <p:cNvCxnSpPr>
            <a:cxnSpLocks/>
          </p:cNvCxnSpPr>
          <p:nvPr/>
        </p:nvCxnSpPr>
        <p:spPr>
          <a:xfrm>
            <a:off x="657382" y="2287259"/>
            <a:ext cx="360000" cy="0"/>
          </a:xfrm>
          <a:prstGeom prst="line">
            <a:avLst/>
          </a:prstGeom>
          <a:ln>
            <a:solidFill>
              <a:srgbClr val="889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AB621D-27D5-4A48-A756-219E242A8039}"/>
              </a:ext>
            </a:extLst>
          </p:cNvPr>
          <p:cNvSpPr/>
          <p:nvPr/>
        </p:nvSpPr>
        <p:spPr>
          <a:xfrm>
            <a:off x="4228476" y="1043018"/>
            <a:ext cx="796352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C5A48D"/>
                </a:solidFill>
              </a:rPr>
              <a:t>Relative Military Expenditure</a:t>
            </a:r>
            <a:endParaRPr lang="ko-KR" altLang="en-US" sz="1600" dirty="0">
              <a:solidFill>
                <a:srgbClr val="C5A48D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6FEB38-8C9B-4350-804C-CB7B1086B115}"/>
              </a:ext>
            </a:extLst>
          </p:cNvPr>
          <p:cNvSpPr/>
          <p:nvPr/>
        </p:nvSpPr>
        <p:spPr>
          <a:xfrm>
            <a:off x="4228476" y="1772182"/>
            <a:ext cx="7314860" cy="53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>
                <a:solidFill>
                  <a:schemeClr val="bg1"/>
                </a:solidFill>
                <a:effectLst/>
                <a:ea typeface="맑은 고딕" panose="020B0503020000020004" pitchFamily="50" charset="-127"/>
                <a:cs typeface="Helvetica" panose="020B0604020202020204" pitchFamily="34" charset="0"/>
              </a:rPr>
              <a:t>If we put them together over years by country, It can be divided into 3 clusters by relative military expenditure. </a:t>
            </a:r>
            <a:endParaRPr lang="ko-KR" altLang="ko-KR" sz="1400" kern="100" dirty="0">
              <a:solidFill>
                <a:schemeClr val="bg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602817-5BDD-462F-B7F3-E968C3091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5" t="8400"/>
          <a:stretch/>
        </p:blipFill>
        <p:spPr>
          <a:xfrm>
            <a:off x="4219687" y="2734410"/>
            <a:ext cx="7438916" cy="35528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5B910-C549-4F9E-B822-A1B645F4CF18}"/>
              </a:ext>
            </a:extLst>
          </p:cNvPr>
          <p:cNvSpPr/>
          <p:nvPr/>
        </p:nvSpPr>
        <p:spPr>
          <a:xfrm flipH="1">
            <a:off x="4896911" y="3171060"/>
            <a:ext cx="5991312" cy="750306"/>
          </a:xfrm>
          <a:prstGeom prst="rect">
            <a:avLst/>
          </a:prstGeom>
          <a:solidFill>
            <a:srgbClr val="53658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10% ~ 12%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D18598-1C55-46CE-B6D6-62E72EA6D878}"/>
              </a:ext>
            </a:extLst>
          </p:cNvPr>
          <p:cNvSpPr/>
          <p:nvPr/>
        </p:nvSpPr>
        <p:spPr>
          <a:xfrm flipH="1">
            <a:off x="4896911" y="4615963"/>
            <a:ext cx="5991312" cy="644775"/>
          </a:xfrm>
          <a:prstGeom prst="rect">
            <a:avLst/>
          </a:prstGeom>
          <a:solidFill>
            <a:srgbClr val="53658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3% ~ 6%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EC61F7-BD86-4EE9-BBEF-011F2702A95C}"/>
              </a:ext>
            </a:extLst>
          </p:cNvPr>
          <p:cNvSpPr/>
          <p:nvPr/>
        </p:nvSpPr>
        <p:spPr>
          <a:xfrm flipH="1">
            <a:off x="4908635" y="5314600"/>
            <a:ext cx="5991312" cy="303689"/>
          </a:xfrm>
          <a:prstGeom prst="rect">
            <a:avLst/>
          </a:prstGeom>
          <a:solidFill>
            <a:srgbClr val="53658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2 % or less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5AACD-9670-43B7-A032-BB2DE05F0A6D}"/>
              </a:ext>
            </a:extLst>
          </p:cNvPr>
          <p:cNvSpPr txBox="1"/>
          <p:nvPr/>
        </p:nvSpPr>
        <p:spPr>
          <a:xfrm>
            <a:off x="418684" y="3273031"/>
            <a:ext cx="273929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Source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Data Cleansing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chemeClr val="bg1"/>
                </a:solidFill>
                <a:cs typeface="Aharoni" panose="02010803020104030203" pitchFamily="2" charset="-79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altLang="ko-KR" sz="1600" b="1" i="1" dirty="0">
                <a:solidFill>
                  <a:srgbClr val="8899B2"/>
                </a:solidFill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316E623F-7E91-455E-A623-B0A683DD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234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847</Words>
  <Application>Microsoft Office PowerPoint</Application>
  <PresentationFormat>와이드스크린</PresentationFormat>
  <Paragraphs>204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Helvetica Neue</vt:lpstr>
      <vt:lpstr>맑은 고딕</vt:lpstr>
      <vt:lpstr>Arial</vt:lpstr>
      <vt:lpstr>Bauhaus 93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종찬</cp:lastModifiedBy>
  <cp:revision>22</cp:revision>
  <dcterms:created xsi:type="dcterms:W3CDTF">2020-09-22T02:49:34Z</dcterms:created>
  <dcterms:modified xsi:type="dcterms:W3CDTF">2020-10-11T19:41:13Z</dcterms:modified>
</cp:coreProperties>
</file>