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comment1.xml" ContentType="application/vnd.openxmlformats-officedocument.presentationml.comment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7" r:id="rId5"/>
    <p:sldId id="275" r:id="rId6"/>
    <p:sldId id="276" r:id="rId7"/>
    <p:sldId id="258" r:id="rId8"/>
    <p:sldId id="292" r:id="rId9"/>
    <p:sldId id="291" r:id="rId10"/>
    <p:sldId id="283" r:id="rId11"/>
    <p:sldId id="279" r:id="rId12"/>
    <p:sldId id="260" r:id="rId13"/>
    <p:sldId id="285" r:id="rId14"/>
    <p:sldId id="286" r:id="rId15"/>
    <p:sldId id="288" r:id="rId16"/>
    <p:sldId id="287" r:id="rId17"/>
    <p:sldId id="289" r:id="rId18"/>
    <p:sldId id="265" r:id="rId19"/>
    <p:sldId id="271"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24519C-C6AC-444B-B56B-B08108BCC1AE}">
          <p14:sldIdLst>
            <p14:sldId id="257"/>
            <p14:sldId id="275"/>
            <p14:sldId id="276"/>
            <p14:sldId id="258"/>
            <p14:sldId id="292"/>
            <p14:sldId id="291"/>
            <p14:sldId id="283"/>
            <p14:sldId id="279"/>
            <p14:sldId id="260"/>
            <p14:sldId id="285"/>
            <p14:sldId id="286"/>
            <p14:sldId id="288"/>
            <p14:sldId id="287"/>
            <p14:sldId id="289"/>
            <p14:sldId id="265"/>
            <p14:sldId id="271"/>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9" clrIdx="0">
    <p:extLst>
      <p:ext uri="{19B8F6BF-5375-455C-9EA6-DF929625EA0E}">
        <p15:presenceInfo xmlns:p15="http://schemas.microsoft.com/office/powerpoint/2012/main" userId="S::urn:spo:anon#5ba8d9a612428e3efa75a1393d64660b8d123dfef02ea1289431c1e1fc4f7281::" providerId="AD"/>
      </p:ext>
    </p:extLst>
  </p:cmAuthor>
  <p:cmAuthor id="2" name="Rachel Orey" initials="RO" lastIdx="4" clrIdx="1">
    <p:extLst>
      <p:ext uri="{19B8F6BF-5375-455C-9EA6-DF929625EA0E}">
        <p15:presenceInfo xmlns:p15="http://schemas.microsoft.com/office/powerpoint/2012/main" userId="Rachel Or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4B2C1"/>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445096-D24A-48EF-8224-26539FC08244}" v="1762" dt="2020-12-03T04:42:07.527"/>
    <p1510:client id="{7EC0B344-6ECC-2A66-DD39-7698B761616F}" v="52" dt="2020-12-03T05:11:52.321"/>
    <p1510:client id="{EA485BD9-F1E9-BC12-A65A-7C5AB85EF8AA}" v="3" dt="2020-12-03T03:43:17.904"/>
  </p1510:revLst>
</p1510:revInfo>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24_690860B4.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23_32BFD067.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23_32BFD067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bipartisan-my.sharepoint.com/personal/rorey_bipartisanpolicy_org/Documents/MPP/DATS6101/charts%20for%20repor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11B_F1FDCF37.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bipartisan-my.sharepoint.com/personal/rorey_bipartisanpolicy_org/Documents/MPP/DATS6101/charts%20for%20repor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bipartisan-my.sharepoint.com/personal/rorey_bipartisanpolicy_org/Documents/MPP/DATS6101/charts%20for%20repor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Column6</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1E2-4A9F-8B92-F62E0E8E911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1E2-4A9F-8B92-F62E0E8E911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1E2-4A9F-8B92-F62E0E8E911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1E2-4A9F-8B92-F62E0E8E911E}"/>
              </c:ext>
            </c:extLst>
          </c:dPt>
          <c:cat>
            <c:strRef>
              <c:f>Sheet1!$A$2:$A$5</c:f>
              <c:strCache>
                <c:ptCount val="4"/>
                <c:pt idx="0">
                  <c:v>Somewhat disagree</c:v>
                </c:pt>
                <c:pt idx="1">
                  <c:v>Strongly disagree</c:v>
                </c:pt>
                <c:pt idx="2">
                  <c:v>Somewhat agree</c:v>
                </c:pt>
                <c:pt idx="3">
                  <c:v>Strongly agree</c:v>
                </c:pt>
              </c:strCache>
            </c:strRef>
          </c:cat>
          <c:val>
            <c:numRef>
              <c:f>Sheet1!$B$2:$B$5</c:f>
              <c:numCache>
                <c:formatCode>General</c:formatCode>
                <c:ptCount val="4"/>
                <c:pt idx="0">
                  <c:v>1974</c:v>
                </c:pt>
                <c:pt idx="1">
                  <c:v>1647</c:v>
                </c:pt>
                <c:pt idx="2">
                  <c:v>1150</c:v>
                </c:pt>
                <c:pt idx="3">
                  <c:v>413</c:v>
                </c:pt>
              </c:numCache>
            </c:numRef>
          </c:val>
          <c:extLst>
            <c:ext xmlns:c16="http://schemas.microsoft.com/office/drawing/2014/chart" uri="{C3380CC4-5D6E-409C-BE32-E72D297353CC}">
              <c16:uniqueId val="{00000008-11E2-4A9F-8B92-F62E0E8E911E}"/>
            </c:ext>
          </c:extLst>
        </c:ser>
        <c:dLbls>
          <c:showLegendKey val="0"/>
          <c:showVal val="0"/>
          <c:showCatName val="0"/>
          <c:showSerName val="0"/>
          <c:showPercent val="0"/>
          <c:showBubbleSize val="0"/>
          <c:showLeaderLines val="1"/>
        </c:dLbls>
        <c:firstSliceAng val="349"/>
        <c:holeSize val="83"/>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j-lt"/>
                <a:ea typeface="+mn-ea"/>
                <a:cs typeface="+mn-cs"/>
              </a:defRPr>
            </a:pPr>
            <a:r>
              <a:rPr lang="en-US" b="1"/>
              <a:t>Distribution of Age among</a:t>
            </a:r>
            <a:r>
              <a:rPr lang="en-US" b="1" baseline="0"/>
              <a:t> </a:t>
            </a:r>
            <a:r>
              <a:rPr lang="en-US" b="1"/>
              <a:t>Survey Respondents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j-lt"/>
              <a:ea typeface="+mn-ea"/>
              <a:cs typeface="+mn-cs"/>
            </a:defRPr>
          </a:pPr>
          <a:endParaRPr lang="en-US"/>
        </a:p>
      </c:txPr>
    </c:title>
    <c:autoTitleDeleted val="0"/>
    <c:plotArea>
      <c:layout>
        <c:manualLayout>
          <c:layoutTarget val="inner"/>
          <c:xMode val="edge"/>
          <c:yMode val="edge"/>
          <c:x val="0.11576876522016388"/>
          <c:y val="0.12935312614983133"/>
          <c:w val="0.84052746053368033"/>
          <c:h val="0.70273080623533457"/>
        </c:manualLayout>
      </c:layout>
      <c:barChart>
        <c:barDir val="col"/>
        <c:grouping val="stacked"/>
        <c:varyColors val="0"/>
        <c:ser>
          <c:idx val="0"/>
          <c:order val="0"/>
          <c:tx>
            <c:strRef>
              <c:f>age!$O$2</c:f>
              <c:strCache>
                <c:ptCount val="1"/>
                <c:pt idx="0">
                  <c:v>Strongly agree</c:v>
                </c:pt>
              </c:strCache>
            </c:strRef>
          </c:tx>
          <c:spPr>
            <a:solidFill>
              <a:schemeClr val="accent1"/>
            </a:solidFill>
            <a:ln>
              <a:noFill/>
            </a:ln>
            <a:effectLst/>
          </c:spPr>
          <c:invertIfNegative val="0"/>
          <c:cat>
            <c:numRef>
              <c:f>age!$N$3:$N$43</c:f>
              <c:numCache>
                <c:formatCode>General</c:formatCode>
                <c:ptCount val="41"/>
                <c:pt idx="0">
                  <c:v>18</c:v>
                </c:pt>
                <c:pt idx="1">
                  <c:v>20</c:v>
                </c:pt>
                <c:pt idx="2">
                  <c:v>22</c:v>
                </c:pt>
                <c:pt idx="3">
                  <c:v>24</c:v>
                </c:pt>
                <c:pt idx="4">
                  <c:v>26</c:v>
                </c:pt>
                <c:pt idx="5">
                  <c:v>28</c:v>
                </c:pt>
                <c:pt idx="6">
                  <c:v>30</c:v>
                </c:pt>
                <c:pt idx="7">
                  <c:v>32</c:v>
                </c:pt>
                <c:pt idx="8">
                  <c:v>34</c:v>
                </c:pt>
                <c:pt idx="9">
                  <c:v>36</c:v>
                </c:pt>
                <c:pt idx="10">
                  <c:v>38</c:v>
                </c:pt>
                <c:pt idx="11">
                  <c:v>40</c:v>
                </c:pt>
                <c:pt idx="12">
                  <c:v>42</c:v>
                </c:pt>
                <c:pt idx="13">
                  <c:v>44</c:v>
                </c:pt>
                <c:pt idx="14">
                  <c:v>46</c:v>
                </c:pt>
                <c:pt idx="15">
                  <c:v>48</c:v>
                </c:pt>
                <c:pt idx="16">
                  <c:v>50</c:v>
                </c:pt>
                <c:pt idx="17">
                  <c:v>52</c:v>
                </c:pt>
                <c:pt idx="18">
                  <c:v>54</c:v>
                </c:pt>
                <c:pt idx="19">
                  <c:v>56</c:v>
                </c:pt>
                <c:pt idx="20">
                  <c:v>58</c:v>
                </c:pt>
                <c:pt idx="21">
                  <c:v>60</c:v>
                </c:pt>
                <c:pt idx="22">
                  <c:v>62</c:v>
                </c:pt>
                <c:pt idx="23">
                  <c:v>64</c:v>
                </c:pt>
                <c:pt idx="24">
                  <c:v>66</c:v>
                </c:pt>
                <c:pt idx="25">
                  <c:v>68</c:v>
                </c:pt>
                <c:pt idx="26">
                  <c:v>70</c:v>
                </c:pt>
                <c:pt idx="27">
                  <c:v>72</c:v>
                </c:pt>
                <c:pt idx="28">
                  <c:v>74</c:v>
                </c:pt>
                <c:pt idx="29">
                  <c:v>76</c:v>
                </c:pt>
                <c:pt idx="30">
                  <c:v>78</c:v>
                </c:pt>
                <c:pt idx="31">
                  <c:v>80</c:v>
                </c:pt>
                <c:pt idx="32">
                  <c:v>82</c:v>
                </c:pt>
                <c:pt idx="33">
                  <c:v>84</c:v>
                </c:pt>
                <c:pt idx="34">
                  <c:v>86</c:v>
                </c:pt>
                <c:pt idx="35">
                  <c:v>88</c:v>
                </c:pt>
                <c:pt idx="36">
                  <c:v>90</c:v>
                </c:pt>
                <c:pt idx="37">
                  <c:v>92</c:v>
                </c:pt>
                <c:pt idx="38">
                  <c:v>94</c:v>
                </c:pt>
                <c:pt idx="39">
                  <c:v>96</c:v>
                </c:pt>
                <c:pt idx="40">
                  <c:v>98</c:v>
                </c:pt>
              </c:numCache>
            </c:numRef>
          </c:cat>
          <c:val>
            <c:numRef>
              <c:f>age!$O$3:$O$43</c:f>
              <c:numCache>
                <c:formatCode>General</c:formatCode>
                <c:ptCount val="41"/>
                <c:pt idx="0">
                  <c:v>0</c:v>
                </c:pt>
                <c:pt idx="1">
                  <c:v>5</c:v>
                </c:pt>
                <c:pt idx="2">
                  <c:v>2</c:v>
                </c:pt>
                <c:pt idx="3">
                  <c:v>10</c:v>
                </c:pt>
                <c:pt idx="4">
                  <c:v>8</c:v>
                </c:pt>
                <c:pt idx="5">
                  <c:v>6</c:v>
                </c:pt>
                <c:pt idx="6">
                  <c:v>4</c:v>
                </c:pt>
                <c:pt idx="7">
                  <c:v>10</c:v>
                </c:pt>
                <c:pt idx="8">
                  <c:v>4</c:v>
                </c:pt>
                <c:pt idx="9">
                  <c:v>9</c:v>
                </c:pt>
                <c:pt idx="10">
                  <c:v>14</c:v>
                </c:pt>
                <c:pt idx="11">
                  <c:v>5</c:v>
                </c:pt>
                <c:pt idx="12">
                  <c:v>11</c:v>
                </c:pt>
                <c:pt idx="13">
                  <c:v>14</c:v>
                </c:pt>
                <c:pt idx="14">
                  <c:v>8</c:v>
                </c:pt>
                <c:pt idx="15">
                  <c:v>9</c:v>
                </c:pt>
                <c:pt idx="16">
                  <c:v>15</c:v>
                </c:pt>
                <c:pt idx="17">
                  <c:v>15</c:v>
                </c:pt>
                <c:pt idx="18">
                  <c:v>12</c:v>
                </c:pt>
                <c:pt idx="19">
                  <c:v>23</c:v>
                </c:pt>
                <c:pt idx="20">
                  <c:v>17</c:v>
                </c:pt>
                <c:pt idx="21">
                  <c:v>20</c:v>
                </c:pt>
                <c:pt idx="22">
                  <c:v>18</c:v>
                </c:pt>
                <c:pt idx="23">
                  <c:v>22</c:v>
                </c:pt>
                <c:pt idx="24">
                  <c:v>18</c:v>
                </c:pt>
                <c:pt idx="25">
                  <c:v>14</c:v>
                </c:pt>
                <c:pt idx="26">
                  <c:v>19</c:v>
                </c:pt>
                <c:pt idx="27">
                  <c:v>17</c:v>
                </c:pt>
                <c:pt idx="28">
                  <c:v>12</c:v>
                </c:pt>
                <c:pt idx="29">
                  <c:v>12</c:v>
                </c:pt>
                <c:pt idx="30">
                  <c:v>8</c:v>
                </c:pt>
                <c:pt idx="31">
                  <c:v>5</c:v>
                </c:pt>
                <c:pt idx="32">
                  <c:v>13</c:v>
                </c:pt>
                <c:pt idx="33">
                  <c:v>5</c:v>
                </c:pt>
                <c:pt idx="34">
                  <c:v>9</c:v>
                </c:pt>
                <c:pt idx="35">
                  <c:v>2</c:v>
                </c:pt>
                <c:pt idx="36">
                  <c:v>0</c:v>
                </c:pt>
                <c:pt idx="37">
                  <c:v>4</c:v>
                </c:pt>
                <c:pt idx="38">
                  <c:v>2</c:v>
                </c:pt>
                <c:pt idx="39">
                  <c:v>0</c:v>
                </c:pt>
                <c:pt idx="40">
                  <c:v>1</c:v>
                </c:pt>
              </c:numCache>
            </c:numRef>
          </c:val>
          <c:extLst>
            <c:ext xmlns:c16="http://schemas.microsoft.com/office/drawing/2014/chart" uri="{C3380CC4-5D6E-409C-BE32-E72D297353CC}">
              <c16:uniqueId val="{00000000-AF5B-4029-8B8E-8AB6FDB72A1B}"/>
            </c:ext>
          </c:extLst>
        </c:ser>
        <c:ser>
          <c:idx val="1"/>
          <c:order val="1"/>
          <c:tx>
            <c:strRef>
              <c:f>age!$P$2</c:f>
              <c:strCache>
                <c:ptCount val="1"/>
                <c:pt idx="0">
                  <c:v>Somewhat agree</c:v>
                </c:pt>
              </c:strCache>
            </c:strRef>
          </c:tx>
          <c:spPr>
            <a:solidFill>
              <a:schemeClr val="accent1"/>
            </a:solidFill>
            <a:ln>
              <a:noFill/>
            </a:ln>
            <a:effectLst/>
          </c:spPr>
          <c:invertIfNegative val="0"/>
          <c:cat>
            <c:numRef>
              <c:f>age!$N$3:$N$43</c:f>
              <c:numCache>
                <c:formatCode>General</c:formatCode>
                <c:ptCount val="41"/>
                <c:pt idx="0">
                  <c:v>18</c:v>
                </c:pt>
                <c:pt idx="1">
                  <c:v>20</c:v>
                </c:pt>
                <c:pt idx="2">
                  <c:v>22</c:v>
                </c:pt>
                <c:pt idx="3">
                  <c:v>24</c:v>
                </c:pt>
                <c:pt idx="4">
                  <c:v>26</c:v>
                </c:pt>
                <c:pt idx="5">
                  <c:v>28</c:v>
                </c:pt>
                <c:pt idx="6">
                  <c:v>30</c:v>
                </c:pt>
                <c:pt idx="7">
                  <c:v>32</c:v>
                </c:pt>
                <c:pt idx="8">
                  <c:v>34</c:v>
                </c:pt>
                <c:pt idx="9">
                  <c:v>36</c:v>
                </c:pt>
                <c:pt idx="10">
                  <c:v>38</c:v>
                </c:pt>
                <c:pt idx="11">
                  <c:v>40</c:v>
                </c:pt>
                <c:pt idx="12">
                  <c:v>42</c:v>
                </c:pt>
                <c:pt idx="13">
                  <c:v>44</c:v>
                </c:pt>
                <c:pt idx="14">
                  <c:v>46</c:v>
                </c:pt>
                <c:pt idx="15">
                  <c:v>48</c:v>
                </c:pt>
                <c:pt idx="16">
                  <c:v>50</c:v>
                </c:pt>
                <c:pt idx="17">
                  <c:v>52</c:v>
                </c:pt>
                <c:pt idx="18">
                  <c:v>54</c:v>
                </c:pt>
                <c:pt idx="19">
                  <c:v>56</c:v>
                </c:pt>
                <c:pt idx="20">
                  <c:v>58</c:v>
                </c:pt>
                <c:pt idx="21">
                  <c:v>60</c:v>
                </c:pt>
                <c:pt idx="22">
                  <c:v>62</c:v>
                </c:pt>
                <c:pt idx="23">
                  <c:v>64</c:v>
                </c:pt>
                <c:pt idx="24">
                  <c:v>66</c:v>
                </c:pt>
                <c:pt idx="25">
                  <c:v>68</c:v>
                </c:pt>
                <c:pt idx="26">
                  <c:v>70</c:v>
                </c:pt>
                <c:pt idx="27">
                  <c:v>72</c:v>
                </c:pt>
                <c:pt idx="28">
                  <c:v>74</c:v>
                </c:pt>
                <c:pt idx="29">
                  <c:v>76</c:v>
                </c:pt>
                <c:pt idx="30">
                  <c:v>78</c:v>
                </c:pt>
                <c:pt idx="31">
                  <c:v>80</c:v>
                </c:pt>
                <c:pt idx="32">
                  <c:v>82</c:v>
                </c:pt>
                <c:pt idx="33">
                  <c:v>84</c:v>
                </c:pt>
                <c:pt idx="34">
                  <c:v>86</c:v>
                </c:pt>
                <c:pt idx="35">
                  <c:v>88</c:v>
                </c:pt>
                <c:pt idx="36">
                  <c:v>90</c:v>
                </c:pt>
                <c:pt idx="37">
                  <c:v>92</c:v>
                </c:pt>
                <c:pt idx="38">
                  <c:v>94</c:v>
                </c:pt>
                <c:pt idx="39">
                  <c:v>96</c:v>
                </c:pt>
                <c:pt idx="40">
                  <c:v>98</c:v>
                </c:pt>
              </c:numCache>
            </c:numRef>
          </c:cat>
          <c:val>
            <c:numRef>
              <c:f>age!$P$3:$P$43</c:f>
              <c:numCache>
                <c:formatCode>General</c:formatCode>
                <c:ptCount val="41"/>
                <c:pt idx="0">
                  <c:v>6</c:v>
                </c:pt>
                <c:pt idx="1">
                  <c:v>10</c:v>
                </c:pt>
                <c:pt idx="2">
                  <c:v>12</c:v>
                </c:pt>
                <c:pt idx="3">
                  <c:v>14</c:v>
                </c:pt>
                <c:pt idx="4">
                  <c:v>16</c:v>
                </c:pt>
                <c:pt idx="5">
                  <c:v>13</c:v>
                </c:pt>
                <c:pt idx="6">
                  <c:v>29</c:v>
                </c:pt>
                <c:pt idx="7">
                  <c:v>24</c:v>
                </c:pt>
                <c:pt idx="8">
                  <c:v>30</c:v>
                </c:pt>
                <c:pt idx="9">
                  <c:v>25</c:v>
                </c:pt>
                <c:pt idx="10">
                  <c:v>33</c:v>
                </c:pt>
                <c:pt idx="11">
                  <c:v>19</c:v>
                </c:pt>
                <c:pt idx="12">
                  <c:v>23</c:v>
                </c:pt>
                <c:pt idx="13">
                  <c:v>24</c:v>
                </c:pt>
                <c:pt idx="14">
                  <c:v>23</c:v>
                </c:pt>
                <c:pt idx="15">
                  <c:v>23</c:v>
                </c:pt>
                <c:pt idx="16">
                  <c:v>41</c:v>
                </c:pt>
                <c:pt idx="17">
                  <c:v>46</c:v>
                </c:pt>
                <c:pt idx="18">
                  <c:v>38</c:v>
                </c:pt>
                <c:pt idx="19">
                  <c:v>35</c:v>
                </c:pt>
                <c:pt idx="20">
                  <c:v>53</c:v>
                </c:pt>
                <c:pt idx="21">
                  <c:v>56</c:v>
                </c:pt>
                <c:pt idx="22">
                  <c:v>54</c:v>
                </c:pt>
                <c:pt idx="23">
                  <c:v>58</c:v>
                </c:pt>
                <c:pt idx="24">
                  <c:v>49</c:v>
                </c:pt>
                <c:pt idx="25">
                  <c:v>48</c:v>
                </c:pt>
                <c:pt idx="26">
                  <c:v>47</c:v>
                </c:pt>
                <c:pt idx="27">
                  <c:v>48</c:v>
                </c:pt>
                <c:pt idx="28">
                  <c:v>37</c:v>
                </c:pt>
                <c:pt idx="29">
                  <c:v>48</c:v>
                </c:pt>
                <c:pt idx="30">
                  <c:v>37</c:v>
                </c:pt>
                <c:pt idx="31">
                  <c:v>26</c:v>
                </c:pt>
                <c:pt idx="32">
                  <c:v>19</c:v>
                </c:pt>
                <c:pt idx="33">
                  <c:v>18</c:v>
                </c:pt>
                <c:pt idx="34">
                  <c:v>15</c:v>
                </c:pt>
                <c:pt idx="35">
                  <c:v>10</c:v>
                </c:pt>
                <c:pt idx="36">
                  <c:v>5</c:v>
                </c:pt>
                <c:pt idx="37">
                  <c:v>9</c:v>
                </c:pt>
                <c:pt idx="38">
                  <c:v>3</c:v>
                </c:pt>
                <c:pt idx="39">
                  <c:v>0</c:v>
                </c:pt>
                <c:pt idx="40">
                  <c:v>1</c:v>
                </c:pt>
              </c:numCache>
            </c:numRef>
          </c:val>
          <c:extLst>
            <c:ext xmlns:c16="http://schemas.microsoft.com/office/drawing/2014/chart" uri="{C3380CC4-5D6E-409C-BE32-E72D297353CC}">
              <c16:uniqueId val="{00000001-AF5B-4029-8B8E-8AB6FDB72A1B}"/>
            </c:ext>
          </c:extLst>
        </c:ser>
        <c:ser>
          <c:idx val="2"/>
          <c:order val="2"/>
          <c:tx>
            <c:strRef>
              <c:f>age!$Q$2</c:f>
              <c:strCache>
                <c:ptCount val="1"/>
                <c:pt idx="0">
                  <c:v>Somewhat disagree</c:v>
                </c:pt>
              </c:strCache>
            </c:strRef>
          </c:tx>
          <c:spPr>
            <a:solidFill>
              <a:schemeClr val="accent1"/>
            </a:solidFill>
            <a:ln>
              <a:noFill/>
            </a:ln>
            <a:effectLst/>
          </c:spPr>
          <c:invertIfNegative val="0"/>
          <c:cat>
            <c:numRef>
              <c:f>age!$N$3:$N$43</c:f>
              <c:numCache>
                <c:formatCode>General</c:formatCode>
                <c:ptCount val="41"/>
                <c:pt idx="0">
                  <c:v>18</c:v>
                </c:pt>
                <c:pt idx="1">
                  <c:v>20</c:v>
                </c:pt>
                <c:pt idx="2">
                  <c:v>22</c:v>
                </c:pt>
                <c:pt idx="3">
                  <c:v>24</c:v>
                </c:pt>
                <c:pt idx="4">
                  <c:v>26</c:v>
                </c:pt>
                <c:pt idx="5">
                  <c:v>28</c:v>
                </c:pt>
                <c:pt idx="6">
                  <c:v>30</c:v>
                </c:pt>
                <c:pt idx="7">
                  <c:v>32</c:v>
                </c:pt>
                <c:pt idx="8">
                  <c:v>34</c:v>
                </c:pt>
                <c:pt idx="9">
                  <c:v>36</c:v>
                </c:pt>
                <c:pt idx="10">
                  <c:v>38</c:v>
                </c:pt>
                <c:pt idx="11">
                  <c:v>40</c:v>
                </c:pt>
                <c:pt idx="12">
                  <c:v>42</c:v>
                </c:pt>
                <c:pt idx="13">
                  <c:v>44</c:v>
                </c:pt>
                <c:pt idx="14">
                  <c:v>46</c:v>
                </c:pt>
                <c:pt idx="15">
                  <c:v>48</c:v>
                </c:pt>
                <c:pt idx="16">
                  <c:v>50</c:v>
                </c:pt>
                <c:pt idx="17">
                  <c:v>52</c:v>
                </c:pt>
                <c:pt idx="18">
                  <c:v>54</c:v>
                </c:pt>
                <c:pt idx="19">
                  <c:v>56</c:v>
                </c:pt>
                <c:pt idx="20">
                  <c:v>58</c:v>
                </c:pt>
                <c:pt idx="21">
                  <c:v>60</c:v>
                </c:pt>
                <c:pt idx="22">
                  <c:v>62</c:v>
                </c:pt>
                <c:pt idx="23">
                  <c:v>64</c:v>
                </c:pt>
                <c:pt idx="24">
                  <c:v>66</c:v>
                </c:pt>
                <c:pt idx="25">
                  <c:v>68</c:v>
                </c:pt>
                <c:pt idx="26">
                  <c:v>70</c:v>
                </c:pt>
                <c:pt idx="27">
                  <c:v>72</c:v>
                </c:pt>
                <c:pt idx="28">
                  <c:v>74</c:v>
                </c:pt>
                <c:pt idx="29">
                  <c:v>76</c:v>
                </c:pt>
                <c:pt idx="30">
                  <c:v>78</c:v>
                </c:pt>
                <c:pt idx="31">
                  <c:v>80</c:v>
                </c:pt>
                <c:pt idx="32">
                  <c:v>82</c:v>
                </c:pt>
                <c:pt idx="33">
                  <c:v>84</c:v>
                </c:pt>
                <c:pt idx="34">
                  <c:v>86</c:v>
                </c:pt>
                <c:pt idx="35">
                  <c:v>88</c:v>
                </c:pt>
                <c:pt idx="36">
                  <c:v>90</c:v>
                </c:pt>
                <c:pt idx="37">
                  <c:v>92</c:v>
                </c:pt>
                <c:pt idx="38">
                  <c:v>94</c:v>
                </c:pt>
                <c:pt idx="39">
                  <c:v>96</c:v>
                </c:pt>
                <c:pt idx="40">
                  <c:v>98</c:v>
                </c:pt>
              </c:numCache>
            </c:numRef>
          </c:cat>
          <c:val>
            <c:numRef>
              <c:f>age!$Q$3:$Q$43</c:f>
              <c:numCache>
                <c:formatCode>General</c:formatCode>
                <c:ptCount val="41"/>
                <c:pt idx="0">
                  <c:v>10</c:v>
                </c:pt>
                <c:pt idx="1">
                  <c:v>13</c:v>
                </c:pt>
                <c:pt idx="2">
                  <c:v>25</c:v>
                </c:pt>
                <c:pt idx="3">
                  <c:v>26</c:v>
                </c:pt>
                <c:pt idx="4">
                  <c:v>38</c:v>
                </c:pt>
                <c:pt idx="5">
                  <c:v>57</c:v>
                </c:pt>
                <c:pt idx="6">
                  <c:v>52</c:v>
                </c:pt>
                <c:pt idx="7">
                  <c:v>55</c:v>
                </c:pt>
                <c:pt idx="8">
                  <c:v>53</c:v>
                </c:pt>
                <c:pt idx="9">
                  <c:v>51</c:v>
                </c:pt>
                <c:pt idx="10">
                  <c:v>59</c:v>
                </c:pt>
                <c:pt idx="11">
                  <c:v>58</c:v>
                </c:pt>
                <c:pt idx="12">
                  <c:v>52</c:v>
                </c:pt>
                <c:pt idx="13">
                  <c:v>62</c:v>
                </c:pt>
                <c:pt idx="14">
                  <c:v>41</c:v>
                </c:pt>
                <c:pt idx="15">
                  <c:v>52</c:v>
                </c:pt>
                <c:pt idx="16">
                  <c:v>73</c:v>
                </c:pt>
                <c:pt idx="17">
                  <c:v>76</c:v>
                </c:pt>
                <c:pt idx="18">
                  <c:v>83</c:v>
                </c:pt>
                <c:pt idx="19">
                  <c:v>87</c:v>
                </c:pt>
                <c:pt idx="20">
                  <c:v>67</c:v>
                </c:pt>
                <c:pt idx="21">
                  <c:v>96</c:v>
                </c:pt>
                <c:pt idx="22">
                  <c:v>90</c:v>
                </c:pt>
                <c:pt idx="23">
                  <c:v>89</c:v>
                </c:pt>
                <c:pt idx="24">
                  <c:v>85</c:v>
                </c:pt>
                <c:pt idx="25">
                  <c:v>89</c:v>
                </c:pt>
                <c:pt idx="26">
                  <c:v>86</c:v>
                </c:pt>
                <c:pt idx="27">
                  <c:v>81</c:v>
                </c:pt>
                <c:pt idx="28">
                  <c:v>51</c:v>
                </c:pt>
                <c:pt idx="29">
                  <c:v>45</c:v>
                </c:pt>
                <c:pt idx="30">
                  <c:v>32</c:v>
                </c:pt>
                <c:pt idx="31">
                  <c:v>34</c:v>
                </c:pt>
                <c:pt idx="32">
                  <c:v>20</c:v>
                </c:pt>
                <c:pt idx="33">
                  <c:v>21</c:v>
                </c:pt>
                <c:pt idx="34">
                  <c:v>23</c:v>
                </c:pt>
                <c:pt idx="35">
                  <c:v>13</c:v>
                </c:pt>
                <c:pt idx="36">
                  <c:v>8</c:v>
                </c:pt>
                <c:pt idx="37">
                  <c:v>3</c:v>
                </c:pt>
                <c:pt idx="38">
                  <c:v>1</c:v>
                </c:pt>
                <c:pt idx="39">
                  <c:v>0</c:v>
                </c:pt>
                <c:pt idx="40">
                  <c:v>0</c:v>
                </c:pt>
              </c:numCache>
            </c:numRef>
          </c:val>
          <c:extLst>
            <c:ext xmlns:c16="http://schemas.microsoft.com/office/drawing/2014/chart" uri="{C3380CC4-5D6E-409C-BE32-E72D297353CC}">
              <c16:uniqueId val="{00000002-AF5B-4029-8B8E-8AB6FDB72A1B}"/>
            </c:ext>
          </c:extLst>
        </c:ser>
        <c:ser>
          <c:idx val="3"/>
          <c:order val="3"/>
          <c:tx>
            <c:strRef>
              <c:f>age!$R$2</c:f>
              <c:strCache>
                <c:ptCount val="1"/>
                <c:pt idx="0">
                  <c:v>Strongly disagree</c:v>
                </c:pt>
              </c:strCache>
            </c:strRef>
          </c:tx>
          <c:spPr>
            <a:solidFill>
              <a:schemeClr val="accent1"/>
            </a:solidFill>
            <a:ln>
              <a:noFill/>
            </a:ln>
            <a:effectLst/>
          </c:spPr>
          <c:invertIfNegative val="0"/>
          <c:cat>
            <c:numRef>
              <c:f>age!$N$3:$N$43</c:f>
              <c:numCache>
                <c:formatCode>General</c:formatCode>
                <c:ptCount val="41"/>
                <c:pt idx="0">
                  <c:v>18</c:v>
                </c:pt>
                <c:pt idx="1">
                  <c:v>20</c:v>
                </c:pt>
                <c:pt idx="2">
                  <c:v>22</c:v>
                </c:pt>
                <c:pt idx="3">
                  <c:v>24</c:v>
                </c:pt>
                <c:pt idx="4">
                  <c:v>26</c:v>
                </c:pt>
                <c:pt idx="5">
                  <c:v>28</c:v>
                </c:pt>
                <c:pt idx="6">
                  <c:v>30</c:v>
                </c:pt>
                <c:pt idx="7">
                  <c:v>32</c:v>
                </c:pt>
                <c:pt idx="8">
                  <c:v>34</c:v>
                </c:pt>
                <c:pt idx="9">
                  <c:v>36</c:v>
                </c:pt>
                <c:pt idx="10">
                  <c:v>38</c:v>
                </c:pt>
                <c:pt idx="11">
                  <c:v>40</c:v>
                </c:pt>
                <c:pt idx="12">
                  <c:v>42</c:v>
                </c:pt>
                <c:pt idx="13">
                  <c:v>44</c:v>
                </c:pt>
                <c:pt idx="14">
                  <c:v>46</c:v>
                </c:pt>
                <c:pt idx="15">
                  <c:v>48</c:v>
                </c:pt>
                <c:pt idx="16">
                  <c:v>50</c:v>
                </c:pt>
                <c:pt idx="17">
                  <c:v>52</c:v>
                </c:pt>
                <c:pt idx="18">
                  <c:v>54</c:v>
                </c:pt>
                <c:pt idx="19">
                  <c:v>56</c:v>
                </c:pt>
                <c:pt idx="20">
                  <c:v>58</c:v>
                </c:pt>
                <c:pt idx="21">
                  <c:v>60</c:v>
                </c:pt>
                <c:pt idx="22">
                  <c:v>62</c:v>
                </c:pt>
                <c:pt idx="23">
                  <c:v>64</c:v>
                </c:pt>
                <c:pt idx="24">
                  <c:v>66</c:v>
                </c:pt>
                <c:pt idx="25">
                  <c:v>68</c:v>
                </c:pt>
                <c:pt idx="26">
                  <c:v>70</c:v>
                </c:pt>
                <c:pt idx="27">
                  <c:v>72</c:v>
                </c:pt>
                <c:pt idx="28">
                  <c:v>74</c:v>
                </c:pt>
                <c:pt idx="29">
                  <c:v>76</c:v>
                </c:pt>
                <c:pt idx="30">
                  <c:v>78</c:v>
                </c:pt>
                <c:pt idx="31">
                  <c:v>80</c:v>
                </c:pt>
                <c:pt idx="32">
                  <c:v>82</c:v>
                </c:pt>
                <c:pt idx="33">
                  <c:v>84</c:v>
                </c:pt>
                <c:pt idx="34">
                  <c:v>86</c:v>
                </c:pt>
                <c:pt idx="35">
                  <c:v>88</c:v>
                </c:pt>
                <c:pt idx="36">
                  <c:v>90</c:v>
                </c:pt>
                <c:pt idx="37">
                  <c:v>92</c:v>
                </c:pt>
                <c:pt idx="38">
                  <c:v>94</c:v>
                </c:pt>
                <c:pt idx="39">
                  <c:v>96</c:v>
                </c:pt>
                <c:pt idx="40">
                  <c:v>98</c:v>
                </c:pt>
              </c:numCache>
            </c:numRef>
          </c:cat>
          <c:val>
            <c:numRef>
              <c:f>age!$R$3:$R$43</c:f>
              <c:numCache>
                <c:formatCode>General</c:formatCode>
                <c:ptCount val="41"/>
                <c:pt idx="0">
                  <c:v>8</c:v>
                </c:pt>
                <c:pt idx="1">
                  <c:v>4</c:v>
                </c:pt>
                <c:pt idx="2">
                  <c:v>12</c:v>
                </c:pt>
                <c:pt idx="3">
                  <c:v>21</c:v>
                </c:pt>
                <c:pt idx="4">
                  <c:v>16</c:v>
                </c:pt>
                <c:pt idx="5">
                  <c:v>32</c:v>
                </c:pt>
                <c:pt idx="6">
                  <c:v>26</c:v>
                </c:pt>
                <c:pt idx="7">
                  <c:v>38</c:v>
                </c:pt>
                <c:pt idx="8">
                  <c:v>39</c:v>
                </c:pt>
                <c:pt idx="9">
                  <c:v>29</c:v>
                </c:pt>
                <c:pt idx="10">
                  <c:v>31</c:v>
                </c:pt>
                <c:pt idx="11">
                  <c:v>32</c:v>
                </c:pt>
                <c:pt idx="12">
                  <c:v>38</c:v>
                </c:pt>
                <c:pt idx="13">
                  <c:v>42</c:v>
                </c:pt>
                <c:pt idx="14">
                  <c:v>42</c:v>
                </c:pt>
                <c:pt idx="15">
                  <c:v>45</c:v>
                </c:pt>
                <c:pt idx="16">
                  <c:v>47</c:v>
                </c:pt>
                <c:pt idx="17">
                  <c:v>70</c:v>
                </c:pt>
                <c:pt idx="18">
                  <c:v>59</c:v>
                </c:pt>
                <c:pt idx="19">
                  <c:v>80</c:v>
                </c:pt>
                <c:pt idx="20">
                  <c:v>76</c:v>
                </c:pt>
                <c:pt idx="21">
                  <c:v>78</c:v>
                </c:pt>
                <c:pt idx="22">
                  <c:v>84</c:v>
                </c:pt>
                <c:pt idx="23">
                  <c:v>91</c:v>
                </c:pt>
                <c:pt idx="24">
                  <c:v>89</c:v>
                </c:pt>
                <c:pt idx="25">
                  <c:v>77</c:v>
                </c:pt>
                <c:pt idx="26">
                  <c:v>72</c:v>
                </c:pt>
                <c:pt idx="27">
                  <c:v>74</c:v>
                </c:pt>
                <c:pt idx="28">
                  <c:v>56</c:v>
                </c:pt>
                <c:pt idx="29">
                  <c:v>63</c:v>
                </c:pt>
                <c:pt idx="30">
                  <c:v>38</c:v>
                </c:pt>
                <c:pt idx="31">
                  <c:v>25</c:v>
                </c:pt>
                <c:pt idx="32">
                  <c:v>26</c:v>
                </c:pt>
                <c:pt idx="33">
                  <c:v>17</c:v>
                </c:pt>
                <c:pt idx="34">
                  <c:v>17</c:v>
                </c:pt>
                <c:pt idx="35">
                  <c:v>14</c:v>
                </c:pt>
                <c:pt idx="36">
                  <c:v>9</c:v>
                </c:pt>
                <c:pt idx="37">
                  <c:v>6</c:v>
                </c:pt>
                <c:pt idx="38">
                  <c:v>1</c:v>
                </c:pt>
                <c:pt idx="39">
                  <c:v>2</c:v>
                </c:pt>
                <c:pt idx="40">
                  <c:v>0</c:v>
                </c:pt>
              </c:numCache>
            </c:numRef>
          </c:val>
          <c:extLst>
            <c:ext xmlns:c16="http://schemas.microsoft.com/office/drawing/2014/chart" uri="{C3380CC4-5D6E-409C-BE32-E72D297353CC}">
              <c16:uniqueId val="{00000003-AF5B-4029-8B8E-8AB6FDB72A1B}"/>
            </c:ext>
          </c:extLst>
        </c:ser>
        <c:dLbls>
          <c:showLegendKey val="0"/>
          <c:showVal val="0"/>
          <c:showCatName val="0"/>
          <c:showSerName val="0"/>
          <c:showPercent val="0"/>
          <c:showBubbleSize val="0"/>
        </c:dLbls>
        <c:gapWidth val="150"/>
        <c:overlap val="100"/>
        <c:axId val="906842552"/>
        <c:axId val="906846712"/>
      </c:barChart>
      <c:catAx>
        <c:axId val="906842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j-lt"/>
                    <a:ea typeface="+mn-ea"/>
                    <a:cs typeface="+mn-cs"/>
                  </a:defRPr>
                </a:pPr>
                <a:r>
                  <a:rPr lang="en-US" sz="1100" b="1" i="0" baseline="0">
                    <a:effectLst/>
                  </a:rPr>
                  <a:t>Age Range (listed age and listed age + 1)</a:t>
                </a:r>
                <a:endParaRPr lang="en-US" sz="600">
                  <a:effectLst/>
                </a:endParaRPr>
              </a:p>
            </c:rich>
          </c:tx>
          <c:layout>
            <c:manualLayout>
              <c:xMode val="edge"/>
              <c:yMode val="edge"/>
              <c:x val="0.29928928337590677"/>
              <c:y val="0.9171457858382923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j-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j-lt"/>
                <a:ea typeface="+mn-ea"/>
                <a:cs typeface="+mn-cs"/>
              </a:defRPr>
            </a:pPr>
            <a:endParaRPr lang="en-US"/>
          </a:p>
        </c:txPr>
        <c:crossAx val="906846712"/>
        <c:crosses val="autoZero"/>
        <c:auto val="1"/>
        <c:lblAlgn val="ctr"/>
        <c:lblOffset val="100"/>
        <c:noMultiLvlLbl val="0"/>
      </c:catAx>
      <c:valAx>
        <c:axId val="906846712"/>
        <c:scaling>
          <c:orientation val="minMax"/>
        </c:scaling>
        <c:delete val="0"/>
        <c:axPos val="l"/>
        <c:title>
          <c:tx>
            <c:rich>
              <a:bodyPr rot="-5400000" spcFirstLastPara="1" vertOverflow="ellipsis" vert="horz" wrap="square" anchor="ctr" anchorCtr="1"/>
              <a:lstStyle/>
              <a:p>
                <a:pPr>
                  <a:defRPr sz="1200" b="1" i="0" u="none" strike="noStrike" kern="1200" baseline="0">
                    <a:solidFill>
                      <a:schemeClr val="bg1"/>
                    </a:solidFill>
                    <a:latin typeface="+mj-lt"/>
                    <a:ea typeface="+mn-ea"/>
                    <a:cs typeface="+mn-cs"/>
                  </a:defRPr>
                </a:pPr>
                <a:r>
                  <a:rPr lang="en-US" sz="1200" b="1"/>
                  <a:t>Number of Respondents</a:t>
                </a:r>
              </a:p>
            </c:rich>
          </c:tx>
          <c:layout>
            <c:manualLayout>
              <c:xMode val="edge"/>
              <c:yMode val="edge"/>
              <c:x val="7.3005050761503999E-3"/>
              <c:y val="0.2029870133686775"/>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bg1"/>
                  </a:solidFill>
                  <a:latin typeface="+mj-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j-lt"/>
                <a:ea typeface="+mn-ea"/>
                <a:cs typeface="+mn-cs"/>
              </a:defRPr>
            </a:pPr>
            <a:endParaRPr lang="en-US"/>
          </a:p>
        </c:txPr>
        <c:crossAx val="906842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latin typeface="+mj-lt"/>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j-lt"/>
                <a:ea typeface="+mn-ea"/>
                <a:cs typeface="+mn-cs"/>
              </a:defRPr>
            </a:pPr>
            <a:r>
              <a:rPr lang="en-US" b="1"/>
              <a:t>Age and Prevention Beliefs among Survey Respondents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j-lt"/>
              <a:ea typeface="+mn-ea"/>
              <a:cs typeface="+mn-cs"/>
            </a:defRPr>
          </a:pPr>
          <a:endParaRPr lang="en-US"/>
        </a:p>
      </c:txPr>
    </c:title>
    <c:autoTitleDeleted val="0"/>
    <c:plotArea>
      <c:layout>
        <c:manualLayout>
          <c:layoutTarget val="inner"/>
          <c:xMode val="edge"/>
          <c:yMode val="edge"/>
          <c:x val="0.1092474393751499"/>
          <c:y val="0.12935312614983133"/>
          <c:w val="0.70144837134529558"/>
          <c:h val="0.64331132309624472"/>
        </c:manualLayout>
      </c:layout>
      <c:barChart>
        <c:barDir val="col"/>
        <c:grouping val="percentStacked"/>
        <c:varyColors val="0"/>
        <c:ser>
          <c:idx val="0"/>
          <c:order val="0"/>
          <c:tx>
            <c:strRef>
              <c:f>age!$O$2</c:f>
              <c:strCache>
                <c:ptCount val="1"/>
                <c:pt idx="0">
                  <c:v>Strongly agree</c:v>
                </c:pt>
              </c:strCache>
            </c:strRef>
          </c:tx>
          <c:spPr>
            <a:solidFill>
              <a:schemeClr val="accent1"/>
            </a:solidFill>
            <a:ln>
              <a:noFill/>
            </a:ln>
            <a:effectLst/>
          </c:spPr>
          <c:invertIfNegative val="0"/>
          <c:cat>
            <c:numRef>
              <c:f>age!$N$3:$N$43</c:f>
              <c:numCache>
                <c:formatCode>General</c:formatCode>
                <c:ptCount val="41"/>
                <c:pt idx="0">
                  <c:v>18</c:v>
                </c:pt>
                <c:pt idx="1">
                  <c:v>20</c:v>
                </c:pt>
                <c:pt idx="2">
                  <c:v>22</c:v>
                </c:pt>
                <c:pt idx="3">
                  <c:v>24</c:v>
                </c:pt>
                <c:pt idx="4">
                  <c:v>26</c:v>
                </c:pt>
                <c:pt idx="5">
                  <c:v>28</c:v>
                </c:pt>
                <c:pt idx="6">
                  <c:v>30</c:v>
                </c:pt>
                <c:pt idx="7">
                  <c:v>32</c:v>
                </c:pt>
                <c:pt idx="8">
                  <c:v>34</c:v>
                </c:pt>
                <c:pt idx="9">
                  <c:v>36</c:v>
                </c:pt>
                <c:pt idx="10">
                  <c:v>38</c:v>
                </c:pt>
                <c:pt idx="11">
                  <c:v>40</c:v>
                </c:pt>
                <c:pt idx="12">
                  <c:v>42</c:v>
                </c:pt>
                <c:pt idx="13">
                  <c:v>44</c:v>
                </c:pt>
                <c:pt idx="14">
                  <c:v>46</c:v>
                </c:pt>
                <c:pt idx="15">
                  <c:v>48</c:v>
                </c:pt>
                <c:pt idx="16">
                  <c:v>50</c:v>
                </c:pt>
                <c:pt idx="17">
                  <c:v>52</c:v>
                </c:pt>
                <c:pt idx="18">
                  <c:v>54</c:v>
                </c:pt>
                <c:pt idx="19">
                  <c:v>56</c:v>
                </c:pt>
                <c:pt idx="20">
                  <c:v>58</c:v>
                </c:pt>
                <c:pt idx="21">
                  <c:v>60</c:v>
                </c:pt>
                <c:pt idx="22">
                  <c:v>62</c:v>
                </c:pt>
                <c:pt idx="23">
                  <c:v>64</c:v>
                </c:pt>
                <c:pt idx="24">
                  <c:v>66</c:v>
                </c:pt>
                <c:pt idx="25">
                  <c:v>68</c:v>
                </c:pt>
                <c:pt idx="26">
                  <c:v>70</c:v>
                </c:pt>
                <c:pt idx="27">
                  <c:v>72</c:v>
                </c:pt>
                <c:pt idx="28">
                  <c:v>74</c:v>
                </c:pt>
                <c:pt idx="29">
                  <c:v>76</c:v>
                </c:pt>
                <c:pt idx="30">
                  <c:v>78</c:v>
                </c:pt>
                <c:pt idx="31">
                  <c:v>80</c:v>
                </c:pt>
                <c:pt idx="32">
                  <c:v>82</c:v>
                </c:pt>
                <c:pt idx="33">
                  <c:v>84</c:v>
                </c:pt>
                <c:pt idx="34">
                  <c:v>86</c:v>
                </c:pt>
                <c:pt idx="35">
                  <c:v>88</c:v>
                </c:pt>
                <c:pt idx="36">
                  <c:v>90</c:v>
                </c:pt>
                <c:pt idx="37">
                  <c:v>92</c:v>
                </c:pt>
                <c:pt idx="38">
                  <c:v>94</c:v>
                </c:pt>
                <c:pt idx="39">
                  <c:v>96</c:v>
                </c:pt>
                <c:pt idx="40">
                  <c:v>98</c:v>
                </c:pt>
              </c:numCache>
            </c:numRef>
          </c:cat>
          <c:val>
            <c:numRef>
              <c:f>age!$O$3:$O$43</c:f>
              <c:numCache>
                <c:formatCode>General</c:formatCode>
                <c:ptCount val="41"/>
                <c:pt idx="0">
                  <c:v>0</c:v>
                </c:pt>
                <c:pt idx="1">
                  <c:v>5</c:v>
                </c:pt>
                <c:pt idx="2">
                  <c:v>2</c:v>
                </c:pt>
                <c:pt idx="3">
                  <c:v>10</c:v>
                </c:pt>
                <c:pt idx="4">
                  <c:v>8</c:v>
                </c:pt>
                <c:pt idx="5">
                  <c:v>6</c:v>
                </c:pt>
                <c:pt idx="6">
                  <c:v>4</c:v>
                </c:pt>
                <c:pt idx="7">
                  <c:v>10</c:v>
                </c:pt>
                <c:pt idx="8">
                  <c:v>4</c:v>
                </c:pt>
                <c:pt idx="9">
                  <c:v>9</c:v>
                </c:pt>
                <c:pt idx="10">
                  <c:v>14</c:v>
                </c:pt>
                <c:pt idx="11">
                  <c:v>5</c:v>
                </c:pt>
                <c:pt idx="12">
                  <c:v>11</c:v>
                </c:pt>
                <c:pt idx="13">
                  <c:v>14</c:v>
                </c:pt>
                <c:pt idx="14">
                  <c:v>8</c:v>
                </c:pt>
                <c:pt idx="15">
                  <c:v>9</c:v>
                </c:pt>
                <c:pt idx="16">
                  <c:v>15</c:v>
                </c:pt>
                <c:pt idx="17">
                  <c:v>15</c:v>
                </c:pt>
                <c:pt idx="18">
                  <c:v>12</c:v>
                </c:pt>
                <c:pt idx="19">
                  <c:v>23</c:v>
                </c:pt>
                <c:pt idx="20">
                  <c:v>17</c:v>
                </c:pt>
                <c:pt idx="21">
                  <c:v>20</c:v>
                </c:pt>
                <c:pt idx="22">
                  <c:v>18</c:v>
                </c:pt>
                <c:pt idx="23">
                  <c:v>22</c:v>
                </c:pt>
                <c:pt idx="24">
                  <c:v>18</c:v>
                </c:pt>
                <c:pt idx="25">
                  <c:v>14</c:v>
                </c:pt>
                <c:pt idx="26">
                  <c:v>19</c:v>
                </c:pt>
                <c:pt idx="27">
                  <c:v>17</c:v>
                </c:pt>
                <c:pt idx="28">
                  <c:v>12</c:v>
                </c:pt>
                <c:pt idx="29">
                  <c:v>12</c:v>
                </c:pt>
                <c:pt idx="30">
                  <c:v>8</c:v>
                </c:pt>
                <c:pt idx="31">
                  <c:v>5</c:v>
                </c:pt>
                <c:pt idx="32">
                  <c:v>13</c:v>
                </c:pt>
                <c:pt idx="33">
                  <c:v>5</c:v>
                </c:pt>
                <c:pt idx="34">
                  <c:v>9</c:v>
                </c:pt>
                <c:pt idx="35">
                  <c:v>2</c:v>
                </c:pt>
                <c:pt idx="36">
                  <c:v>0</c:v>
                </c:pt>
                <c:pt idx="37">
                  <c:v>4</c:v>
                </c:pt>
                <c:pt idx="38">
                  <c:v>2</c:v>
                </c:pt>
                <c:pt idx="39">
                  <c:v>0</c:v>
                </c:pt>
                <c:pt idx="40">
                  <c:v>1</c:v>
                </c:pt>
              </c:numCache>
            </c:numRef>
          </c:val>
          <c:extLst>
            <c:ext xmlns:c16="http://schemas.microsoft.com/office/drawing/2014/chart" uri="{C3380CC4-5D6E-409C-BE32-E72D297353CC}">
              <c16:uniqueId val="{00000000-54B7-430C-B91D-E821E6F539C8}"/>
            </c:ext>
          </c:extLst>
        </c:ser>
        <c:ser>
          <c:idx val="1"/>
          <c:order val="1"/>
          <c:tx>
            <c:strRef>
              <c:f>age!$P$2</c:f>
              <c:strCache>
                <c:ptCount val="1"/>
                <c:pt idx="0">
                  <c:v>Somewhat agree</c:v>
                </c:pt>
              </c:strCache>
            </c:strRef>
          </c:tx>
          <c:spPr>
            <a:solidFill>
              <a:schemeClr val="tx2">
                <a:lumMod val="25000"/>
                <a:lumOff val="75000"/>
              </a:schemeClr>
            </a:solidFill>
            <a:ln>
              <a:noFill/>
            </a:ln>
            <a:effectLst/>
          </c:spPr>
          <c:invertIfNegative val="0"/>
          <c:cat>
            <c:numRef>
              <c:f>age!$N$3:$N$43</c:f>
              <c:numCache>
                <c:formatCode>General</c:formatCode>
                <c:ptCount val="41"/>
                <c:pt idx="0">
                  <c:v>18</c:v>
                </c:pt>
                <c:pt idx="1">
                  <c:v>20</c:v>
                </c:pt>
                <c:pt idx="2">
                  <c:v>22</c:v>
                </c:pt>
                <c:pt idx="3">
                  <c:v>24</c:v>
                </c:pt>
                <c:pt idx="4">
                  <c:v>26</c:v>
                </c:pt>
                <c:pt idx="5">
                  <c:v>28</c:v>
                </c:pt>
                <c:pt idx="6">
                  <c:v>30</c:v>
                </c:pt>
                <c:pt idx="7">
                  <c:v>32</c:v>
                </c:pt>
                <c:pt idx="8">
                  <c:v>34</c:v>
                </c:pt>
                <c:pt idx="9">
                  <c:v>36</c:v>
                </c:pt>
                <c:pt idx="10">
                  <c:v>38</c:v>
                </c:pt>
                <c:pt idx="11">
                  <c:v>40</c:v>
                </c:pt>
                <c:pt idx="12">
                  <c:v>42</c:v>
                </c:pt>
                <c:pt idx="13">
                  <c:v>44</c:v>
                </c:pt>
                <c:pt idx="14">
                  <c:v>46</c:v>
                </c:pt>
                <c:pt idx="15">
                  <c:v>48</c:v>
                </c:pt>
                <c:pt idx="16">
                  <c:v>50</c:v>
                </c:pt>
                <c:pt idx="17">
                  <c:v>52</c:v>
                </c:pt>
                <c:pt idx="18">
                  <c:v>54</c:v>
                </c:pt>
                <c:pt idx="19">
                  <c:v>56</c:v>
                </c:pt>
                <c:pt idx="20">
                  <c:v>58</c:v>
                </c:pt>
                <c:pt idx="21">
                  <c:v>60</c:v>
                </c:pt>
                <c:pt idx="22">
                  <c:v>62</c:v>
                </c:pt>
                <c:pt idx="23">
                  <c:v>64</c:v>
                </c:pt>
                <c:pt idx="24">
                  <c:v>66</c:v>
                </c:pt>
                <c:pt idx="25">
                  <c:v>68</c:v>
                </c:pt>
                <c:pt idx="26">
                  <c:v>70</c:v>
                </c:pt>
                <c:pt idx="27">
                  <c:v>72</c:v>
                </c:pt>
                <c:pt idx="28">
                  <c:v>74</c:v>
                </c:pt>
                <c:pt idx="29">
                  <c:v>76</c:v>
                </c:pt>
                <c:pt idx="30">
                  <c:v>78</c:v>
                </c:pt>
                <c:pt idx="31">
                  <c:v>80</c:v>
                </c:pt>
                <c:pt idx="32">
                  <c:v>82</c:v>
                </c:pt>
                <c:pt idx="33">
                  <c:v>84</c:v>
                </c:pt>
                <c:pt idx="34">
                  <c:v>86</c:v>
                </c:pt>
                <c:pt idx="35">
                  <c:v>88</c:v>
                </c:pt>
                <c:pt idx="36">
                  <c:v>90</c:v>
                </c:pt>
                <c:pt idx="37">
                  <c:v>92</c:v>
                </c:pt>
                <c:pt idx="38">
                  <c:v>94</c:v>
                </c:pt>
                <c:pt idx="39">
                  <c:v>96</c:v>
                </c:pt>
                <c:pt idx="40">
                  <c:v>98</c:v>
                </c:pt>
              </c:numCache>
            </c:numRef>
          </c:cat>
          <c:val>
            <c:numRef>
              <c:f>age!$P$3:$P$43</c:f>
              <c:numCache>
                <c:formatCode>General</c:formatCode>
                <c:ptCount val="41"/>
                <c:pt idx="0">
                  <c:v>6</c:v>
                </c:pt>
                <c:pt idx="1">
                  <c:v>10</c:v>
                </c:pt>
                <c:pt idx="2">
                  <c:v>12</c:v>
                </c:pt>
                <c:pt idx="3">
                  <c:v>14</c:v>
                </c:pt>
                <c:pt idx="4">
                  <c:v>16</c:v>
                </c:pt>
                <c:pt idx="5">
                  <c:v>13</c:v>
                </c:pt>
                <c:pt idx="6">
                  <c:v>29</c:v>
                </c:pt>
                <c:pt idx="7">
                  <c:v>24</c:v>
                </c:pt>
                <c:pt idx="8">
                  <c:v>30</c:v>
                </c:pt>
                <c:pt idx="9">
                  <c:v>25</c:v>
                </c:pt>
                <c:pt idx="10">
                  <c:v>33</c:v>
                </c:pt>
                <c:pt idx="11">
                  <c:v>19</c:v>
                </c:pt>
                <c:pt idx="12">
                  <c:v>23</c:v>
                </c:pt>
                <c:pt idx="13">
                  <c:v>24</c:v>
                </c:pt>
                <c:pt idx="14">
                  <c:v>23</c:v>
                </c:pt>
                <c:pt idx="15">
                  <c:v>23</c:v>
                </c:pt>
                <c:pt idx="16">
                  <c:v>41</c:v>
                </c:pt>
                <c:pt idx="17">
                  <c:v>46</c:v>
                </c:pt>
                <c:pt idx="18">
                  <c:v>38</c:v>
                </c:pt>
                <c:pt idx="19">
                  <c:v>35</c:v>
                </c:pt>
                <c:pt idx="20">
                  <c:v>53</c:v>
                </c:pt>
                <c:pt idx="21">
                  <c:v>56</c:v>
                </c:pt>
                <c:pt idx="22">
                  <c:v>54</c:v>
                </c:pt>
                <c:pt idx="23">
                  <c:v>58</c:v>
                </c:pt>
                <c:pt idx="24">
                  <c:v>49</c:v>
                </c:pt>
                <c:pt idx="25">
                  <c:v>48</c:v>
                </c:pt>
                <c:pt idx="26">
                  <c:v>47</c:v>
                </c:pt>
                <c:pt idx="27">
                  <c:v>48</c:v>
                </c:pt>
                <c:pt idx="28">
                  <c:v>37</c:v>
                </c:pt>
                <c:pt idx="29">
                  <c:v>48</c:v>
                </c:pt>
                <c:pt idx="30">
                  <c:v>37</c:v>
                </c:pt>
                <c:pt idx="31">
                  <c:v>26</c:v>
                </c:pt>
                <c:pt idx="32">
                  <c:v>19</c:v>
                </c:pt>
                <c:pt idx="33">
                  <c:v>18</c:v>
                </c:pt>
                <c:pt idx="34">
                  <c:v>15</c:v>
                </c:pt>
                <c:pt idx="35">
                  <c:v>10</c:v>
                </c:pt>
                <c:pt idx="36">
                  <c:v>5</c:v>
                </c:pt>
                <c:pt idx="37">
                  <c:v>9</c:v>
                </c:pt>
                <c:pt idx="38">
                  <c:v>3</c:v>
                </c:pt>
                <c:pt idx="39">
                  <c:v>0</c:v>
                </c:pt>
                <c:pt idx="40">
                  <c:v>1</c:v>
                </c:pt>
              </c:numCache>
            </c:numRef>
          </c:val>
          <c:extLst>
            <c:ext xmlns:c16="http://schemas.microsoft.com/office/drawing/2014/chart" uri="{C3380CC4-5D6E-409C-BE32-E72D297353CC}">
              <c16:uniqueId val="{00000001-54B7-430C-B91D-E821E6F539C8}"/>
            </c:ext>
          </c:extLst>
        </c:ser>
        <c:ser>
          <c:idx val="2"/>
          <c:order val="2"/>
          <c:tx>
            <c:strRef>
              <c:f>age!$Q$2</c:f>
              <c:strCache>
                <c:ptCount val="1"/>
                <c:pt idx="0">
                  <c:v>Somewhat disagree</c:v>
                </c:pt>
              </c:strCache>
            </c:strRef>
          </c:tx>
          <c:spPr>
            <a:solidFill>
              <a:schemeClr val="accent5">
                <a:lumMod val="75000"/>
              </a:schemeClr>
            </a:solidFill>
            <a:ln>
              <a:noFill/>
            </a:ln>
            <a:effectLst/>
          </c:spPr>
          <c:invertIfNegative val="0"/>
          <c:cat>
            <c:numRef>
              <c:f>age!$N$3:$N$43</c:f>
              <c:numCache>
                <c:formatCode>General</c:formatCode>
                <c:ptCount val="41"/>
                <c:pt idx="0">
                  <c:v>18</c:v>
                </c:pt>
                <c:pt idx="1">
                  <c:v>20</c:v>
                </c:pt>
                <c:pt idx="2">
                  <c:v>22</c:v>
                </c:pt>
                <c:pt idx="3">
                  <c:v>24</c:v>
                </c:pt>
                <c:pt idx="4">
                  <c:v>26</c:v>
                </c:pt>
                <c:pt idx="5">
                  <c:v>28</c:v>
                </c:pt>
                <c:pt idx="6">
                  <c:v>30</c:v>
                </c:pt>
                <c:pt idx="7">
                  <c:v>32</c:v>
                </c:pt>
                <c:pt idx="8">
                  <c:v>34</c:v>
                </c:pt>
                <c:pt idx="9">
                  <c:v>36</c:v>
                </c:pt>
                <c:pt idx="10">
                  <c:v>38</c:v>
                </c:pt>
                <c:pt idx="11">
                  <c:v>40</c:v>
                </c:pt>
                <c:pt idx="12">
                  <c:v>42</c:v>
                </c:pt>
                <c:pt idx="13">
                  <c:v>44</c:v>
                </c:pt>
                <c:pt idx="14">
                  <c:v>46</c:v>
                </c:pt>
                <c:pt idx="15">
                  <c:v>48</c:v>
                </c:pt>
                <c:pt idx="16">
                  <c:v>50</c:v>
                </c:pt>
                <c:pt idx="17">
                  <c:v>52</c:v>
                </c:pt>
                <c:pt idx="18">
                  <c:v>54</c:v>
                </c:pt>
                <c:pt idx="19">
                  <c:v>56</c:v>
                </c:pt>
                <c:pt idx="20">
                  <c:v>58</c:v>
                </c:pt>
                <c:pt idx="21">
                  <c:v>60</c:v>
                </c:pt>
                <c:pt idx="22">
                  <c:v>62</c:v>
                </c:pt>
                <c:pt idx="23">
                  <c:v>64</c:v>
                </c:pt>
                <c:pt idx="24">
                  <c:v>66</c:v>
                </c:pt>
                <c:pt idx="25">
                  <c:v>68</c:v>
                </c:pt>
                <c:pt idx="26">
                  <c:v>70</c:v>
                </c:pt>
                <c:pt idx="27">
                  <c:v>72</c:v>
                </c:pt>
                <c:pt idx="28">
                  <c:v>74</c:v>
                </c:pt>
                <c:pt idx="29">
                  <c:v>76</c:v>
                </c:pt>
                <c:pt idx="30">
                  <c:v>78</c:v>
                </c:pt>
                <c:pt idx="31">
                  <c:v>80</c:v>
                </c:pt>
                <c:pt idx="32">
                  <c:v>82</c:v>
                </c:pt>
                <c:pt idx="33">
                  <c:v>84</c:v>
                </c:pt>
                <c:pt idx="34">
                  <c:v>86</c:v>
                </c:pt>
                <c:pt idx="35">
                  <c:v>88</c:v>
                </c:pt>
                <c:pt idx="36">
                  <c:v>90</c:v>
                </c:pt>
                <c:pt idx="37">
                  <c:v>92</c:v>
                </c:pt>
                <c:pt idx="38">
                  <c:v>94</c:v>
                </c:pt>
                <c:pt idx="39">
                  <c:v>96</c:v>
                </c:pt>
                <c:pt idx="40">
                  <c:v>98</c:v>
                </c:pt>
              </c:numCache>
            </c:numRef>
          </c:cat>
          <c:val>
            <c:numRef>
              <c:f>age!$Q$3:$Q$43</c:f>
              <c:numCache>
                <c:formatCode>General</c:formatCode>
                <c:ptCount val="41"/>
                <c:pt idx="0">
                  <c:v>10</c:v>
                </c:pt>
                <c:pt idx="1">
                  <c:v>13</c:v>
                </c:pt>
                <c:pt idx="2">
                  <c:v>25</c:v>
                </c:pt>
                <c:pt idx="3">
                  <c:v>26</c:v>
                </c:pt>
                <c:pt idx="4">
                  <c:v>38</c:v>
                </c:pt>
                <c:pt idx="5">
                  <c:v>57</c:v>
                </c:pt>
                <c:pt idx="6">
                  <c:v>52</c:v>
                </c:pt>
                <c:pt idx="7">
                  <c:v>55</c:v>
                </c:pt>
                <c:pt idx="8">
                  <c:v>53</c:v>
                </c:pt>
                <c:pt idx="9">
                  <c:v>51</c:v>
                </c:pt>
                <c:pt idx="10">
                  <c:v>59</c:v>
                </c:pt>
                <c:pt idx="11">
                  <c:v>58</c:v>
                </c:pt>
                <c:pt idx="12">
                  <c:v>52</c:v>
                </c:pt>
                <c:pt idx="13">
                  <c:v>62</c:v>
                </c:pt>
                <c:pt idx="14">
                  <c:v>41</c:v>
                </c:pt>
                <c:pt idx="15">
                  <c:v>52</c:v>
                </c:pt>
                <c:pt idx="16">
                  <c:v>73</c:v>
                </c:pt>
                <c:pt idx="17">
                  <c:v>76</c:v>
                </c:pt>
                <c:pt idx="18">
                  <c:v>83</c:v>
                </c:pt>
                <c:pt idx="19">
                  <c:v>87</c:v>
                </c:pt>
                <c:pt idx="20">
                  <c:v>67</c:v>
                </c:pt>
                <c:pt idx="21">
                  <c:v>96</c:v>
                </c:pt>
                <c:pt idx="22">
                  <c:v>90</c:v>
                </c:pt>
                <c:pt idx="23">
                  <c:v>89</c:v>
                </c:pt>
                <c:pt idx="24">
                  <c:v>85</c:v>
                </c:pt>
                <c:pt idx="25">
                  <c:v>89</c:v>
                </c:pt>
                <c:pt idx="26">
                  <c:v>86</c:v>
                </c:pt>
                <c:pt idx="27">
                  <c:v>81</c:v>
                </c:pt>
                <c:pt idx="28">
                  <c:v>51</c:v>
                </c:pt>
                <c:pt idx="29">
                  <c:v>45</c:v>
                </c:pt>
                <c:pt idx="30">
                  <c:v>32</c:v>
                </c:pt>
                <c:pt idx="31">
                  <c:v>34</c:v>
                </c:pt>
                <c:pt idx="32">
                  <c:v>20</c:v>
                </c:pt>
                <c:pt idx="33">
                  <c:v>21</c:v>
                </c:pt>
                <c:pt idx="34">
                  <c:v>23</c:v>
                </c:pt>
                <c:pt idx="35">
                  <c:v>13</c:v>
                </c:pt>
                <c:pt idx="36">
                  <c:v>8</c:v>
                </c:pt>
                <c:pt idx="37">
                  <c:v>3</c:v>
                </c:pt>
                <c:pt idx="38">
                  <c:v>1</c:v>
                </c:pt>
                <c:pt idx="39">
                  <c:v>0</c:v>
                </c:pt>
                <c:pt idx="40">
                  <c:v>0</c:v>
                </c:pt>
              </c:numCache>
            </c:numRef>
          </c:val>
          <c:extLst>
            <c:ext xmlns:c16="http://schemas.microsoft.com/office/drawing/2014/chart" uri="{C3380CC4-5D6E-409C-BE32-E72D297353CC}">
              <c16:uniqueId val="{00000002-54B7-430C-B91D-E821E6F539C8}"/>
            </c:ext>
          </c:extLst>
        </c:ser>
        <c:ser>
          <c:idx val="3"/>
          <c:order val="3"/>
          <c:tx>
            <c:strRef>
              <c:f>age!$R$2</c:f>
              <c:strCache>
                <c:ptCount val="1"/>
                <c:pt idx="0">
                  <c:v>Strongly disagree</c:v>
                </c:pt>
              </c:strCache>
            </c:strRef>
          </c:tx>
          <c:spPr>
            <a:solidFill>
              <a:schemeClr val="accent4"/>
            </a:solidFill>
            <a:ln>
              <a:noFill/>
            </a:ln>
            <a:effectLst/>
          </c:spPr>
          <c:invertIfNegative val="0"/>
          <c:cat>
            <c:numRef>
              <c:f>age!$N$3:$N$43</c:f>
              <c:numCache>
                <c:formatCode>General</c:formatCode>
                <c:ptCount val="41"/>
                <c:pt idx="0">
                  <c:v>18</c:v>
                </c:pt>
                <c:pt idx="1">
                  <c:v>20</c:v>
                </c:pt>
                <c:pt idx="2">
                  <c:v>22</c:v>
                </c:pt>
                <c:pt idx="3">
                  <c:v>24</c:v>
                </c:pt>
                <c:pt idx="4">
                  <c:v>26</c:v>
                </c:pt>
                <c:pt idx="5">
                  <c:v>28</c:v>
                </c:pt>
                <c:pt idx="6">
                  <c:v>30</c:v>
                </c:pt>
                <c:pt idx="7">
                  <c:v>32</c:v>
                </c:pt>
                <c:pt idx="8">
                  <c:v>34</c:v>
                </c:pt>
                <c:pt idx="9">
                  <c:v>36</c:v>
                </c:pt>
                <c:pt idx="10">
                  <c:v>38</c:v>
                </c:pt>
                <c:pt idx="11">
                  <c:v>40</c:v>
                </c:pt>
                <c:pt idx="12">
                  <c:v>42</c:v>
                </c:pt>
                <c:pt idx="13">
                  <c:v>44</c:v>
                </c:pt>
                <c:pt idx="14">
                  <c:v>46</c:v>
                </c:pt>
                <c:pt idx="15">
                  <c:v>48</c:v>
                </c:pt>
                <c:pt idx="16">
                  <c:v>50</c:v>
                </c:pt>
                <c:pt idx="17">
                  <c:v>52</c:v>
                </c:pt>
                <c:pt idx="18">
                  <c:v>54</c:v>
                </c:pt>
                <c:pt idx="19">
                  <c:v>56</c:v>
                </c:pt>
                <c:pt idx="20">
                  <c:v>58</c:v>
                </c:pt>
                <c:pt idx="21">
                  <c:v>60</c:v>
                </c:pt>
                <c:pt idx="22">
                  <c:v>62</c:v>
                </c:pt>
                <c:pt idx="23">
                  <c:v>64</c:v>
                </c:pt>
                <c:pt idx="24">
                  <c:v>66</c:v>
                </c:pt>
                <c:pt idx="25">
                  <c:v>68</c:v>
                </c:pt>
                <c:pt idx="26">
                  <c:v>70</c:v>
                </c:pt>
                <c:pt idx="27">
                  <c:v>72</c:v>
                </c:pt>
                <c:pt idx="28">
                  <c:v>74</c:v>
                </c:pt>
                <c:pt idx="29">
                  <c:v>76</c:v>
                </c:pt>
                <c:pt idx="30">
                  <c:v>78</c:v>
                </c:pt>
                <c:pt idx="31">
                  <c:v>80</c:v>
                </c:pt>
                <c:pt idx="32">
                  <c:v>82</c:v>
                </c:pt>
                <c:pt idx="33">
                  <c:v>84</c:v>
                </c:pt>
                <c:pt idx="34">
                  <c:v>86</c:v>
                </c:pt>
                <c:pt idx="35">
                  <c:v>88</c:v>
                </c:pt>
                <c:pt idx="36">
                  <c:v>90</c:v>
                </c:pt>
                <c:pt idx="37">
                  <c:v>92</c:v>
                </c:pt>
                <c:pt idx="38">
                  <c:v>94</c:v>
                </c:pt>
                <c:pt idx="39">
                  <c:v>96</c:v>
                </c:pt>
                <c:pt idx="40">
                  <c:v>98</c:v>
                </c:pt>
              </c:numCache>
            </c:numRef>
          </c:cat>
          <c:val>
            <c:numRef>
              <c:f>age!$R$3:$R$43</c:f>
              <c:numCache>
                <c:formatCode>General</c:formatCode>
                <c:ptCount val="41"/>
                <c:pt idx="0">
                  <c:v>8</c:v>
                </c:pt>
                <c:pt idx="1">
                  <c:v>4</c:v>
                </c:pt>
                <c:pt idx="2">
                  <c:v>12</c:v>
                </c:pt>
                <c:pt idx="3">
                  <c:v>21</c:v>
                </c:pt>
                <c:pt idx="4">
                  <c:v>16</c:v>
                </c:pt>
                <c:pt idx="5">
                  <c:v>32</c:v>
                </c:pt>
                <c:pt idx="6">
                  <c:v>26</c:v>
                </c:pt>
                <c:pt idx="7">
                  <c:v>38</c:v>
                </c:pt>
                <c:pt idx="8">
                  <c:v>39</c:v>
                </c:pt>
                <c:pt idx="9">
                  <c:v>29</c:v>
                </c:pt>
                <c:pt idx="10">
                  <c:v>31</c:v>
                </c:pt>
                <c:pt idx="11">
                  <c:v>32</c:v>
                </c:pt>
                <c:pt idx="12">
                  <c:v>38</c:v>
                </c:pt>
                <c:pt idx="13">
                  <c:v>42</c:v>
                </c:pt>
                <c:pt idx="14">
                  <c:v>42</c:v>
                </c:pt>
                <c:pt idx="15">
                  <c:v>45</c:v>
                </c:pt>
                <c:pt idx="16">
                  <c:v>47</c:v>
                </c:pt>
                <c:pt idx="17">
                  <c:v>70</c:v>
                </c:pt>
                <c:pt idx="18">
                  <c:v>59</c:v>
                </c:pt>
                <c:pt idx="19">
                  <c:v>80</c:v>
                </c:pt>
                <c:pt idx="20">
                  <c:v>76</c:v>
                </c:pt>
                <c:pt idx="21">
                  <c:v>78</c:v>
                </c:pt>
                <c:pt idx="22">
                  <c:v>84</c:v>
                </c:pt>
                <c:pt idx="23">
                  <c:v>91</c:v>
                </c:pt>
                <c:pt idx="24">
                  <c:v>89</c:v>
                </c:pt>
                <c:pt idx="25">
                  <c:v>77</c:v>
                </c:pt>
                <c:pt idx="26">
                  <c:v>72</c:v>
                </c:pt>
                <c:pt idx="27">
                  <c:v>74</c:v>
                </c:pt>
                <c:pt idx="28">
                  <c:v>56</c:v>
                </c:pt>
                <c:pt idx="29">
                  <c:v>63</c:v>
                </c:pt>
                <c:pt idx="30">
                  <c:v>38</c:v>
                </c:pt>
                <c:pt idx="31">
                  <c:v>25</c:v>
                </c:pt>
                <c:pt idx="32">
                  <c:v>26</c:v>
                </c:pt>
                <c:pt idx="33">
                  <c:v>17</c:v>
                </c:pt>
                <c:pt idx="34">
                  <c:v>17</c:v>
                </c:pt>
                <c:pt idx="35">
                  <c:v>14</c:v>
                </c:pt>
                <c:pt idx="36">
                  <c:v>9</c:v>
                </c:pt>
                <c:pt idx="37">
                  <c:v>6</c:v>
                </c:pt>
                <c:pt idx="38">
                  <c:v>1</c:v>
                </c:pt>
                <c:pt idx="39">
                  <c:v>2</c:v>
                </c:pt>
                <c:pt idx="40">
                  <c:v>0</c:v>
                </c:pt>
              </c:numCache>
            </c:numRef>
          </c:val>
          <c:extLst>
            <c:ext xmlns:c16="http://schemas.microsoft.com/office/drawing/2014/chart" uri="{C3380CC4-5D6E-409C-BE32-E72D297353CC}">
              <c16:uniqueId val="{00000003-54B7-430C-B91D-E821E6F539C8}"/>
            </c:ext>
          </c:extLst>
        </c:ser>
        <c:dLbls>
          <c:showLegendKey val="0"/>
          <c:showVal val="0"/>
          <c:showCatName val="0"/>
          <c:showSerName val="0"/>
          <c:showPercent val="0"/>
          <c:showBubbleSize val="0"/>
        </c:dLbls>
        <c:gapWidth val="150"/>
        <c:overlap val="100"/>
        <c:axId val="906842552"/>
        <c:axId val="906846712"/>
      </c:barChart>
      <c:catAx>
        <c:axId val="906842552"/>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bg1"/>
                    </a:solidFill>
                    <a:latin typeface="+mj-lt"/>
                    <a:ea typeface="+mn-ea"/>
                    <a:cs typeface="+mn-cs"/>
                  </a:defRPr>
                </a:pPr>
                <a:r>
                  <a:rPr lang="en-US" sz="1200" b="1"/>
                  <a:t>Age Range (listed age and listed age + 1)</a:t>
                </a:r>
              </a:p>
            </c:rich>
          </c:tx>
          <c:layout>
            <c:manualLayout>
              <c:xMode val="edge"/>
              <c:yMode val="edge"/>
              <c:x val="0.21215428388338661"/>
              <c:y val="0.85191907801929867"/>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j-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j-lt"/>
                <a:ea typeface="+mn-ea"/>
                <a:cs typeface="+mn-cs"/>
              </a:defRPr>
            </a:pPr>
            <a:endParaRPr lang="en-US"/>
          </a:p>
        </c:txPr>
        <c:crossAx val="906846712"/>
        <c:crosses val="autoZero"/>
        <c:auto val="1"/>
        <c:lblAlgn val="ctr"/>
        <c:lblOffset val="100"/>
        <c:noMultiLvlLbl val="0"/>
      </c:catAx>
      <c:valAx>
        <c:axId val="906846712"/>
        <c:scaling>
          <c:orientation val="minMax"/>
        </c:scaling>
        <c:delete val="0"/>
        <c:axPos val="l"/>
        <c:title>
          <c:tx>
            <c:rich>
              <a:bodyPr rot="-5400000" spcFirstLastPara="1" vertOverflow="ellipsis" vert="horz" wrap="square" anchor="ctr" anchorCtr="1"/>
              <a:lstStyle/>
              <a:p>
                <a:pPr>
                  <a:defRPr sz="1200" b="1" i="0" u="none" strike="noStrike" kern="1200" baseline="0">
                    <a:solidFill>
                      <a:schemeClr val="bg1"/>
                    </a:solidFill>
                    <a:latin typeface="+mj-lt"/>
                    <a:ea typeface="+mn-ea"/>
                    <a:cs typeface="+mn-cs"/>
                  </a:defRPr>
                </a:pPr>
                <a:r>
                  <a:rPr lang="en-US" sz="1200" b="1"/>
                  <a:t>Percent of Respondents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bg1"/>
                  </a:solidFill>
                  <a:latin typeface="+mj-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j-lt"/>
                <a:ea typeface="+mn-ea"/>
                <a:cs typeface="+mn-cs"/>
              </a:defRPr>
            </a:pPr>
            <a:endParaRPr lang="en-US"/>
          </a:p>
        </c:txPr>
        <c:crossAx val="906842552"/>
        <c:crosses val="autoZero"/>
        <c:crossBetween val="between"/>
      </c:valAx>
      <c:spPr>
        <a:noFill/>
        <a:ln>
          <a:noFill/>
        </a:ln>
        <a:effectLst/>
      </c:spPr>
    </c:plotArea>
    <c:legend>
      <c:legendPos val="r"/>
      <c:layout>
        <c:manualLayout>
          <c:xMode val="edge"/>
          <c:yMode val="edge"/>
          <c:x val="0.86490910533221033"/>
          <c:y val="0.33100198345232595"/>
          <c:w val="0.13509091392519496"/>
          <c:h val="0.236614211626163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j-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latin typeface="+mj-lt"/>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932271677486169"/>
          <c:y val="0.18141095799949553"/>
          <c:w val="0.67922093089900826"/>
          <c:h val="0.65294248192377191"/>
        </c:manualLayout>
      </c:layout>
      <c:barChart>
        <c:barDir val="bar"/>
        <c:grouping val="percentStacked"/>
        <c:varyColors val="0"/>
        <c:ser>
          <c:idx val="0"/>
          <c:order val="0"/>
          <c:tx>
            <c:strRef>
              <c:f>education!$B$1</c:f>
              <c:strCache>
                <c:ptCount val="1"/>
                <c:pt idx="0">
                  <c:v>Strongly Disagree</c:v>
                </c:pt>
              </c:strCache>
            </c:strRef>
          </c:tx>
          <c:spPr>
            <a:solidFill>
              <a:schemeClr val="accent1"/>
            </a:solidFill>
            <a:ln>
              <a:noFill/>
            </a:ln>
            <a:effectLst/>
          </c:spPr>
          <c:invertIfNegative val="0"/>
          <c:cat>
            <c:strRef>
              <c:f>education!$A$2:$A$6</c:f>
              <c:strCache>
                <c:ptCount val="5"/>
                <c:pt idx="0">
                  <c:v>Less than High School</c:v>
                </c:pt>
                <c:pt idx="1">
                  <c:v>High School Graduate</c:v>
                </c:pt>
                <c:pt idx="2">
                  <c:v>Some College</c:v>
                </c:pt>
                <c:pt idx="3">
                  <c:v>Bachelor’s Degree</c:v>
                </c:pt>
                <c:pt idx="4">
                  <c:v>Post-Baccalaureate Degree</c:v>
                </c:pt>
              </c:strCache>
            </c:strRef>
          </c:cat>
          <c:val>
            <c:numRef>
              <c:f>education!$B$2:$B$6</c:f>
              <c:numCache>
                <c:formatCode>General</c:formatCode>
                <c:ptCount val="5"/>
                <c:pt idx="0">
                  <c:v>65</c:v>
                </c:pt>
                <c:pt idx="1">
                  <c:v>178</c:v>
                </c:pt>
                <c:pt idx="2">
                  <c:v>477</c:v>
                </c:pt>
                <c:pt idx="3">
                  <c:v>458</c:v>
                </c:pt>
                <c:pt idx="4">
                  <c:v>454</c:v>
                </c:pt>
              </c:numCache>
            </c:numRef>
          </c:val>
          <c:extLst>
            <c:ext xmlns:c16="http://schemas.microsoft.com/office/drawing/2014/chart" uri="{C3380CC4-5D6E-409C-BE32-E72D297353CC}">
              <c16:uniqueId val="{00000000-BEFD-48FA-91D3-08D518AC3517}"/>
            </c:ext>
          </c:extLst>
        </c:ser>
        <c:ser>
          <c:idx val="1"/>
          <c:order val="1"/>
          <c:tx>
            <c:strRef>
              <c:f>education!$C$1</c:f>
              <c:strCache>
                <c:ptCount val="1"/>
                <c:pt idx="0">
                  <c:v>Somewhat Disagree</c:v>
                </c:pt>
              </c:strCache>
            </c:strRef>
          </c:tx>
          <c:spPr>
            <a:solidFill>
              <a:schemeClr val="accent2"/>
            </a:solidFill>
            <a:ln>
              <a:noFill/>
            </a:ln>
            <a:effectLst/>
          </c:spPr>
          <c:invertIfNegative val="0"/>
          <c:cat>
            <c:strRef>
              <c:f>education!$A$2:$A$6</c:f>
              <c:strCache>
                <c:ptCount val="5"/>
                <c:pt idx="0">
                  <c:v>Less than High School</c:v>
                </c:pt>
                <c:pt idx="1">
                  <c:v>High School Graduate</c:v>
                </c:pt>
                <c:pt idx="2">
                  <c:v>Some College</c:v>
                </c:pt>
                <c:pt idx="3">
                  <c:v>Bachelor’s Degree</c:v>
                </c:pt>
                <c:pt idx="4">
                  <c:v>Post-Baccalaureate Degree</c:v>
                </c:pt>
              </c:strCache>
            </c:strRef>
          </c:cat>
          <c:val>
            <c:numRef>
              <c:f>education!$C$2:$C$6</c:f>
              <c:numCache>
                <c:formatCode>General</c:formatCode>
                <c:ptCount val="5"/>
                <c:pt idx="0">
                  <c:v>84</c:v>
                </c:pt>
                <c:pt idx="1">
                  <c:v>324</c:v>
                </c:pt>
                <c:pt idx="2">
                  <c:v>598</c:v>
                </c:pt>
                <c:pt idx="3">
                  <c:v>594</c:v>
                </c:pt>
                <c:pt idx="4">
                  <c:v>366</c:v>
                </c:pt>
              </c:numCache>
            </c:numRef>
          </c:val>
          <c:extLst>
            <c:ext xmlns:c16="http://schemas.microsoft.com/office/drawing/2014/chart" uri="{C3380CC4-5D6E-409C-BE32-E72D297353CC}">
              <c16:uniqueId val="{00000001-BEFD-48FA-91D3-08D518AC3517}"/>
            </c:ext>
          </c:extLst>
        </c:ser>
        <c:ser>
          <c:idx val="2"/>
          <c:order val="2"/>
          <c:tx>
            <c:strRef>
              <c:f>education!$D$1</c:f>
              <c:strCache>
                <c:ptCount val="1"/>
                <c:pt idx="0">
                  <c:v>Somewhat Agree</c:v>
                </c:pt>
              </c:strCache>
            </c:strRef>
          </c:tx>
          <c:spPr>
            <a:solidFill>
              <a:schemeClr val="accent3"/>
            </a:solidFill>
            <a:ln>
              <a:noFill/>
            </a:ln>
            <a:effectLst/>
          </c:spPr>
          <c:invertIfNegative val="0"/>
          <c:cat>
            <c:strRef>
              <c:f>education!$A$2:$A$6</c:f>
              <c:strCache>
                <c:ptCount val="5"/>
                <c:pt idx="0">
                  <c:v>Less than High School</c:v>
                </c:pt>
                <c:pt idx="1">
                  <c:v>High School Graduate</c:v>
                </c:pt>
                <c:pt idx="2">
                  <c:v>Some College</c:v>
                </c:pt>
                <c:pt idx="3">
                  <c:v>Bachelor’s Degree</c:v>
                </c:pt>
                <c:pt idx="4">
                  <c:v>Post-Baccalaureate Degree</c:v>
                </c:pt>
              </c:strCache>
            </c:strRef>
          </c:cat>
          <c:val>
            <c:numRef>
              <c:f>education!$D$2:$D$6</c:f>
              <c:numCache>
                <c:formatCode>General</c:formatCode>
                <c:ptCount val="5"/>
                <c:pt idx="0">
                  <c:v>100</c:v>
                </c:pt>
                <c:pt idx="1">
                  <c:v>273</c:v>
                </c:pt>
                <c:pt idx="2">
                  <c:v>377</c:v>
                </c:pt>
                <c:pt idx="3">
                  <c:v>256</c:v>
                </c:pt>
                <c:pt idx="4">
                  <c:v>133</c:v>
                </c:pt>
              </c:numCache>
            </c:numRef>
          </c:val>
          <c:extLst>
            <c:ext xmlns:c16="http://schemas.microsoft.com/office/drawing/2014/chart" uri="{C3380CC4-5D6E-409C-BE32-E72D297353CC}">
              <c16:uniqueId val="{00000002-BEFD-48FA-91D3-08D518AC3517}"/>
            </c:ext>
          </c:extLst>
        </c:ser>
        <c:ser>
          <c:idx val="3"/>
          <c:order val="3"/>
          <c:tx>
            <c:strRef>
              <c:f>education!$E$1</c:f>
              <c:strCache>
                <c:ptCount val="1"/>
                <c:pt idx="0">
                  <c:v>Strongly Agree</c:v>
                </c:pt>
              </c:strCache>
            </c:strRef>
          </c:tx>
          <c:spPr>
            <a:solidFill>
              <a:schemeClr val="accent4"/>
            </a:solidFill>
            <a:ln>
              <a:noFill/>
            </a:ln>
            <a:effectLst/>
          </c:spPr>
          <c:invertIfNegative val="0"/>
          <c:cat>
            <c:strRef>
              <c:f>education!$A$2:$A$6</c:f>
              <c:strCache>
                <c:ptCount val="5"/>
                <c:pt idx="0">
                  <c:v>Less than High School</c:v>
                </c:pt>
                <c:pt idx="1">
                  <c:v>High School Graduate</c:v>
                </c:pt>
                <c:pt idx="2">
                  <c:v>Some College</c:v>
                </c:pt>
                <c:pt idx="3">
                  <c:v>Bachelor’s Degree</c:v>
                </c:pt>
                <c:pt idx="4">
                  <c:v>Post-Baccalaureate Degree</c:v>
                </c:pt>
              </c:strCache>
            </c:strRef>
          </c:cat>
          <c:val>
            <c:numRef>
              <c:f>education!$E$2:$E$6</c:f>
              <c:numCache>
                <c:formatCode>General</c:formatCode>
                <c:ptCount val="5"/>
                <c:pt idx="0">
                  <c:v>64</c:v>
                </c:pt>
                <c:pt idx="1">
                  <c:v>119</c:v>
                </c:pt>
                <c:pt idx="2">
                  <c:v>110</c:v>
                </c:pt>
                <c:pt idx="3">
                  <c:v>70</c:v>
                </c:pt>
                <c:pt idx="4">
                  <c:v>45</c:v>
                </c:pt>
              </c:numCache>
            </c:numRef>
          </c:val>
          <c:extLst>
            <c:ext xmlns:c16="http://schemas.microsoft.com/office/drawing/2014/chart" uri="{C3380CC4-5D6E-409C-BE32-E72D297353CC}">
              <c16:uniqueId val="{00000003-BEFD-48FA-91D3-08D518AC3517}"/>
            </c:ext>
          </c:extLst>
        </c:ser>
        <c:dLbls>
          <c:showLegendKey val="0"/>
          <c:showVal val="0"/>
          <c:showCatName val="0"/>
          <c:showSerName val="0"/>
          <c:showPercent val="0"/>
          <c:showBubbleSize val="0"/>
        </c:dLbls>
        <c:gapWidth val="150"/>
        <c:overlap val="100"/>
        <c:axId val="388087352"/>
        <c:axId val="388087672"/>
      </c:barChart>
      <c:catAx>
        <c:axId val="3880873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00" b="0" i="0" u="none" strike="noStrike" kern="1200" baseline="0">
                <a:solidFill>
                  <a:schemeClr val="tx1">
                    <a:lumMod val="65000"/>
                    <a:lumOff val="35000"/>
                  </a:schemeClr>
                </a:solidFill>
                <a:latin typeface="Gill Sans MT" panose="020B0502020104020203" pitchFamily="34" charset="0"/>
                <a:ea typeface="Cambria" panose="02040503050406030204" pitchFamily="18" charset="0"/>
                <a:cs typeface="+mn-cs"/>
              </a:defRPr>
            </a:pPr>
            <a:endParaRPr lang="en-US"/>
          </a:p>
        </c:txPr>
        <c:crossAx val="388087672"/>
        <c:crosses val="autoZero"/>
        <c:auto val="1"/>
        <c:lblAlgn val="ctr"/>
        <c:lblOffset val="100"/>
        <c:noMultiLvlLbl val="0"/>
      </c:catAx>
      <c:valAx>
        <c:axId val="38808767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ill Sans MT" panose="020B0502020104020203" pitchFamily="34" charset="0"/>
                <a:ea typeface="Cambria" panose="02040503050406030204" pitchFamily="18" charset="0"/>
                <a:cs typeface="+mn-cs"/>
              </a:defRPr>
            </a:pPr>
            <a:endParaRPr lang="en-US"/>
          </a:p>
        </c:txPr>
        <c:crossAx val="388087352"/>
        <c:crosses val="autoZero"/>
        <c:crossBetween val="between"/>
      </c:valAx>
      <c:spPr>
        <a:noFill/>
        <a:ln>
          <a:noFill/>
        </a:ln>
        <a:effectLst/>
      </c:spPr>
    </c:plotArea>
    <c:legend>
      <c:legendPos val="b"/>
      <c:layout>
        <c:manualLayout>
          <c:xMode val="edge"/>
          <c:yMode val="edge"/>
          <c:x val="4.999996896480878E-2"/>
          <c:y val="0.91344109244397964"/>
          <c:w val="0.89999985516910763"/>
          <c:h val="4.8062685187290184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ill Sans MT" panose="020B0502020104020203" pitchFamily="34" charset="0"/>
              <a:ea typeface="Cambria" panose="02040503050406030204" pitchFamily="18"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latin typeface="Gill Sans MT" panose="020B0502020104020203" pitchFamily="34" charset="0"/>
          <a:ea typeface="Cambria" panose="020405030504060302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Column6</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1E2-4A9F-8B92-F62E0E8E911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1E2-4A9F-8B92-F62E0E8E911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1E2-4A9F-8B92-F62E0E8E911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1E2-4A9F-8B92-F62E0E8E911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3BE-43E3-B5E7-EDE47A4DD79C}"/>
              </c:ext>
            </c:extLst>
          </c:dPt>
          <c:cat>
            <c:strRef>
              <c:f>Sheet1!$A$2:$A$6</c:f>
              <c:strCache>
                <c:ptCount val="5"/>
                <c:pt idx="0">
                  <c:v>Less than High School</c:v>
                </c:pt>
                <c:pt idx="1">
                  <c:v>High School Graduate</c:v>
                </c:pt>
                <c:pt idx="2">
                  <c:v>Some College</c:v>
                </c:pt>
                <c:pt idx="3">
                  <c:v>Bachelor’s Degree</c:v>
                </c:pt>
                <c:pt idx="4">
                  <c:v>Post-Baccalaureate Degree</c:v>
                </c:pt>
              </c:strCache>
            </c:strRef>
          </c:cat>
          <c:val>
            <c:numRef>
              <c:f>Sheet1!$B$2:$B$6</c:f>
              <c:numCache>
                <c:formatCode>General</c:formatCode>
                <c:ptCount val="5"/>
                <c:pt idx="0">
                  <c:v>313</c:v>
                </c:pt>
                <c:pt idx="1">
                  <c:v>894</c:v>
                </c:pt>
                <c:pt idx="2">
                  <c:v>1562</c:v>
                </c:pt>
                <c:pt idx="3">
                  <c:v>1378</c:v>
                </c:pt>
                <c:pt idx="4">
                  <c:v>998</c:v>
                </c:pt>
              </c:numCache>
            </c:numRef>
          </c:val>
          <c:extLst>
            <c:ext xmlns:c16="http://schemas.microsoft.com/office/drawing/2014/chart" uri="{C3380CC4-5D6E-409C-BE32-E72D297353CC}">
              <c16:uniqueId val="{00000008-11E2-4A9F-8B92-F62E0E8E911E}"/>
            </c:ext>
          </c:extLst>
        </c:ser>
        <c:dLbls>
          <c:showLegendKey val="0"/>
          <c:showVal val="0"/>
          <c:showCatName val="0"/>
          <c:showSerName val="0"/>
          <c:showPercent val="0"/>
          <c:showBubbleSize val="0"/>
          <c:showLeaderLines val="1"/>
        </c:dLbls>
        <c:firstSliceAng val="349"/>
        <c:holeSize val="83"/>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for report.xlsx]income pivot!PivotTable11</c:name>
    <c:fmtId val="3"/>
  </c:pivotSource>
  <c:chart>
    <c:title>
      <c:tx>
        <c:rich>
          <a:bodyPr rot="0" spcFirstLastPara="1" vertOverflow="ellipsis" vert="horz" wrap="square" anchor="ctr" anchorCtr="1"/>
          <a:lstStyle/>
          <a:p>
            <a:pPr>
              <a:defRPr sz="1800" b="1" i="0" u="none" strike="noStrike" kern="1200" spc="0" baseline="0">
                <a:solidFill>
                  <a:schemeClr val="bg1"/>
                </a:solidFill>
                <a:latin typeface="Gill Sans MT" panose="020B0502020104020203" pitchFamily="34" charset="0"/>
                <a:ea typeface="+mn-ea"/>
                <a:cs typeface="+mn-cs"/>
              </a:defRPr>
            </a:pPr>
            <a:r>
              <a:rPr lang="en-US" sz="1600" b="1"/>
              <a:t>Distribution of Income of Survey Respondents</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1"/>
              </a:solidFill>
              <a:latin typeface="Gill Sans MT" panose="020B0502020104020203"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Gill Sans MT" panose="020B0502020104020203"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Gill Sans MT" panose="020B0502020104020203"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Gill Sans MT" panose="020B0502020104020203"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'income pivot'!$B$3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1">
                        <a:lumMod val="60000"/>
                        <a:lumOff val="40000"/>
                      </a:schemeClr>
                    </a:solidFill>
                    <a:latin typeface="+mj-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'income pivot'!$A$4:$A$12</c:f>
              <c:strCache>
                <c:ptCount val="9"/>
                <c:pt idx="0">
                  <c:v>$0 to $9,999</c:v>
                </c:pt>
                <c:pt idx="1">
                  <c:v>$10,000 to $14,999</c:v>
                </c:pt>
                <c:pt idx="2">
                  <c:v>$15,000 to $19,999</c:v>
                </c:pt>
                <c:pt idx="3">
                  <c:v>$20,000 to $34,999</c:v>
                </c:pt>
                <c:pt idx="4">
                  <c:v>$35,000 to $49,999</c:v>
                </c:pt>
                <c:pt idx="5">
                  <c:v>$50,000 to $74,999</c:v>
                </c:pt>
                <c:pt idx="6">
                  <c:v>$75,000 to $99,999</c:v>
                </c:pt>
                <c:pt idx="7">
                  <c:v>$100,000 to $199,999</c:v>
                </c:pt>
                <c:pt idx="8">
                  <c:v>$200,000 or more</c:v>
                </c:pt>
              </c:strCache>
            </c:strRef>
          </c:cat>
          <c:val>
            <c:numRef>
              <c:f>'income pivot'!$B$4:$B$12</c:f>
              <c:numCache>
                <c:formatCode>General</c:formatCode>
                <c:ptCount val="9"/>
                <c:pt idx="0">
                  <c:v>303</c:v>
                </c:pt>
                <c:pt idx="1">
                  <c:v>283</c:v>
                </c:pt>
                <c:pt idx="2">
                  <c:v>265</c:v>
                </c:pt>
                <c:pt idx="3">
                  <c:v>598</c:v>
                </c:pt>
                <c:pt idx="4">
                  <c:v>609</c:v>
                </c:pt>
                <c:pt idx="5">
                  <c:v>833</c:v>
                </c:pt>
                <c:pt idx="6">
                  <c:v>581</c:v>
                </c:pt>
                <c:pt idx="7">
                  <c:v>881</c:v>
                </c:pt>
                <c:pt idx="8">
                  <c:v>321</c:v>
                </c:pt>
              </c:numCache>
            </c:numRef>
          </c:val>
          <c:extLst>
            <c:ext xmlns:c16="http://schemas.microsoft.com/office/drawing/2014/chart" uri="{C3380CC4-5D6E-409C-BE32-E72D297353CC}">
              <c16:uniqueId val="{00000000-7631-4C98-8E8D-9EA1D3AABAE2}"/>
            </c:ext>
          </c:extLst>
        </c:ser>
        <c:dLbls>
          <c:showLegendKey val="0"/>
          <c:showVal val="0"/>
          <c:showCatName val="0"/>
          <c:showSerName val="0"/>
          <c:showPercent val="0"/>
          <c:showBubbleSize val="0"/>
        </c:dLbls>
        <c:gapWidth val="60"/>
        <c:axId val="909988688"/>
        <c:axId val="909988048"/>
      </c:barChart>
      <c:catAx>
        <c:axId val="909988688"/>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bg1"/>
                    </a:solidFill>
                    <a:latin typeface="Gill Sans MT" panose="020B0502020104020203" pitchFamily="34" charset="0"/>
                    <a:ea typeface="+mn-ea"/>
                    <a:cs typeface="+mn-cs"/>
                  </a:defRPr>
                </a:pPr>
                <a:r>
                  <a:rPr lang="en-US" sz="1400" b="1"/>
                  <a:t>Income Range</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bg1"/>
                  </a:solidFill>
                  <a:latin typeface="Gill Sans MT" panose="020B0502020104020203"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bg1"/>
                </a:solidFill>
                <a:latin typeface="Gill Sans MT" panose="020B0502020104020203" pitchFamily="34" charset="0"/>
                <a:ea typeface="+mn-ea"/>
                <a:cs typeface="+mn-cs"/>
              </a:defRPr>
            </a:pPr>
            <a:endParaRPr lang="en-US"/>
          </a:p>
        </c:txPr>
        <c:crossAx val="909988048"/>
        <c:crosses val="autoZero"/>
        <c:auto val="1"/>
        <c:lblAlgn val="ctr"/>
        <c:lblOffset val="100"/>
        <c:noMultiLvlLbl val="0"/>
      </c:catAx>
      <c:valAx>
        <c:axId val="909988048"/>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bg1"/>
                    </a:solidFill>
                    <a:latin typeface="Gill Sans MT" panose="020B0502020104020203" pitchFamily="34" charset="0"/>
                    <a:ea typeface="+mn-ea"/>
                    <a:cs typeface="+mn-cs"/>
                  </a:defRPr>
                </a:pPr>
                <a:r>
                  <a:rPr lang="en-US" sz="1400" b="1"/>
                  <a:t>Number of Respondents</a:t>
                </a:r>
              </a:p>
            </c:rich>
          </c:tx>
          <c:layout>
            <c:manualLayout>
              <c:xMode val="edge"/>
              <c:yMode val="edge"/>
              <c:x val="0.44915033065329735"/>
              <c:y val="0.9177204847072926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Gill Sans MT" panose="020B0502020104020203"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Gill Sans MT" panose="020B0502020104020203" pitchFamily="34" charset="0"/>
                <a:ea typeface="+mn-ea"/>
                <a:cs typeface="+mn-cs"/>
              </a:defRPr>
            </a:pPr>
            <a:endParaRPr lang="en-US"/>
          </a:p>
        </c:txPr>
        <c:crossAx val="909988688"/>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bg1"/>
          </a:solidFill>
          <a:latin typeface="Gill Sans MT" panose="020B0502020104020203"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Gill Sans MT" panose="020B0502020104020203" pitchFamily="34" charset="0"/>
                <a:ea typeface="+mn-ea"/>
                <a:cs typeface="+mn-cs"/>
              </a:defRPr>
            </a:pPr>
            <a:r>
              <a:rPr lang="en-US" sz="1600" b="1"/>
              <a:t>Prevention Beliefs by 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Gill Sans MT" panose="020B0502020104020203" pitchFamily="34" charset="0"/>
              <a:ea typeface="+mn-ea"/>
              <a:cs typeface="+mn-cs"/>
            </a:defRPr>
          </a:pPr>
          <a:endParaRPr lang="en-US"/>
        </a:p>
      </c:txPr>
    </c:title>
    <c:autoTitleDeleted val="0"/>
    <c:plotArea>
      <c:layout/>
      <c:barChart>
        <c:barDir val="col"/>
        <c:grouping val="percentStacked"/>
        <c:varyColors val="0"/>
        <c:ser>
          <c:idx val="0"/>
          <c:order val="0"/>
          <c:tx>
            <c:strRef>
              <c:f>income!$K$3</c:f>
              <c:strCache>
                <c:ptCount val="1"/>
                <c:pt idx="0">
                  <c:v>Strongly agree</c:v>
                </c:pt>
              </c:strCache>
            </c:strRef>
          </c:tx>
          <c:spPr>
            <a:solidFill>
              <a:schemeClr val="accent6"/>
            </a:solidFill>
            <a:ln>
              <a:noFill/>
            </a:ln>
            <a:effectLst/>
          </c:spPr>
          <c:invertIfNegative val="0"/>
          <c:cat>
            <c:strRef>
              <c:f>income!$J$4:$J$12</c:f>
              <c:strCache>
                <c:ptCount val="9"/>
                <c:pt idx="0">
                  <c:v>$0 to $9,999</c:v>
                </c:pt>
                <c:pt idx="1">
                  <c:v>$10,000 to $14,999</c:v>
                </c:pt>
                <c:pt idx="2">
                  <c:v>$15,000 to $19,999</c:v>
                </c:pt>
                <c:pt idx="3">
                  <c:v>$20,000 to $34,999</c:v>
                </c:pt>
                <c:pt idx="4">
                  <c:v>$35,000 to $49,999</c:v>
                </c:pt>
                <c:pt idx="5">
                  <c:v>$50,000 to $74,999</c:v>
                </c:pt>
                <c:pt idx="6">
                  <c:v>$75,000 to $99,999</c:v>
                </c:pt>
                <c:pt idx="7">
                  <c:v>$100,000 to $199,999</c:v>
                </c:pt>
                <c:pt idx="8">
                  <c:v>$200,000 or more</c:v>
                </c:pt>
              </c:strCache>
            </c:strRef>
          </c:cat>
          <c:val>
            <c:numRef>
              <c:f>income!$K$4:$K$12</c:f>
              <c:numCache>
                <c:formatCode>General</c:formatCode>
                <c:ptCount val="9"/>
                <c:pt idx="0">
                  <c:v>59</c:v>
                </c:pt>
                <c:pt idx="1">
                  <c:v>45</c:v>
                </c:pt>
                <c:pt idx="2">
                  <c:v>30</c:v>
                </c:pt>
                <c:pt idx="3">
                  <c:v>58</c:v>
                </c:pt>
                <c:pt idx="4">
                  <c:v>44</c:v>
                </c:pt>
                <c:pt idx="5">
                  <c:v>48</c:v>
                </c:pt>
                <c:pt idx="6">
                  <c:v>31</c:v>
                </c:pt>
                <c:pt idx="7">
                  <c:v>44</c:v>
                </c:pt>
                <c:pt idx="8">
                  <c:v>9</c:v>
                </c:pt>
              </c:numCache>
            </c:numRef>
          </c:val>
          <c:extLst>
            <c:ext xmlns:c16="http://schemas.microsoft.com/office/drawing/2014/chart" uri="{C3380CC4-5D6E-409C-BE32-E72D297353CC}">
              <c16:uniqueId val="{00000000-2070-4FAD-88F2-EF1E242143BD}"/>
            </c:ext>
          </c:extLst>
        </c:ser>
        <c:ser>
          <c:idx val="1"/>
          <c:order val="1"/>
          <c:tx>
            <c:strRef>
              <c:f>income!$L$3</c:f>
              <c:strCache>
                <c:ptCount val="1"/>
                <c:pt idx="0">
                  <c:v>Somewhat agree</c:v>
                </c:pt>
              </c:strCache>
            </c:strRef>
          </c:tx>
          <c:spPr>
            <a:solidFill>
              <a:schemeClr val="accent5"/>
            </a:solidFill>
            <a:ln>
              <a:noFill/>
            </a:ln>
            <a:effectLst/>
          </c:spPr>
          <c:invertIfNegative val="0"/>
          <c:cat>
            <c:strRef>
              <c:f>income!$J$4:$J$12</c:f>
              <c:strCache>
                <c:ptCount val="9"/>
                <c:pt idx="0">
                  <c:v>$0 to $9,999</c:v>
                </c:pt>
                <c:pt idx="1">
                  <c:v>$10,000 to $14,999</c:v>
                </c:pt>
                <c:pt idx="2">
                  <c:v>$15,000 to $19,999</c:v>
                </c:pt>
                <c:pt idx="3">
                  <c:v>$20,000 to $34,999</c:v>
                </c:pt>
                <c:pt idx="4">
                  <c:v>$35,000 to $49,999</c:v>
                </c:pt>
                <c:pt idx="5">
                  <c:v>$50,000 to $74,999</c:v>
                </c:pt>
                <c:pt idx="6">
                  <c:v>$75,000 to $99,999</c:v>
                </c:pt>
                <c:pt idx="7">
                  <c:v>$100,000 to $199,999</c:v>
                </c:pt>
                <c:pt idx="8">
                  <c:v>$200,000 or more</c:v>
                </c:pt>
              </c:strCache>
            </c:strRef>
          </c:cat>
          <c:val>
            <c:numRef>
              <c:f>income!$L$4:$L$12</c:f>
              <c:numCache>
                <c:formatCode>General</c:formatCode>
                <c:ptCount val="9"/>
                <c:pt idx="0">
                  <c:v>82</c:v>
                </c:pt>
                <c:pt idx="1">
                  <c:v>74</c:v>
                </c:pt>
                <c:pt idx="2">
                  <c:v>71</c:v>
                </c:pt>
                <c:pt idx="3">
                  <c:v>167</c:v>
                </c:pt>
                <c:pt idx="4">
                  <c:v>147</c:v>
                </c:pt>
                <c:pt idx="5">
                  <c:v>164</c:v>
                </c:pt>
                <c:pt idx="6">
                  <c:v>108</c:v>
                </c:pt>
                <c:pt idx="7">
                  <c:v>151</c:v>
                </c:pt>
                <c:pt idx="8">
                  <c:v>49</c:v>
                </c:pt>
              </c:numCache>
            </c:numRef>
          </c:val>
          <c:extLst>
            <c:ext xmlns:c16="http://schemas.microsoft.com/office/drawing/2014/chart" uri="{C3380CC4-5D6E-409C-BE32-E72D297353CC}">
              <c16:uniqueId val="{00000001-2070-4FAD-88F2-EF1E242143BD}"/>
            </c:ext>
          </c:extLst>
        </c:ser>
        <c:ser>
          <c:idx val="2"/>
          <c:order val="2"/>
          <c:tx>
            <c:strRef>
              <c:f>income!$M$3</c:f>
              <c:strCache>
                <c:ptCount val="1"/>
                <c:pt idx="0">
                  <c:v>Somewhat disagree</c:v>
                </c:pt>
              </c:strCache>
            </c:strRef>
          </c:tx>
          <c:spPr>
            <a:solidFill>
              <a:schemeClr val="accent4"/>
            </a:solidFill>
            <a:ln>
              <a:noFill/>
            </a:ln>
            <a:effectLst/>
          </c:spPr>
          <c:invertIfNegative val="0"/>
          <c:cat>
            <c:strRef>
              <c:f>income!$J$4:$J$12</c:f>
              <c:strCache>
                <c:ptCount val="9"/>
                <c:pt idx="0">
                  <c:v>$0 to $9,999</c:v>
                </c:pt>
                <c:pt idx="1">
                  <c:v>$10,000 to $14,999</c:v>
                </c:pt>
                <c:pt idx="2">
                  <c:v>$15,000 to $19,999</c:v>
                </c:pt>
                <c:pt idx="3">
                  <c:v>$20,000 to $34,999</c:v>
                </c:pt>
                <c:pt idx="4">
                  <c:v>$35,000 to $49,999</c:v>
                </c:pt>
                <c:pt idx="5">
                  <c:v>$50,000 to $74,999</c:v>
                </c:pt>
                <c:pt idx="6">
                  <c:v>$75,000 to $99,999</c:v>
                </c:pt>
                <c:pt idx="7">
                  <c:v>$100,000 to $199,999</c:v>
                </c:pt>
                <c:pt idx="8">
                  <c:v>$200,000 or more</c:v>
                </c:pt>
              </c:strCache>
            </c:strRef>
          </c:cat>
          <c:val>
            <c:numRef>
              <c:f>income!$M$4:$M$12</c:f>
              <c:numCache>
                <c:formatCode>General</c:formatCode>
                <c:ptCount val="9"/>
                <c:pt idx="0">
                  <c:v>92</c:v>
                </c:pt>
                <c:pt idx="1">
                  <c:v>82</c:v>
                </c:pt>
                <c:pt idx="2">
                  <c:v>80</c:v>
                </c:pt>
                <c:pt idx="3">
                  <c:v>221</c:v>
                </c:pt>
                <c:pt idx="4">
                  <c:v>221</c:v>
                </c:pt>
                <c:pt idx="5">
                  <c:v>355</c:v>
                </c:pt>
                <c:pt idx="6">
                  <c:v>240</c:v>
                </c:pt>
                <c:pt idx="7">
                  <c:v>388</c:v>
                </c:pt>
                <c:pt idx="8">
                  <c:v>130</c:v>
                </c:pt>
              </c:numCache>
            </c:numRef>
          </c:val>
          <c:extLst>
            <c:ext xmlns:c16="http://schemas.microsoft.com/office/drawing/2014/chart" uri="{C3380CC4-5D6E-409C-BE32-E72D297353CC}">
              <c16:uniqueId val="{00000002-2070-4FAD-88F2-EF1E242143BD}"/>
            </c:ext>
          </c:extLst>
        </c:ser>
        <c:ser>
          <c:idx val="3"/>
          <c:order val="3"/>
          <c:tx>
            <c:strRef>
              <c:f>income!$N$3</c:f>
              <c:strCache>
                <c:ptCount val="1"/>
                <c:pt idx="0">
                  <c:v>Strongly disagree</c:v>
                </c:pt>
              </c:strCache>
            </c:strRef>
          </c:tx>
          <c:spPr>
            <a:solidFill>
              <a:schemeClr val="accent6">
                <a:lumMod val="60000"/>
              </a:schemeClr>
            </a:solidFill>
            <a:ln>
              <a:noFill/>
            </a:ln>
            <a:effectLst/>
          </c:spPr>
          <c:invertIfNegative val="0"/>
          <c:cat>
            <c:strRef>
              <c:f>income!$J$4:$J$12</c:f>
              <c:strCache>
                <c:ptCount val="9"/>
                <c:pt idx="0">
                  <c:v>$0 to $9,999</c:v>
                </c:pt>
                <c:pt idx="1">
                  <c:v>$10,000 to $14,999</c:v>
                </c:pt>
                <c:pt idx="2">
                  <c:v>$15,000 to $19,999</c:v>
                </c:pt>
                <c:pt idx="3">
                  <c:v>$20,000 to $34,999</c:v>
                </c:pt>
                <c:pt idx="4">
                  <c:v>$35,000 to $49,999</c:v>
                </c:pt>
                <c:pt idx="5">
                  <c:v>$50,000 to $74,999</c:v>
                </c:pt>
                <c:pt idx="6">
                  <c:v>$75,000 to $99,999</c:v>
                </c:pt>
                <c:pt idx="7">
                  <c:v>$100,000 to $199,999</c:v>
                </c:pt>
                <c:pt idx="8">
                  <c:v>$200,000 or more</c:v>
                </c:pt>
              </c:strCache>
            </c:strRef>
          </c:cat>
          <c:val>
            <c:numRef>
              <c:f>income!$N$4:$N$12</c:f>
              <c:numCache>
                <c:formatCode>General</c:formatCode>
                <c:ptCount val="9"/>
                <c:pt idx="0">
                  <c:v>70</c:v>
                </c:pt>
                <c:pt idx="1">
                  <c:v>82</c:v>
                </c:pt>
                <c:pt idx="2">
                  <c:v>84</c:v>
                </c:pt>
                <c:pt idx="3">
                  <c:v>152</c:v>
                </c:pt>
                <c:pt idx="4">
                  <c:v>197</c:v>
                </c:pt>
                <c:pt idx="5">
                  <c:v>266</c:v>
                </c:pt>
                <c:pt idx="6">
                  <c:v>202</c:v>
                </c:pt>
                <c:pt idx="7">
                  <c:v>298</c:v>
                </c:pt>
                <c:pt idx="8">
                  <c:v>133</c:v>
                </c:pt>
              </c:numCache>
            </c:numRef>
          </c:val>
          <c:extLst>
            <c:ext xmlns:c16="http://schemas.microsoft.com/office/drawing/2014/chart" uri="{C3380CC4-5D6E-409C-BE32-E72D297353CC}">
              <c16:uniqueId val="{00000003-2070-4FAD-88F2-EF1E242143BD}"/>
            </c:ext>
          </c:extLst>
        </c:ser>
        <c:dLbls>
          <c:showLegendKey val="0"/>
          <c:showVal val="0"/>
          <c:showCatName val="0"/>
          <c:showSerName val="0"/>
          <c:showPercent val="0"/>
          <c:showBubbleSize val="0"/>
        </c:dLbls>
        <c:gapWidth val="150"/>
        <c:overlap val="100"/>
        <c:axId val="507003960"/>
        <c:axId val="507006520"/>
      </c:barChart>
      <c:catAx>
        <c:axId val="507003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Gill Sans MT" panose="020B0502020104020203" pitchFamily="34" charset="0"/>
                <a:ea typeface="+mn-ea"/>
                <a:cs typeface="+mn-cs"/>
              </a:defRPr>
            </a:pPr>
            <a:endParaRPr lang="en-US"/>
          </a:p>
        </c:txPr>
        <c:crossAx val="507006520"/>
        <c:crosses val="autoZero"/>
        <c:auto val="1"/>
        <c:lblAlgn val="ctr"/>
        <c:lblOffset val="100"/>
        <c:noMultiLvlLbl val="0"/>
      </c:catAx>
      <c:valAx>
        <c:axId val="50700652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bg1"/>
                </a:solidFill>
                <a:latin typeface="Gill Sans MT" panose="020B0502020104020203" pitchFamily="34" charset="0"/>
                <a:ea typeface="+mn-ea"/>
                <a:cs typeface="+mn-cs"/>
              </a:defRPr>
            </a:pPr>
            <a:endParaRPr lang="en-US"/>
          </a:p>
        </c:txPr>
        <c:crossAx val="507003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Gill Sans MT" panose="020B05020201040202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latin typeface="Gill Sans MT" panose="020B05020201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12-02T20:59:23.847" idx="9">
    <p:pos x="9580" y="882"/>
    <p:text>Something like this graph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a:t>Drag &amp; Drop Your </a:t>
            </a:r>
            <a:br>
              <a:rPr lang="en-US"/>
            </a:br>
            <a:r>
              <a:rPr lang="en-US"/>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a:t>Place</a:t>
            </a:r>
            <a:br>
              <a:rPr lang="en-US"/>
            </a:br>
            <a:r>
              <a:rPr lang="en-US"/>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a:t>Place</a:t>
            </a:r>
            <a:br>
              <a:rPr lang="en-US"/>
            </a:br>
            <a:r>
              <a:rPr lang="en-US"/>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a:t>Place</a:t>
            </a:r>
            <a:br>
              <a:rPr lang="en-US"/>
            </a:br>
            <a:r>
              <a:rPr lang="en-US"/>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a:t>Drag &amp; Drop Your </a:t>
            </a:r>
            <a:br>
              <a:rPr lang="en-US"/>
            </a:br>
            <a:r>
              <a:rPr lang="en-US"/>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a:t>Thank </a:t>
            </a:r>
            <a:br>
              <a:rPr lang="en-US"/>
            </a:br>
            <a:r>
              <a:rPr lang="en-US"/>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a:t>Drag &amp; Drop Your </a:t>
            </a:r>
            <a:br>
              <a:rPr lang="en-US"/>
            </a:br>
            <a:r>
              <a:rPr lang="en-US"/>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a:t>Drag &amp; Drop Your </a:t>
            </a:r>
            <a:br>
              <a:rPr lang="en-US"/>
            </a:br>
            <a:r>
              <a:rPr lang="en-US"/>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a:t>Drag &amp; Drop Your </a:t>
            </a:r>
            <a:br>
              <a:rPr lang="en-US"/>
            </a:br>
            <a:r>
              <a:rPr lang="en-US"/>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a:t>Drag &amp; Drop Your </a:t>
            </a:r>
            <a:br>
              <a:rPr lang="en-US"/>
            </a:br>
            <a:r>
              <a:rPr lang="en-US"/>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9.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9.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sz="4800"/>
              <a:t>IS CANCER PREVENTABLE?</a:t>
            </a:r>
            <a:br>
              <a:rPr lang="en-US" sz="4800"/>
            </a:br>
            <a:r>
              <a:rPr lang="en-US" sz="1800" b="1" i="0" u="none" strike="noStrike">
                <a:solidFill>
                  <a:schemeClr val="bg1">
                    <a:lumMod val="95000"/>
                  </a:schemeClr>
                </a:solidFill>
                <a:effectLst/>
              </a:rPr>
              <a:t>Insights from the Health Information National Trends Survey on What Influences Perceptions of Cancer</a:t>
            </a:r>
            <a:endParaRPr lang="en-US">
              <a:solidFill>
                <a:schemeClr val="bg1">
                  <a:lumMod val="95000"/>
                </a:schemeClr>
              </a:solidFill>
            </a:endParaRP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599998" y="4276447"/>
            <a:ext cx="4742813" cy="620016"/>
          </a:xfrm>
          <a:gradFill>
            <a:gsLst>
              <a:gs pos="8000">
                <a:schemeClr val="tx2"/>
              </a:gs>
              <a:gs pos="100000">
                <a:schemeClr val="accent2"/>
              </a:gs>
            </a:gsLst>
            <a:lin ang="14400000" scaled="0"/>
          </a:gradFill>
        </p:spPr>
        <p:txBody>
          <a:bodyPr/>
          <a:lstStyle/>
          <a:p>
            <a:r>
              <a:rPr lang="en-US" err="1"/>
              <a:t>Jongchan</a:t>
            </a:r>
            <a:r>
              <a:rPr lang="en-US"/>
              <a:t> Kim and Rachel Orey</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0">
              <a:solidFill>
                <a:schemeClr val="accent1"/>
              </a:solidFill>
            </a:endParaRPr>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p:txBody>
          <a:bodyPr/>
          <a:lstStyle/>
          <a:p>
            <a:r>
              <a:rPr lang="en-US"/>
              <a:t>Hypothesis  testing</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10</a:t>
            </a:fld>
            <a:endParaRPr lang="en-US"/>
          </a:p>
        </p:txBody>
      </p:sp>
      <p:sp>
        <p:nvSpPr>
          <p:cNvPr id="5" name="Text Placeholder 4">
            <a:extLst>
              <a:ext uri="{FF2B5EF4-FFF2-40B4-BE49-F238E27FC236}">
                <a16:creationId xmlns:a16="http://schemas.microsoft.com/office/drawing/2014/main" id="{E2B821A5-5262-4D44-AFEB-D049F229C856}"/>
              </a:ext>
            </a:extLst>
          </p:cNvPr>
          <p:cNvSpPr>
            <a:spLocks noGrp="1"/>
          </p:cNvSpPr>
          <p:nvPr>
            <p:ph type="body" sz="quarter" idx="13"/>
          </p:nvPr>
        </p:nvSpPr>
        <p:spPr>
          <a:xfrm>
            <a:off x="683999" y="1962258"/>
            <a:ext cx="10584075" cy="1057168"/>
          </a:xfrm>
        </p:spPr>
        <p:txBody>
          <a:bodyPr/>
          <a:lstStyle/>
          <a:p>
            <a:pPr algn="l"/>
            <a:r>
              <a:rPr lang="en-US" sz="2000" cap="none"/>
              <a:t>Null Hypothesis: </a:t>
            </a:r>
            <a:r>
              <a:rPr lang="en-US" sz="1600" b="0" cap="none">
                <a:solidFill>
                  <a:schemeClr val="bg1"/>
                </a:solidFill>
              </a:rPr>
              <a:t>There is no correlation between education and prevention beliefs.</a:t>
            </a:r>
          </a:p>
          <a:p>
            <a:pPr algn="l"/>
            <a:r>
              <a:rPr lang="en-US" sz="2000" cap="none"/>
              <a:t>Alternative Hypothesis: </a:t>
            </a:r>
            <a:r>
              <a:rPr lang="en-US" sz="1600" b="0" cap="none">
                <a:solidFill>
                  <a:schemeClr val="bg1"/>
                </a:solidFill>
              </a:rPr>
              <a:t>There is correlation between education and prevention beliefs.</a:t>
            </a:r>
            <a:endParaRPr lang="en-US" cap="none"/>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683999" y="4834729"/>
            <a:ext cx="10384051" cy="1057168"/>
          </a:xfrm>
        </p:spPr>
        <p:txBody>
          <a:bodyPr/>
          <a:lstStyle/>
          <a:p>
            <a:pPr marL="285750" indent="-285750" algn="l">
              <a:buFont typeface="Arial" panose="020B0604020202020204" pitchFamily="34" charset="0"/>
              <a:buChar char="•"/>
            </a:pPr>
            <a:r>
              <a:rPr lang="en-US"/>
              <a:t>Chi-square test conducted in Python with </a:t>
            </a:r>
            <a:r>
              <a:rPr lang="en-US" i="1"/>
              <a:t>scipy.stats.chi2_contingency</a:t>
            </a:r>
          </a:p>
          <a:p>
            <a:pPr marL="285750" indent="-285750" algn="l">
              <a:buFont typeface="Arial" panose="020B0604020202020204" pitchFamily="34" charset="0"/>
              <a:buChar char="•"/>
            </a:pPr>
            <a:r>
              <a:rPr lang="en-US"/>
              <a:t>P-value tells us with high confidence that we can </a:t>
            </a:r>
            <a:r>
              <a:rPr lang="en-US" b="1">
                <a:solidFill>
                  <a:srgbClr val="C00000"/>
                </a:solidFill>
              </a:rPr>
              <a:t>REJECT</a:t>
            </a:r>
            <a:r>
              <a:rPr lang="en-US"/>
              <a:t> the null hypothesis.</a:t>
            </a:r>
          </a:p>
          <a:p>
            <a:pPr marL="285750" indent="-285750" algn="l">
              <a:buFont typeface="Arial" panose="020B0604020202020204" pitchFamily="34" charset="0"/>
              <a:buChar char="•"/>
            </a:pPr>
            <a:r>
              <a:rPr lang="en-US"/>
              <a:t>Chi-Statistic &gt; Chi Critical Value means that we can </a:t>
            </a:r>
            <a:r>
              <a:rPr lang="en-US" b="1">
                <a:solidFill>
                  <a:srgbClr val="C00000"/>
                </a:solidFill>
              </a:rPr>
              <a:t>REJECT</a:t>
            </a:r>
            <a:r>
              <a:rPr lang="en-US"/>
              <a:t> the null hypothesis </a:t>
            </a:r>
            <a:endParaRPr lang="en-US" b="1"/>
          </a:p>
        </p:txBody>
      </p:sp>
      <p:sp>
        <p:nvSpPr>
          <p:cNvPr id="59" name="Text Placeholder 4">
            <a:extLst>
              <a:ext uri="{FF2B5EF4-FFF2-40B4-BE49-F238E27FC236}">
                <a16:creationId xmlns:a16="http://schemas.microsoft.com/office/drawing/2014/main" id="{EAA9670B-CF3B-4A1C-A17C-ADFF7FA79AC3}"/>
              </a:ext>
            </a:extLst>
          </p:cNvPr>
          <p:cNvSpPr txBox="1">
            <a:spLocks/>
          </p:cNvSpPr>
          <p:nvPr/>
        </p:nvSpPr>
        <p:spPr>
          <a:xfrm>
            <a:off x="683999" y="1397243"/>
            <a:ext cx="8736225" cy="360000"/>
          </a:xfrm>
          <a:prstGeom prst="rect">
            <a:avLst/>
          </a:prstGeom>
          <a:solidFill>
            <a:schemeClr val="tx2">
              <a:alpha val="70000"/>
            </a:schemeClr>
          </a:solidFill>
        </p:spPr>
        <p:txBody>
          <a:bodyPr vert="horz" lIns="0" tIns="0" rIns="0" bIns="0" rtlCol="0" anchor="ctr">
            <a:noAutofit/>
          </a:bodyPr>
          <a:lstStyle>
            <a:lvl1pPr marL="0" indent="0" algn="ctr" defTabSz="914400" rtl="0" eaLnBrk="1" latinLnBrk="0" hangingPunct="1">
              <a:lnSpc>
                <a:spcPct val="100000"/>
              </a:lnSpc>
              <a:spcBef>
                <a:spcPts val="0"/>
              </a:spcBef>
              <a:spcAft>
                <a:spcPts val="1000"/>
              </a:spcAft>
              <a:buClr>
                <a:schemeClr val="accent2"/>
              </a:buClr>
              <a:buFont typeface="Arial" panose="020B0604020202020204" pitchFamily="34" charset="0"/>
              <a:buNone/>
              <a:defRPr sz="2400" b="1" kern="1200" cap="all"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b="0">
                <a:solidFill>
                  <a:schemeClr val="bg1">
                    <a:lumMod val="95000"/>
                  </a:schemeClr>
                </a:solidFill>
              </a:rPr>
              <a:t>Chi-square test for </a:t>
            </a:r>
            <a:r>
              <a:rPr lang="en-US" sz="1800">
                <a:solidFill>
                  <a:schemeClr val="accent1">
                    <a:lumMod val="60000"/>
                    <a:lumOff val="40000"/>
                  </a:schemeClr>
                </a:solidFill>
              </a:rPr>
              <a:t>education</a:t>
            </a:r>
            <a:r>
              <a:rPr lang="en-US" sz="1800">
                <a:solidFill>
                  <a:schemeClr val="bg1">
                    <a:lumMod val="95000"/>
                  </a:schemeClr>
                </a:solidFill>
              </a:rPr>
              <a:t> </a:t>
            </a:r>
            <a:r>
              <a:rPr lang="en-US" sz="1800" b="0">
                <a:solidFill>
                  <a:schemeClr val="bg1">
                    <a:lumMod val="95000"/>
                  </a:schemeClr>
                </a:solidFill>
              </a:rPr>
              <a:t>AND </a:t>
            </a:r>
            <a:r>
              <a:rPr lang="en-US" sz="1800">
                <a:solidFill>
                  <a:schemeClr val="accent1">
                    <a:lumMod val="60000"/>
                    <a:lumOff val="40000"/>
                  </a:schemeClr>
                </a:solidFill>
              </a:rPr>
              <a:t>BELIEFS ON CANCER PREVENTION</a:t>
            </a:r>
            <a:endParaRPr lang="en-US" sz="1800" b="0">
              <a:solidFill>
                <a:schemeClr val="accent1">
                  <a:lumMod val="60000"/>
                  <a:lumOff val="40000"/>
                </a:schemeClr>
              </a:solidFill>
            </a:endParaRPr>
          </a:p>
        </p:txBody>
      </p:sp>
      <p:graphicFrame>
        <p:nvGraphicFramePr>
          <p:cNvPr id="74" name="Table 73">
            <a:extLst>
              <a:ext uri="{FF2B5EF4-FFF2-40B4-BE49-F238E27FC236}">
                <a16:creationId xmlns:a16="http://schemas.microsoft.com/office/drawing/2014/main" id="{D1D693B9-A587-49E8-AF64-29C307AA4216}"/>
              </a:ext>
            </a:extLst>
          </p:cNvPr>
          <p:cNvGraphicFramePr>
            <a:graphicFrameLocks noGrp="1"/>
          </p:cNvGraphicFramePr>
          <p:nvPr>
            <p:extLst>
              <p:ext uri="{D42A27DB-BD31-4B8C-83A1-F6EECF244321}">
                <p14:modId xmlns:p14="http://schemas.microsoft.com/office/powerpoint/2010/main" val="428888755"/>
              </p:ext>
            </p:extLst>
          </p:nvPr>
        </p:nvGraphicFramePr>
        <p:xfrm>
          <a:off x="1980164" y="3219557"/>
          <a:ext cx="8231672" cy="1407034"/>
        </p:xfrm>
        <a:graphic>
          <a:graphicData uri="http://schemas.openxmlformats.org/drawingml/2006/table">
            <a:tbl>
              <a:tblPr firstRow="1">
                <a:tableStyleId>{5C22544A-7EE6-4342-B048-85BDC9FD1C3A}</a:tableStyleId>
              </a:tblPr>
              <a:tblGrid>
                <a:gridCol w="2057918">
                  <a:extLst>
                    <a:ext uri="{9D8B030D-6E8A-4147-A177-3AD203B41FA5}">
                      <a16:colId xmlns:a16="http://schemas.microsoft.com/office/drawing/2014/main" val="883291324"/>
                    </a:ext>
                  </a:extLst>
                </a:gridCol>
                <a:gridCol w="2057918">
                  <a:extLst>
                    <a:ext uri="{9D8B030D-6E8A-4147-A177-3AD203B41FA5}">
                      <a16:colId xmlns:a16="http://schemas.microsoft.com/office/drawing/2014/main" val="355586360"/>
                    </a:ext>
                  </a:extLst>
                </a:gridCol>
                <a:gridCol w="2057918">
                  <a:extLst>
                    <a:ext uri="{9D8B030D-6E8A-4147-A177-3AD203B41FA5}">
                      <a16:colId xmlns:a16="http://schemas.microsoft.com/office/drawing/2014/main" val="2161393824"/>
                    </a:ext>
                  </a:extLst>
                </a:gridCol>
                <a:gridCol w="2057918">
                  <a:extLst>
                    <a:ext uri="{9D8B030D-6E8A-4147-A177-3AD203B41FA5}">
                      <a16:colId xmlns:a16="http://schemas.microsoft.com/office/drawing/2014/main" val="3353426486"/>
                    </a:ext>
                  </a:extLst>
                </a:gridCol>
              </a:tblGrid>
              <a:tr h="750462">
                <a:tc>
                  <a:txBody>
                    <a:bodyPr/>
                    <a:lstStyle/>
                    <a:p>
                      <a:pPr algn="ctr"/>
                      <a:r>
                        <a:rPr lang="en-US" sz="1600" b="1">
                          <a:solidFill>
                            <a:sysClr val="windowText" lastClr="000000"/>
                          </a:solidFill>
                          <a:latin typeface="+mj-lt"/>
                          <a:ea typeface="Lato" panose="020F0502020204030203" pitchFamily="34" charset="0"/>
                          <a:cs typeface="Lato" panose="020F0502020204030203" pitchFamily="34" charset="0"/>
                        </a:rPr>
                        <a:t>P-value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ysClr val="windowText" lastClr="000000"/>
                          </a:solidFill>
                          <a:latin typeface="+mj-lt"/>
                          <a:ea typeface="Lato" panose="020F0502020204030203" pitchFamily="34" charset="0"/>
                          <a:cs typeface="Lato" panose="020F0502020204030203" pitchFamily="34" charset="0"/>
                        </a:rPr>
                        <a:t>Degrees of Freedom</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b="1">
                          <a:solidFill>
                            <a:sysClr val="windowText" lastClr="000000"/>
                          </a:solidFill>
                          <a:latin typeface="+mj-lt"/>
                          <a:ea typeface="Lato" panose="020F0502020204030203" pitchFamily="34" charset="0"/>
                          <a:cs typeface="Lato" panose="020F0502020204030203" pitchFamily="34" charset="0"/>
                        </a:rPr>
                        <a:t>Chi Square Statistic</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b="1">
                          <a:solidFill>
                            <a:sysClr val="windowText" lastClr="000000"/>
                          </a:solidFill>
                          <a:latin typeface="+mj-lt"/>
                          <a:ea typeface="Lato" panose="020F0502020204030203" pitchFamily="34" charset="0"/>
                          <a:cs typeface="Lato" panose="020F0502020204030203" pitchFamily="34" charset="0"/>
                        </a:rPr>
                        <a:t>Chi Critical Value </a:t>
                      </a:r>
                      <a:r>
                        <a:rPr lang="en-US" sz="1200" b="1">
                          <a:solidFill>
                            <a:sysClr val="windowText" lastClr="000000"/>
                          </a:solidFill>
                          <a:latin typeface="+mj-lt"/>
                          <a:ea typeface="Lato" panose="020F0502020204030203" pitchFamily="34" charset="0"/>
                          <a:cs typeface="Lato" panose="020F0502020204030203" pitchFamily="34" charset="0"/>
                        </a:rPr>
                        <a:t>(99% significance)</a:t>
                      </a:r>
                      <a:endParaRPr lang="en-US" sz="1600" b="1">
                        <a:solidFill>
                          <a:sysClr val="windowText" lastClr="000000"/>
                        </a:solidFill>
                        <a:latin typeface="+mj-lt"/>
                        <a:ea typeface="Lato" panose="020F0502020204030203" pitchFamily="34" charset="0"/>
                        <a:cs typeface="Lato" panose="020F050202020403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018180050"/>
                  </a:ext>
                </a:extLst>
              </a:tr>
              <a:tr h="656572">
                <a:tc>
                  <a:txBody>
                    <a:bodyPr/>
                    <a:lstStyle/>
                    <a:p>
                      <a:pPr algn="ctr"/>
                      <a:r>
                        <a:rPr lang="en-US" sz="1400" b="0">
                          <a:solidFill>
                            <a:schemeClr val="tx1"/>
                          </a:solidFill>
                          <a:latin typeface="+mj-lt"/>
                          <a:ea typeface="Lato" panose="020F0502020204030203" pitchFamily="34" charset="0"/>
                          <a:cs typeface="Lato" panose="020F0502020204030203" pitchFamily="34" charset="0"/>
                        </a:rPr>
                        <a:t>1.0042e-66</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b="0">
                          <a:solidFill>
                            <a:schemeClr val="tx1"/>
                          </a:solidFill>
                          <a:latin typeface="+mj-lt"/>
                          <a:ea typeface="Lato" panose="020F0502020204030203" pitchFamily="34" charset="0"/>
                          <a:cs typeface="Lato" panose="020F0502020204030203" pitchFamily="34" charset="0"/>
                        </a:rPr>
                        <a:t>12</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b="0">
                          <a:solidFill>
                            <a:schemeClr val="tx1"/>
                          </a:solidFill>
                          <a:latin typeface="+mj-lt"/>
                          <a:ea typeface="Lato" panose="020F0502020204030203" pitchFamily="34" charset="0"/>
                          <a:cs typeface="Lato" panose="020F0502020204030203" pitchFamily="34" charset="0"/>
                        </a:rPr>
                        <a:t>345.95</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b="0">
                          <a:solidFill>
                            <a:schemeClr val="tx1"/>
                          </a:solidFill>
                          <a:latin typeface="+mj-lt"/>
                          <a:ea typeface="Lato" panose="020F0502020204030203" pitchFamily="34" charset="0"/>
                          <a:cs typeface="Lato" panose="020F0502020204030203" pitchFamily="34" charset="0"/>
                        </a:rPr>
                        <a:t>26.217</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1004110"/>
                  </a:ext>
                </a:extLst>
              </a:tr>
            </a:tbl>
          </a:graphicData>
        </a:graphic>
      </p:graphicFrame>
      <p:sp>
        <p:nvSpPr>
          <p:cNvPr id="73" name="TextBox 72">
            <a:extLst>
              <a:ext uri="{FF2B5EF4-FFF2-40B4-BE49-F238E27FC236}">
                <a16:creationId xmlns:a16="http://schemas.microsoft.com/office/drawing/2014/main" id="{43F18156-8ADB-4178-906A-6EF791309030}"/>
              </a:ext>
            </a:extLst>
          </p:cNvPr>
          <p:cNvSpPr txBox="1"/>
          <p:nvPr/>
        </p:nvSpPr>
        <p:spPr>
          <a:xfrm>
            <a:off x="965343" y="6008487"/>
            <a:ext cx="10261314" cy="400110"/>
          </a:xfrm>
          <a:prstGeom prst="rect">
            <a:avLst/>
          </a:prstGeom>
          <a:noFill/>
        </p:spPr>
        <p:txBody>
          <a:bodyPr wrap="square" rtlCol="0">
            <a:spAutoFit/>
          </a:bodyPr>
          <a:lstStyle/>
          <a:p>
            <a:pPr algn="ctr"/>
            <a:r>
              <a:rPr lang="en-US" sz="2000" b="1">
                <a:solidFill>
                  <a:schemeClr val="accent1"/>
                </a:solidFill>
              </a:rPr>
              <a:t>Conclusion: There </a:t>
            </a:r>
            <a:r>
              <a:rPr lang="en-US" sz="2000" b="1" i="1">
                <a:solidFill>
                  <a:schemeClr val="accent1"/>
                </a:solidFill>
              </a:rPr>
              <a:t>is</a:t>
            </a:r>
            <a:r>
              <a:rPr lang="en-US" sz="2000" b="1">
                <a:solidFill>
                  <a:schemeClr val="accent1"/>
                </a:solidFill>
              </a:rPr>
              <a:t> correlation between education and cancer prevention beliefs.</a:t>
            </a:r>
            <a:endParaRPr lang="en-US" sz="2000">
              <a:solidFill>
                <a:schemeClr val="accent1"/>
              </a:solidFill>
            </a:endParaRPr>
          </a:p>
        </p:txBody>
      </p:sp>
    </p:spTree>
    <p:extLst>
      <p:ext uri="{BB962C8B-B14F-4D97-AF65-F5344CB8AC3E}">
        <p14:creationId xmlns:p14="http://schemas.microsoft.com/office/powerpoint/2010/main" val="568532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0">
              <a:solidFill>
                <a:schemeClr val="accent1"/>
              </a:solidFill>
            </a:endParaRPr>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p:txBody>
          <a:bodyPr/>
          <a:lstStyle/>
          <a:p>
            <a:r>
              <a:rPr lang="en-US"/>
              <a:t>Hypothesis  testing</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11</a:t>
            </a:fld>
            <a:endParaRPr lang="en-US"/>
          </a:p>
        </p:txBody>
      </p:sp>
      <p:sp>
        <p:nvSpPr>
          <p:cNvPr id="5" name="Text Placeholder 4">
            <a:extLst>
              <a:ext uri="{FF2B5EF4-FFF2-40B4-BE49-F238E27FC236}">
                <a16:creationId xmlns:a16="http://schemas.microsoft.com/office/drawing/2014/main" id="{E2B821A5-5262-4D44-AFEB-D049F229C856}"/>
              </a:ext>
            </a:extLst>
          </p:cNvPr>
          <p:cNvSpPr>
            <a:spLocks noGrp="1"/>
          </p:cNvSpPr>
          <p:nvPr>
            <p:ph type="body" sz="quarter" idx="13"/>
          </p:nvPr>
        </p:nvSpPr>
        <p:spPr>
          <a:xfrm>
            <a:off x="683999" y="1962258"/>
            <a:ext cx="10584075" cy="1057168"/>
          </a:xfrm>
        </p:spPr>
        <p:txBody>
          <a:bodyPr/>
          <a:lstStyle/>
          <a:p>
            <a:pPr algn="l"/>
            <a:r>
              <a:rPr lang="en-US" sz="2000" cap="none"/>
              <a:t>Null Hypothesis: </a:t>
            </a:r>
            <a:r>
              <a:rPr lang="en-US" sz="1600" b="0" cap="none">
                <a:solidFill>
                  <a:schemeClr val="bg1"/>
                </a:solidFill>
              </a:rPr>
              <a:t>There is no correlation between income and prevention beliefs.</a:t>
            </a:r>
          </a:p>
          <a:p>
            <a:pPr algn="l"/>
            <a:r>
              <a:rPr lang="en-US" sz="2000" cap="none"/>
              <a:t>Alternative Hypothesis: </a:t>
            </a:r>
            <a:r>
              <a:rPr lang="en-US" sz="1600" b="0" cap="none">
                <a:solidFill>
                  <a:schemeClr val="bg1"/>
                </a:solidFill>
              </a:rPr>
              <a:t>There is correlation between income and prevention beliefs.</a:t>
            </a:r>
            <a:endParaRPr lang="en-US" cap="none"/>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683999" y="4834729"/>
            <a:ext cx="10384051" cy="1057168"/>
          </a:xfrm>
        </p:spPr>
        <p:txBody>
          <a:bodyPr/>
          <a:lstStyle/>
          <a:p>
            <a:pPr marL="285750" indent="-285750" algn="l">
              <a:buFont typeface="Arial" panose="020B0604020202020204" pitchFamily="34" charset="0"/>
              <a:buChar char="•"/>
            </a:pPr>
            <a:r>
              <a:rPr lang="en-US"/>
              <a:t>Chi-square test conducted in Python with </a:t>
            </a:r>
            <a:r>
              <a:rPr lang="en-US" i="1"/>
              <a:t>scipy.stats.chi2_contingency</a:t>
            </a:r>
          </a:p>
          <a:p>
            <a:pPr marL="285750" indent="-285750" algn="l">
              <a:buFont typeface="Arial" panose="020B0604020202020204" pitchFamily="34" charset="0"/>
              <a:buChar char="•"/>
            </a:pPr>
            <a:r>
              <a:rPr lang="en-US"/>
              <a:t>P-value tells us with high confidence that we can </a:t>
            </a:r>
            <a:r>
              <a:rPr lang="en-US" b="1">
                <a:solidFill>
                  <a:srgbClr val="C00000"/>
                </a:solidFill>
              </a:rPr>
              <a:t>REJECT</a:t>
            </a:r>
            <a:r>
              <a:rPr lang="en-US"/>
              <a:t> the null hypothesis.</a:t>
            </a:r>
          </a:p>
          <a:p>
            <a:pPr marL="285750" indent="-285750" algn="l">
              <a:buFont typeface="Arial" panose="020B0604020202020204" pitchFamily="34" charset="0"/>
              <a:buChar char="•"/>
            </a:pPr>
            <a:r>
              <a:rPr lang="en-US"/>
              <a:t>Chi-Statistic &gt; Chi Critical Value means that we can </a:t>
            </a:r>
            <a:r>
              <a:rPr lang="en-US" b="1">
                <a:solidFill>
                  <a:srgbClr val="C00000"/>
                </a:solidFill>
              </a:rPr>
              <a:t>REJECT</a:t>
            </a:r>
            <a:r>
              <a:rPr lang="en-US"/>
              <a:t> the null hypothesis </a:t>
            </a:r>
            <a:endParaRPr lang="en-US" b="1"/>
          </a:p>
        </p:txBody>
      </p:sp>
      <p:sp>
        <p:nvSpPr>
          <p:cNvPr id="59" name="Text Placeholder 4">
            <a:extLst>
              <a:ext uri="{FF2B5EF4-FFF2-40B4-BE49-F238E27FC236}">
                <a16:creationId xmlns:a16="http://schemas.microsoft.com/office/drawing/2014/main" id="{EAA9670B-CF3B-4A1C-A17C-ADFF7FA79AC3}"/>
              </a:ext>
            </a:extLst>
          </p:cNvPr>
          <p:cNvSpPr txBox="1">
            <a:spLocks/>
          </p:cNvSpPr>
          <p:nvPr/>
        </p:nvSpPr>
        <p:spPr>
          <a:xfrm>
            <a:off x="683999" y="1397243"/>
            <a:ext cx="8736225" cy="360000"/>
          </a:xfrm>
          <a:prstGeom prst="rect">
            <a:avLst/>
          </a:prstGeom>
          <a:solidFill>
            <a:schemeClr val="tx2">
              <a:alpha val="70000"/>
            </a:schemeClr>
          </a:solidFill>
        </p:spPr>
        <p:txBody>
          <a:bodyPr vert="horz" lIns="0" tIns="0" rIns="0" bIns="0" rtlCol="0" anchor="ctr">
            <a:noAutofit/>
          </a:bodyPr>
          <a:lstStyle>
            <a:lvl1pPr marL="0" indent="0" algn="ctr" defTabSz="914400" rtl="0" eaLnBrk="1" latinLnBrk="0" hangingPunct="1">
              <a:lnSpc>
                <a:spcPct val="100000"/>
              </a:lnSpc>
              <a:spcBef>
                <a:spcPts val="0"/>
              </a:spcBef>
              <a:spcAft>
                <a:spcPts val="1000"/>
              </a:spcAft>
              <a:buClr>
                <a:schemeClr val="accent2"/>
              </a:buClr>
              <a:buFont typeface="Arial" panose="020B0604020202020204" pitchFamily="34" charset="0"/>
              <a:buNone/>
              <a:defRPr sz="2400" b="1" kern="1200" cap="all"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b="0">
                <a:solidFill>
                  <a:schemeClr val="bg1">
                    <a:lumMod val="95000"/>
                  </a:schemeClr>
                </a:solidFill>
              </a:rPr>
              <a:t>Chi-square test for </a:t>
            </a:r>
            <a:r>
              <a:rPr lang="en-US" sz="1800">
                <a:solidFill>
                  <a:schemeClr val="accent1">
                    <a:lumMod val="60000"/>
                    <a:lumOff val="40000"/>
                  </a:schemeClr>
                </a:solidFill>
              </a:rPr>
              <a:t>income</a:t>
            </a:r>
            <a:r>
              <a:rPr lang="en-US" sz="1800">
                <a:solidFill>
                  <a:schemeClr val="bg1">
                    <a:lumMod val="95000"/>
                  </a:schemeClr>
                </a:solidFill>
              </a:rPr>
              <a:t> </a:t>
            </a:r>
            <a:r>
              <a:rPr lang="en-US" sz="1800" b="0">
                <a:solidFill>
                  <a:schemeClr val="bg1">
                    <a:lumMod val="95000"/>
                  </a:schemeClr>
                </a:solidFill>
              </a:rPr>
              <a:t>AND </a:t>
            </a:r>
            <a:r>
              <a:rPr lang="en-US" sz="1800">
                <a:solidFill>
                  <a:schemeClr val="accent1">
                    <a:lumMod val="60000"/>
                    <a:lumOff val="40000"/>
                  </a:schemeClr>
                </a:solidFill>
              </a:rPr>
              <a:t>BELIEFS ON CANCER PREVENTION</a:t>
            </a:r>
            <a:endParaRPr lang="en-US" sz="1800" b="0">
              <a:solidFill>
                <a:schemeClr val="accent1">
                  <a:lumMod val="60000"/>
                  <a:lumOff val="40000"/>
                </a:schemeClr>
              </a:solidFill>
            </a:endParaRPr>
          </a:p>
        </p:txBody>
      </p:sp>
      <p:graphicFrame>
        <p:nvGraphicFramePr>
          <p:cNvPr id="74" name="Table 73">
            <a:extLst>
              <a:ext uri="{FF2B5EF4-FFF2-40B4-BE49-F238E27FC236}">
                <a16:creationId xmlns:a16="http://schemas.microsoft.com/office/drawing/2014/main" id="{D1D693B9-A587-49E8-AF64-29C307AA4216}"/>
              </a:ext>
            </a:extLst>
          </p:cNvPr>
          <p:cNvGraphicFramePr>
            <a:graphicFrameLocks noGrp="1"/>
          </p:cNvGraphicFramePr>
          <p:nvPr>
            <p:extLst>
              <p:ext uri="{D42A27DB-BD31-4B8C-83A1-F6EECF244321}">
                <p14:modId xmlns:p14="http://schemas.microsoft.com/office/powerpoint/2010/main" val="2165188694"/>
              </p:ext>
            </p:extLst>
          </p:nvPr>
        </p:nvGraphicFramePr>
        <p:xfrm>
          <a:off x="1980164" y="3219557"/>
          <a:ext cx="8231672" cy="1407034"/>
        </p:xfrm>
        <a:graphic>
          <a:graphicData uri="http://schemas.openxmlformats.org/drawingml/2006/table">
            <a:tbl>
              <a:tblPr firstRow="1">
                <a:tableStyleId>{5C22544A-7EE6-4342-B048-85BDC9FD1C3A}</a:tableStyleId>
              </a:tblPr>
              <a:tblGrid>
                <a:gridCol w="2057918">
                  <a:extLst>
                    <a:ext uri="{9D8B030D-6E8A-4147-A177-3AD203B41FA5}">
                      <a16:colId xmlns:a16="http://schemas.microsoft.com/office/drawing/2014/main" val="883291324"/>
                    </a:ext>
                  </a:extLst>
                </a:gridCol>
                <a:gridCol w="2057918">
                  <a:extLst>
                    <a:ext uri="{9D8B030D-6E8A-4147-A177-3AD203B41FA5}">
                      <a16:colId xmlns:a16="http://schemas.microsoft.com/office/drawing/2014/main" val="355586360"/>
                    </a:ext>
                  </a:extLst>
                </a:gridCol>
                <a:gridCol w="2057918">
                  <a:extLst>
                    <a:ext uri="{9D8B030D-6E8A-4147-A177-3AD203B41FA5}">
                      <a16:colId xmlns:a16="http://schemas.microsoft.com/office/drawing/2014/main" val="2161393824"/>
                    </a:ext>
                  </a:extLst>
                </a:gridCol>
                <a:gridCol w="2057918">
                  <a:extLst>
                    <a:ext uri="{9D8B030D-6E8A-4147-A177-3AD203B41FA5}">
                      <a16:colId xmlns:a16="http://schemas.microsoft.com/office/drawing/2014/main" val="3353426486"/>
                    </a:ext>
                  </a:extLst>
                </a:gridCol>
              </a:tblGrid>
              <a:tr h="750462">
                <a:tc>
                  <a:txBody>
                    <a:bodyPr/>
                    <a:lstStyle/>
                    <a:p>
                      <a:pPr algn="ctr"/>
                      <a:r>
                        <a:rPr lang="en-US" sz="1600" b="1">
                          <a:solidFill>
                            <a:sysClr val="windowText" lastClr="000000"/>
                          </a:solidFill>
                          <a:latin typeface="+mj-lt"/>
                          <a:ea typeface="Lato" panose="020F0502020204030203" pitchFamily="34" charset="0"/>
                          <a:cs typeface="Lato" panose="020F0502020204030203" pitchFamily="34" charset="0"/>
                        </a:rPr>
                        <a:t>P-value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ysClr val="windowText" lastClr="000000"/>
                          </a:solidFill>
                          <a:latin typeface="+mj-lt"/>
                          <a:ea typeface="Lato" panose="020F0502020204030203" pitchFamily="34" charset="0"/>
                          <a:cs typeface="Lato" panose="020F0502020204030203" pitchFamily="34" charset="0"/>
                        </a:rPr>
                        <a:t>Degrees of Freedom</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b="1">
                          <a:solidFill>
                            <a:sysClr val="windowText" lastClr="000000"/>
                          </a:solidFill>
                          <a:latin typeface="+mj-lt"/>
                          <a:ea typeface="Lato" panose="020F0502020204030203" pitchFamily="34" charset="0"/>
                          <a:cs typeface="Lato" panose="020F0502020204030203" pitchFamily="34" charset="0"/>
                        </a:rPr>
                        <a:t>Chi Square Statistic</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b="1">
                          <a:solidFill>
                            <a:sysClr val="windowText" lastClr="000000"/>
                          </a:solidFill>
                          <a:latin typeface="+mj-lt"/>
                          <a:ea typeface="Lato" panose="020F0502020204030203" pitchFamily="34" charset="0"/>
                          <a:cs typeface="Lato" panose="020F0502020204030203" pitchFamily="34" charset="0"/>
                        </a:rPr>
                        <a:t>Chi Critical Value </a:t>
                      </a:r>
                      <a:r>
                        <a:rPr lang="en-US" sz="1200" b="1">
                          <a:solidFill>
                            <a:sysClr val="windowText" lastClr="000000"/>
                          </a:solidFill>
                          <a:latin typeface="+mj-lt"/>
                          <a:ea typeface="Lato" panose="020F0502020204030203" pitchFamily="34" charset="0"/>
                          <a:cs typeface="Lato" panose="020F0502020204030203" pitchFamily="34" charset="0"/>
                        </a:rPr>
                        <a:t>(99% significance)</a:t>
                      </a:r>
                      <a:endParaRPr lang="en-US" sz="1600" b="1">
                        <a:solidFill>
                          <a:sysClr val="windowText" lastClr="000000"/>
                        </a:solidFill>
                        <a:latin typeface="+mj-lt"/>
                        <a:ea typeface="Lato" panose="020F0502020204030203" pitchFamily="34" charset="0"/>
                        <a:cs typeface="Lato" panose="020F050202020403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018180050"/>
                  </a:ext>
                </a:extLst>
              </a:tr>
              <a:tr h="656572">
                <a:tc>
                  <a:txBody>
                    <a:bodyPr/>
                    <a:lstStyle/>
                    <a:p>
                      <a:pPr algn="ctr"/>
                      <a:r>
                        <a:rPr lang="en-US" sz="1400" b="0">
                          <a:solidFill>
                            <a:schemeClr val="tx1"/>
                          </a:solidFill>
                          <a:latin typeface="+mj-lt"/>
                          <a:ea typeface="Lato" panose="020F0502020204030203" pitchFamily="34" charset="0"/>
                          <a:cs typeface="Lato" panose="020F0502020204030203" pitchFamily="34" charset="0"/>
                        </a:rPr>
                        <a:t>1.51e-31</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b="0">
                          <a:solidFill>
                            <a:schemeClr val="tx1"/>
                          </a:solidFill>
                          <a:latin typeface="+mj-lt"/>
                          <a:ea typeface="Lato" panose="020F0502020204030203" pitchFamily="34" charset="0"/>
                          <a:cs typeface="Lato" panose="020F0502020204030203" pitchFamily="34" charset="0"/>
                        </a:rPr>
                        <a:t>24</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b="0">
                          <a:solidFill>
                            <a:schemeClr val="tx1"/>
                          </a:solidFill>
                          <a:latin typeface="+mj-lt"/>
                          <a:ea typeface="Lato" panose="020F0502020204030203" pitchFamily="34" charset="0"/>
                          <a:cs typeface="Lato" panose="020F0502020204030203" pitchFamily="34" charset="0"/>
                        </a:rPr>
                        <a:t>209.471</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b="0">
                          <a:solidFill>
                            <a:schemeClr val="tx1"/>
                          </a:solidFill>
                          <a:latin typeface="+mj-lt"/>
                          <a:ea typeface="Lato" panose="020F0502020204030203" pitchFamily="34" charset="0"/>
                          <a:cs typeface="Lato" panose="020F0502020204030203" pitchFamily="34" charset="0"/>
                        </a:rPr>
                        <a:t>42.98</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1004110"/>
                  </a:ext>
                </a:extLst>
              </a:tr>
            </a:tbl>
          </a:graphicData>
        </a:graphic>
      </p:graphicFrame>
      <p:sp>
        <p:nvSpPr>
          <p:cNvPr id="73" name="TextBox 72">
            <a:extLst>
              <a:ext uri="{FF2B5EF4-FFF2-40B4-BE49-F238E27FC236}">
                <a16:creationId xmlns:a16="http://schemas.microsoft.com/office/drawing/2014/main" id="{43F18156-8ADB-4178-906A-6EF791309030}"/>
              </a:ext>
            </a:extLst>
          </p:cNvPr>
          <p:cNvSpPr txBox="1"/>
          <p:nvPr/>
        </p:nvSpPr>
        <p:spPr>
          <a:xfrm>
            <a:off x="965343" y="6008487"/>
            <a:ext cx="10261314" cy="400110"/>
          </a:xfrm>
          <a:prstGeom prst="rect">
            <a:avLst/>
          </a:prstGeom>
          <a:noFill/>
        </p:spPr>
        <p:txBody>
          <a:bodyPr wrap="square" rtlCol="0">
            <a:spAutoFit/>
          </a:bodyPr>
          <a:lstStyle/>
          <a:p>
            <a:pPr algn="ctr"/>
            <a:r>
              <a:rPr lang="en-US" sz="2000" b="1">
                <a:solidFill>
                  <a:schemeClr val="accent1"/>
                </a:solidFill>
              </a:rPr>
              <a:t>Conclusion: There </a:t>
            </a:r>
            <a:r>
              <a:rPr lang="en-US" sz="2000" b="1" i="1">
                <a:solidFill>
                  <a:schemeClr val="accent1"/>
                </a:solidFill>
              </a:rPr>
              <a:t>is</a:t>
            </a:r>
            <a:r>
              <a:rPr lang="en-US" sz="2000" b="1">
                <a:solidFill>
                  <a:schemeClr val="accent1"/>
                </a:solidFill>
              </a:rPr>
              <a:t> correlation between education and cancer prevention beliefs.</a:t>
            </a:r>
            <a:endParaRPr lang="en-US" sz="2000">
              <a:solidFill>
                <a:schemeClr val="accent1"/>
              </a:solidFill>
            </a:endParaRPr>
          </a:p>
        </p:txBody>
      </p:sp>
    </p:spTree>
    <p:extLst>
      <p:ext uri="{BB962C8B-B14F-4D97-AF65-F5344CB8AC3E}">
        <p14:creationId xmlns:p14="http://schemas.microsoft.com/office/powerpoint/2010/main" val="324669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47343" y="1281852"/>
            <a:ext cx="6903253" cy="4622238"/>
          </a:xfrm>
          <a:gradFill>
            <a:gsLst>
              <a:gs pos="0">
                <a:schemeClr val="tx2"/>
              </a:gs>
              <a:gs pos="100000">
                <a:schemeClr val="accent2"/>
              </a:gs>
            </a:gsLst>
            <a:lin ang="14400000" scaled="0"/>
          </a:gradFill>
        </p:spPr>
        <p:txBody>
          <a:bodyPr/>
          <a:lstStyle/>
          <a:p>
            <a:r>
              <a:rPr lang="en-US"/>
              <a:t>We sought to understand more about who believes that cancer is not preventable and why.</a:t>
            </a:r>
          </a:p>
          <a:p>
            <a:r>
              <a:rPr lang="en-US" sz="1800" b="1">
                <a:solidFill>
                  <a:schemeClr val="accent1"/>
                </a:solidFill>
              </a:rPr>
              <a:t>Question 1:</a:t>
            </a:r>
            <a:r>
              <a:rPr lang="en-US" sz="1800" b="1"/>
              <a:t> Are beliefs about cancer prevention influenced by demographic characteristics like age, education, and income?</a:t>
            </a:r>
          </a:p>
          <a:p>
            <a:r>
              <a:rPr lang="en-US" sz="1800" b="1">
                <a:solidFill>
                  <a:schemeClr val="accent1"/>
                </a:solidFill>
              </a:rPr>
              <a:t>Question 2:</a:t>
            </a:r>
            <a:r>
              <a:rPr lang="en-US" sz="1800">
                <a:solidFill>
                  <a:schemeClr val="accent1"/>
                </a:solidFill>
              </a:rPr>
              <a:t> </a:t>
            </a:r>
            <a:r>
              <a:rPr lang="en-US" sz="1800" b="1"/>
              <a:t>What other factors influence whether someone believes that cancer is preventable? </a:t>
            </a:r>
          </a:p>
          <a:p>
            <a:endParaRPr lang="en-US" b="1"/>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70207" y="1656758"/>
            <a:ext cx="4585966" cy="1008000"/>
          </a:xfrm>
        </p:spPr>
        <p:txBody>
          <a:bodyPr/>
          <a:lstStyle/>
          <a:p>
            <a:r>
              <a:rPr lang="en-US"/>
              <a:t>SMART</a:t>
            </a:r>
            <a:br>
              <a:rPr lang="en-US"/>
            </a:br>
            <a:r>
              <a:rPr lang="en-US" cap="none"/>
              <a:t>Questions</a:t>
            </a:r>
            <a:endParaRPr lang="en-US"/>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93360" y="285948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1906881"/>
            <a:ext cx="362015" cy="584791"/>
            <a:chOff x="1684741" y="3186736"/>
            <a:chExt cx="530027" cy="856193"/>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6"/>
              <a:ext cx="530027" cy="550413"/>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12</a:t>
            </a:fld>
            <a:endParaRPr lang="en-US"/>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1742409"/>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227FE2F-4353-4224-B503-70C7FBC4CBF5}"/>
              </a:ext>
            </a:extLst>
          </p:cNvPr>
          <p:cNvSpPr/>
          <p:nvPr/>
        </p:nvSpPr>
        <p:spPr>
          <a:xfrm>
            <a:off x="1569877" y="3733855"/>
            <a:ext cx="5980454" cy="81496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25109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3.7037E-6 L -0.00026 0.12477 " pathEditMode="relative" rAng="0" ptsTypes="AA">
                                      <p:cBhvr>
                                        <p:cTn id="6" dur="2000" fill="hold"/>
                                        <p:tgtEl>
                                          <p:spTgt spid="18"/>
                                        </p:tgtEl>
                                        <p:attrNameLst>
                                          <p:attrName>ppt_x</p:attrName>
                                          <p:attrName>ppt_y</p:attrName>
                                        </p:attrNameLst>
                                      </p:cBhvr>
                                      <p:rCtr x="-13" y="6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9FBC09-5A84-45A9-B63B-5DEAA4BE7605}"/>
              </a:ext>
            </a:extLst>
          </p:cNvPr>
          <p:cNvSpPr>
            <a:spLocks noGrp="1"/>
          </p:cNvSpPr>
          <p:nvPr>
            <p:ph type="title"/>
          </p:nvPr>
        </p:nvSpPr>
        <p:spPr/>
        <p:txBody>
          <a:bodyPr/>
          <a:lstStyle/>
          <a:p>
            <a:r>
              <a:rPr lang="en-US"/>
              <a:t>FEATURE SELECTION</a:t>
            </a:r>
          </a:p>
        </p:txBody>
      </p:sp>
      <p:sp>
        <p:nvSpPr>
          <p:cNvPr id="4" name="Content Placeholder 3">
            <a:extLst>
              <a:ext uri="{FF2B5EF4-FFF2-40B4-BE49-F238E27FC236}">
                <a16:creationId xmlns:a16="http://schemas.microsoft.com/office/drawing/2014/main" id="{199A93DB-B3B6-47AF-84B6-0AE60CEEF594}"/>
              </a:ext>
            </a:extLst>
          </p:cNvPr>
          <p:cNvSpPr>
            <a:spLocks noGrp="1"/>
          </p:cNvSpPr>
          <p:nvPr>
            <p:ph idx="1"/>
          </p:nvPr>
        </p:nvSpPr>
        <p:spPr>
          <a:xfrm>
            <a:off x="722099" y="1775219"/>
            <a:ext cx="10520667" cy="4634290"/>
          </a:xfrm>
        </p:spPr>
        <p:txBody>
          <a:bodyPr/>
          <a:lstStyle/>
          <a:p>
            <a:pPr marL="285750" indent="-285750">
              <a:buFont typeface="Arial" panose="020B0604020202020204" pitchFamily="34" charset="0"/>
              <a:buChar char="•"/>
            </a:pPr>
            <a:r>
              <a:rPr lang="en-US" sz="1800" b="1" noProof="1">
                <a:latin typeface="Gill Sans MT" panose="020B0502020104020203" pitchFamily="34" charset="0"/>
              </a:rPr>
              <a:t>The HINTS dataset had more than 370 features. How do we know which to analyze?</a:t>
            </a:r>
          </a:p>
          <a:p>
            <a:pPr marL="285750" indent="-285750">
              <a:buFont typeface="Arial" panose="020B0604020202020204" pitchFamily="34" charset="0"/>
              <a:buChar char="•"/>
            </a:pPr>
            <a:r>
              <a:rPr lang="en-US" sz="1800" b="1" noProof="1">
                <a:latin typeface="Gill Sans MT" panose="020B0502020104020203" pitchFamily="34" charset="0"/>
              </a:rPr>
              <a:t>Feature selection techniques:</a:t>
            </a:r>
          </a:p>
          <a:p>
            <a:pPr marL="733425" lvl="1" indent="-285750">
              <a:buFont typeface="Arial" panose="020B0604020202020204" pitchFamily="34" charset="0"/>
              <a:buChar char="•"/>
            </a:pPr>
            <a:r>
              <a:rPr lang="en-US" sz="1200" b="1" noProof="1">
                <a:solidFill>
                  <a:schemeClr val="accent2"/>
                </a:solidFill>
                <a:latin typeface="+mj-lt"/>
              </a:rPr>
              <a:t>Filtering Highly Correlated Variables</a:t>
            </a:r>
          </a:p>
          <a:p>
            <a:pPr marL="733425" lvl="1" indent="-285750">
              <a:buFont typeface="Arial" panose="020B0604020202020204" pitchFamily="34" charset="0"/>
              <a:buChar char="•"/>
            </a:pPr>
            <a:r>
              <a:rPr lang="en-US" sz="1200" b="1" noProof="1">
                <a:solidFill>
                  <a:schemeClr val="accent2"/>
                </a:solidFill>
                <a:latin typeface="+mj-lt"/>
              </a:rPr>
              <a:t>Chi Square Tests</a:t>
            </a:r>
          </a:p>
        </p:txBody>
      </p:sp>
      <p:sp>
        <p:nvSpPr>
          <p:cNvPr id="5" name="Slide Number Placeholder 4">
            <a:extLst>
              <a:ext uri="{FF2B5EF4-FFF2-40B4-BE49-F238E27FC236}">
                <a16:creationId xmlns:a16="http://schemas.microsoft.com/office/drawing/2014/main" id="{D3927B38-2109-4A32-9B61-7046301BA0E5}"/>
              </a:ext>
            </a:extLst>
          </p:cNvPr>
          <p:cNvSpPr>
            <a:spLocks noGrp="1"/>
          </p:cNvSpPr>
          <p:nvPr>
            <p:ph type="sldNum" sz="quarter" idx="11"/>
          </p:nvPr>
        </p:nvSpPr>
        <p:spPr/>
        <p:txBody>
          <a:bodyPr/>
          <a:lstStyle/>
          <a:p>
            <a:fld id="{EECC7194-A4D0-457B-9D3E-53681723AFF7}" type="slidenum">
              <a:rPr lang="en-US" smtClean="0"/>
              <a:pPr/>
              <a:t>13</a:t>
            </a:fld>
            <a:endParaRPr lang="en-US"/>
          </a:p>
        </p:txBody>
      </p:sp>
      <p:sp>
        <p:nvSpPr>
          <p:cNvPr id="11" name="object 7" descr="Beige rectangle">
            <a:extLst>
              <a:ext uri="{FF2B5EF4-FFF2-40B4-BE49-F238E27FC236}">
                <a16:creationId xmlns:a16="http://schemas.microsoft.com/office/drawing/2014/main" id="{0EF37AB9-30F5-41E6-9478-F4DEF99FA9B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spTree>
    <p:extLst>
      <p:ext uri="{BB962C8B-B14F-4D97-AF65-F5344CB8AC3E}">
        <p14:creationId xmlns:p14="http://schemas.microsoft.com/office/powerpoint/2010/main" val="1451099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C10724-D7DF-4A2D-849C-460AB47CABA6}"/>
              </a:ext>
            </a:extLst>
          </p:cNvPr>
          <p:cNvSpPr>
            <a:spLocks noGrp="1"/>
          </p:cNvSpPr>
          <p:nvPr>
            <p:ph type="sldNum" sz="quarter" idx="11"/>
          </p:nvPr>
        </p:nvSpPr>
        <p:spPr/>
        <p:txBody>
          <a:bodyPr/>
          <a:lstStyle/>
          <a:p>
            <a:fld id="{EECC7194-A4D0-457B-9D3E-53681723AFF7}" type="slidenum">
              <a:rPr lang="en-US" smtClean="0"/>
              <a:pPr/>
              <a:t>14</a:t>
            </a:fld>
            <a:endParaRPr lang="en-US"/>
          </a:p>
        </p:txBody>
      </p:sp>
      <p:graphicFrame>
        <p:nvGraphicFramePr>
          <p:cNvPr id="15" name="Table 14">
            <a:extLst>
              <a:ext uri="{FF2B5EF4-FFF2-40B4-BE49-F238E27FC236}">
                <a16:creationId xmlns:a16="http://schemas.microsoft.com/office/drawing/2014/main" id="{3B0DB45B-D6B4-4F15-A33C-FFA2C144DE7D}"/>
              </a:ext>
            </a:extLst>
          </p:cNvPr>
          <p:cNvGraphicFramePr>
            <a:graphicFrameLocks noGrp="1"/>
          </p:cNvGraphicFramePr>
          <p:nvPr>
            <p:extLst>
              <p:ext uri="{D42A27DB-BD31-4B8C-83A1-F6EECF244321}">
                <p14:modId xmlns:p14="http://schemas.microsoft.com/office/powerpoint/2010/main" val="3717148197"/>
              </p:ext>
            </p:extLst>
          </p:nvPr>
        </p:nvGraphicFramePr>
        <p:xfrm>
          <a:off x="165464" y="853440"/>
          <a:ext cx="11834953" cy="5658796"/>
        </p:xfrm>
        <a:graphic>
          <a:graphicData uri="http://schemas.openxmlformats.org/drawingml/2006/table">
            <a:tbl>
              <a:tblPr/>
              <a:tblGrid>
                <a:gridCol w="910381">
                  <a:extLst>
                    <a:ext uri="{9D8B030D-6E8A-4147-A177-3AD203B41FA5}">
                      <a16:colId xmlns:a16="http://schemas.microsoft.com/office/drawing/2014/main" val="3457818134"/>
                    </a:ext>
                  </a:extLst>
                </a:gridCol>
                <a:gridCol w="910381">
                  <a:extLst>
                    <a:ext uri="{9D8B030D-6E8A-4147-A177-3AD203B41FA5}">
                      <a16:colId xmlns:a16="http://schemas.microsoft.com/office/drawing/2014/main" val="3365508434"/>
                    </a:ext>
                  </a:extLst>
                </a:gridCol>
                <a:gridCol w="910381">
                  <a:extLst>
                    <a:ext uri="{9D8B030D-6E8A-4147-A177-3AD203B41FA5}">
                      <a16:colId xmlns:a16="http://schemas.microsoft.com/office/drawing/2014/main" val="2921022527"/>
                    </a:ext>
                  </a:extLst>
                </a:gridCol>
                <a:gridCol w="910381">
                  <a:extLst>
                    <a:ext uri="{9D8B030D-6E8A-4147-A177-3AD203B41FA5}">
                      <a16:colId xmlns:a16="http://schemas.microsoft.com/office/drawing/2014/main" val="4122026626"/>
                    </a:ext>
                  </a:extLst>
                </a:gridCol>
                <a:gridCol w="910381">
                  <a:extLst>
                    <a:ext uri="{9D8B030D-6E8A-4147-A177-3AD203B41FA5}">
                      <a16:colId xmlns:a16="http://schemas.microsoft.com/office/drawing/2014/main" val="2380013523"/>
                    </a:ext>
                  </a:extLst>
                </a:gridCol>
                <a:gridCol w="910381">
                  <a:extLst>
                    <a:ext uri="{9D8B030D-6E8A-4147-A177-3AD203B41FA5}">
                      <a16:colId xmlns:a16="http://schemas.microsoft.com/office/drawing/2014/main" val="637123323"/>
                    </a:ext>
                  </a:extLst>
                </a:gridCol>
                <a:gridCol w="910381">
                  <a:extLst>
                    <a:ext uri="{9D8B030D-6E8A-4147-A177-3AD203B41FA5}">
                      <a16:colId xmlns:a16="http://schemas.microsoft.com/office/drawing/2014/main" val="232592414"/>
                    </a:ext>
                  </a:extLst>
                </a:gridCol>
                <a:gridCol w="910381">
                  <a:extLst>
                    <a:ext uri="{9D8B030D-6E8A-4147-A177-3AD203B41FA5}">
                      <a16:colId xmlns:a16="http://schemas.microsoft.com/office/drawing/2014/main" val="3067296630"/>
                    </a:ext>
                  </a:extLst>
                </a:gridCol>
                <a:gridCol w="910381">
                  <a:extLst>
                    <a:ext uri="{9D8B030D-6E8A-4147-A177-3AD203B41FA5}">
                      <a16:colId xmlns:a16="http://schemas.microsoft.com/office/drawing/2014/main" val="2106264607"/>
                    </a:ext>
                  </a:extLst>
                </a:gridCol>
                <a:gridCol w="910381">
                  <a:extLst>
                    <a:ext uri="{9D8B030D-6E8A-4147-A177-3AD203B41FA5}">
                      <a16:colId xmlns:a16="http://schemas.microsoft.com/office/drawing/2014/main" val="3094906862"/>
                    </a:ext>
                  </a:extLst>
                </a:gridCol>
                <a:gridCol w="910381">
                  <a:extLst>
                    <a:ext uri="{9D8B030D-6E8A-4147-A177-3AD203B41FA5}">
                      <a16:colId xmlns:a16="http://schemas.microsoft.com/office/drawing/2014/main" val="3201480895"/>
                    </a:ext>
                  </a:extLst>
                </a:gridCol>
                <a:gridCol w="910381">
                  <a:extLst>
                    <a:ext uri="{9D8B030D-6E8A-4147-A177-3AD203B41FA5}">
                      <a16:colId xmlns:a16="http://schemas.microsoft.com/office/drawing/2014/main" val="1953568664"/>
                    </a:ext>
                  </a:extLst>
                </a:gridCol>
                <a:gridCol w="910381">
                  <a:extLst>
                    <a:ext uri="{9D8B030D-6E8A-4147-A177-3AD203B41FA5}">
                      <a16:colId xmlns:a16="http://schemas.microsoft.com/office/drawing/2014/main" val="3265195534"/>
                    </a:ext>
                  </a:extLst>
                </a:gridCol>
              </a:tblGrid>
              <a:tr h="435292">
                <a:tc>
                  <a:txBody>
                    <a:bodyPr/>
                    <a:lstStyle/>
                    <a:p>
                      <a:pPr algn="l" fontAlgn="b"/>
                      <a:endParaRPr lang="en-US" sz="1050" b="0" i="0" u="none" strike="noStrike">
                        <a:solidFill>
                          <a:srgbClr val="000000"/>
                        </a:solidFill>
                        <a:effectLst/>
                        <a:latin typeface="Gill Sans MT" panose="020B0502020104020203" pitchFamily="34" charset="0"/>
                      </a:endParaRPr>
                    </a:p>
                  </a:txBody>
                  <a:tcPr marL="4660" marR="4660" marT="4660" marB="0" anchor="b">
                    <a:lnL>
                      <a:noFill/>
                    </a:lnL>
                    <a:lnR>
                      <a:noFill/>
                    </a:lnR>
                    <a:lnT>
                      <a:noFill/>
                    </a:lnT>
                    <a:lnB>
                      <a:noFill/>
                    </a:lnB>
                  </a:tcPr>
                </a:tc>
                <a:tc>
                  <a:txBody>
                    <a:bodyPr/>
                    <a:lstStyle/>
                    <a:p>
                      <a:pPr algn="l" fontAlgn="b"/>
                      <a:r>
                        <a:rPr lang="en-US" sz="1050" b="0" i="0" u="none" strike="noStrike" err="1">
                          <a:solidFill>
                            <a:srgbClr val="000000"/>
                          </a:solidFill>
                          <a:effectLst/>
                          <a:latin typeface="Gill Sans MT" panose="020B0502020104020203" pitchFamily="34" charset="0"/>
                        </a:rPr>
                        <a:t>chancegetcancernodx</a:t>
                      </a:r>
                      <a:endParaRPr lang="en-US" sz="1050" b="0" i="0" u="none" strike="noStrike">
                        <a:solidFill>
                          <a:srgbClr val="000000"/>
                        </a:solidFill>
                        <a:effectLst/>
                        <a:latin typeface="Gill Sans MT" panose="020B0502020104020203" pitchFamily="34" charset="0"/>
                      </a:endParaRPr>
                    </a:p>
                  </a:txBody>
                  <a:tcPr marL="4660" marR="4660" marT="4660" marB="0" anchor="b">
                    <a:lnL>
                      <a:noFill/>
                    </a:lnL>
                    <a:lnR>
                      <a:noFill/>
                    </a:lnR>
                    <a:lnT>
                      <a:noFill/>
                    </a:lnT>
                    <a:lnB>
                      <a:noFill/>
                    </a:lnB>
                  </a:tcPr>
                </a:tc>
                <a:tc>
                  <a:txBody>
                    <a:bodyPr/>
                    <a:lstStyle/>
                    <a:p>
                      <a:pPr algn="l" fontAlgn="b"/>
                      <a:r>
                        <a:rPr lang="en-US" sz="1050" b="0" i="0" u="none" strike="noStrike">
                          <a:solidFill>
                            <a:srgbClr val="000000"/>
                          </a:solidFill>
                          <a:effectLst/>
                          <a:latin typeface="Gill Sans MT" panose="020B0502020104020203" pitchFamily="34" charset="0"/>
                        </a:rPr>
                        <a:t>freqworrycancernodx</a:t>
                      </a:r>
                    </a:p>
                  </a:txBody>
                  <a:tcPr marL="4660" marR="4660" marT="4660" marB="0" anchor="b">
                    <a:lnL>
                      <a:noFill/>
                    </a:lnL>
                    <a:lnR>
                      <a:noFill/>
                    </a:lnR>
                    <a:lnT>
                      <a:noFill/>
                    </a:lnT>
                    <a:lnB>
                      <a:noFill/>
                    </a:lnB>
                  </a:tcPr>
                </a:tc>
                <a:tc>
                  <a:txBody>
                    <a:bodyPr/>
                    <a:lstStyle/>
                    <a:p>
                      <a:pPr algn="l" fontAlgn="b"/>
                      <a:r>
                        <a:rPr lang="en-US" sz="1050" b="0" i="0" u="none" strike="noStrike">
                          <a:solidFill>
                            <a:srgbClr val="000000"/>
                          </a:solidFill>
                          <a:effectLst/>
                          <a:latin typeface="Gill Sans MT" panose="020B0502020104020203" pitchFamily="34" charset="0"/>
                        </a:rPr>
                        <a:t>familyeverhadcancer</a:t>
                      </a:r>
                    </a:p>
                  </a:txBody>
                  <a:tcPr marL="4660" marR="4660" marT="4660" marB="0" anchor="b">
                    <a:lnL>
                      <a:noFill/>
                    </a:lnL>
                    <a:lnR>
                      <a:noFill/>
                    </a:lnR>
                    <a:lnT>
                      <a:noFill/>
                    </a:lnT>
                    <a:lnB>
                      <a:noFill/>
                    </a:lnB>
                  </a:tcPr>
                </a:tc>
                <a:tc>
                  <a:txBody>
                    <a:bodyPr/>
                    <a:lstStyle/>
                    <a:p>
                      <a:pPr algn="l" fontAlgn="b"/>
                      <a:r>
                        <a:rPr lang="en-US" sz="1050" b="0" i="0" u="none" strike="noStrike">
                          <a:solidFill>
                            <a:srgbClr val="000000"/>
                          </a:solidFill>
                          <a:effectLst/>
                          <a:latin typeface="Gill Sans MT" panose="020B0502020104020203" pitchFamily="34" charset="0"/>
                        </a:rPr>
                        <a:t>everythingcausecancer</a:t>
                      </a:r>
                    </a:p>
                  </a:txBody>
                  <a:tcPr marL="4660" marR="4660" marT="4660" marB="0" anchor="b">
                    <a:lnL>
                      <a:noFill/>
                    </a:lnL>
                    <a:lnR>
                      <a:noFill/>
                    </a:lnR>
                    <a:lnT>
                      <a:noFill/>
                    </a:lnT>
                    <a:lnB>
                      <a:noFill/>
                    </a:lnB>
                  </a:tcPr>
                </a:tc>
                <a:tc>
                  <a:txBody>
                    <a:bodyPr/>
                    <a:lstStyle/>
                    <a:p>
                      <a:pPr algn="l" fontAlgn="b"/>
                      <a:r>
                        <a:rPr lang="en-US" sz="1050" b="0" i="0" u="none" strike="noStrike">
                          <a:solidFill>
                            <a:srgbClr val="000000"/>
                          </a:solidFill>
                          <a:effectLst/>
                          <a:latin typeface="Gill Sans MT" panose="020B0502020104020203" pitchFamily="34" charset="0"/>
                        </a:rPr>
                        <a:t>toomanyrecommendations</a:t>
                      </a:r>
                    </a:p>
                  </a:txBody>
                  <a:tcPr marL="4660" marR="4660" marT="4660" marB="0" anchor="b">
                    <a:lnL>
                      <a:noFill/>
                    </a:lnL>
                    <a:lnR>
                      <a:noFill/>
                    </a:lnR>
                    <a:lnT>
                      <a:noFill/>
                    </a:lnT>
                    <a:lnB>
                      <a:noFill/>
                    </a:lnB>
                  </a:tcPr>
                </a:tc>
                <a:tc>
                  <a:txBody>
                    <a:bodyPr/>
                    <a:lstStyle/>
                    <a:p>
                      <a:pPr algn="l" fontAlgn="b"/>
                      <a:r>
                        <a:rPr lang="en-US" sz="1050" b="0" i="0" u="none" strike="noStrike" err="1">
                          <a:solidFill>
                            <a:srgbClr val="000000"/>
                          </a:solidFill>
                          <a:effectLst/>
                          <a:latin typeface="Gill Sans MT" panose="020B0502020104020203" pitchFamily="34" charset="0"/>
                        </a:rPr>
                        <a:t>cancersign_unexpbleeding</a:t>
                      </a:r>
                      <a:endParaRPr lang="en-US" sz="1050" b="0" i="0" u="none" strike="noStrike">
                        <a:solidFill>
                          <a:srgbClr val="000000"/>
                        </a:solidFill>
                        <a:effectLst/>
                        <a:latin typeface="Gill Sans MT" panose="020B0502020104020203" pitchFamily="34" charset="0"/>
                      </a:endParaRPr>
                    </a:p>
                  </a:txBody>
                  <a:tcPr marL="4660" marR="4660" marT="4660" marB="0" anchor="b">
                    <a:lnL>
                      <a:noFill/>
                    </a:lnL>
                    <a:lnR>
                      <a:noFill/>
                    </a:lnR>
                    <a:lnT>
                      <a:noFill/>
                    </a:lnT>
                    <a:lnB>
                      <a:noFill/>
                    </a:lnB>
                  </a:tcPr>
                </a:tc>
                <a:tc>
                  <a:txBody>
                    <a:bodyPr/>
                    <a:lstStyle/>
                    <a:p>
                      <a:pPr algn="l" fontAlgn="b"/>
                      <a:r>
                        <a:rPr lang="en-US" sz="1050" b="0" i="0" u="none" strike="noStrike" err="1">
                          <a:solidFill>
                            <a:srgbClr val="000000"/>
                          </a:solidFill>
                          <a:effectLst/>
                          <a:latin typeface="Gill Sans MT" panose="020B0502020104020203" pitchFamily="34" charset="0"/>
                        </a:rPr>
                        <a:t>cancersign_bowelbladderchange</a:t>
                      </a:r>
                      <a:endParaRPr lang="en-US" sz="1050" b="0" i="0" u="none" strike="noStrike">
                        <a:solidFill>
                          <a:srgbClr val="000000"/>
                        </a:solidFill>
                        <a:effectLst/>
                        <a:latin typeface="Gill Sans MT" panose="020B0502020104020203" pitchFamily="34" charset="0"/>
                      </a:endParaRPr>
                    </a:p>
                  </a:txBody>
                  <a:tcPr marL="4660" marR="4660" marT="4660" marB="0" anchor="b">
                    <a:lnL>
                      <a:noFill/>
                    </a:lnL>
                    <a:lnR>
                      <a:noFill/>
                    </a:lnR>
                    <a:lnT>
                      <a:noFill/>
                    </a:lnT>
                    <a:lnB>
                      <a:noFill/>
                    </a:lnB>
                  </a:tcPr>
                </a:tc>
                <a:tc>
                  <a:txBody>
                    <a:bodyPr/>
                    <a:lstStyle/>
                    <a:p>
                      <a:pPr algn="l" fontAlgn="b"/>
                      <a:r>
                        <a:rPr lang="en-US" sz="1050" b="0" i="0" u="none" strike="noStrike" err="1">
                          <a:solidFill>
                            <a:srgbClr val="000000"/>
                          </a:solidFill>
                          <a:effectLst/>
                          <a:latin typeface="Gill Sans MT" panose="020B0502020104020203" pitchFamily="34" charset="0"/>
                        </a:rPr>
                        <a:t>cancersign_unexpweightloss</a:t>
                      </a:r>
                      <a:endParaRPr lang="en-US" sz="1050" b="0" i="0" u="none" strike="noStrike">
                        <a:solidFill>
                          <a:srgbClr val="000000"/>
                        </a:solidFill>
                        <a:effectLst/>
                        <a:latin typeface="Gill Sans MT" panose="020B0502020104020203" pitchFamily="34" charset="0"/>
                      </a:endParaRPr>
                    </a:p>
                  </a:txBody>
                  <a:tcPr marL="4660" marR="4660" marT="4660" marB="0" anchor="b">
                    <a:lnL>
                      <a:noFill/>
                    </a:lnL>
                    <a:lnR>
                      <a:noFill/>
                    </a:lnR>
                    <a:lnT>
                      <a:noFill/>
                    </a:lnT>
                    <a:lnB>
                      <a:noFill/>
                    </a:lnB>
                  </a:tcPr>
                </a:tc>
                <a:tc>
                  <a:txBody>
                    <a:bodyPr/>
                    <a:lstStyle/>
                    <a:p>
                      <a:pPr algn="l" fontAlgn="b"/>
                      <a:r>
                        <a:rPr lang="en-US" sz="1050" b="0" i="0" u="none" strike="noStrike">
                          <a:solidFill>
                            <a:srgbClr val="000000"/>
                          </a:solidFill>
                          <a:effectLst/>
                          <a:latin typeface="Gill Sans MT" panose="020B0502020104020203" pitchFamily="34" charset="0"/>
                        </a:rPr>
                        <a:t>influencecancer_obesity</a:t>
                      </a:r>
                    </a:p>
                  </a:txBody>
                  <a:tcPr marL="4660" marR="4660" marT="4660" marB="0" anchor="b">
                    <a:lnL>
                      <a:noFill/>
                    </a:lnL>
                    <a:lnR>
                      <a:noFill/>
                    </a:lnR>
                    <a:lnT>
                      <a:noFill/>
                    </a:lnT>
                    <a:lnB>
                      <a:noFill/>
                    </a:lnB>
                  </a:tcPr>
                </a:tc>
                <a:tc>
                  <a:txBody>
                    <a:bodyPr/>
                    <a:lstStyle/>
                    <a:p>
                      <a:pPr algn="l" fontAlgn="b"/>
                      <a:r>
                        <a:rPr lang="en-US" sz="1050" b="0" i="0" u="none" strike="noStrike">
                          <a:solidFill>
                            <a:srgbClr val="000000"/>
                          </a:solidFill>
                          <a:effectLst/>
                          <a:latin typeface="Gill Sans MT" panose="020B0502020104020203" pitchFamily="34" charset="0"/>
                        </a:rPr>
                        <a:t>influencecancer_eatingfiber</a:t>
                      </a:r>
                    </a:p>
                  </a:txBody>
                  <a:tcPr marL="4660" marR="4660" marT="4660" marB="0" anchor="b">
                    <a:lnL>
                      <a:noFill/>
                    </a:lnL>
                    <a:lnR>
                      <a:noFill/>
                    </a:lnR>
                    <a:lnT>
                      <a:noFill/>
                    </a:lnT>
                    <a:lnB>
                      <a:noFill/>
                    </a:lnB>
                  </a:tcPr>
                </a:tc>
                <a:tc>
                  <a:txBody>
                    <a:bodyPr/>
                    <a:lstStyle/>
                    <a:p>
                      <a:pPr algn="l" fontAlgn="b"/>
                      <a:r>
                        <a:rPr lang="en-US" sz="1050" b="0" i="0" u="none" strike="noStrike">
                          <a:solidFill>
                            <a:srgbClr val="000000"/>
                          </a:solidFill>
                          <a:effectLst/>
                          <a:latin typeface="Gill Sans MT" panose="020B0502020104020203" pitchFamily="34" charset="0"/>
                        </a:rPr>
                        <a:t>influencecancer_processedmeat</a:t>
                      </a:r>
                    </a:p>
                  </a:txBody>
                  <a:tcPr marL="4660" marR="4660" marT="4660" marB="0" anchor="b">
                    <a:lnL>
                      <a:noFill/>
                    </a:lnL>
                    <a:lnR>
                      <a:noFill/>
                    </a:lnR>
                    <a:lnT>
                      <a:noFill/>
                    </a:lnT>
                    <a:lnB>
                      <a:noFill/>
                    </a:lnB>
                  </a:tcPr>
                </a:tc>
                <a:tc>
                  <a:txBody>
                    <a:bodyPr/>
                    <a:lstStyle/>
                    <a:p>
                      <a:pPr algn="l" fontAlgn="b"/>
                      <a:r>
                        <a:rPr lang="en-US" sz="1050" b="0" i="0" u="none" strike="noStrike">
                          <a:solidFill>
                            <a:srgbClr val="000000"/>
                          </a:solidFill>
                          <a:effectLst/>
                          <a:latin typeface="Gill Sans MT" panose="020B0502020104020203" pitchFamily="34" charset="0"/>
                        </a:rPr>
                        <a:t>influencecancer_eatingfruitveg</a:t>
                      </a:r>
                    </a:p>
                  </a:txBody>
                  <a:tcPr marL="4660" marR="4660" marT="4660" marB="0" anchor="b">
                    <a:lnL>
                      <a:noFill/>
                    </a:lnL>
                    <a:lnR>
                      <a:noFill/>
                    </a:lnR>
                    <a:lnT>
                      <a:noFill/>
                    </a:lnT>
                    <a:lnB>
                      <a:noFill/>
                    </a:lnB>
                  </a:tcPr>
                </a:tc>
                <a:extLst>
                  <a:ext uri="{0D108BD9-81ED-4DB2-BD59-A6C34878D82A}">
                    <a16:rowId xmlns:a16="http://schemas.microsoft.com/office/drawing/2014/main" val="2127551858"/>
                  </a:ext>
                </a:extLst>
              </a:tr>
              <a:tr h="435292">
                <a:tc>
                  <a:txBody>
                    <a:bodyPr/>
                    <a:lstStyle/>
                    <a:p>
                      <a:pPr algn="l" fontAlgn="b"/>
                      <a:r>
                        <a:rPr lang="en-US" sz="1050" b="0" i="0" u="none" strike="noStrike" err="1">
                          <a:solidFill>
                            <a:srgbClr val="000000"/>
                          </a:solidFill>
                          <a:effectLst/>
                          <a:latin typeface="Gill Sans MT" panose="020B0502020104020203" pitchFamily="34" charset="0"/>
                        </a:rPr>
                        <a:t>chancegetcancernodx</a:t>
                      </a:r>
                      <a:endParaRPr lang="en-US" sz="1050" b="0" i="0" u="none" strike="noStrike">
                        <a:solidFill>
                          <a:srgbClr val="000000"/>
                        </a:solidFill>
                        <a:effectLst/>
                        <a:latin typeface="Gill Sans MT" panose="020B0502020104020203" pitchFamily="34" charset="0"/>
                      </a:endParaRPr>
                    </a:p>
                  </a:txBody>
                  <a:tcPr marL="4660" marR="4660" marT="4660" marB="0" anchor="b">
                    <a:lnL>
                      <a:noFill/>
                    </a:lnL>
                    <a:lnR>
                      <a:noFill/>
                    </a:lnR>
                    <a:lnT>
                      <a:noFill/>
                    </a:lnT>
                    <a:lnB>
                      <a:noFill/>
                    </a:lnB>
                  </a:tcPr>
                </a:tc>
                <a:tc>
                  <a:txBody>
                    <a:bodyPr/>
                    <a:lstStyle/>
                    <a:p>
                      <a:pPr algn="r" fontAlgn="b"/>
                      <a:r>
                        <a:rPr lang="en-US" sz="1050" b="0" i="0" u="none" strike="noStrike">
                          <a:solidFill>
                            <a:srgbClr val="000000"/>
                          </a:solidFill>
                          <a:effectLst/>
                          <a:latin typeface="Gill Sans MT" panose="020B0502020104020203" pitchFamily="34" charset="0"/>
                        </a:rPr>
                        <a:t>1.00</a:t>
                      </a:r>
                    </a:p>
                  </a:txBody>
                  <a:tcPr marL="4660" marR="4660" marT="4660" marB="0" anchor="b">
                    <a:lnL>
                      <a:noFill/>
                    </a:lnL>
                    <a:lnR>
                      <a:noFill/>
                    </a:lnR>
                    <a:lnT>
                      <a:noFill/>
                    </a:lnT>
                    <a:lnB>
                      <a:noFill/>
                    </a:lnB>
                    <a:solidFill>
                      <a:srgbClr val="00CC99"/>
                    </a:solidFill>
                  </a:tcPr>
                </a:tc>
                <a:tc>
                  <a:txBody>
                    <a:bodyPr/>
                    <a:lstStyle/>
                    <a:p>
                      <a:pPr algn="r" fontAlgn="b"/>
                      <a:r>
                        <a:rPr lang="en-US" sz="1050" b="0" i="0" u="none" strike="noStrike">
                          <a:solidFill>
                            <a:srgbClr val="000000"/>
                          </a:solidFill>
                          <a:effectLst/>
                          <a:latin typeface="Gill Sans MT" panose="020B0502020104020203" pitchFamily="34" charset="0"/>
                        </a:rPr>
                        <a:t>0.28</a:t>
                      </a:r>
                    </a:p>
                  </a:txBody>
                  <a:tcPr marL="4660" marR="4660" marT="4660" marB="0" anchor="b">
                    <a:lnL>
                      <a:noFill/>
                    </a:lnL>
                    <a:lnR>
                      <a:noFill/>
                    </a:lnR>
                    <a:lnT>
                      <a:noFill/>
                    </a:lnT>
                    <a:lnB>
                      <a:noFill/>
                    </a:lnB>
                    <a:solidFill>
                      <a:srgbClr val="97E3B8"/>
                    </a:solidFill>
                  </a:tcPr>
                </a:tc>
                <a:tc>
                  <a:txBody>
                    <a:bodyPr/>
                    <a:lstStyle/>
                    <a:p>
                      <a:pPr algn="r" fontAlgn="b"/>
                      <a:r>
                        <a:rPr lang="en-US" sz="1050" b="0" i="0" u="none" strike="noStrike">
                          <a:solidFill>
                            <a:srgbClr val="000000"/>
                          </a:solidFill>
                          <a:effectLst/>
                          <a:latin typeface="Gill Sans MT" panose="020B0502020104020203" pitchFamily="34" charset="0"/>
                        </a:rPr>
                        <a:t>-0.16</a:t>
                      </a:r>
                    </a:p>
                  </a:txBody>
                  <a:tcPr marL="4660" marR="4660" marT="4660" marB="0" anchor="b">
                    <a:lnL>
                      <a:noFill/>
                    </a:lnL>
                    <a:lnR>
                      <a:noFill/>
                    </a:lnR>
                    <a:lnT>
                      <a:noFill/>
                    </a:lnT>
                    <a:lnB>
                      <a:noFill/>
                    </a:lnB>
                    <a:solidFill>
                      <a:srgbClr val="F4F1CA"/>
                    </a:solidFill>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C8EAC1"/>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C5EAC1"/>
                    </a:solidFill>
                  </a:tcPr>
                </a:tc>
                <a:tc>
                  <a:txBody>
                    <a:bodyPr/>
                    <a:lstStyle/>
                    <a:p>
                      <a:pPr algn="r" fontAlgn="b"/>
                      <a:r>
                        <a:rPr lang="en-US" sz="1050" b="0" i="0" u="none" strike="noStrike">
                          <a:solidFill>
                            <a:srgbClr val="000000"/>
                          </a:solidFill>
                          <a:effectLst/>
                          <a:latin typeface="Gill Sans MT" panose="020B0502020104020203" pitchFamily="34" charset="0"/>
                        </a:rPr>
                        <a:t>-0.10</a:t>
                      </a:r>
                    </a:p>
                  </a:txBody>
                  <a:tcPr marL="4660" marR="4660" marT="4660" marB="0" anchor="b">
                    <a:lnL>
                      <a:noFill/>
                    </a:lnL>
                    <a:lnR>
                      <a:noFill/>
                    </a:lnR>
                    <a:lnT>
                      <a:noFill/>
                    </a:lnT>
                    <a:lnB>
                      <a:noFill/>
                    </a:lnB>
                    <a:solidFill>
                      <a:srgbClr val="E5EFC7"/>
                    </a:solidFill>
                  </a:tcPr>
                </a:tc>
                <a:tc>
                  <a:txBody>
                    <a:bodyPr/>
                    <a:lstStyle/>
                    <a:p>
                      <a:pPr algn="r" fontAlgn="b"/>
                      <a:r>
                        <a:rPr lang="en-US" sz="1050" b="0" i="0" u="none" strike="noStrike">
                          <a:solidFill>
                            <a:srgbClr val="000000"/>
                          </a:solidFill>
                          <a:effectLst/>
                          <a:latin typeface="Gill Sans MT" panose="020B0502020104020203" pitchFamily="34" charset="0"/>
                        </a:rPr>
                        <a:t>-0.09</a:t>
                      </a:r>
                    </a:p>
                  </a:txBody>
                  <a:tcPr marL="4660" marR="4660" marT="4660" marB="0" anchor="b">
                    <a:lnL>
                      <a:noFill/>
                    </a:lnL>
                    <a:lnR>
                      <a:noFill/>
                    </a:lnR>
                    <a:lnT>
                      <a:noFill/>
                    </a:lnT>
                    <a:lnB>
                      <a:noFill/>
                    </a:lnB>
                    <a:solidFill>
                      <a:srgbClr val="E4EEC7"/>
                    </a:solidFill>
                  </a:tcPr>
                </a:tc>
                <a:tc>
                  <a:txBody>
                    <a:bodyPr/>
                    <a:lstStyle/>
                    <a:p>
                      <a:pPr algn="r" fontAlgn="b"/>
                      <a:r>
                        <a:rPr lang="en-US" sz="1050" b="0" i="0" u="none" strike="noStrike">
                          <a:solidFill>
                            <a:srgbClr val="000000"/>
                          </a:solidFill>
                          <a:effectLst/>
                          <a:latin typeface="Gill Sans MT" panose="020B0502020104020203" pitchFamily="34" charset="0"/>
                        </a:rPr>
                        <a:t>-0.08</a:t>
                      </a:r>
                    </a:p>
                  </a:txBody>
                  <a:tcPr marL="4660" marR="4660" marT="4660" marB="0" anchor="b">
                    <a:lnL>
                      <a:noFill/>
                    </a:lnL>
                    <a:lnR>
                      <a:noFill/>
                    </a:lnR>
                    <a:lnT>
                      <a:noFill/>
                    </a:lnT>
                    <a:lnB>
                      <a:noFill/>
                    </a:lnB>
                    <a:solidFill>
                      <a:srgbClr val="E3EEC7"/>
                    </a:solidFill>
                  </a:tcPr>
                </a:tc>
                <a:tc>
                  <a:txBody>
                    <a:bodyPr/>
                    <a:lstStyle/>
                    <a:p>
                      <a:pPr algn="r" fontAlgn="b"/>
                      <a:r>
                        <a:rPr lang="en-US" sz="1050" b="0" i="0" u="none" strike="noStrike">
                          <a:solidFill>
                            <a:srgbClr val="000000"/>
                          </a:solidFill>
                          <a:effectLst/>
                          <a:latin typeface="Gill Sans MT" panose="020B0502020104020203" pitchFamily="34" charset="0"/>
                        </a:rPr>
                        <a:t>0.08</a:t>
                      </a:r>
                    </a:p>
                  </a:txBody>
                  <a:tcPr marL="4660" marR="4660" marT="4660" marB="0" anchor="b">
                    <a:lnL>
                      <a:noFill/>
                    </a:lnL>
                    <a:lnR>
                      <a:noFill/>
                    </a:lnR>
                    <a:lnT>
                      <a:noFill/>
                    </a:lnT>
                    <a:lnB>
                      <a:noFill/>
                    </a:lnB>
                    <a:solidFill>
                      <a:srgbClr val="C0E9C0"/>
                    </a:solidFill>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C7EAC1"/>
                    </a:solidFill>
                  </a:tcPr>
                </a:tc>
                <a:tc>
                  <a:txBody>
                    <a:bodyPr/>
                    <a:lstStyle/>
                    <a:p>
                      <a:pPr algn="r" fontAlgn="b"/>
                      <a:r>
                        <a:rPr lang="en-US" sz="1050" b="0" i="0" u="none" strike="noStrike">
                          <a:solidFill>
                            <a:srgbClr val="000000"/>
                          </a:solidFill>
                          <a:effectLst/>
                          <a:latin typeface="Gill Sans MT" panose="020B0502020104020203" pitchFamily="34" charset="0"/>
                        </a:rPr>
                        <a:t>0.09</a:t>
                      </a:r>
                    </a:p>
                  </a:txBody>
                  <a:tcPr marL="4660" marR="4660" marT="4660" marB="0" anchor="b">
                    <a:lnL>
                      <a:noFill/>
                    </a:lnL>
                    <a:lnR>
                      <a:noFill/>
                    </a:lnR>
                    <a:lnT>
                      <a:noFill/>
                    </a:lnT>
                    <a:lnB>
                      <a:noFill/>
                    </a:lnB>
                    <a:solidFill>
                      <a:srgbClr val="BFE9C0"/>
                    </a:solidFill>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CAEBC2"/>
                    </a:solidFill>
                  </a:tcPr>
                </a:tc>
                <a:extLst>
                  <a:ext uri="{0D108BD9-81ED-4DB2-BD59-A6C34878D82A}">
                    <a16:rowId xmlns:a16="http://schemas.microsoft.com/office/drawing/2014/main" val="4243309171"/>
                  </a:ext>
                </a:extLst>
              </a:tr>
              <a:tr h="435292">
                <a:tc>
                  <a:txBody>
                    <a:bodyPr/>
                    <a:lstStyle/>
                    <a:p>
                      <a:pPr algn="l" fontAlgn="b"/>
                      <a:r>
                        <a:rPr lang="en-US" sz="1050" b="0" i="0" u="none" strike="noStrike">
                          <a:solidFill>
                            <a:srgbClr val="000000"/>
                          </a:solidFill>
                          <a:effectLst/>
                          <a:latin typeface="Gill Sans MT" panose="020B0502020104020203" pitchFamily="34" charset="0"/>
                        </a:rPr>
                        <a:t>freqworrycancernodx</a:t>
                      </a:r>
                    </a:p>
                  </a:txBody>
                  <a:tcPr marL="4660" marR="4660" marT="4660" marB="0" anchor="b">
                    <a:lnL>
                      <a:noFill/>
                    </a:lnL>
                    <a:lnR>
                      <a:noFill/>
                    </a:lnR>
                    <a:lnT>
                      <a:noFill/>
                    </a:lnT>
                    <a:lnB>
                      <a:noFill/>
                    </a:lnB>
                  </a:tcPr>
                </a:tc>
                <a:tc>
                  <a:txBody>
                    <a:bodyPr/>
                    <a:lstStyle/>
                    <a:p>
                      <a:pPr algn="r" fontAlgn="b"/>
                      <a:r>
                        <a:rPr lang="en-US" sz="1050" b="0" i="0" u="none" strike="noStrike">
                          <a:solidFill>
                            <a:srgbClr val="000000"/>
                          </a:solidFill>
                          <a:effectLst/>
                          <a:latin typeface="Gill Sans MT" panose="020B0502020104020203" pitchFamily="34" charset="0"/>
                        </a:rPr>
                        <a:t>0.28</a:t>
                      </a:r>
                    </a:p>
                  </a:txBody>
                  <a:tcPr marL="4660" marR="4660" marT="4660" marB="0" anchor="b">
                    <a:lnL>
                      <a:noFill/>
                    </a:lnL>
                    <a:lnR>
                      <a:noFill/>
                    </a:lnR>
                    <a:lnT>
                      <a:noFill/>
                    </a:lnT>
                    <a:lnB>
                      <a:noFill/>
                    </a:lnB>
                    <a:solidFill>
                      <a:srgbClr val="97E3B8"/>
                    </a:solidFill>
                  </a:tcPr>
                </a:tc>
                <a:tc>
                  <a:txBody>
                    <a:bodyPr/>
                    <a:lstStyle/>
                    <a:p>
                      <a:pPr algn="r" fontAlgn="b"/>
                      <a:r>
                        <a:rPr lang="en-US" sz="1050" b="0" i="0" u="none" strike="noStrike">
                          <a:solidFill>
                            <a:srgbClr val="000000"/>
                          </a:solidFill>
                          <a:effectLst/>
                          <a:latin typeface="Gill Sans MT" panose="020B0502020104020203" pitchFamily="34" charset="0"/>
                        </a:rPr>
                        <a:t>1.00</a:t>
                      </a:r>
                    </a:p>
                  </a:txBody>
                  <a:tcPr marL="4660" marR="4660" marT="4660" marB="0" anchor="b">
                    <a:lnL>
                      <a:noFill/>
                    </a:lnL>
                    <a:lnR>
                      <a:noFill/>
                    </a:lnR>
                    <a:lnT>
                      <a:noFill/>
                    </a:lnT>
                    <a:lnB>
                      <a:noFill/>
                    </a:lnB>
                    <a:solidFill>
                      <a:srgbClr val="00CC99"/>
                    </a:solidFill>
                  </a:tcPr>
                </a:tc>
                <a:tc>
                  <a:txBody>
                    <a:bodyPr/>
                    <a:lstStyle/>
                    <a:p>
                      <a:pPr algn="r" fontAlgn="b"/>
                      <a:r>
                        <a:rPr lang="en-US" sz="1050" b="0" i="0" u="none" strike="noStrike">
                          <a:solidFill>
                            <a:srgbClr val="000000"/>
                          </a:solidFill>
                          <a:effectLst/>
                          <a:latin typeface="Gill Sans MT" panose="020B0502020104020203" pitchFamily="34" charset="0"/>
                        </a:rPr>
                        <a:t>0.00</a:t>
                      </a:r>
                    </a:p>
                  </a:txBody>
                  <a:tcPr marL="4660" marR="4660" marT="4660" marB="0" anchor="b">
                    <a:lnL>
                      <a:noFill/>
                    </a:lnL>
                    <a:lnR>
                      <a:noFill/>
                    </a:lnR>
                    <a:lnT>
                      <a:noFill/>
                    </a:lnT>
                    <a:lnB>
                      <a:noFill/>
                    </a:lnB>
                    <a:solidFill>
                      <a:srgbClr val="D2ECC3"/>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DEEEC6"/>
                    </a:solidFill>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DCEDC5"/>
                    </a:solidFill>
                  </a:tcPr>
                </a:tc>
                <a:tc>
                  <a:txBody>
                    <a:bodyPr/>
                    <a:lstStyle/>
                    <a:p>
                      <a:pPr algn="r" fontAlgn="b"/>
                      <a:r>
                        <a:rPr lang="en-US" sz="1050" b="0" i="0" u="none" strike="noStrike">
                          <a:solidFill>
                            <a:srgbClr val="000000"/>
                          </a:solidFill>
                          <a:effectLst/>
                          <a:latin typeface="Gill Sans MT" panose="020B0502020104020203" pitchFamily="34" charset="0"/>
                        </a:rPr>
                        <a:t>0.01</a:t>
                      </a:r>
                    </a:p>
                  </a:txBody>
                  <a:tcPr marL="4660" marR="4660" marT="4660" marB="0" anchor="b">
                    <a:lnL>
                      <a:noFill/>
                    </a:lnL>
                    <a:lnR>
                      <a:noFill/>
                    </a:lnR>
                    <a:lnT>
                      <a:noFill/>
                    </a:lnT>
                    <a:lnB>
                      <a:noFill/>
                    </a:lnB>
                    <a:solidFill>
                      <a:srgbClr val="D0EBC3"/>
                    </a:solidFill>
                  </a:tcPr>
                </a:tc>
                <a:tc>
                  <a:txBody>
                    <a:bodyPr/>
                    <a:lstStyle/>
                    <a:p>
                      <a:pPr algn="r" fontAlgn="b"/>
                      <a:r>
                        <a:rPr lang="en-US" sz="1050" b="0" i="0" u="none" strike="noStrike">
                          <a:solidFill>
                            <a:srgbClr val="000000"/>
                          </a:solidFill>
                          <a:effectLst/>
                          <a:latin typeface="Gill Sans MT" panose="020B0502020104020203" pitchFamily="34" charset="0"/>
                        </a:rPr>
                        <a:t>-0.01</a:t>
                      </a:r>
                    </a:p>
                  </a:txBody>
                  <a:tcPr marL="4660" marR="4660" marT="4660" marB="0" anchor="b">
                    <a:lnL>
                      <a:noFill/>
                    </a:lnL>
                    <a:lnR>
                      <a:noFill/>
                    </a:lnR>
                    <a:lnT>
                      <a:noFill/>
                    </a:lnT>
                    <a:lnB>
                      <a:noFill/>
                    </a:lnB>
                    <a:solidFill>
                      <a:srgbClr val="D2ECC3"/>
                    </a:solidFill>
                  </a:tcPr>
                </a:tc>
                <a:tc>
                  <a:txBody>
                    <a:bodyPr/>
                    <a:lstStyle/>
                    <a:p>
                      <a:pPr algn="r" fontAlgn="b"/>
                      <a:r>
                        <a:rPr lang="en-US" sz="1050" b="0" i="0" u="none" strike="noStrike">
                          <a:solidFill>
                            <a:srgbClr val="000000"/>
                          </a:solidFill>
                          <a:effectLst/>
                          <a:latin typeface="Gill Sans MT" panose="020B0502020104020203" pitchFamily="34" charset="0"/>
                        </a:rPr>
                        <a:t>0.01</a:t>
                      </a:r>
                    </a:p>
                  </a:txBody>
                  <a:tcPr marL="4660" marR="4660" marT="4660" marB="0" anchor="b">
                    <a:lnL>
                      <a:noFill/>
                    </a:lnL>
                    <a:lnR>
                      <a:noFill/>
                    </a:lnR>
                    <a:lnT>
                      <a:noFill/>
                    </a:lnT>
                    <a:lnB>
                      <a:noFill/>
                    </a:lnB>
                    <a:solidFill>
                      <a:srgbClr val="CFEBC3"/>
                    </a:solidFill>
                  </a:tcPr>
                </a:tc>
                <a:tc>
                  <a:txBody>
                    <a:bodyPr/>
                    <a:lstStyle/>
                    <a:p>
                      <a:pPr algn="r" fontAlgn="b"/>
                      <a:r>
                        <a:rPr lang="en-US" sz="1050" b="0" i="0" u="none" strike="noStrike">
                          <a:solidFill>
                            <a:srgbClr val="000000"/>
                          </a:solidFill>
                          <a:effectLst/>
                          <a:latin typeface="Gill Sans MT" panose="020B0502020104020203" pitchFamily="34" charset="0"/>
                        </a:rPr>
                        <a:t>-0.03</a:t>
                      </a:r>
                    </a:p>
                  </a:txBody>
                  <a:tcPr marL="4660" marR="4660" marT="4660" marB="0" anchor="b">
                    <a:lnL>
                      <a:noFill/>
                    </a:lnL>
                    <a:lnR>
                      <a:noFill/>
                    </a:lnR>
                    <a:lnT>
                      <a:noFill/>
                    </a:lnT>
                    <a:lnB>
                      <a:noFill/>
                    </a:lnB>
                    <a:solidFill>
                      <a:srgbClr val="D8EDC5"/>
                    </a:solidFill>
                  </a:tcPr>
                </a:tc>
                <a:tc>
                  <a:txBody>
                    <a:bodyPr/>
                    <a:lstStyle/>
                    <a:p>
                      <a:pPr algn="r" fontAlgn="b"/>
                      <a:r>
                        <a:rPr lang="en-US" sz="1050" b="0" i="0" u="none" strike="noStrike">
                          <a:solidFill>
                            <a:srgbClr val="000000"/>
                          </a:solidFill>
                          <a:effectLst/>
                          <a:latin typeface="Gill Sans MT" panose="020B0502020104020203" pitchFamily="34" charset="0"/>
                        </a:rPr>
                        <a:t>-0.02</a:t>
                      </a:r>
                    </a:p>
                  </a:txBody>
                  <a:tcPr marL="4660" marR="4660" marT="4660" marB="0" anchor="b">
                    <a:lnL>
                      <a:noFill/>
                    </a:lnL>
                    <a:lnR>
                      <a:noFill/>
                    </a:lnR>
                    <a:lnT>
                      <a:noFill/>
                    </a:lnT>
                    <a:lnB>
                      <a:noFill/>
                    </a:lnB>
                    <a:solidFill>
                      <a:srgbClr val="D6ECC4"/>
                    </a:solidFill>
                  </a:tcPr>
                </a:tc>
                <a:tc>
                  <a:txBody>
                    <a:bodyPr/>
                    <a:lstStyle/>
                    <a:p>
                      <a:pPr algn="r" fontAlgn="b"/>
                      <a:r>
                        <a:rPr lang="en-US" sz="1050" b="0" i="0" u="none" strike="noStrike">
                          <a:solidFill>
                            <a:srgbClr val="000000"/>
                          </a:solidFill>
                          <a:effectLst/>
                          <a:latin typeface="Gill Sans MT" panose="020B0502020104020203" pitchFamily="34" charset="0"/>
                        </a:rPr>
                        <a:t>-0.02</a:t>
                      </a:r>
                    </a:p>
                  </a:txBody>
                  <a:tcPr marL="4660" marR="4660" marT="4660" marB="0" anchor="b">
                    <a:lnL>
                      <a:noFill/>
                    </a:lnL>
                    <a:lnR>
                      <a:noFill/>
                    </a:lnR>
                    <a:lnT>
                      <a:noFill/>
                    </a:lnT>
                    <a:lnB>
                      <a:noFill/>
                    </a:lnB>
                    <a:solidFill>
                      <a:srgbClr val="D6ECC4"/>
                    </a:solidFill>
                  </a:tcPr>
                </a:tc>
                <a:tc>
                  <a:txBody>
                    <a:bodyPr/>
                    <a:lstStyle/>
                    <a:p>
                      <a:pPr algn="r" fontAlgn="b"/>
                      <a:r>
                        <a:rPr lang="en-US" sz="1050" b="0" i="0" u="none" strike="noStrike">
                          <a:solidFill>
                            <a:srgbClr val="000000"/>
                          </a:solidFill>
                          <a:effectLst/>
                          <a:latin typeface="Gill Sans MT" panose="020B0502020104020203" pitchFamily="34" charset="0"/>
                        </a:rPr>
                        <a:t>-0.03</a:t>
                      </a:r>
                    </a:p>
                  </a:txBody>
                  <a:tcPr marL="4660" marR="4660" marT="4660" marB="0" anchor="b">
                    <a:lnL>
                      <a:noFill/>
                    </a:lnL>
                    <a:lnR>
                      <a:noFill/>
                    </a:lnR>
                    <a:lnT>
                      <a:noFill/>
                    </a:lnT>
                    <a:lnB>
                      <a:noFill/>
                    </a:lnB>
                    <a:solidFill>
                      <a:srgbClr val="D8EDC5"/>
                    </a:solidFill>
                  </a:tcPr>
                </a:tc>
                <a:extLst>
                  <a:ext uri="{0D108BD9-81ED-4DB2-BD59-A6C34878D82A}">
                    <a16:rowId xmlns:a16="http://schemas.microsoft.com/office/drawing/2014/main" val="1855918594"/>
                  </a:ext>
                </a:extLst>
              </a:tr>
              <a:tr h="435292">
                <a:tc>
                  <a:txBody>
                    <a:bodyPr/>
                    <a:lstStyle/>
                    <a:p>
                      <a:pPr algn="l" fontAlgn="b"/>
                      <a:r>
                        <a:rPr lang="en-US" sz="1050" b="0" i="0" u="none" strike="noStrike">
                          <a:solidFill>
                            <a:srgbClr val="000000"/>
                          </a:solidFill>
                          <a:effectLst/>
                          <a:latin typeface="Gill Sans MT" panose="020B0502020104020203" pitchFamily="34" charset="0"/>
                        </a:rPr>
                        <a:t>familyeverhadcancer</a:t>
                      </a:r>
                    </a:p>
                  </a:txBody>
                  <a:tcPr marL="4660" marR="4660" marT="4660" marB="0" anchor="b">
                    <a:lnL>
                      <a:noFill/>
                    </a:lnL>
                    <a:lnR>
                      <a:noFill/>
                    </a:lnR>
                    <a:lnT>
                      <a:noFill/>
                    </a:lnT>
                    <a:lnB>
                      <a:noFill/>
                    </a:lnB>
                  </a:tcPr>
                </a:tc>
                <a:tc>
                  <a:txBody>
                    <a:bodyPr/>
                    <a:lstStyle/>
                    <a:p>
                      <a:pPr algn="r" fontAlgn="b"/>
                      <a:r>
                        <a:rPr lang="en-US" sz="1050" b="0" i="0" u="none" strike="noStrike">
                          <a:solidFill>
                            <a:srgbClr val="000000"/>
                          </a:solidFill>
                          <a:effectLst/>
                          <a:latin typeface="Gill Sans MT" panose="020B0502020104020203" pitchFamily="34" charset="0"/>
                        </a:rPr>
                        <a:t>-0.16</a:t>
                      </a:r>
                    </a:p>
                  </a:txBody>
                  <a:tcPr marL="4660" marR="4660" marT="4660" marB="0" anchor="b">
                    <a:lnL>
                      <a:noFill/>
                    </a:lnL>
                    <a:lnR>
                      <a:noFill/>
                    </a:lnR>
                    <a:lnT>
                      <a:noFill/>
                    </a:lnT>
                    <a:lnB>
                      <a:noFill/>
                    </a:lnB>
                    <a:solidFill>
                      <a:srgbClr val="F4F1CA"/>
                    </a:solidFill>
                  </a:tcPr>
                </a:tc>
                <a:tc>
                  <a:txBody>
                    <a:bodyPr/>
                    <a:lstStyle/>
                    <a:p>
                      <a:pPr algn="r" fontAlgn="b"/>
                      <a:r>
                        <a:rPr lang="en-US" sz="1050" b="0" i="0" u="none" strike="noStrike">
                          <a:solidFill>
                            <a:srgbClr val="000000"/>
                          </a:solidFill>
                          <a:effectLst/>
                          <a:latin typeface="Gill Sans MT" panose="020B0502020104020203" pitchFamily="34" charset="0"/>
                        </a:rPr>
                        <a:t>0.00</a:t>
                      </a:r>
                    </a:p>
                  </a:txBody>
                  <a:tcPr marL="4660" marR="4660" marT="4660" marB="0" anchor="b">
                    <a:lnL>
                      <a:noFill/>
                    </a:lnL>
                    <a:lnR>
                      <a:noFill/>
                    </a:lnR>
                    <a:lnT>
                      <a:noFill/>
                    </a:lnT>
                    <a:lnB>
                      <a:noFill/>
                    </a:lnB>
                    <a:solidFill>
                      <a:srgbClr val="D2ECC3"/>
                    </a:solidFill>
                  </a:tcPr>
                </a:tc>
                <a:tc>
                  <a:txBody>
                    <a:bodyPr/>
                    <a:lstStyle/>
                    <a:p>
                      <a:pPr algn="r" fontAlgn="b"/>
                      <a:r>
                        <a:rPr lang="en-US" sz="1050" b="0" i="0" u="none" strike="noStrike">
                          <a:solidFill>
                            <a:srgbClr val="000000"/>
                          </a:solidFill>
                          <a:effectLst/>
                          <a:latin typeface="Gill Sans MT" panose="020B0502020104020203" pitchFamily="34" charset="0"/>
                        </a:rPr>
                        <a:t>1.00</a:t>
                      </a:r>
                    </a:p>
                  </a:txBody>
                  <a:tcPr marL="4660" marR="4660" marT="4660" marB="0" anchor="b">
                    <a:lnL>
                      <a:noFill/>
                    </a:lnL>
                    <a:lnR>
                      <a:noFill/>
                    </a:lnR>
                    <a:lnT>
                      <a:noFill/>
                    </a:lnT>
                    <a:lnB>
                      <a:noFill/>
                    </a:lnB>
                    <a:solidFill>
                      <a:srgbClr val="00CC99"/>
                    </a:solidFill>
                  </a:tcPr>
                </a:tc>
                <a:tc>
                  <a:txBody>
                    <a:bodyPr/>
                    <a:lstStyle/>
                    <a:p>
                      <a:pPr algn="r" fontAlgn="b"/>
                      <a:r>
                        <a:rPr lang="en-US" sz="1050" b="0" i="0" u="none" strike="noStrike">
                          <a:solidFill>
                            <a:srgbClr val="000000"/>
                          </a:solidFill>
                          <a:effectLst/>
                          <a:latin typeface="Gill Sans MT" panose="020B0502020104020203" pitchFamily="34" charset="0"/>
                        </a:rPr>
                        <a:t>-0.02</a:t>
                      </a:r>
                    </a:p>
                  </a:txBody>
                  <a:tcPr marL="4660" marR="4660" marT="4660" marB="0" anchor="b">
                    <a:lnL>
                      <a:noFill/>
                    </a:lnL>
                    <a:lnR>
                      <a:noFill/>
                    </a:lnR>
                    <a:lnT>
                      <a:noFill/>
                    </a:lnT>
                    <a:lnB>
                      <a:noFill/>
                    </a:lnB>
                    <a:solidFill>
                      <a:srgbClr val="D5ECC4"/>
                    </a:solidFill>
                  </a:tcPr>
                </a:tc>
                <a:tc>
                  <a:txBody>
                    <a:bodyPr/>
                    <a:lstStyle/>
                    <a:p>
                      <a:pPr algn="r" fontAlgn="b"/>
                      <a:r>
                        <a:rPr lang="en-US" sz="1050" b="0" i="0" u="none" strike="noStrike">
                          <a:solidFill>
                            <a:srgbClr val="000000"/>
                          </a:solidFill>
                          <a:effectLst/>
                          <a:latin typeface="Gill Sans MT" panose="020B0502020104020203" pitchFamily="34" charset="0"/>
                        </a:rPr>
                        <a:t>0.00</a:t>
                      </a:r>
                    </a:p>
                  </a:txBody>
                  <a:tcPr marL="4660" marR="4660" marT="4660" marB="0" anchor="b">
                    <a:lnL>
                      <a:noFill/>
                    </a:lnL>
                    <a:lnR>
                      <a:noFill/>
                    </a:lnR>
                    <a:lnT>
                      <a:noFill/>
                    </a:lnT>
                    <a:lnB>
                      <a:noFill/>
                    </a:lnB>
                    <a:solidFill>
                      <a:srgbClr val="D2ECC3"/>
                    </a:solidFill>
                  </a:tcPr>
                </a:tc>
                <a:tc>
                  <a:txBody>
                    <a:bodyPr/>
                    <a:lstStyle/>
                    <a:p>
                      <a:pPr algn="r" fontAlgn="b"/>
                      <a:r>
                        <a:rPr lang="en-US" sz="1050" b="0" i="0" u="none" strike="noStrike">
                          <a:solidFill>
                            <a:srgbClr val="000000"/>
                          </a:solidFill>
                          <a:effectLst/>
                          <a:latin typeface="Gill Sans MT" panose="020B0502020104020203" pitchFamily="34" charset="0"/>
                        </a:rPr>
                        <a:t>0.10</a:t>
                      </a:r>
                    </a:p>
                  </a:txBody>
                  <a:tcPr marL="4660" marR="4660" marT="4660" marB="0" anchor="b">
                    <a:lnL>
                      <a:noFill/>
                    </a:lnL>
                    <a:lnR>
                      <a:noFill/>
                    </a:lnR>
                    <a:lnT>
                      <a:noFill/>
                    </a:lnT>
                    <a:lnB>
                      <a:noFill/>
                    </a:lnB>
                    <a:solidFill>
                      <a:srgbClr val="BCE8BF"/>
                    </a:solidFill>
                  </a:tcPr>
                </a:tc>
                <a:tc>
                  <a:txBody>
                    <a:bodyPr/>
                    <a:lstStyle/>
                    <a:p>
                      <a:pPr algn="r" fontAlgn="b"/>
                      <a:r>
                        <a:rPr lang="en-US" sz="1050" b="0" i="0" u="none" strike="noStrike">
                          <a:solidFill>
                            <a:srgbClr val="000000"/>
                          </a:solidFill>
                          <a:effectLst/>
                          <a:latin typeface="Gill Sans MT" panose="020B0502020104020203" pitchFamily="34" charset="0"/>
                        </a:rPr>
                        <a:t>0.11</a:t>
                      </a:r>
                    </a:p>
                  </a:txBody>
                  <a:tcPr marL="4660" marR="4660" marT="4660" marB="0" anchor="b">
                    <a:lnL>
                      <a:noFill/>
                    </a:lnL>
                    <a:lnR>
                      <a:noFill/>
                    </a:lnR>
                    <a:lnT>
                      <a:noFill/>
                    </a:lnT>
                    <a:lnB>
                      <a:noFill/>
                    </a:lnB>
                    <a:solidFill>
                      <a:srgbClr val="BAE8BF"/>
                    </a:solidFill>
                  </a:tcPr>
                </a:tc>
                <a:tc>
                  <a:txBody>
                    <a:bodyPr/>
                    <a:lstStyle/>
                    <a:p>
                      <a:pPr algn="r" fontAlgn="b"/>
                      <a:r>
                        <a:rPr lang="en-US" sz="1050" b="0" i="0" u="none" strike="noStrike">
                          <a:solidFill>
                            <a:srgbClr val="000000"/>
                          </a:solidFill>
                          <a:effectLst/>
                          <a:latin typeface="Gill Sans MT" panose="020B0502020104020203" pitchFamily="34" charset="0"/>
                        </a:rPr>
                        <a:t>0.11</a:t>
                      </a:r>
                    </a:p>
                  </a:txBody>
                  <a:tcPr marL="4660" marR="4660" marT="4660" marB="0" anchor="b">
                    <a:lnL>
                      <a:noFill/>
                    </a:lnL>
                    <a:lnR>
                      <a:noFill/>
                    </a:lnR>
                    <a:lnT>
                      <a:noFill/>
                    </a:lnT>
                    <a:lnB>
                      <a:noFill/>
                    </a:lnB>
                    <a:solidFill>
                      <a:srgbClr val="BAE8BF"/>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DEEEC6"/>
                    </a:solidFill>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DBEDC5"/>
                    </a:solidFill>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DAEDC5"/>
                    </a:solidFill>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DCEDC5"/>
                    </a:solidFill>
                  </a:tcPr>
                </a:tc>
                <a:extLst>
                  <a:ext uri="{0D108BD9-81ED-4DB2-BD59-A6C34878D82A}">
                    <a16:rowId xmlns:a16="http://schemas.microsoft.com/office/drawing/2014/main" val="2409641227"/>
                  </a:ext>
                </a:extLst>
              </a:tr>
              <a:tr h="435292">
                <a:tc>
                  <a:txBody>
                    <a:bodyPr/>
                    <a:lstStyle/>
                    <a:p>
                      <a:pPr algn="l" fontAlgn="b"/>
                      <a:r>
                        <a:rPr lang="en-US" sz="1050" b="0" i="0" u="none" strike="noStrike">
                          <a:solidFill>
                            <a:srgbClr val="000000"/>
                          </a:solidFill>
                          <a:effectLst/>
                          <a:latin typeface="Gill Sans MT" panose="020B0502020104020203" pitchFamily="34" charset="0"/>
                        </a:rPr>
                        <a:t>everythingcausecancer</a:t>
                      </a:r>
                    </a:p>
                  </a:txBody>
                  <a:tcPr marL="4660" marR="4660" marT="4660" marB="0" anchor="b">
                    <a:lnL>
                      <a:noFill/>
                    </a:lnL>
                    <a:lnR>
                      <a:noFill/>
                    </a:lnR>
                    <a:lnT>
                      <a:noFill/>
                    </a:lnT>
                    <a:lnB>
                      <a:noFill/>
                    </a:lnB>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C8EAC1"/>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DEEEC6"/>
                    </a:solidFill>
                  </a:tcPr>
                </a:tc>
                <a:tc>
                  <a:txBody>
                    <a:bodyPr/>
                    <a:lstStyle/>
                    <a:p>
                      <a:pPr algn="r" fontAlgn="b"/>
                      <a:r>
                        <a:rPr lang="en-US" sz="1050" b="0" i="0" u="none" strike="noStrike">
                          <a:solidFill>
                            <a:srgbClr val="000000"/>
                          </a:solidFill>
                          <a:effectLst/>
                          <a:latin typeface="Gill Sans MT" panose="020B0502020104020203" pitchFamily="34" charset="0"/>
                        </a:rPr>
                        <a:t>-0.02</a:t>
                      </a:r>
                    </a:p>
                  </a:txBody>
                  <a:tcPr marL="4660" marR="4660" marT="4660" marB="0" anchor="b">
                    <a:lnL>
                      <a:noFill/>
                    </a:lnL>
                    <a:lnR>
                      <a:noFill/>
                    </a:lnR>
                    <a:lnT>
                      <a:noFill/>
                    </a:lnT>
                    <a:lnB>
                      <a:noFill/>
                    </a:lnB>
                    <a:solidFill>
                      <a:srgbClr val="D5ECC4"/>
                    </a:solidFill>
                  </a:tcPr>
                </a:tc>
                <a:tc>
                  <a:txBody>
                    <a:bodyPr/>
                    <a:lstStyle/>
                    <a:p>
                      <a:pPr algn="r" fontAlgn="b"/>
                      <a:r>
                        <a:rPr lang="en-US" sz="1050" b="0" i="0" u="none" strike="noStrike">
                          <a:solidFill>
                            <a:srgbClr val="000000"/>
                          </a:solidFill>
                          <a:effectLst/>
                          <a:latin typeface="Gill Sans MT" panose="020B0502020104020203" pitchFamily="34" charset="0"/>
                        </a:rPr>
                        <a:t>1.00</a:t>
                      </a:r>
                    </a:p>
                  </a:txBody>
                  <a:tcPr marL="4660" marR="4660" marT="4660" marB="0" anchor="b">
                    <a:lnL>
                      <a:noFill/>
                    </a:lnL>
                    <a:lnR>
                      <a:noFill/>
                    </a:lnR>
                    <a:lnT>
                      <a:noFill/>
                    </a:lnT>
                    <a:lnB>
                      <a:noFill/>
                    </a:lnB>
                    <a:solidFill>
                      <a:srgbClr val="00CC99"/>
                    </a:solidFill>
                  </a:tcPr>
                </a:tc>
                <a:tc>
                  <a:txBody>
                    <a:bodyPr/>
                    <a:lstStyle/>
                    <a:p>
                      <a:pPr algn="r" fontAlgn="b"/>
                      <a:r>
                        <a:rPr lang="en-US" sz="1050" b="0" i="0" u="none" strike="noStrike">
                          <a:solidFill>
                            <a:srgbClr val="000000"/>
                          </a:solidFill>
                          <a:effectLst/>
                          <a:latin typeface="Gill Sans MT" panose="020B0502020104020203" pitchFamily="34" charset="0"/>
                        </a:rPr>
                        <a:t>0.25</a:t>
                      </a:r>
                    </a:p>
                  </a:txBody>
                  <a:tcPr marL="4660" marR="4660" marT="4660" marB="0" anchor="b">
                    <a:lnL>
                      <a:noFill/>
                    </a:lnL>
                    <a:lnR>
                      <a:noFill/>
                    </a:lnR>
                    <a:lnT>
                      <a:noFill/>
                    </a:lnT>
                    <a:lnB>
                      <a:noFill/>
                    </a:lnB>
                    <a:solidFill>
                      <a:srgbClr val="9DE4B9"/>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DFEEC6"/>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DEEDC6"/>
                    </a:solidFill>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DCEDC5"/>
                    </a:solidFill>
                  </a:tcPr>
                </a:tc>
                <a:tc>
                  <a:txBody>
                    <a:bodyPr/>
                    <a:lstStyle/>
                    <a:p>
                      <a:pPr algn="r" fontAlgn="b"/>
                      <a:r>
                        <a:rPr lang="en-US" sz="1050" b="0" i="0" u="none" strike="noStrike">
                          <a:solidFill>
                            <a:srgbClr val="000000"/>
                          </a:solidFill>
                          <a:effectLst/>
                          <a:latin typeface="Gill Sans MT" panose="020B0502020104020203" pitchFamily="34" charset="0"/>
                        </a:rPr>
                        <a:t>0.07</a:t>
                      </a:r>
                    </a:p>
                  </a:txBody>
                  <a:tcPr marL="4660" marR="4660" marT="4660" marB="0" anchor="b">
                    <a:lnL>
                      <a:noFill/>
                    </a:lnL>
                    <a:lnR>
                      <a:noFill/>
                    </a:lnR>
                    <a:lnT>
                      <a:noFill/>
                    </a:lnT>
                    <a:lnB>
                      <a:noFill/>
                    </a:lnB>
                    <a:solidFill>
                      <a:srgbClr val="C4EAC1"/>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C6EAC1"/>
                    </a:solidFill>
                  </a:tcPr>
                </a:tc>
                <a:tc>
                  <a:txBody>
                    <a:bodyPr/>
                    <a:lstStyle/>
                    <a:p>
                      <a:pPr algn="r" fontAlgn="b"/>
                      <a:r>
                        <a:rPr lang="en-US" sz="1050" b="0" i="0" u="none" strike="noStrike">
                          <a:solidFill>
                            <a:srgbClr val="000000"/>
                          </a:solidFill>
                          <a:effectLst/>
                          <a:latin typeface="Gill Sans MT" panose="020B0502020104020203" pitchFamily="34" charset="0"/>
                        </a:rPr>
                        <a:t>0.07</a:t>
                      </a:r>
                    </a:p>
                  </a:txBody>
                  <a:tcPr marL="4660" marR="4660" marT="4660" marB="0" anchor="b">
                    <a:lnL>
                      <a:noFill/>
                    </a:lnL>
                    <a:lnR>
                      <a:noFill/>
                    </a:lnR>
                    <a:lnT>
                      <a:noFill/>
                    </a:lnT>
                    <a:lnB>
                      <a:noFill/>
                    </a:lnB>
                    <a:solidFill>
                      <a:srgbClr val="C2E9C0"/>
                    </a:solidFill>
                  </a:tcPr>
                </a:tc>
                <a:tc>
                  <a:txBody>
                    <a:bodyPr/>
                    <a:lstStyle/>
                    <a:p>
                      <a:pPr algn="r" fontAlgn="b"/>
                      <a:r>
                        <a:rPr lang="en-US" sz="1050" b="0" i="0" u="none" strike="noStrike">
                          <a:solidFill>
                            <a:srgbClr val="000000"/>
                          </a:solidFill>
                          <a:effectLst/>
                          <a:latin typeface="Gill Sans MT" panose="020B0502020104020203" pitchFamily="34" charset="0"/>
                        </a:rPr>
                        <a:t>0.03</a:t>
                      </a:r>
                    </a:p>
                  </a:txBody>
                  <a:tcPr marL="4660" marR="4660" marT="4660" marB="0" anchor="b">
                    <a:lnL>
                      <a:noFill/>
                    </a:lnL>
                    <a:lnR>
                      <a:noFill/>
                    </a:lnR>
                    <a:lnT>
                      <a:noFill/>
                    </a:lnT>
                    <a:lnB>
                      <a:noFill/>
                    </a:lnB>
                    <a:solidFill>
                      <a:srgbClr val="CAEBC2"/>
                    </a:solidFill>
                  </a:tcPr>
                </a:tc>
                <a:extLst>
                  <a:ext uri="{0D108BD9-81ED-4DB2-BD59-A6C34878D82A}">
                    <a16:rowId xmlns:a16="http://schemas.microsoft.com/office/drawing/2014/main" val="498944009"/>
                  </a:ext>
                </a:extLst>
              </a:tr>
              <a:tr h="435292">
                <a:tc>
                  <a:txBody>
                    <a:bodyPr/>
                    <a:lstStyle/>
                    <a:p>
                      <a:pPr algn="l" fontAlgn="b"/>
                      <a:r>
                        <a:rPr lang="en-US" sz="1050" b="0" i="0" u="none" strike="noStrike">
                          <a:solidFill>
                            <a:srgbClr val="000000"/>
                          </a:solidFill>
                          <a:effectLst/>
                          <a:latin typeface="Gill Sans MT" panose="020B0502020104020203" pitchFamily="34" charset="0"/>
                        </a:rPr>
                        <a:t>toomanyrecommendations</a:t>
                      </a:r>
                    </a:p>
                  </a:txBody>
                  <a:tcPr marL="4660" marR="4660" marT="4660" marB="0" anchor="b">
                    <a:lnL>
                      <a:noFill/>
                    </a:lnL>
                    <a:lnR>
                      <a:noFill/>
                    </a:lnR>
                    <a:lnT>
                      <a:noFill/>
                    </a:lnT>
                    <a:lnB>
                      <a:noFill/>
                    </a:lnB>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C5EAC1"/>
                    </a:solidFill>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DCEDC5"/>
                    </a:solidFill>
                  </a:tcPr>
                </a:tc>
                <a:tc>
                  <a:txBody>
                    <a:bodyPr/>
                    <a:lstStyle/>
                    <a:p>
                      <a:pPr algn="r" fontAlgn="b"/>
                      <a:r>
                        <a:rPr lang="en-US" sz="1050" b="0" i="0" u="none" strike="noStrike">
                          <a:solidFill>
                            <a:srgbClr val="000000"/>
                          </a:solidFill>
                          <a:effectLst/>
                          <a:latin typeface="Gill Sans MT" panose="020B0502020104020203" pitchFamily="34" charset="0"/>
                        </a:rPr>
                        <a:t>0.00</a:t>
                      </a:r>
                    </a:p>
                  </a:txBody>
                  <a:tcPr marL="4660" marR="4660" marT="4660" marB="0" anchor="b">
                    <a:lnL>
                      <a:noFill/>
                    </a:lnL>
                    <a:lnR>
                      <a:noFill/>
                    </a:lnR>
                    <a:lnT>
                      <a:noFill/>
                    </a:lnT>
                    <a:lnB>
                      <a:noFill/>
                    </a:lnB>
                    <a:solidFill>
                      <a:srgbClr val="D2ECC3"/>
                    </a:solidFill>
                  </a:tcPr>
                </a:tc>
                <a:tc>
                  <a:txBody>
                    <a:bodyPr/>
                    <a:lstStyle/>
                    <a:p>
                      <a:pPr algn="r" fontAlgn="b"/>
                      <a:r>
                        <a:rPr lang="en-US" sz="1050" b="0" i="0" u="none" strike="noStrike">
                          <a:solidFill>
                            <a:srgbClr val="000000"/>
                          </a:solidFill>
                          <a:effectLst/>
                          <a:latin typeface="Gill Sans MT" panose="020B0502020104020203" pitchFamily="34" charset="0"/>
                        </a:rPr>
                        <a:t>0.25</a:t>
                      </a:r>
                    </a:p>
                  </a:txBody>
                  <a:tcPr marL="4660" marR="4660" marT="4660" marB="0" anchor="b">
                    <a:lnL>
                      <a:noFill/>
                    </a:lnL>
                    <a:lnR>
                      <a:noFill/>
                    </a:lnR>
                    <a:lnT>
                      <a:noFill/>
                    </a:lnT>
                    <a:lnB>
                      <a:noFill/>
                    </a:lnB>
                    <a:solidFill>
                      <a:srgbClr val="9DE4B9"/>
                    </a:solidFill>
                  </a:tcPr>
                </a:tc>
                <a:tc>
                  <a:txBody>
                    <a:bodyPr/>
                    <a:lstStyle/>
                    <a:p>
                      <a:pPr algn="r" fontAlgn="b"/>
                      <a:r>
                        <a:rPr lang="en-US" sz="1050" b="0" i="0" u="none" strike="noStrike">
                          <a:solidFill>
                            <a:srgbClr val="000000"/>
                          </a:solidFill>
                          <a:effectLst/>
                          <a:latin typeface="Gill Sans MT" panose="020B0502020104020203" pitchFamily="34" charset="0"/>
                        </a:rPr>
                        <a:t>1.00</a:t>
                      </a:r>
                    </a:p>
                  </a:txBody>
                  <a:tcPr marL="4660" marR="4660" marT="4660" marB="0" anchor="b">
                    <a:lnL>
                      <a:noFill/>
                    </a:lnL>
                    <a:lnR>
                      <a:noFill/>
                    </a:lnR>
                    <a:lnT>
                      <a:noFill/>
                    </a:lnT>
                    <a:lnB>
                      <a:noFill/>
                    </a:lnB>
                    <a:solidFill>
                      <a:srgbClr val="00CC99"/>
                    </a:solidFill>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D9EDC5"/>
                    </a:solidFill>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DAEDC5"/>
                    </a:solidFill>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DAEDC5"/>
                    </a:solidFill>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C8EAC1"/>
                    </a:solidFill>
                  </a:tcPr>
                </a:tc>
                <a:tc>
                  <a:txBody>
                    <a:bodyPr/>
                    <a:lstStyle/>
                    <a:p>
                      <a:pPr algn="r" fontAlgn="b"/>
                      <a:r>
                        <a:rPr lang="en-US" sz="1050" b="0" i="0" u="none" strike="noStrike">
                          <a:solidFill>
                            <a:srgbClr val="000000"/>
                          </a:solidFill>
                          <a:effectLst/>
                          <a:latin typeface="Gill Sans MT" panose="020B0502020104020203" pitchFamily="34" charset="0"/>
                        </a:rPr>
                        <a:t>0.03</a:t>
                      </a:r>
                    </a:p>
                  </a:txBody>
                  <a:tcPr marL="4660" marR="4660" marT="4660" marB="0" anchor="b">
                    <a:lnL>
                      <a:noFill/>
                    </a:lnL>
                    <a:lnR>
                      <a:noFill/>
                    </a:lnR>
                    <a:lnT>
                      <a:noFill/>
                    </a:lnT>
                    <a:lnB>
                      <a:noFill/>
                    </a:lnB>
                    <a:solidFill>
                      <a:srgbClr val="CAEBC2"/>
                    </a:solidFill>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C7EAC1"/>
                    </a:solidFill>
                  </a:tcPr>
                </a:tc>
                <a:tc>
                  <a:txBody>
                    <a:bodyPr/>
                    <a:lstStyle/>
                    <a:p>
                      <a:pPr algn="r" fontAlgn="b"/>
                      <a:r>
                        <a:rPr lang="en-US" sz="1050" b="0" i="0" u="none" strike="noStrike">
                          <a:solidFill>
                            <a:srgbClr val="000000"/>
                          </a:solidFill>
                          <a:effectLst/>
                          <a:latin typeface="Gill Sans MT" panose="020B0502020104020203" pitchFamily="34" charset="0"/>
                        </a:rPr>
                        <a:t>-0.01</a:t>
                      </a:r>
                    </a:p>
                  </a:txBody>
                  <a:tcPr marL="4660" marR="4660" marT="4660" marB="0" anchor="b">
                    <a:lnL>
                      <a:noFill/>
                    </a:lnL>
                    <a:lnR>
                      <a:noFill/>
                    </a:lnR>
                    <a:lnT>
                      <a:noFill/>
                    </a:lnT>
                    <a:lnB>
                      <a:noFill/>
                    </a:lnB>
                    <a:solidFill>
                      <a:srgbClr val="D2ECC3"/>
                    </a:solidFill>
                  </a:tcPr>
                </a:tc>
                <a:extLst>
                  <a:ext uri="{0D108BD9-81ED-4DB2-BD59-A6C34878D82A}">
                    <a16:rowId xmlns:a16="http://schemas.microsoft.com/office/drawing/2014/main" val="1350919033"/>
                  </a:ext>
                </a:extLst>
              </a:tr>
              <a:tr h="435292">
                <a:tc>
                  <a:txBody>
                    <a:bodyPr/>
                    <a:lstStyle/>
                    <a:p>
                      <a:pPr algn="l" fontAlgn="b"/>
                      <a:r>
                        <a:rPr lang="en-US" sz="1050" b="0" i="0" u="none" strike="noStrike">
                          <a:solidFill>
                            <a:srgbClr val="000000"/>
                          </a:solidFill>
                          <a:effectLst/>
                          <a:latin typeface="Gill Sans MT" panose="020B0502020104020203" pitchFamily="34" charset="0"/>
                        </a:rPr>
                        <a:t>cancersign_unexpbleeding</a:t>
                      </a:r>
                    </a:p>
                  </a:txBody>
                  <a:tcPr marL="4660" marR="4660" marT="4660" marB="0" anchor="b">
                    <a:lnL>
                      <a:noFill/>
                    </a:lnL>
                    <a:lnR>
                      <a:noFill/>
                    </a:lnR>
                    <a:lnT>
                      <a:noFill/>
                    </a:lnT>
                    <a:lnB>
                      <a:noFill/>
                    </a:lnB>
                  </a:tcPr>
                </a:tc>
                <a:tc>
                  <a:txBody>
                    <a:bodyPr/>
                    <a:lstStyle/>
                    <a:p>
                      <a:pPr algn="r" fontAlgn="b"/>
                      <a:r>
                        <a:rPr lang="en-US" sz="1050" b="0" i="0" u="none" strike="noStrike">
                          <a:solidFill>
                            <a:srgbClr val="000000"/>
                          </a:solidFill>
                          <a:effectLst/>
                          <a:latin typeface="Gill Sans MT" panose="020B0502020104020203" pitchFamily="34" charset="0"/>
                        </a:rPr>
                        <a:t>-0.10</a:t>
                      </a:r>
                    </a:p>
                  </a:txBody>
                  <a:tcPr marL="4660" marR="4660" marT="4660" marB="0" anchor="b">
                    <a:lnL>
                      <a:noFill/>
                    </a:lnL>
                    <a:lnR>
                      <a:noFill/>
                    </a:lnR>
                    <a:lnT>
                      <a:noFill/>
                    </a:lnT>
                    <a:lnB>
                      <a:noFill/>
                    </a:lnB>
                    <a:solidFill>
                      <a:srgbClr val="E5EFC7"/>
                    </a:solidFill>
                  </a:tcPr>
                </a:tc>
                <a:tc>
                  <a:txBody>
                    <a:bodyPr/>
                    <a:lstStyle/>
                    <a:p>
                      <a:pPr algn="r" fontAlgn="b"/>
                      <a:r>
                        <a:rPr lang="en-US" sz="1050" b="0" i="0" u="none" strike="noStrike">
                          <a:solidFill>
                            <a:srgbClr val="000000"/>
                          </a:solidFill>
                          <a:effectLst/>
                          <a:latin typeface="Gill Sans MT" panose="020B0502020104020203" pitchFamily="34" charset="0"/>
                        </a:rPr>
                        <a:t>0.01</a:t>
                      </a:r>
                    </a:p>
                  </a:txBody>
                  <a:tcPr marL="4660" marR="4660" marT="4660" marB="0" anchor="b">
                    <a:lnL>
                      <a:noFill/>
                    </a:lnL>
                    <a:lnR>
                      <a:noFill/>
                    </a:lnR>
                    <a:lnT>
                      <a:noFill/>
                    </a:lnT>
                    <a:lnB>
                      <a:noFill/>
                    </a:lnB>
                    <a:solidFill>
                      <a:srgbClr val="D0EBC3"/>
                    </a:solidFill>
                  </a:tcPr>
                </a:tc>
                <a:tc>
                  <a:txBody>
                    <a:bodyPr/>
                    <a:lstStyle/>
                    <a:p>
                      <a:pPr algn="r" fontAlgn="b"/>
                      <a:r>
                        <a:rPr lang="en-US" sz="1050" b="0" i="0" u="none" strike="noStrike">
                          <a:solidFill>
                            <a:srgbClr val="000000"/>
                          </a:solidFill>
                          <a:effectLst/>
                          <a:latin typeface="Gill Sans MT" panose="020B0502020104020203" pitchFamily="34" charset="0"/>
                        </a:rPr>
                        <a:t>0.10</a:t>
                      </a:r>
                    </a:p>
                  </a:txBody>
                  <a:tcPr marL="4660" marR="4660" marT="4660" marB="0" anchor="b">
                    <a:lnL>
                      <a:noFill/>
                    </a:lnL>
                    <a:lnR>
                      <a:noFill/>
                    </a:lnR>
                    <a:lnT>
                      <a:noFill/>
                    </a:lnT>
                    <a:lnB>
                      <a:noFill/>
                    </a:lnB>
                    <a:solidFill>
                      <a:srgbClr val="BCE8BF"/>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DFEEC6"/>
                    </a:solidFill>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D9EDC5"/>
                    </a:solidFill>
                  </a:tcPr>
                </a:tc>
                <a:tc>
                  <a:txBody>
                    <a:bodyPr/>
                    <a:lstStyle/>
                    <a:p>
                      <a:pPr algn="r" fontAlgn="b"/>
                      <a:r>
                        <a:rPr lang="en-US" sz="1050" b="0" i="0" u="none" strike="noStrike">
                          <a:solidFill>
                            <a:srgbClr val="000000"/>
                          </a:solidFill>
                          <a:effectLst/>
                          <a:latin typeface="Gill Sans MT" panose="020B0502020104020203" pitchFamily="34" charset="0"/>
                        </a:rPr>
                        <a:t>1.00</a:t>
                      </a:r>
                    </a:p>
                  </a:txBody>
                  <a:tcPr marL="4660" marR="4660" marT="4660" marB="0" anchor="b">
                    <a:lnL>
                      <a:noFill/>
                    </a:lnL>
                    <a:lnR>
                      <a:noFill/>
                    </a:lnR>
                    <a:lnT>
                      <a:noFill/>
                    </a:lnT>
                    <a:lnB>
                      <a:noFill/>
                    </a:lnB>
                    <a:solidFill>
                      <a:srgbClr val="00CC99"/>
                    </a:solidFill>
                  </a:tcPr>
                </a:tc>
                <a:tc>
                  <a:txBody>
                    <a:bodyPr/>
                    <a:lstStyle/>
                    <a:p>
                      <a:pPr algn="r" fontAlgn="b"/>
                      <a:r>
                        <a:rPr lang="en-US" sz="1050" b="0" i="0" u="none" strike="noStrike">
                          <a:solidFill>
                            <a:srgbClr val="000000"/>
                          </a:solidFill>
                          <a:effectLst/>
                          <a:latin typeface="Gill Sans MT" panose="020B0502020104020203" pitchFamily="34" charset="0"/>
                        </a:rPr>
                        <a:t>0.72</a:t>
                      </a:r>
                    </a:p>
                  </a:txBody>
                  <a:tcPr marL="4660" marR="4660" marT="4660" marB="0" anchor="b">
                    <a:lnL>
                      <a:noFill/>
                    </a:lnL>
                    <a:lnR>
                      <a:noFill/>
                    </a:lnR>
                    <a:lnT>
                      <a:noFill/>
                    </a:lnT>
                    <a:lnB>
                      <a:noFill/>
                    </a:lnB>
                    <a:solidFill>
                      <a:srgbClr val="3BD5A5"/>
                    </a:solidFill>
                  </a:tcPr>
                </a:tc>
                <a:tc>
                  <a:txBody>
                    <a:bodyPr/>
                    <a:lstStyle/>
                    <a:p>
                      <a:pPr algn="r" fontAlgn="b"/>
                      <a:r>
                        <a:rPr lang="en-US" sz="1050" b="0" i="0" u="none" strike="noStrike">
                          <a:solidFill>
                            <a:srgbClr val="000000"/>
                          </a:solidFill>
                          <a:effectLst/>
                          <a:latin typeface="Gill Sans MT" panose="020B0502020104020203" pitchFamily="34" charset="0"/>
                        </a:rPr>
                        <a:t>0.67</a:t>
                      </a:r>
                    </a:p>
                  </a:txBody>
                  <a:tcPr marL="4660" marR="4660" marT="4660" marB="0" anchor="b">
                    <a:lnL>
                      <a:noFill/>
                    </a:lnL>
                    <a:lnR>
                      <a:noFill/>
                    </a:lnR>
                    <a:lnT>
                      <a:noFill/>
                    </a:lnT>
                    <a:lnB>
                      <a:noFill/>
                    </a:lnB>
                    <a:solidFill>
                      <a:srgbClr val="45D7A7"/>
                    </a:solidFill>
                  </a:tcPr>
                </a:tc>
                <a:tc>
                  <a:txBody>
                    <a:bodyPr/>
                    <a:lstStyle/>
                    <a:p>
                      <a:pPr algn="r" fontAlgn="b"/>
                      <a:r>
                        <a:rPr lang="en-US" sz="1050" b="0" i="0" u="none" strike="noStrike">
                          <a:solidFill>
                            <a:srgbClr val="000000"/>
                          </a:solidFill>
                          <a:effectLst/>
                          <a:latin typeface="Gill Sans MT" panose="020B0502020104020203" pitchFamily="34" charset="0"/>
                        </a:rPr>
                        <a:t>-0.21</a:t>
                      </a:r>
                    </a:p>
                  </a:txBody>
                  <a:tcPr marL="4660" marR="4660" marT="4660" marB="0" anchor="b">
                    <a:lnL>
                      <a:noFill/>
                    </a:lnL>
                    <a:lnR>
                      <a:noFill/>
                    </a:lnR>
                    <a:lnT>
                      <a:noFill/>
                    </a:lnT>
                    <a:lnB>
                      <a:noFill/>
                    </a:lnB>
                    <a:solidFill>
                      <a:srgbClr val="FDF2CC"/>
                    </a:solidFill>
                  </a:tcPr>
                </a:tc>
                <a:tc>
                  <a:txBody>
                    <a:bodyPr/>
                    <a:lstStyle/>
                    <a:p>
                      <a:pPr algn="r" fontAlgn="b"/>
                      <a:r>
                        <a:rPr lang="en-US" sz="1050" b="0" i="0" u="none" strike="noStrike">
                          <a:solidFill>
                            <a:srgbClr val="000000"/>
                          </a:solidFill>
                          <a:effectLst/>
                          <a:latin typeface="Gill Sans MT" panose="020B0502020104020203" pitchFamily="34" charset="0"/>
                        </a:rPr>
                        <a:t>-0.12</a:t>
                      </a:r>
                    </a:p>
                  </a:txBody>
                  <a:tcPr marL="4660" marR="4660" marT="4660" marB="0" anchor="b">
                    <a:lnL>
                      <a:noFill/>
                    </a:lnL>
                    <a:lnR>
                      <a:noFill/>
                    </a:lnR>
                    <a:lnT>
                      <a:noFill/>
                    </a:lnT>
                    <a:lnB>
                      <a:noFill/>
                    </a:lnB>
                    <a:solidFill>
                      <a:srgbClr val="EAEFC8"/>
                    </a:solidFill>
                  </a:tcPr>
                </a:tc>
                <a:tc>
                  <a:txBody>
                    <a:bodyPr/>
                    <a:lstStyle/>
                    <a:p>
                      <a:pPr algn="r" fontAlgn="b"/>
                      <a:r>
                        <a:rPr lang="en-US" sz="1050" b="0" i="0" u="none" strike="noStrike">
                          <a:solidFill>
                            <a:srgbClr val="000000"/>
                          </a:solidFill>
                          <a:effectLst/>
                          <a:latin typeface="Gill Sans MT" panose="020B0502020104020203" pitchFamily="34" charset="0"/>
                        </a:rPr>
                        <a:t>-0.22</a:t>
                      </a:r>
                    </a:p>
                  </a:txBody>
                  <a:tcPr marL="4660" marR="4660" marT="4660" marB="0" anchor="b">
                    <a:lnL>
                      <a:noFill/>
                    </a:lnL>
                    <a:lnR>
                      <a:noFill/>
                    </a:lnR>
                    <a:lnT>
                      <a:noFill/>
                    </a:lnT>
                    <a:lnB>
                      <a:noFill/>
                    </a:lnB>
                    <a:solidFill>
                      <a:srgbClr val="FFF2CC"/>
                    </a:solidFill>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DDEDC6"/>
                    </a:solidFill>
                  </a:tcPr>
                </a:tc>
                <a:extLst>
                  <a:ext uri="{0D108BD9-81ED-4DB2-BD59-A6C34878D82A}">
                    <a16:rowId xmlns:a16="http://schemas.microsoft.com/office/drawing/2014/main" val="26895318"/>
                  </a:ext>
                </a:extLst>
              </a:tr>
              <a:tr h="435292">
                <a:tc>
                  <a:txBody>
                    <a:bodyPr/>
                    <a:lstStyle/>
                    <a:p>
                      <a:pPr algn="l" fontAlgn="b"/>
                      <a:r>
                        <a:rPr lang="en-US" sz="1050" b="0" i="0" u="none" strike="noStrike">
                          <a:solidFill>
                            <a:srgbClr val="000000"/>
                          </a:solidFill>
                          <a:effectLst/>
                          <a:latin typeface="Gill Sans MT" panose="020B0502020104020203" pitchFamily="34" charset="0"/>
                        </a:rPr>
                        <a:t>cancersign_bowelbladderchange</a:t>
                      </a:r>
                    </a:p>
                  </a:txBody>
                  <a:tcPr marL="4660" marR="4660" marT="4660" marB="0" anchor="b">
                    <a:lnL>
                      <a:noFill/>
                    </a:lnL>
                    <a:lnR>
                      <a:noFill/>
                    </a:lnR>
                    <a:lnT>
                      <a:noFill/>
                    </a:lnT>
                    <a:lnB>
                      <a:noFill/>
                    </a:lnB>
                  </a:tcPr>
                </a:tc>
                <a:tc>
                  <a:txBody>
                    <a:bodyPr/>
                    <a:lstStyle/>
                    <a:p>
                      <a:pPr algn="r" fontAlgn="b"/>
                      <a:r>
                        <a:rPr lang="en-US" sz="1050" b="0" i="0" u="none" strike="noStrike">
                          <a:solidFill>
                            <a:srgbClr val="000000"/>
                          </a:solidFill>
                          <a:effectLst/>
                          <a:latin typeface="Gill Sans MT" panose="020B0502020104020203" pitchFamily="34" charset="0"/>
                        </a:rPr>
                        <a:t>-0.09</a:t>
                      </a:r>
                    </a:p>
                  </a:txBody>
                  <a:tcPr marL="4660" marR="4660" marT="4660" marB="0" anchor="b">
                    <a:lnL>
                      <a:noFill/>
                    </a:lnL>
                    <a:lnR>
                      <a:noFill/>
                    </a:lnR>
                    <a:lnT>
                      <a:noFill/>
                    </a:lnT>
                    <a:lnB>
                      <a:noFill/>
                    </a:lnB>
                    <a:solidFill>
                      <a:srgbClr val="E4EEC7"/>
                    </a:solidFill>
                  </a:tcPr>
                </a:tc>
                <a:tc>
                  <a:txBody>
                    <a:bodyPr/>
                    <a:lstStyle/>
                    <a:p>
                      <a:pPr algn="r" fontAlgn="b"/>
                      <a:r>
                        <a:rPr lang="en-US" sz="1050" b="0" i="0" u="none" strike="noStrike">
                          <a:solidFill>
                            <a:srgbClr val="000000"/>
                          </a:solidFill>
                          <a:effectLst/>
                          <a:latin typeface="Gill Sans MT" panose="020B0502020104020203" pitchFamily="34" charset="0"/>
                        </a:rPr>
                        <a:t>-0.01</a:t>
                      </a:r>
                    </a:p>
                  </a:txBody>
                  <a:tcPr marL="4660" marR="4660" marT="4660" marB="0" anchor="b">
                    <a:lnL>
                      <a:noFill/>
                    </a:lnL>
                    <a:lnR>
                      <a:noFill/>
                    </a:lnR>
                    <a:lnT>
                      <a:noFill/>
                    </a:lnT>
                    <a:lnB>
                      <a:noFill/>
                    </a:lnB>
                    <a:solidFill>
                      <a:srgbClr val="D2ECC3"/>
                    </a:solidFill>
                  </a:tcPr>
                </a:tc>
                <a:tc>
                  <a:txBody>
                    <a:bodyPr/>
                    <a:lstStyle/>
                    <a:p>
                      <a:pPr algn="r" fontAlgn="b"/>
                      <a:r>
                        <a:rPr lang="en-US" sz="1050" b="0" i="0" u="none" strike="noStrike">
                          <a:solidFill>
                            <a:srgbClr val="000000"/>
                          </a:solidFill>
                          <a:effectLst/>
                          <a:latin typeface="Gill Sans MT" panose="020B0502020104020203" pitchFamily="34" charset="0"/>
                        </a:rPr>
                        <a:t>0.11</a:t>
                      </a:r>
                    </a:p>
                  </a:txBody>
                  <a:tcPr marL="4660" marR="4660" marT="4660" marB="0" anchor="b">
                    <a:lnL>
                      <a:noFill/>
                    </a:lnL>
                    <a:lnR>
                      <a:noFill/>
                    </a:lnR>
                    <a:lnT>
                      <a:noFill/>
                    </a:lnT>
                    <a:lnB>
                      <a:noFill/>
                    </a:lnB>
                    <a:solidFill>
                      <a:srgbClr val="BAE8BF"/>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DEEDC6"/>
                    </a:solidFill>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DAEDC5"/>
                    </a:solidFill>
                  </a:tcPr>
                </a:tc>
                <a:tc>
                  <a:txBody>
                    <a:bodyPr/>
                    <a:lstStyle/>
                    <a:p>
                      <a:pPr algn="r" fontAlgn="b"/>
                      <a:r>
                        <a:rPr lang="en-US" sz="1050" b="0" i="0" u="none" strike="noStrike">
                          <a:solidFill>
                            <a:srgbClr val="000000"/>
                          </a:solidFill>
                          <a:effectLst/>
                          <a:latin typeface="Gill Sans MT" panose="020B0502020104020203" pitchFamily="34" charset="0"/>
                        </a:rPr>
                        <a:t>0.72</a:t>
                      </a:r>
                    </a:p>
                  </a:txBody>
                  <a:tcPr marL="4660" marR="4660" marT="4660" marB="0" anchor="b">
                    <a:lnL>
                      <a:noFill/>
                    </a:lnL>
                    <a:lnR>
                      <a:noFill/>
                    </a:lnR>
                    <a:lnT>
                      <a:noFill/>
                    </a:lnT>
                    <a:lnB>
                      <a:noFill/>
                    </a:lnB>
                    <a:solidFill>
                      <a:srgbClr val="3BD5A5"/>
                    </a:solidFill>
                  </a:tcPr>
                </a:tc>
                <a:tc>
                  <a:txBody>
                    <a:bodyPr/>
                    <a:lstStyle/>
                    <a:p>
                      <a:pPr algn="r" fontAlgn="b"/>
                      <a:r>
                        <a:rPr lang="en-US" sz="1050" b="0" i="0" u="none" strike="noStrike">
                          <a:solidFill>
                            <a:srgbClr val="000000"/>
                          </a:solidFill>
                          <a:effectLst/>
                          <a:latin typeface="Gill Sans MT" panose="020B0502020104020203" pitchFamily="34" charset="0"/>
                        </a:rPr>
                        <a:t>1.00</a:t>
                      </a:r>
                    </a:p>
                  </a:txBody>
                  <a:tcPr marL="4660" marR="4660" marT="4660" marB="0" anchor="b">
                    <a:lnL>
                      <a:noFill/>
                    </a:lnL>
                    <a:lnR>
                      <a:noFill/>
                    </a:lnR>
                    <a:lnT>
                      <a:noFill/>
                    </a:lnT>
                    <a:lnB>
                      <a:noFill/>
                    </a:lnB>
                    <a:solidFill>
                      <a:srgbClr val="00CC99"/>
                    </a:solidFill>
                  </a:tcPr>
                </a:tc>
                <a:tc>
                  <a:txBody>
                    <a:bodyPr/>
                    <a:lstStyle/>
                    <a:p>
                      <a:pPr algn="r" fontAlgn="b"/>
                      <a:r>
                        <a:rPr lang="en-US" sz="1050" b="0" i="0" u="none" strike="noStrike">
                          <a:solidFill>
                            <a:srgbClr val="000000"/>
                          </a:solidFill>
                          <a:effectLst/>
                          <a:latin typeface="Gill Sans MT" panose="020B0502020104020203" pitchFamily="34" charset="0"/>
                        </a:rPr>
                        <a:t>0.71</a:t>
                      </a:r>
                    </a:p>
                  </a:txBody>
                  <a:tcPr marL="4660" marR="4660" marT="4660" marB="0" anchor="b">
                    <a:lnL>
                      <a:noFill/>
                    </a:lnL>
                    <a:lnR>
                      <a:noFill/>
                    </a:lnR>
                    <a:lnT>
                      <a:noFill/>
                    </a:lnT>
                    <a:lnB>
                      <a:noFill/>
                    </a:lnB>
                    <a:solidFill>
                      <a:srgbClr val="3DD6A6"/>
                    </a:solidFill>
                  </a:tcPr>
                </a:tc>
                <a:tc>
                  <a:txBody>
                    <a:bodyPr/>
                    <a:lstStyle/>
                    <a:p>
                      <a:pPr algn="r" fontAlgn="b"/>
                      <a:r>
                        <a:rPr lang="en-US" sz="1050" b="0" i="0" u="none" strike="noStrike">
                          <a:solidFill>
                            <a:srgbClr val="000000"/>
                          </a:solidFill>
                          <a:effectLst/>
                          <a:latin typeface="Gill Sans MT" panose="020B0502020104020203" pitchFamily="34" charset="0"/>
                        </a:rPr>
                        <a:t>-0.20</a:t>
                      </a:r>
                    </a:p>
                  </a:txBody>
                  <a:tcPr marL="4660" marR="4660" marT="4660" marB="0" anchor="b">
                    <a:lnL>
                      <a:noFill/>
                    </a:lnL>
                    <a:lnR>
                      <a:noFill/>
                    </a:lnR>
                    <a:lnT>
                      <a:noFill/>
                    </a:lnT>
                    <a:lnB>
                      <a:noFill/>
                    </a:lnB>
                    <a:solidFill>
                      <a:srgbClr val="FAF2CB"/>
                    </a:solidFill>
                  </a:tcPr>
                </a:tc>
                <a:tc>
                  <a:txBody>
                    <a:bodyPr/>
                    <a:lstStyle/>
                    <a:p>
                      <a:pPr algn="r" fontAlgn="b"/>
                      <a:r>
                        <a:rPr lang="en-US" sz="1050" b="0" i="0" u="none" strike="noStrike">
                          <a:solidFill>
                            <a:srgbClr val="000000"/>
                          </a:solidFill>
                          <a:effectLst/>
                          <a:latin typeface="Gill Sans MT" panose="020B0502020104020203" pitchFamily="34" charset="0"/>
                        </a:rPr>
                        <a:t>-0.14</a:t>
                      </a:r>
                    </a:p>
                  </a:txBody>
                  <a:tcPr marL="4660" marR="4660" marT="4660" marB="0" anchor="b">
                    <a:lnL>
                      <a:noFill/>
                    </a:lnL>
                    <a:lnR>
                      <a:noFill/>
                    </a:lnR>
                    <a:lnT>
                      <a:noFill/>
                    </a:lnT>
                    <a:lnB>
                      <a:noFill/>
                    </a:lnB>
                    <a:solidFill>
                      <a:srgbClr val="EEF0C9"/>
                    </a:solidFill>
                  </a:tcPr>
                </a:tc>
                <a:tc>
                  <a:txBody>
                    <a:bodyPr/>
                    <a:lstStyle/>
                    <a:p>
                      <a:pPr algn="r" fontAlgn="b"/>
                      <a:r>
                        <a:rPr lang="en-US" sz="1050" b="0" i="0" u="none" strike="noStrike">
                          <a:solidFill>
                            <a:srgbClr val="000000"/>
                          </a:solidFill>
                          <a:effectLst/>
                          <a:latin typeface="Gill Sans MT" panose="020B0502020104020203" pitchFamily="34" charset="0"/>
                        </a:rPr>
                        <a:t>-0.21</a:t>
                      </a:r>
                    </a:p>
                  </a:txBody>
                  <a:tcPr marL="4660" marR="4660" marT="4660" marB="0" anchor="b">
                    <a:lnL>
                      <a:noFill/>
                    </a:lnL>
                    <a:lnR>
                      <a:noFill/>
                    </a:lnR>
                    <a:lnT>
                      <a:noFill/>
                    </a:lnT>
                    <a:lnB>
                      <a:noFill/>
                    </a:lnB>
                    <a:solidFill>
                      <a:srgbClr val="FDF2CC"/>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DEEEC6"/>
                    </a:solidFill>
                  </a:tcPr>
                </a:tc>
                <a:extLst>
                  <a:ext uri="{0D108BD9-81ED-4DB2-BD59-A6C34878D82A}">
                    <a16:rowId xmlns:a16="http://schemas.microsoft.com/office/drawing/2014/main" val="2170532780"/>
                  </a:ext>
                </a:extLst>
              </a:tr>
              <a:tr h="435292">
                <a:tc>
                  <a:txBody>
                    <a:bodyPr/>
                    <a:lstStyle/>
                    <a:p>
                      <a:pPr algn="l" fontAlgn="b"/>
                      <a:r>
                        <a:rPr lang="en-US" sz="1050" b="0" i="0" u="none" strike="noStrike">
                          <a:solidFill>
                            <a:srgbClr val="000000"/>
                          </a:solidFill>
                          <a:effectLst/>
                          <a:latin typeface="Gill Sans MT" panose="020B0502020104020203" pitchFamily="34" charset="0"/>
                        </a:rPr>
                        <a:t>cancersign_unexpweightloss</a:t>
                      </a:r>
                    </a:p>
                  </a:txBody>
                  <a:tcPr marL="4660" marR="4660" marT="4660" marB="0" anchor="b">
                    <a:lnL>
                      <a:noFill/>
                    </a:lnL>
                    <a:lnR>
                      <a:noFill/>
                    </a:lnR>
                    <a:lnT>
                      <a:noFill/>
                    </a:lnT>
                    <a:lnB>
                      <a:noFill/>
                    </a:lnB>
                  </a:tcPr>
                </a:tc>
                <a:tc>
                  <a:txBody>
                    <a:bodyPr/>
                    <a:lstStyle/>
                    <a:p>
                      <a:pPr algn="r" fontAlgn="b"/>
                      <a:r>
                        <a:rPr lang="en-US" sz="1050" b="0" i="0" u="none" strike="noStrike">
                          <a:solidFill>
                            <a:srgbClr val="000000"/>
                          </a:solidFill>
                          <a:effectLst/>
                          <a:latin typeface="Gill Sans MT" panose="020B0502020104020203" pitchFamily="34" charset="0"/>
                        </a:rPr>
                        <a:t>-0.08</a:t>
                      </a:r>
                    </a:p>
                  </a:txBody>
                  <a:tcPr marL="4660" marR="4660" marT="4660" marB="0" anchor="b">
                    <a:lnL>
                      <a:noFill/>
                    </a:lnL>
                    <a:lnR>
                      <a:noFill/>
                    </a:lnR>
                    <a:lnT>
                      <a:noFill/>
                    </a:lnT>
                    <a:lnB>
                      <a:noFill/>
                    </a:lnB>
                    <a:solidFill>
                      <a:srgbClr val="E3EEC7"/>
                    </a:solidFill>
                  </a:tcPr>
                </a:tc>
                <a:tc>
                  <a:txBody>
                    <a:bodyPr/>
                    <a:lstStyle/>
                    <a:p>
                      <a:pPr algn="r" fontAlgn="b"/>
                      <a:r>
                        <a:rPr lang="en-US" sz="1050" b="0" i="0" u="none" strike="noStrike">
                          <a:solidFill>
                            <a:srgbClr val="000000"/>
                          </a:solidFill>
                          <a:effectLst/>
                          <a:latin typeface="Gill Sans MT" panose="020B0502020104020203" pitchFamily="34" charset="0"/>
                        </a:rPr>
                        <a:t>0.01</a:t>
                      </a:r>
                    </a:p>
                  </a:txBody>
                  <a:tcPr marL="4660" marR="4660" marT="4660" marB="0" anchor="b">
                    <a:lnL>
                      <a:noFill/>
                    </a:lnL>
                    <a:lnR>
                      <a:noFill/>
                    </a:lnR>
                    <a:lnT>
                      <a:noFill/>
                    </a:lnT>
                    <a:lnB>
                      <a:noFill/>
                    </a:lnB>
                    <a:solidFill>
                      <a:srgbClr val="CFEBC3"/>
                    </a:solidFill>
                  </a:tcPr>
                </a:tc>
                <a:tc>
                  <a:txBody>
                    <a:bodyPr/>
                    <a:lstStyle/>
                    <a:p>
                      <a:pPr algn="r" fontAlgn="b"/>
                      <a:r>
                        <a:rPr lang="en-US" sz="1050" b="0" i="0" u="none" strike="noStrike">
                          <a:solidFill>
                            <a:srgbClr val="000000"/>
                          </a:solidFill>
                          <a:effectLst/>
                          <a:latin typeface="Gill Sans MT" panose="020B0502020104020203" pitchFamily="34" charset="0"/>
                        </a:rPr>
                        <a:t>0.11</a:t>
                      </a:r>
                    </a:p>
                  </a:txBody>
                  <a:tcPr marL="4660" marR="4660" marT="4660" marB="0" anchor="b">
                    <a:lnL>
                      <a:noFill/>
                    </a:lnL>
                    <a:lnR>
                      <a:noFill/>
                    </a:lnR>
                    <a:lnT>
                      <a:noFill/>
                    </a:lnT>
                    <a:lnB>
                      <a:noFill/>
                    </a:lnB>
                    <a:solidFill>
                      <a:srgbClr val="BAE8BF"/>
                    </a:solidFill>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DCEDC5"/>
                    </a:solidFill>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DAEDC5"/>
                    </a:solidFill>
                  </a:tcPr>
                </a:tc>
                <a:tc>
                  <a:txBody>
                    <a:bodyPr/>
                    <a:lstStyle/>
                    <a:p>
                      <a:pPr algn="r" fontAlgn="b"/>
                      <a:r>
                        <a:rPr lang="en-US" sz="1050" b="0" i="0" u="none" strike="noStrike">
                          <a:solidFill>
                            <a:srgbClr val="000000"/>
                          </a:solidFill>
                          <a:effectLst/>
                          <a:latin typeface="Gill Sans MT" panose="020B0502020104020203" pitchFamily="34" charset="0"/>
                        </a:rPr>
                        <a:t>0.67</a:t>
                      </a:r>
                    </a:p>
                  </a:txBody>
                  <a:tcPr marL="4660" marR="4660" marT="4660" marB="0" anchor="b">
                    <a:lnL>
                      <a:noFill/>
                    </a:lnL>
                    <a:lnR>
                      <a:noFill/>
                    </a:lnR>
                    <a:lnT>
                      <a:noFill/>
                    </a:lnT>
                    <a:lnB>
                      <a:noFill/>
                    </a:lnB>
                    <a:solidFill>
                      <a:srgbClr val="45D7A7"/>
                    </a:solidFill>
                  </a:tcPr>
                </a:tc>
                <a:tc>
                  <a:txBody>
                    <a:bodyPr/>
                    <a:lstStyle/>
                    <a:p>
                      <a:pPr algn="r" fontAlgn="b"/>
                      <a:r>
                        <a:rPr lang="en-US" sz="1050" b="0" i="0" u="none" strike="noStrike">
                          <a:solidFill>
                            <a:srgbClr val="000000"/>
                          </a:solidFill>
                          <a:effectLst/>
                          <a:latin typeface="Gill Sans MT" panose="020B0502020104020203" pitchFamily="34" charset="0"/>
                        </a:rPr>
                        <a:t>0.71</a:t>
                      </a:r>
                    </a:p>
                  </a:txBody>
                  <a:tcPr marL="4660" marR="4660" marT="4660" marB="0" anchor="b">
                    <a:lnL>
                      <a:noFill/>
                    </a:lnL>
                    <a:lnR>
                      <a:noFill/>
                    </a:lnR>
                    <a:lnT>
                      <a:noFill/>
                    </a:lnT>
                    <a:lnB>
                      <a:noFill/>
                    </a:lnB>
                    <a:solidFill>
                      <a:srgbClr val="3DD6A6"/>
                    </a:solidFill>
                  </a:tcPr>
                </a:tc>
                <a:tc>
                  <a:txBody>
                    <a:bodyPr/>
                    <a:lstStyle/>
                    <a:p>
                      <a:pPr algn="r" fontAlgn="b"/>
                      <a:r>
                        <a:rPr lang="en-US" sz="1050" b="0" i="0" u="none" strike="noStrike">
                          <a:solidFill>
                            <a:srgbClr val="000000"/>
                          </a:solidFill>
                          <a:effectLst/>
                          <a:latin typeface="Gill Sans MT" panose="020B0502020104020203" pitchFamily="34" charset="0"/>
                        </a:rPr>
                        <a:t>1.00</a:t>
                      </a:r>
                    </a:p>
                  </a:txBody>
                  <a:tcPr marL="4660" marR="4660" marT="4660" marB="0" anchor="b">
                    <a:lnL>
                      <a:noFill/>
                    </a:lnL>
                    <a:lnR>
                      <a:noFill/>
                    </a:lnR>
                    <a:lnT>
                      <a:noFill/>
                    </a:lnT>
                    <a:lnB>
                      <a:noFill/>
                    </a:lnB>
                    <a:solidFill>
                      <a:srgbClr val="00CC99"/>
                    </a:solidFill>
                  </a:tcPr>
                </a:tc>
                <a:tc>
                  <a:txBody>
                    <a:bodyPr/>
                    <a:lstStyle/>
                    <a:p>
                      <a:pPr algn="r" fontAlgn="b"/>
                      <a:r>
                        <a:rPr lang="en-US" sz="1050" b="0" i="0" u="none" strike="noStrike">
                          <a:solidFill>
                            <a:srgbClr val="000000"/>
                          </a:solidFill>
                          <a:effectLst/>
                          <a:latin typeface="Gill Sans MT" panose="020B0502020104020203" pitchFamily="34" charset="0"/>
                        </a:rPr>
                        <a:t>-0.20</a:t>
                      </a:r>
                    </a:p>
                  </a:txBody>
                  <a:tcPr marL="4660" marR="4660" marT="4660" marB="0" anchor="b">
                    <a:lnL>
                      <a:noFill/>
                    </a:lnL>
                    <a:lnR>
                      <a:noFill/>
                    </a:lnR>
                    <a:lnT>
                      <a:noFill/>
                    </a:lnT>
                    <a:lnB>
                      <a:noFill/>
                    </a:lnB>
                    <a:solidFill>
                      <a:srgbClr val="FBF2CC"/>
                    </a:solidFill>
                  </a:tcPr>
                </a:tc>
                <a:tc>
                  <a:txBody>
                    <a:bodyPr/>
                    <a:lstStyle/>
                    <a:p>
                      <a:pPr algn="r" fontAlgn="b"/>
                      <a:r>
                        <a:rPr lang="en-US" sz="1050" b="0" i="0" u="none" strike="noStrike">
                          <a:solidFill>
                            <a:srgbClr val="000000"/>
                          </a:solidFill>
                          <a:effectLst/>
                          <a:latin typeface="Gill Sans MT" panose="020B0502020104020203" pitchFamily="34" charset="0"/>
                        </a:rPr>
                        <a:t>-0.12</a:t>
                      </a:r>
                    </a:p>
                  </a:txBody>
                  <a:tcPr marL="4660" marR="4660" marT="4660" marB="0" anchor="b">
                    <a:lnL>
                      <a:noFill/>
                    </a:lnL>
                    <a:lnR>
                      <a:noFill/>
                    </a:lnR>
                    <a:lnT>
                      <a:noFill/>
                    </a:lnT>
                    <a:lnB>
                      <a:noFill/>
                    </a:lnB>
                    <a:solidFill>
                      <a:srgbClr val="E9EFC8"/>
                    </a:solidFill>
                  </a:tcPr>
                </a:tc>
                <a:tc>
                  <a:txBody>
                    <a:bodyPr/>
                    <a:lstStyle/>
                    <a:p>
                      <a:pPr algn="r" fontAlgn="b"/>
                      <a:r>
                        <a:rPr lang="en-US" sz="1050" b="0" i="0" u="none" strike="noStrike">
                          <a:solidFill>
                            <a:srgbClr val="000000"/>
                          </a:solidFill>
                          <a:effectLst/>
                          <a:latin typeface="Gill Sans MT" panose="020B0502020104020203" pitchFamily="34" charset="0"/>
                        </a:rPr>
                        <a:t>-0.21</a:t>
                      </a:r>
                    </a:p>
                  </a:txBody>
                  <a:tcPr marL="4660" marR="4660" marT="4660" marB="0" anchor="b">
                    <a:lnL>
                      <a:noFill/>
                    </a:lnL>
                    <a:lnR>
                      <a:noFill/>
                    </a:lnR>
                    <a:lnT>
                      <a:noFill/>
                    </a:lnT>
                    <a:lnB>
                      <a:noFill/>
                    </a:lnB>
                    <a:solidFill>
                      <a:srgbClr val="FEF2CC"/>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DDEDC6"/>
                    </a:solidFill>
                  </a:tcPr>
                </a:tc>
                <a:extLst>
                  <a:ext uri="{0D108BD9-81ED-4DB2-BD59-A6C34878D82A}">
                    <a16:rowId xmlns:a16="http://schemas.microsoft.com/office/drawing/2014/main" val="2708736265"/>
                  </a:ext>
                </a:extLst>
              </a:tr>
              <a:tr h="435292">
                <a:tc>
                  <a:txBody>
                    <a:bodyPr/>
                    <a:lstStyle/>
                    <a:p>
                      <a:pPr algn="l" fontAlgn="b"/>
                      <a:r>
                        <a:rPr lang="en-US" sz="1050" b="0" i="0" u="none" strike="noStrike">
                          <a:solidFill>
                            <a:srgbClr val="000000"/>
                          </a:solidFill>
                          <a:effectLst/>
                          <a:latin typeface="Gill Sans MT" panose="020B0502020104020203" pitchFamily="34" charset="0"/>
                        </a:rPr>
                        <a:t>influencecancer_obesity</a:t>
                      </a:r>
                    </a:p>
                  </a:txBody>
                  <a:tcPr marL="4660" marR="4660" marT="4660" marB="0" anchor="b">
                    <a:lnL>
                      <a:noFill/>
                    </a:lnL>
                    <a:lnR>
                      <a:noFill/>
                    </a:lnR>
                    <a:lnT>
                      <a:noFill/>
                    </a:lnT>
                    <a:lnB>
                      <a:noFill/>
                    </a:lnB>
                  </a:tcPr>
                </a:tc>
                <a:tc>
                  <a:txBody>
                    <a:bodyPr/>
                    <a:lstStyle/>
                    <a:p>
                      <a:pPr algn="r" fontAlgn="b"/>
                      <a:r>
                        <a:rPr lang="en-US" sz="1050" b="0" i="0" u="none" strike="noStrike">
                          <a:solidFill>
                            <a:srgbClr val="000000"/>
                          </a:solidFill>
                          <a:effectLst/>
                          <a:latin typeface="Gill Sans MT" panose="020B0502020104020203" pitchFamily="34" charset="0"/>
                        </a:rPr>
                        <a:t>0.08</a:t>
                      </a:r>
                    </a:p>
                  </a:txBody>
                  <a:tcPr marL="4660" marR="4660" marT="4660" marB="0" anchor="b">
                    <a:lnL>
                      <a:noFill/>
                    </a:lnL>
                    <a:lnR>
                      <a:noFill/>
                    </a:lnR>
                    <a:lnT>
                      <a:noFill/>
                    </a:lnT>
                    <a:lnB>
                      <a:noFill/>
                    </a:lnB>
                    <a:solidFill>
                      <a:srgbClr val="C0E9C0"/>
                    </a:solidFill>
                  </a:tcPr>
                </a:tc>
                <a:tc>
                  <a:txBody>
                    <a:bodyPr/>
                    <a:lstStyle/>
                    <a:p>
                      <a:pPr algn="r" fontAlgn="b"/>
                      <a:r>
                        <a:rPr lang="en-US" sz="1050" b="0" i="0" u="none" strike="noStrike">
                          <a:solidFill>
                            <a:srgbClr val="000000"/>
                          </a:solidFill>
                          <a:effectLst/>
                          <a:latin typeface="Gill Sans MT" panose="020B0502020104020203" pitchFamily="34" charset="0"/>
                        </a:rPr>
                        <a:t>-0.03</a:t>
                      </a:r>
                    </a:p>
                  </a:txBody>
                  <a:tcPr marL="4660" marR="4660" marT="4660" marB="0" anchor="b">
                    <a:lnL>
                      <a:noFill/>
                    </a:lnL>
                    <a:lnR>
                      <a:noFill/>
                    </a:lnR>
                    <a:lnT>
                      <a:noFill/>
                    </a:lnT>
                    <a:lnB>
                      <a:noFill/>
                    </a:lnB>
                    <a:solidFill>
                      <a:srgbClr val="D8EDC5"/>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DEEEC6"/>
                    </a:solidFill>
                  </a:tcPr>
                </a:tc>
                <a:tc>
                  <a:txBody>
                    <a:bodyPr/>
                    <a:lstStyle/>
                    <a:p>
                      <a:pPr algn="r" fontAlgn="b"/>
                      <a:r>
                        <a:rPr lang="en-US" sz="1050" b="0" i="0" u="none" strike="noStrike">
                          <a:solidFill>
                            <a:srgbClr val="000000"/>
                          </a:solidFill>
                          <a:effectLst/>
                          <a:latin typeface="Gill Sans MT" panose="020B0502020104020203" pitchFamily="34" charset="0"/>
                        </a:rPr>
                        <a:t>0.07</a:t>
                      </a:r>
                    </a:p>
                  </a:txBody>
                  <a:tcPr marL="4660" marR="4660" marT="4660" marB="0" anchor="b">
                    <a:lnL>
                      <a:noFill/>
                    </a:lnL>
                    <a:lnR>
                      <a:noFill/>
                    </a:lnR>
                    <a:lnT>
                      <a:noFill/>
                    </a:lnT>
                    <a:lnB>
                      <a:noFill/>
                    </a:lnB>
                    <a:solidFill>
                      <a:srgbClr val="C4EAC1"/>
                    </a:solidFill>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C8EAC1"/>
                    </a:solidFill>
                  </a:tcPr>
                </a:tc>
                <a:tc>
                  <a:txBody>
                    <a:bodyPr/>
                    <a:lstStyle/>
                    <a:p>
                      <a:pPr algn="r" fontAlgn="b"/>
                      <a:r>
                        <a:rPr lang="en-US" sz="1050" b="0" i="0" u="none" strike="noStrike">
                          <a:solidFill>
                            <a:srgbClr val="000000"/>
                          </a:solidFill>
                          <a:effectLst/>
                          <a:latin typeface="Gill Sans MT" panose="020B0502020104020203" pitchFamily="34" charset="0"/>
                        </a:rPr>
                        <a:t>-0.21</a:t>
                      </a:r>
                    </a:p>
                  </a:txBody>
                  <a:tcPr marL="4660" marR="4660" marT="4660" marB="0" anchor="b">
                    <a:lnL>
                      <a:noFill/>
                    </a:lnL>
                    <a:lnR>
                      <a:noFill/>
                    </a:lnR>
                    <a:lnT>
                      <a:noFill/>
                    </a:lnT>
                    <a:lnB>
                      <a:noFill/>
                    </a:lnB>
                    <a:solidFill>
                      <a:srgbClr val="FDF2CC"/>
                    </a:solidFill>
                  </a:tcPr>
                </a:tc>
                <a:tc>
                  <a:txBody>
                    <a:bodyPr/>
                    <a:lstStyle/>
                    <a:p>
                      <a:pPr algn="r" fontAlgn="b"/>
                      <a:r>
                        <a:rPr lang="en-US" sz="1050" b="0" i="0" u="none" strike="noStrike">
                          <a:solidFill>
                            <a:srgbClr val="000000"/>
                          </a:solidFill>
                          <a:effectLst/>
                          <a:latin typeface="Gill Sans MT" panose="020B0502020104020203" pitchFamily="34" charset="0"/>
                        </a:rPr>
                        <a:t>-0.20</a:t>
                      </a:r>
                    </a:p>
                  </a:txBody>
                  <a:tcPr marL="4660" marR="4660" marT="4660" marB="0" anchor="b">
                    <a:lnL>
                      <a:noFill/>
                    </a:lnL>
                    <a:lnR>
                      <a:noFill/>
                    </a:lnR>
                    <a:lnT>
                      <a:noFill/>
                    </a:lnT>
                    <a:lnB>
                      <a:noFill/>
                    </a:lnB>
                    <a:solidFill>
                      <a:srgbClr val="FAF2CB"/>
                    </a:solidFill>
                  </a:tcPr>
                </a:tc>
                <a:tc>
                  <a:txBody>
                    <a:bodyPr/>
                    <a:lstStyle/>
                    <a:p>
                      <a:pPr algn="r" fontAlgn="b"/>
                      <a:r>
                        <a:rPr lang="en-US" sz="1050" b="0" i="0" u="none" strike="noStrike">
                          <a:solidFill>
                            <a:srgbClr val="000000"/>
                          </a:solidFill>
                          <a:effectLst/>
                          <a:latin typeface="Gill Sans MT" panose="020B0502020104020203" pitchFamily="34" charset="0"/>
                        </a:rPr>
                        <a:t>-0.20</a:t>
                      </a:r>
                    </a:p>
                  </a:txBody>
                  <a:tcPr marL="4660" marR="4660" marT="4660" marB="0" anchor="b">
                    <a:lnL>
                      <a:noFill/>
                    </a:lnL>
                    <a:lnR>
                      <a:noFill/>
                    </a:lnR>
                    <a:lnT>
                      <a:noFill/>
                    </a:lnT>
                    <a:lnB>
                      <a:noFill/>
                    </a:lnB>
                    <a:solidFill>
                      <a:srgbClr val="FBF2CC"/>
                    </a:solidFill>
                  </a:tcPr>
                </a:tc>
                <a:tc>
                  <a:txBody>
                    <a:bodyPr/>
                    <a:lstStyle/>
                    <a:p>
                      <a:pPr algn="r" fontAlgn="b"/>
                      <a:r>
                        <a:rPr lang="en-US" sz="1050" b="0" i="0" u="none" strike="noStrike">
                          <a:solidFill>
                            <a:srgbClr val="000000"/>
                          </a:solidFill>
                          <a:effectLst/>
                          <a:latin typeface="Gill Sans MT" panose="020B0502020104020203" pitchFamily="34" charset="0"/>
                        </a:rPr>
                        <a:t>1.00</a:t>
                      </a:r>
                    </a:p>
                  </a:txBody>
                  <a:tcPr marL="4660" marR="4660" marT="4660" marB="0" anchor="b">
                    <a:lnL>
                      <a:noFill/>
                    </a:lnL>
                    <a:lnR>
                      <a:noFill/>
                    </a:lnR>
                    <a:lnT>
                      <a:noFill/>
                    </a:lnT>
                    <a:lnB>
                      <a:noFill/>
                    </a:lnB>
                    <a:solidFill>
                      <a:srgbClr val="00CC99"/>
                    </a:solidFill>
                  </a:tcPr>
                </a:tc>
                <a:tc>
                  <a:txBody>
                    <a:bodyPr/>
                    <a:lstStyle/>
                    <a:p>
                      <a:pPr algn="r" fontAlgn="b"/>
                      <a:r>
                        <a:rPr lang="en-US" sz="1050" b="0" i="0" u="none" strike="noStrike">
                          <a:solidFill>
                            <a:srgbClr val="000000"/>
                          </a:solidFill>
                          <a:effectLst/>
                          <a:latin typeface="Gill Sans MT" panose="020B0502020104020203" pitchFamily="34" charset="0"/>
                        </a:rPr>
                        <a:t>0.31</a:t>
                      </a:r>
                    </a:p>
                  </a:txBody>
                  <a:tcPr marL="4660" marR="4660" marT="4660" marB="0" anchor="b">
                    <a:lnL>
                      <a:noFill/>
                    </a:lnL>
                    <a:lnR>
                      <a:noFill/>
                    </a:lnR>
                    <a:lnT>
                      <a:noFill/>
                    </a:lnT>
                    <a:lnB>
                      <a:noFill/>
                    </a:lnB>
                    <a:solidFill>
                      <a:srgbClr val="92E2B7"/>
                    </a:solidFill>
                  </a:tcPr>
                </a:tc>
                <a:tc>
                  <a:txBody>
                    <a:bodyPr/>
                    <a:lstStyle/>
                    <a:p>
                      <a:pPr algn="r" fontAlgn="b"/>
                      <a:r>
                        <a:rPr lang="en-US" sz="1050" b="0" i="0" u="none" strike="noStrike">
                          <a:solidFill>
                            <a:srgbClr val="000000"/>
                          </a:solidFill>
                          <a:effectLst/>
                          <a:latin typeface="Gill Sans MT" panose="020B0502020104020203" pitchFamily="34" charset="0"/>
                        </a:rPr>
                        <a:t>0.36</a:t>
                      </a:r>
                    </a:p>
                  </a:txBody>
                  <a:tcPr marL="4660" marR="4660" marT="4660" marB="0" anchor="b">
                    <a:lnL>
                      <a:noFill/>
                    </a:lnL>
                    <a:lnR>
                      <a:noFill/>
                    </a:lnR>
                    <a:lnT>
                      <a:noFill/>
                    </a:lnT>
                    <a:lnB>
                      <a:noFill/>
                    </a:lnB>
                    <a:solidFill>
                      <a:srgbClr val="85E0B4"/>
                    </a:solidFill>
                  </a:tcPr>
                </a:tc>
                <a:tc>
                  <a:txBody>
                    <a:bodyPr/>
                    <a:lstStyle/>
                    <a:p>
                      <a:pPr algn="r" fontAlgn="b"/>
                      <a:r>
                        <a:rPr lang="en-US" sz="1050" b="0" i="0" u="none" strike="noStrike">
                          <a:solidFill>
                            <a:srgbClr val="000000"/>
                          </a:solidFill>
                          <a:effectLst/>
                          <a:latin typeface="Gill Sans MT" panose="020B0502020104020203" pitchFamily="34" charset="0"/>
                        </a:rPr>
                        <a:t>0.17</a:t>
                      </a:r>
                    </a:p>
                  </a:txBody>
                  <a:tcPr marL="4660" marR="4660" marT="4660" marB="0" anchor="b">
                    <a:lnL>
                      <a:noFill/>
                    </a:lnL>
                    <a:lnR>
                      <a:noFill/>
                    </a:lnR>
                    <a:lnT>
                      <a:noFill/>
                    </a:lnT>
                    <a:lnB>
                      <a:noFill/>
                    </a:lnB>
                    <a:solidFill>
                      <a:srgbClr val="ADE6BC"/>
                    </a:solidFill>
                  </a:tcPr>
                </a:tc>
                <a:extLst>
                  <a:ext uri="{0D108BD9-81ED-4DB2-BD59-A6C34878D82A}">
                    <a16:rowId xmlns:a16="http://schemas.microsoft.com/office/drawing/2014/main" val="772228848"/>
                  </a:ext>
                </a:extLst>
              </a:tr>
              <a:tr h="435292">
                <a:tc>
                  <a:txBody>
                    <a:bodyPr/>
                    <a:lstStyle/>
                    <a:p>
                      <a:pPr algn="l" fontAlgn="b"/>
                      <a:r>
                        <a:rPr lang="en-US" sz="1050" b="0" i="0" u="none" strike="noStrike">
                          <a:solidFill>
                            <a:srgbClr val="000000"/>
                          </a:solidFill>
                          <a:effectLst/>
                          <a:latin typeface="Gill Sans MT" panose="020B0502020104020203" pitchFamily="34" charset="0"/>
                        </a:rPr>
                        <a:t>influencecancer_eatingfiber</a:t>
                      </a:r>
                    </a:p>
                  </a:txBody>
                  <a:tcPr marL="4660" marR="4660" marT="4660" marB="0" anchor="b">
                    <a:lnL>
                      <a:noFill/>
                    </a:lnL>
                    <a:lnR>
                      <a:noFill/>
                    </a:lnR>
                    <a:lnT>
                      <a:noFill/>
                    </a:lnT>
                    <a:lnB>
                      <a:noFill/>
                    </a:lnB>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C7EAC1"/>
                    </a:solidFill>
                  </a:tcPr>
                </a:tc>
                <a:tc>
                  <a:txBody>
                    <a:bodyPr/>
                    <a:lstStyle/>
                    <a:p>
                      <a:pPr algn="r" fontAlgn="b"/>
                      <a:r>
                        <a:rPr lang="en-US" sz="1050" b="0" i="0" u="none" strike="noStrike">
                          <a:solidFill>
                            <a:srgbClr val="000000"/>
                          </a:solidFill>
                          <a:effectLst/>
                          <a:latin typeface="Gill Sans MT" panose="020B0502020104020203" pitchFamily="34" charset="0"/>
                        </a:rPr>
                        <a:t>-0.02</a:t>
                      </a:r>
                    </a:p>
                  </a:txBody>
                  <a:tcPr marL="4660" marR="4660" marT="4660" marB="0" anchor="b">
                    <a:lnL>
                      <a:noFill/>
                    </a:lnL>
                    <a:lnR>
                      <a:noFill/>
                    </a:lnR>
                    <a:lnT>
                      <a:noFill/>
                    </a:lnT>
                    <a:lnB>
                      <a:noFill/>
                    </a:lnB>
                    <a:solidFill>
                      <a:srgbClr val="D6ECC4"/>
                    </a:solidFill>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DBEDC5"/>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C6EAC1"/>
                    </a:solidFill>
                  </a:tcPr>
                </a:tc>
                <a:tc>
                  <a:txBody>
                    <a:bodyPr/>
                    <a:lstStyle/>
                    <a:p>
                      <a:pPr algn="r" fontAlgn="b"/>
                      <a:r>
                        <a:rPr lang="en-US" sz="1050" b="0" i="0" u="none" strike="noStrike">
                          <a:solidFill>
                            <a:srgbClr val="000000"/>
                          </a:solidFill>
                          <a:effectLst/>
                          <a:latin typeface="Gill Sans MT" panose="020B0502020104020203" pitchFamily="34" charset="0"/>
                        </a:rPr>
                        <a:t>0.03</a:t>
                      </a:r>
                    </a:p>
                  </a:txBody>
                  <a:tcPr marL="4660" marR="4660" marT="4660" marB="0" anchor="b">
                    <a:lnL>
                      <a:noFill/>
                    </a:lnL>
                    <a:lnR>
                      <a:noFill/>
                    </a:lnR>
                    <a:lnT>
                      <a:noFill/>
                    </a:lnT>
                    <a:lnB>
                      <a:noFill/>
                    </a:lnB>
                    <a:solidFill>
                      <a:srgbClr val="CAEBC2"/>
                    </a:solidFill>
                  </a:tcPr>
                </a:tc>
                <a:tc>
                  <a:txBody>
                    <a:bodyPr/>
                    <a:lstStyle/>
                    <a:p>
                      <a:pPr algn="r" fontAlgn="b"/>
                      <a:r>
                        <a:rPr lang="en-US" sz="1050" b="0" i="0" u="none" strike="noStrike">
                          <a:solidFill>
                            <a:srgbClr val="000000"/>
                          </a:solidFill>
                          <a:effectLst/>
                          <a:latin typeface="Gill Sans MT" panose="020B0502020104020203" pitchFamily="34" charset="0"/>
                        </a:rPr>
                        <a:t>-0.12</a:t>
                      </a:r>
                    </a:p>
                  </a:txBody>
                  <a:tcPr marL="4660" marR="4660" marT="4660" marB="0" anchor="b">
                    <a:lnL>
                      <a:noFill/>
                    </a:lnL>
                    <a:lnR>
                      <a:noFill/>
                    </a:lnR>
                    <a:lnT>
                      <a:noFill/>
                    </a:lnT>
                    <a:lnB>
                      <a:noFill/>
                    </a:lnB>
                    <a:solidFill>
                      <a:srgbClr val="EAEFC8"/>
                    </a:solidFill>
                  </a:tcPr>
                </a:tc>
                <a:tc>
                  <a:txBody>
                    <a:bodyPr/>
                    <a:lstStyle/>
                    <a:p>
                      <a:pPr algn="r" fontAlgn="b"/>
                      <a:r>
                        <a:rPr lang="en-US" sz="1050" b="0" i="0" u="none" strike="noStrike">
                          <a:solidFill>
                            <a:srgbClr val="000000"/>
                          </a:solidFill>
                          <a:effectLst/>
                          <a:latin typeface="Gill Sans MT" panose="020B0502020104020203" pitchFamily="34" charset="0"/>
                        </a:rPr>
                        <a:t>-0.14</a:t>
                      </a:r>
                    </a:p>
                  </a:txBody>
                  <a:tcPr marL="4660" marR="4660" marT="4660" marB="0" anchor="b">
                    <a:lnL>
                      <a:noFill/>
                    </a:lnL>
                    <a:lnR>
                      <a:noFill/>
                    </a:lnR>
                    <a:lnT>
                      <a:noFill/>
                    </a:lnT>
                    <a:lnB>
                      <a:noFill/>
                    </a:lnB>
                    <a:solidFill>
                      <a:srgbClr val="EEF0C9"/>
                    </a:solidFill>
                  </a:tcPr>
                </a:tc>
                <a:tc>
                  <a:txBody>
                    <a:bodyPr/>
                    <a:lstStyle/>
                    <a:p>
                      <a:pPr algn="r" fontAlgn="b"/>
                      <a:r>
                        <a:rPr lang="en-US" sz="1050" b="0" i="0" u="none" strike="noStrike">
                          <a:solidFill>
                            <a:srgbClr val="000000"/>
                          </a:solidFill>
                          <a:effectLst/>
                          <a:latin typeface="Gill Sans MT" panose="020B0502020104020203" pitchFamily="34" charset="0"/>
                        </a:rPr>
                        <a:t>-0.12</a:t>
                      </a:r>
                    </a:p>
                  </a:txBody>
                  <a:tcPr marL="4660" marR="4660" marT="4660" marB="0" anchor="b">
                    <a:lnL>
                      <a:noFill/>
                    </a:lnL>
                    <a:lnR>
                      <a:noFill/>
                    </a:lnR>
                    <a:lnT>
                      <a:noFill/>
                    </a:lnT>
                    <a:lnB>
                      <a:noFill/>
                    </a:lnB>
                    <a:solidFill>
                      <a:srgbClr val="E9EFC8"/>
                    </a:solidFill>
                  </a:tcPr>
                </a:tc>
                <a:tc>
                  <a:txBody>
                    <a:bodyPr/>
                    <a:lstStyle/>
                    <a:p>
                      <a:pPr algn="r" fontAlgn="b"/>
                      <a:r>
                        <a:rPr lang="en-US" sz="1050" b="0" i="0" u="none" strike="noStrike">
                          <a:solidFill>
                            <a:srgbClr val="000000"/>
                          </a:solidFill>
                          <a:effectLst/>
                          <a:latin typeface="Gill Sans MT" panose="020B0502020104020203" pitchFamily="34" charset="0"/>
                        </a:rPr>
                        <a:t>0.31</a:t>
                      </a:r>
                    </a:p>
                  </a:txBody>
                  <a:tcPr marL="4660" marR="4660" marT="4660" marB="0" anchor="b">
                    <a:lnL>
                      <a:noFill/>
                    </a:lnL>
                    <a:lnR>
                      <a:noFill/>
                    </a:lnR>
                    <a:lnT>
                      <a:noFill/>
                    </a:lnT>
                    <a:lnB>
                      <a:noFill/>
                    </a:lnB>
                    <a:solidFill>
                      <a:srgbClr val="92E2B7"/>
                    </a:solidFill>
                  </a:tcPr>
                </a:tc>
                <a:tc>
                  <a:txBody>
                    <a:bodyPr/>
                    <a:lstStyle/>
                    <a:p>
                      <a:pPr algn="r" fontAlgn="b"/>
                      <a:r>
                        <a:rPr lang="en-US" sz="1050" b="0" i="0" u="none" strike="noStrike">
                          <a:solidFill>
                            <a:srgbClr val="000000"/>
                          </a:solidFill>
                          <a:effectLst/>
                          <a:latin typeface="Gill Sans MT" panose="020B0502020104020203" pitchFamily="34" charset="0"/>
                        </a:rPr>
                        <a:t>1.00</a:t>
                      </a:r>
                    </a:p>
                  </a:txBody>
                  <a:tcPr marL="4660" marR="4660" marT="4660" marB="0" anchor="b">
                    <a:lnL>
                      <a:noFill/>
                    </a:lnL>
                    <a:lnR>
                      <a:noFill/>
                    </a:lnR>
                    <a:lnT>
                      <a:noFill/>
                    </a:lnT>
                    <a:lnB>
                      <a:noFill/>
                    </a:lnB>
                    <a:solidFill>
                      <a:srgbClr val="00CC99"/>
                    </a:solidFill>
                  </a:tcPr>
                </a:tc>
                <a:tc>
                  <a:txBody>
                    <a:bodyPr/>
                    <a:lstStyle/>
                    <a:p>
                      <a:pPr algn="r" fontAlgn="b"/>
                      <a:r>
                        <a:rPr lang="en-US" sz="1050" b="0" i="0" u="none" strike="noStrike">
                          <a:solidFill>
                            <a:srgbClr val="000000"/>
                          </a:solidFill>
                          <a:effectLst/>
                          <a:latin typeface="Gill Sans MT" panose="020B0502020104020203" pitchFamily="34" charset="0"/>
                        </a:rPr>
                        <a:t>0.27</a:t>
                      </a:r>
                    </a:p>
                  </a:txBody>
                  <a:tcPr marL="4660" marR="4660" marT="4660" marB="0" anchor="b">
                    <a:lnL>
                      <a:noFill/>
                    </a:lnL>
                    <a:lnR>
                      <a:noFill/>
                    </a:lnR>
                    <a:lnT>
                      <a:noFill/>
                    </a:lnT>
                    <a:lnB>
                      <a:noFill/>
                    </a:lnB>
                    <a:solidFill>
                      <a:srgbClr val="98E3B8"/>
                    </a:solidFill>
                  </a:tcPr>
                </a:tc>
                <a:tc>
                  <a:txBody>
                    <a:bodyPr/>
                    <a:lstStyle/>
                    <a:p>
                      <a:pPr algn="r" fontAlgn="b"/>
                      <a:r>
                        <a:rPr lang="en-US" sz="1050" b="0" i="0" u="none" strike="noStrike">
                          <a:solidFill>
                            <a:srgbClr val="000000"/>
                          </a:solidFill>
                          <a:effectLst/>
                          <a:latin typeface="Gill Sans MT" panose="020B0502020104020203" pitchFamily="34" charset="0"/>
                        </a:rPr>
                        <a:t>0.47</a:t>
                      </a:r>
                    </a:p>
                  </a:txBody>
                  <a:tcPr marL="4660" marR="4660" marT="4660" marB="0" anchor="b">
                    <a:lnL>
                      <a:noFill/>
                    </a:lnL>
                    <a:lnR>
                      <a:noFill/>
                    </a:lnR>
                    <a:lnT>
                      <a:noFill/>
                    </a:lnT>
                    <a:lnB>
                      <a:noFill/>
                    </a:lnB>
                    <a:solidFill>
                      <a:srgbClr val="6FDDB0"/>
                    </a:solidFill>
                  </a:tcPr>
                </a:tc>
                <a:extLst>
                  <a:ext uri="{0D108BD9-81ED-4DB2-BD59-A6C34878D82A}">
                    <a16:rowId xmlns:a16="http://schemas.microsoft.com/office/drawing/2014/main" val="1923438631"/>
                  </a:ext>
                </a:extLst>
              </a:tr>
              <a:tr h="435292">
                <a:tc>
                  <a:txBody>
                    <a:bodyPr/>
                    <a:lstStyle/>
                    <a:p>
                      <a:pPr algn="l" fontAlgn="b"/>
                      <a:r>
                        <a:rPr lang="en-US" sz="1050" b="0" i="0" u="none" strike="noStrike">
                          <a:solidFill>
                            <a:srgbClr val="000000"/>
                          </a:solidFill>
                          <a:effectLst/>
                          <a:latin typeface="Gill Sans MT" panose="020B0502020104020203" pitchFamily="34" charset="0"/>
                        </a:rPr>
                        <a:t>influencecancer_processedmeat</a:t>
                      </a:r>
                    </a:p>
                  </a:txBody>
                  <a:tcPr marL="4660" marR="4660" marT="4660" marB="0" anchor="b">
                    <a:lnL>
                      <a:noFill/>
                    </a:lnL>
                    <a:lnR>
                      <a:noFill/>
                    </a:lnR>
                    <a:lnT>
                      <a:noFill/>
                    </a:lnT>
                    <a:lnB>
                      <a:noFill/>
                    </a:lnB>
                  </a:tcPr>
                </a:tc>
                <a:tc>
                  <a:txBody>
                    <a:bodyPr/>
                    <a:lstStyle/>
                    <a:p>
                      <a:pPr algn="r" fontAlgn="b"/>
                      <a:r>
                        <a:rPr lang="en-US" sz="1050" b="0" i="0" u="none" strike="noStrike">
                          <a:solidFill>
                            <a:srgbClr val="000000"/>
                          </a:solidFill>
                          <a:effectLst/>
                          <a:latin typeface="Gill Sans MT" panose="020B0502020104020203" pitchFamily="34" charset="0"/>
                        </a:rPr>
                        <a:t>0.09</a:t>
                      </a:r>
                    </a:p>
                  </a:txBody>
                  <a:tcPr marL="4660" marR="4660" marT="4660" marB="0" anchor="b">
                    <a:lnL>
                      <a:noFill/>
                    </a:lnL>
                    <a:lnR>
                      <a:noFill/>
                    </a:lnR>
                    <a:lnT>
                      <a:noFill/>
                    </a:lnT>
                    <a:lnB>
                      <a:noFill/>
                    </a:lnB>
                    <a:solidFill>
                      <a:srgbClr val="BFE9C0"/>
                    </a:solidFill>
                  </a:tcPr>
                </a:tc>
                <a:tc>
                  <a:txBody>
                    <a:bodyPr/>
                    <a:lstStyle/>
                    <a:p>
                      <a:pPr algn="r" fontAlgn="b"/>
                      <a:r>
                        <a:rPr lang="en-US" sz="1050" b="0" i="0" u="none" strike="noStrike">
                          <a:solidFill>
                            <a:srgbClr val="000000"/>
                          </a:solidFill>
                          <a:effectLst/>
                          <a:latin typeface="Gill Sans MT" panose="020B0502020104020203" pitchFamily="34" charset="0"/>
                        </a:rPr>
                        <a:t>-0.02</a:t>
                      </a:r>
                    </a:p>
                  </a:txBody>
                  <a:tcPr marL="4660" marR="4660" marT="4660" marB="0" anchor="b">
                    <a:lnL>
                      <a:noFill/>
                    </a:lnL>
                    <a:lnR>
                      <a:noFill/>
                    </a:lnR>
                    <a:lnT>
                      <a:noFill/>
                    </a:lnT>
                    <a:lnB>
                      <a:noFill/>
                    </a:lnB>
                    <a:solidFill>
                      <a:srgbClr val="D6ECC4"/>
                    </a:solidFill>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DAEDC5"/>
                    </a:solidFill>
                  </a:tcPr>
                </a:tc>
                <a:tc>
                  <a:txBody>
                    <a:bodyPr/>
                    <a:lstStyle/>
                    <a:p>
                      <a:pPr algn="r" fontAlgn="b"/>
                      <a:r>
                        <a:rPr lang="en-US" sz="1050" b="0" i="0" u="none" strike="noStrike">
                          <a:solidFill>
                            <a:srgbClr val="000000"/>
                          </a:solidFill>
                          <a:effectLst/>
                          <a:latin typeface="Gill Sans MT" panose="020B0502020104020203" pitchFamily="34" charset="0"/>
                        </a:rPr>
                        <a:t>0.07</a:t>
                      </a:r>
                    </a:p>
                  </a:txBody>
                  <a:tcPr marL="4660" marR="4660" marT="4660" marB="0" anchor="b">
                    <a:lnL>
                      <a:noFill/>
                    </a:lnL>
                    <a:lnR>
                      <a:noFill/>
                    </a:lnR>
                    <a:lnT>
                      <a:noFill/>
                    </a:lnT>
                    <a:lnB>
                      <a:noFill/>
                    </a:lnB>
                    <a:solidFill>
                      <a:srgbClr val="C2E9C0"/>
                    </a:solidFill>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C7EAC1"/>
                    </a:solidFill>
                  </a:tcPr>
                </a:tc>
                <a:tc>
                  <a:txBody>
                    <a:bodyPr/>
                    <a:lstStyle/>
                    <a:p>
                      <a:pPr algn="r" fontAlgn="b"/>
                      <a:r>
                        <a:rPr lang="en-US" sz="1050" b="0" i="0" u="none" strike="noStrike">
                          <a:solidFill>
                            <a:srgbClr val="000000"/>
                          </a:solidFill>
                          <a:effectLst/>
                          <a:latin typeface="Gill Sans MT" panose="020B0502020104020203" pitchFamily="34" charset="0"/>
                        </a:rPr>
                        <a:t>-0.22</a:t>
                      </a:r>
                    </a:p>
                  </a:txBody>
                  <a:tcPr marL="4660" marR="4660" marT="4660" marB="0" anchor="b">
                    <a:lnL>
                      <a:noFill/>
                    </a:lnL>
                    <a:lnR>
                      <a:noFill/>
                    </a:lnR>
                    <a:lnT>
                      <a:noFill/>
                    </a:lnT>
                    <a:lnB>
                      <a:noFill/>
                    </a:lnB>
                    <a:solidFill>
                      <a:srgbClr val="FFF2CC"/>
                    </a:solidFill>
                  </a:tcPr>
                </a:tc>
                <a:tc>
                  <a:txBody>
                    <a:bodyPr/>
                    <a:lstStyle/>
                    <a:p>
                      <a:pPr algn="r" fontAlgn="b"/>
                      <a:r>
                        <a:rPr lang="en-US" sz="1050" b="0" i="0" u="none" strike="noStrike">
                          <a:solidFill>
                            <a:srgbClr val="000000"/>
                          </a:solidFill>
                          <a:effectLst/>
                          <a:latin typeface="Gill Sans MT" panose="020B0502020104020203" pitchFamily="34" charset="0"/>
                        </a:rPr>
                        <a:t>-0.21</a:t>
                      </a:r>
                    </a:p>
                  </a:txBody>
                  <a:tcPr marL="4660" marR="4660" marT="4660" marB="0" anchor="b">
                    <a:lnL>
                      <a:noFill/>
                    </a:lnL>
                    <a:lnR>
                      <a:noFill/>
                    </a:lnR>
                    <a:lnT>
                      <a:noFill/>
                    </a:lnT>
                    <a:lnB>
                      <a:noFill/>
                    </a:lnB>
                    <a:solidFill>
                      <a:srgbClr val="FDF2CC"/>
                    </a:solidFill>
                  </a:tcPr>
                </a:tc>
                <a:tc>
                  <a:txBody>
                    <a:bodyPr/>
                    <a:lstStyle/>
                    <a:p>
                      <a:pPr algn="r" fontAlgn="b"/>
                      <a:r>
                        <a:rPr lang="en-US" sz="1050" b="0" i="0" u="none" strike="noStrike">
                          <a:solidFill>
                            <a:srgbClr val="000000"/>
                          </a:solidFill>
                          <a:effectLst/>
                          <a:latin typeface="Gill Sans MT" panose="020B0502020104020203" pitchFamily="34" charset="0"/>
                        </a:rPr>
                        <a:t>-0.21</a:t>
                      </a:r>
                    </a:p>
                  </a:txBody>
                  <a:tcPr marL="4660" marR="4660" marT="4660" marB="0" anchor="b">
                    <a:lnL>
                      <a:noFill/>
                    </a:lnL>
                    <a:lnR>
                      <a:noFill/>
                    </a:lnR>
                    <a:lnT>
                      <a:noFill/>
                    </a:lnT>
                    <a:lnB>
                      <a:noFill/>
                    </a:lnB>
                    <a:solidFill>
                      <a:srgbClr val="FEF2CC"/>
                    </a:solidFill>
                  </a:tcPr>
                </a:tc>
                <a:tc>
                  <a:txBody>
                    <a:bodyPr/>
                    <a:lstStyle/>
                    <a:p>
                      <a:pPr algn="r" fontAlgn="b"/>
                      <a:r>
                        <a:rPr lang="en-US" sz="1050" b="0" i="0" u="none" strike="noStrike">
                          <a:solidFill>
                            <a:srgbClr val="000000"/>
                          </a:solidFill>
                          <a:effectLst/>
                          <a:latin typeface="Gill Sans MT" panose="020B0502020104020203" pitchFamily="34" charset="0"/>
                        </a:rPr>
                        <a:t>0.36</a:t>
                      </a:r>
                    </a:p>
                  </a:txBody>
                  <a:tcPr marL="4660" marR="4660" marT="4660" marB="0" anchor="b">
                    <a:lnL>
                      <a:noFill/>
                    </a:lnL>
                    <a:lnR>
                      <a:noFill/>
                    </a:lnR>
                    <a:lnT>
                      <a:noFill/>
                    </a:lnT>
                    <a:lnB>
                      <a:noFill/>
                    </a:lnB>
                    <a:solidFill>
                      <a:srgbClr val="85E0B4"/>
                    </a:solidFill>
                  </a:tcPr>
                </a:tc>
                <a:tc>
                  <a:txBody>
                    <a:bodyPr/>
                    <a:lstStyle/>
                    <a:p>
                      <a:pPr algn="r" fontAlgn="b"/>
                      <a:r>
                        <a:rPr lang="en-US" sz="1050" b="0" i="0" u="none" strike="noStrike">
                          <a:solidFill>
                            <a:srgbClr val="000000"/>
                          </a:solidFill>
                          <a:effectLst/>
                          <a:latin typeface="Gill Sans MT" panose="020B0502020104020203" pitchFamily="34" charset="0"/>
                        </a:rPr>
                        <a:t>0.27</a:t>
                      </a:r>
                    </a:p>
                  </a:txBody>
                  <a:tcPr marL="4660" marR="4660" marT="4660" marB="0" anchor="b">
                    <a:lnL>
                      <a:noFill/>
                    </a:lnL>
                    <a:lnR>
                      <a:noFill/>
                    </a:lnR>
                    <a:lnT>
                      <a:noFill/>
                    </a:lnT>
                    <a:lnB>
                      <a:noFill/>
                    </a:lnB>
                    <a:solidFill>
                      <a:srgbClr val="98E3B8"/>
                    </a:solidFill>
                  </a:tcPr>
                </a:tc>
                <a:tc>
                  <a:txBody>
                    <a:bodyPr/>
                    <a:lstStyle/>
                    <a:p>
                      <a:pPr algn="r" fontAlgn="b"/>
                      <a:r>
                        <a:rPr lang="en-US" sz="1050" b="0" i="0" u="none" strike="noStrike">
                          <a:solidFill>
                            <a:srgbClr val="000000"/>
                          </a:solidFill>
                          <a:effectLst/>
                          <a:latin typeface="Gill Sans MT" panose="020B0502020104020203" pitchFamily="34" charset="0"/>
                        </a:rPr>
                        <a:t>1.00</a:t>
                      </a:r>
                    </a:p>
                  </a:txBody>
                  <a:tcPr marL="4660" marR="4660" marT="4660" marB="0" anchor="b">
                    <a:lnL>
                      <a:noFill/>
                    </a:lnL>
                    <a:lnR>
                      <a:noFill/>
                    </a:lnR>
                    <a:lnT>
                      <a:noFill/>
                    </a:lnT>
                    <a:lnB>
                      <a:noFill/>
                    </a:lnB>
                    <a:solidFill>
                      <a:srgbClr val="00CC99"/>
                    </a:solidFill>
                  </a:tcPr>
                </a:tc>
                <a:tc>
                  <a:txBody>
                    <a:bodyPr/>
                    <a:lstStyle/>
                    <a:p>
                      <a:pPr algn="r" fontAlgn="b"/>
                      <a:r>
                        <a:rPr lang="en-US" sz="1050" b="0" i="0" u="none" strike="noStrike">
                          <a:solidFill>
                            <a:srgbClr val="000000"/>
                          </a:solidFill>
                          <a:effectLst/>
                          <a:latin typeface="Gill Sans MT" panose="020B0502020104020203" pitchFamily="34" charset="0"/>
                        </a:rPr>
                        <a:t>0.11</a:t>
                      </a:r>
                    </a:p>
                  </a:txBody>
                  <a:tcPr marL="4660" marR="4660" marT="4660" marB="0" anchor="b">
                    <a:lnL>
                      <a:noFill/>
                    </a:lnL>
                    <a:lnR>
                      <a:noFill/>
                    </a:lnR>
                    <a:lnT>
                      <a:noFill/>
                    </a:lnT>
                    <a:lnB>
                      <a:noFill/>
                    </a:lnB>
                    <a:solidFill>
                      <a:srgbClr val="BBE8BF"/>
                    </a:solidFill>
                  </a:tcPr>
                </a:tc>
                <a:extLst>
                  <a:ext uri="{0D108BD9-81ED-4DB2-BD59-A6C34878D82A}">
                    <a16:rowId xmlns:a16="http://schemas.microsoft.com/office/drawing/2014/main" val="714539237"/>
                  </a:ext>
                </a:extLst>
              </a:tr>
              <a:tr h="435292">
                <a:tc>
                  <a:txBody>
                    <a:bodyPr/>
                    <a:lstStyle/>
                    <a:p>
                      <a:pPr algn="l" fontAlgn="b"/>
                      <a:r>
                        <a:rPr lang="en-US" sz="1050" b="0" i="0" u="none" strike="noStrike">
                          <a:solidFill>
                            <a:srgbClr val="000000"/>
                          </a:solidFill>
                          <a:effectLst/>
                          <a:latin typeface="Gill Sans MT" panose="020B0502020104020203" pitchFamily="34" charset="0"/>
                        </a:rPr>
                        <a:t>influencecancer_eatingfruitveg</a:t>
                      </a:r>
                    </a:p>
                  </a:txBody>
                  <a:tcPr marL="4660" marR="4660" marT="4660" marB="0" anchor="b">
                    <a:lnL>
                      <a:noFill/>
                    </a:lnL>
                    <a:lnR>
                      <a:noFill/>
                    </a:lnR>
                    <a:lnT>
                      <a:noFill/>
                    </a:lnT>
                    <a:lnB>
                      <a:noFill/>
                    </a:lnB>
                  </a:tcPr>
                </a:tc>
                <a:tc>
                  <a:txBody>
                    <a:bodyPr/>
                    <a:lstStyle/>
                    <a:p>
                      <a:pPr algn="r" fontAlgn="b"/>
                      <a:r>
                        <a:rPr lang="en-US" sz="1050" b="0" i="0" u="none" strike="noStrike">
                          <a:solidFill>
                            <a:srgbClr val="000000"/>
                          </a:solidFill>
                          <a:effectLst/>
                          <a:latin typeface="Gill Sans MT" panose="020B0502020104020203" pitchFamily="34" charset="0"/>
                        </a:rPr>
                        <a:t>0.04</a:t>
                      </a:r>
                    </a:p>
                  </a:txBody>
                  <a:tcPr marL="4660" marR="4660" marT="4660" marB="0" anchor="b">
                    <a:lnL>
                      <a:noFill/>
                    </a:lnL>
                    <a:lnR>
                      <a:noFill/>
                    </a:lnR>
                    <a:lnT>
                      <a:noFill/>
                    </a:lnT>
                    <a:lnB>
                      <a:noFill/>
                    </a:lnB>
                    <a:solidFill>
                      <a:srgbClr val="CAEBC2"/>
                    </a:solidFill>
                  </a:tcPr>
                </a:tc>
                <a:tc>
                  <a:txBody>
                    <a:bodyPr/>
                    <a:lstStyle/>
                    <a:p>
                      <a:pPr algn="r" fontAlgn="b"/>
                      <a:r>
                        <a:rPr lang="en-US" sz="1050" b="0" i="0" u="none" strike="noStrike">
                          <a:solidFill>
                            <a:srgbClr val="000000"/>
                          </a:solidFill>
                          <a:effectLst/>
                          <a:latin typeface="Gill Sans MT" panose="020B0502020104020203" pitchFamily="34" charset="0"/>
                        </a:rPr>
                        <a:t>-0.03</a:t>
                      </a:r>
                    </a:p>
                  </a:txBody>
                  <a:tcPr marL="4660" marR="4660" marT="4660" marB="0" anchor="b">
                    <a:lnL>
                      <a:noFill/>
                    </a:lnL>
                    <a:lnR>
                      <a:noFill/>
                    </a:lnR>
                    <a:lnT>
                      <a:noFill/>
                    </a:lnT>
                    <a:lnB>
                      <a:noFill/>
                    </a:lnB>
                    <a:solidFill>
                      <a:srgbClr val="D8EDC5"/>
                    </a:solidFill>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DCEDC5"/>
                    </a:solidFill>
                  </a:tcPr>
                </a:tc>
                <a:tc>
                  <a:txBody>
                    <a:bodyPr/>
                    <a:lstStyle/>
                    <a:p>
                      <a:pPr algn="r" fontAlgn="b"/>
                      <a:r>
                        <a:rPr lang="en-US" sz="1050" b="0" i="0" u="none" strike="noStrike">
                          <a:solidFill>
                            <a:srgbClr val="000000"/>
                          </a:solidFill>
                          <a:effectLst/>
                          <a:latin typeface="Gill Sans MT" panose="020B0502020104020203" pitchFamily="34" charset="0"/>
                        </a:rPr>
                        <a:t>0.03</a:t>
                      </a:r>
                    </a:p>
                  </a:txBody>
                  <a:tcPr marL="4660" marR="4660" marT="4660" marB="0" anchor="b">
                    <a:lnL>
                      <a:noFill/>
                    </a:lnL>
                    <a:lnR>
                      <a:noFill/>
                    </a:lnR>
                    <a:lnT>
                      <a:noFill/>
                    </a:lnT>
                    <a:lnB>
                      <a:noFill/>
                    </a:lnB>
                    <a:solidFill>
                      <a:srgbClr val="CAEBC2"/>
                    </a:solidFill>
                  </a:tcPr>
                </a:tc>
                <a:tc>
                  <a:txBody>
                    <a:bodyPr/>
                    <a:lstStyle/>
                    <a:p>
                      <a:pPr algn="r" fontAlgn="b"/>
                      <a:r>
                        <a:rPr lang="en-US" sz="1050" b="0" i="0" u="none" strike="noStrike">
                          <a:solidFill>
                            <a:srgbClr val="000000"/>
                          </a:solidFill>
                          <a:effectLst/>
                          <a:latin typeface="Gill Sans MT" panose="020B0502020104020203" pitchFamily="34" charset="0"/>
                        </a:rPr>
                        <a:t>-0.01</a:t>
                      </a:r>
                    </a:p>
                  </a:txBody>
                  <a:tcPr marL="4660" marR="4660" marT="4660" marB="0" anchor="b">
                    <a:lnL>
                      <a:noFill/>
                    </a:lnL>
                    <a:lnR>
                      <a:noFill/>
                    </a:lnR>
                    <a:lnT>
                      <a:noFill/>
                    </a:lnT>
                    <a:lnB>
                      <a:noFill/>
                    </a:lnB>
                    <a:solidFill>
                      <a:srgbClr val="D2ECC3"/>
                    </a:solidFill>
                  </a:tcPr>
                </a:tc>
                <a:tc>
                  <a:txBody>
                    <a:bodyPr/>
                    <a:lstStyle/>
                    <a:p>
                      <a:pPr algn="r" fontAlgn="b"/>
                      <a:r>
                        <a:rPr lang="en-US" sz="1050" b="0" i="0" u="none" strike="noStrike">
                          <a:solidFill>
                            <a:srgbClr val="000000"/>
                          </a:solidFill>
                          <a:effectLst/>
                          <a:latin typeface="Gill Sans MT" panose="020B0502020104020203" pitchFamily="34" charset="0"/>
                        </a:rPr>
                        <a:t>-0.05</a:t>
                      </a:r>
                    </a:p>
                  </a:txBody>
                  <a:tcPr marL="4660" marR="4660" marT="4660" marB="0" anchor="b">
                    <a:lnL>
                      <a:noFill/>
                    </a:lnL>
                    <a:lnR>
                      <a:noFill/>
                    </a:lnR>
                    <a:lnT>
                      <a:noFill/>
                    </a:lnT>
                    <a:lnB>
                      <a:noFill/>
                    </a:lnB>
                    <a:solidFill>
                      <a:srgbClr val="DDEDC6"/>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DEEEC6"/>
                    </a:solidFill>
                  </a:tcPr>
                </a:tc>
                <a:tc>
                  <a:txBody>
                    <a:bodyPr/>
                    <a:lstStyle/>
                    <a:p>
                      <a:pPr algn="r" fontAlgn="b"/>
                      <a:r>
                        <a:rPr lang="en-US" sz="1050" b="0" i="0" u="none" strike="noStrike">
                          <a:solidFill>
                            <a:srgbClr val="000000"/>
                          </a:solidFill>
                          <a:effectLst/>
                          <a:latin typeface="Gill Sans MT" panose="020B0502020104020203" pitchFamily="34" charset="0"/>
                        </a:rPr>
                        <a:t>-0.06</a:t>
                      </a:r>
                    </a:p>
                  </a:txBody>
                  <a:tcPr marL="4660" marR="4660" marT="4660" marB="0" anchor="b">
                    <a:lnL>
                      <a:noFill/>
                    </a:lnL>
                    <a:lnR>
                      <a:noFill/>
                    </a:lnR>
                    <a:lnT>
                      <a:noFill/>
                    </a:lnT>
                    <a:lnB>
                      <a:noFill/>
                    </a:lnB>
                    <a:solidFill>
                      <a:srgbClr val="DDEDC6"/>
                    </a:solidFill>
                  </a:tcPr>
                </a:tc>
                <a:tc>
                  <a:txBody>
                    <a:bodyPr/>
                    <a:lstStyle/>
                    <a:p>
                      <a:pPr algn="r" fontAlgn="b"/>
                      <a:r>
                        <a:rPr lang="en-US" sz="1050" b="0" i="0" u="none" strike="noStrike">
                          <a:solidFill>
                            <a:srgbClr val="000000"/>
                          </a:solidFill>
                          <a:effectLst/>
                          <a:latin typeface="Gill Sans MT" panose="020B0502020104020203" pitchFamily="34" charset="0"/>
                        </a:rPr>
                        <a:t>0.17</a:t>
                      </a:r>
                    </a:p>
                  </a:txBody>
                  <a:tcPr marL="4660" marR="4660" marT="4660" marB="0" anchor="b">
                    <a:lnL>
                      <a:noFill/>
                    </a:lnL>
                    <a:lnR>
                      <a:noFill/>
                    </a:lnR>
                    <a:lnT>
                      <a:noFill/>
                    </a:lnT>
                    <a:lnB>
                      <a:noFill/>
                    </a:lnB>
                    <a:solidFill>
                      <a:srgbClr val="ADE6BC"/>
                    </a:solidFill>
                  </a:tcPr>
                </a:tc>
                <a:tc>
                  <a:txBody>
                    <a:bodyPr/>
                    <a:lstStyle/>
                    <a:p>
                      <a:pPr algn="r" fontAlgn="b"/>
                      <a:r>
                        <a:rPr lang="en-US" sz="1050" b="0" i="0" u="none" strike="noStrike">
                          <a:solidFill>
                            <a:srgbClr val="000000"/>
                          </a:solidFill>
                          <a:effectLst/>
                          <a:latin typeface="Gill Sans MT" panose="020B0502020104020203" pitchFamily="34" charset="0"/>
                        </a:rPr>
                        <a:t>0.47</a:t>
                      </a:r>
                    </a:p>
                  </a:txBody>
                  <a:tcPr marL="4660" marR="4660" marT="4660" marB="0" anchor="b">
                    <a:lnL>
                      <a:noFill/>
                    </a:lnL>
                    <a:lnR>
                      <a:noFill/>
                    </a:lnR>
                    <a:lnT>
                      <a:noFill/>
                    </a:lnT>
                    <a:lnB>
                      <a:noFill/>
                    </a:lnB>
                    <a:solidFill>
                      <a:srgbClr val="6FDDB0"/>
                    </a:solidFill>
                  </a:tcPr>
                </a:tc>
                <a:tc>
                  <a:txBody>
                    <a:bodyPr/>
                    <a:lstStyle/>
                    <a:p>
                      <a:pPr algn="r" fontAlgn="b"/>
                      <a:r>
                        <a:rPr lang="en-US" sz="1050" b="0" i="0" u="none" strike="noStrike">
                          <a:solidFill>
                            <a:srgbClr val="000000"/>
                          </a:solidFill>
                          <a:effectLst/>
                          <a:latin typeface="Gill Sans MT" panose="020B0502020104020203" pitchFamily="34" charset="0"/>
                        </a:rPr>
                        <a:t>0.11</a:t>
                      </a:r>
                    </a:p>
                  </a:txBody>
                  <a:tcPr marL="4660" marR="4660" marT="4660" marB="0" anchor="b">
                    <a:lnL>
                      <a:noFill/>
                    </a:lnL>
                    <a:lnR>
                      <a:noFill/>
                    </a:lnR>
                    <a:lnT>
                      <a:noFill/>
                    </a:lnT>
                    <a:lnB>
                      <a:noFill/>
                    </a:lnB>
                    <a:solidFill>
                      <a:srgbClr val="BBE8BF"/>
                    </a:solidFill>
                  </a:tcPr>
                </a:tc>
                <a:tc>
                  <a:txBody>
                    <a:bodyPr/>
                    <a:lstStyle/>
                    <a:p>
                      <a:pPr algn="r" fontAlgn="b"/>
                      <a:r>
                        <a:rPr lang="en-US" sz="1050" b="0" i="0" u="none" strike="noStrike">
                          <a:solidFill>
                            <a:srgbClr val="000000"/>
                          </a:solidFill>
                          <a:effectLst/>
                          <a:latin typeface="Gill Sans MT" panose="020B0502020104020203" pitchFamily="34" charset="0"/>
                        </a:rPr>
                        <a:t>1.00</a:t>
                      </a:r>
                    </a:p>
                  </a:txBody>
                  <a:tcPr marL="4660" marR="4660" marT="4660" marB="0" anchor="b">
                    <a:lnL>
                      <a:noFill/>
                    </a:lnL>
                    <a:lnR>
                      <a:noFill/>
                    </a:lnR>
                    <a:lnT>
                      <a:noFill/>
                    </a:lnT>
                    <a:lnB>
                      <a:noFill/>
                    </a:lnB>
                    <a:solidFill>
                      <a:srgbClr val="00CC99"/>
                    </a:solidFill>
                  </a:tcPr>
                </a:tc>
                <a:extLst>
                  <a:ext uri="{0D108BD9-81ED-4DB2-BD59-A6C34878D82A}">
                    <a16:rowId xmlns:a16="http://schemas.microsoft.com/office/drawing/2014/main" val="400038186"/>
                  </a:ext>
                </a:extLst>
              </a:tr>
            </a:tbl>
          </a:graphicData>
        </a:graphic>
      </p:graphicFrame>
      <p:sp>
        <p:nvSpPr>
          <p:cNvPr id="16" name="Rectangle 15">
            <a:extLst>
              <a:ext uri="{FF2B5EF4-FFF2-40B4-BE49-F238E27FC236}">
                <a16:creationId xmlns:a16="http://schemas.microsoft.com/office/drawing/2014/main" id="{332EE25C-D4FB-49DA-874B-E359D54552ED}"/>
              </a:ext>
            </a:extLst>
          </p:cNvPr>
          <p:cNvSpPr/>
          <p:nvPr/>
        </p:nvSpPr>
        <p:spPr>
          <a:xfrm>
            <a:off x="7445829" y="3875834"/>
            <a:ext cx="923108" cy="4550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01CA004-62B9-468F-9C90-DA6A60196734}"/>
              </a:ext>
            </a:extLst>
          </p:cNvPr>
          <p:cNvSpPr/>
          <p:nvPr/>
        </p:nvSpPr>
        <p:spPr>
          <a:xfrm>
            <a:off x="6522721" y="3472545"/>
            <a:ext cx="923108" cy="4550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3">
            <a:extLst>
              <a:ext uri="{FF2B5EF4-FFF2-40B4-BE49-F238E27FC236}">
                <a16:creationId xmlns:a16="http://schemas.microsoft.com/office/drawing/2014/main" id="{CA412F04-3877-404C-B6D2-75787376FDE6}"/>
              </a:ext>
            </a:extLst>
          </p:cNvPr>
          <p:cNvSpPr>
            <a:spLocks noGrp="1"/>
          </p:cNvSpPr>
          <p:nvPr>
            <p:ph idx="1"/>
          </p:nvPr>
        </p:nvSpPr>
        <p:spPr>
          <a:xfrm>
            <a:off x="3483250" y="345760"/>
            <a:ext cx="5225499" cy="292417"/>
          </a:xfrm>
        </p:spPr>
        <p:txBody>
          <a:bodyPr/>
          <a:lstStyle/>
          <a:p>
            <a:r>
              <a:rPr lang="en-US" sz="1800" b="1" noProof="1">
                <a:latin typeface="+mj-lt"/>
              </a:rPr>
              <a:t>Correlation Matrix of Section N: Cancer Beliefs</a:t>
            </a:r>
          </a:p>
        </p:txBody>
      </p:sp>
      <p:sp>
        <p:nvSpPr>
          <p:cNvPr id="24" name="Content Placeholder 3">
            <a:extLst>
              <a:ext uri="{FF2B5EF4-FFF2-40B4-BE49-F238E27FC236}">
                <a16:creationId xmlns:a16="http://schemas.microsoft.com/office/drawing/2014/main" id="{84C34704-27A0-484D-B18E-88EACC48B49C}"/>
              </a:ext>
            </a:extLst>
          </p:cNvPr>
          <p:cNvSpPr txBox="1">
            <a:spLocks/>
          </p:cNvSpPr>
          <p:nvPr/>
        </p:nvSpPr>
        <p:spPr>
          <a:xfrm>
            <a:off x="3964487" y="636274"/>
            <a:ext cx="4263024" cy="292417"/>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i="1" noProof="1">
                <a:latin typeface="+mj-lt"/>
              </a:rPr>
              <a:t>For illustrative purposes only. Method applied to entire dataset.</a:t>
            </a:r>
          </a:p>
        </p:txBody>
      </p:sp>
    </p:spTree>
    <p:extLst>
      <p:ext uri="{BB962C8B-B14F-4D97-AF65-F5344CB8AC3E}">
        <p14:creationId xmlns:p14="http://schemas.microsoft.com/office/powerpoint/2010/main" val="3935181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Group of people in a science lab working">
            <a:extLst>
              <a:ext uri="{FF2B5EF4-FFF2-40B4-BE49-F238E27FC236}">
                <a16:creationId xmlns:a16="http://schemas.microsoft.com/office/drawing/2014/main" id="{634673D1-FDF8-445C-9EC3-CEE2865DFD8A}"/>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8" name="Rectangle 7">
            <a:extLst>
              <a:ext uri="{FF2B5EF4-FFF2-40B4-BE49-F238E27FC236}">
                <a16:creationId xmlns:a16="http://schemas.microsoft.com/office/drawing/2014/main" id="{5D25444F-B85F-42E8-9E0A-A625CA1FDA16}"/>
              </a:ext>
              <a:ext uri="{C183D7F6-B498-43B3-948B-1728B52AA6E4}">
                <adec:decorative xmlns:adec="http://schemas.microsoft.com/office/drawing/2017/decorative"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AD0FB06-2085-443B-B5B7-9CF837FCEA61}"/>
              </a:ext>
            </a:extLst>
          </p:cNvPr>
          <p:cNvSpPr>
            <a:spLocks noGrp="1"/>
          </p:cNvSpPr>
          <p:nvPr>
            <p:ph type="title"/>
          </p:nvPr>
        </p:nvSpPr>
        <p:spPr/>
        <p:txBody>
          <a:bodyPr/>
          <a:lstStyle/>
          <a:p>
            <a:r>
              <a:rPr lang="en-US"/>
              <a:t>FEATURE SELECTION</a:t>
            </a:r>
          </a:p>
        </p:txBody>
      </p:sp>
      <p:sp>
        <p:nvSpPr>
          <p:cNvPr id="4" name="Slide Number Placeholder 3">
            <a:extLst>
              <a:ext uri="{FF2B5EF4-FFF2-40B4-BE49-F238E27FC236}">
                <a16:creationId xmlns:a16="http://schemas.microsoft.com/office/drawing/2014/main" id="{3B609C69-D3CD-4837-8831-CFA5A72454EF}"/>
              </a:ext>
            </a:extLst>
          </p:cNvPr>
          <p:cNvSpPr>
            <a:spLocks noGrp="1"/>
          </p:cNvSpPr>
          <p:nvPr>
            <p:ph type="sldNum" sz="quarter" idx="11"/>
          </p:nvPr>
        </p:nvSpPr>
        <p:spPr/>
        <p:txBody>
          <a:bodyPr/>
          <a:lstStyle/>
          <a:p>
            <a:fld id="{EECC7194-A4D0-457B-9D3E-53681723AFF7}" type="slidenum">
              <a:rPr lang="en-US" smtClean="0"/>
              <a:pPr/>
              <a:t>15</a:t>
            </a:fld>
            <a:endParaRPr lang="en-US"/>
          </a:p>
        </p:txBody>
      </p:sp>
      <p:sp>
        <p:nvSpPr>
          <p:cNvPr id="9" name="object 7" descr="Beige rectangle">
            <a:extLst>
              <a:ext uri="{FF2B5EF4-FFF2-40B4-BE49-F238E27FC236}">
                <a16:creationId xmlns:a16="http://schemas.microsoft.com/office/drawing/2014/main" id="{C18D4C80-3351-4CE2-81E2-859CB0ED6E3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cxnSp>
        <p:nvCxnSpPr>
          <p:cNvPr id="220" name="Straight Connector 219" title="callout lines">
            <a:extLst>
              <a:ext uri="{FF2B5EF4-FFF2-40B4-BE49-F238E27FC236}">
                <a16:creationId xmlns:a16="http://schemas.microsoft.com/office/drawing/2014/main" id="{6D3CBD92-3FC6-4065-B640-0EC5D3E27154}"/>
              </a:ext>
            </a:extLst>
          </p:cNvPr>
          <p:cNvCxnSpPr>
            <a:cxnSpLocks/>
          </p:cNvCxnSpPr>
          <p:nvPr/>
        </p:nvCxnSpPr>
        <p:spPr>
          <a:xfrm>
            <a:off x="8503111" y="1864146"/>
            <a:ext cx="0" cy="3253164"/>
          </a:xfrm>
          <a:prstGeom prst="line">
            <a:avLst/>
          </a:prstGeom>
          <a:ln cmpd="sng">
            <a:solidFill>
              <a:schemeClr val="bg1">
                <a:lumMod val="75000"/>
                <a:alpha val="20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5204ED-A939-416B-9A1E-CE08A484E94F}"/>
              </a:ext>
            </a:extLst>
          </p:cNvPr>
          <p:cNvSpPr/>
          <p:nvPr/>
        </p:nvSpPr>
        <p:spPr>
          <a:xfrm>
            <a:off x="683997" y="2446119"/>
            <a:ext cx="6902133" cy="359999"/>
          </a:xfrm>
          <a:prstGeom prst="rect">
            <a:avLst/>
          </a:prstGeom>
        </p:spPr>
        <p:txBody>
          <a:bodyPr wrap="square" lIns="108000" tIns="0" rIns="0" bIns="0">
            <a:noAutofit/>
          </a:bodyPr>
          <a:lstStyle/>
          <a:p>
            <a:r>
              <a:rPr lang="en-US" sz="2000" b="1">
                <a:solidFill>
                  <a:schemeClr val="accent1">
                    <a:lumMod val="75000"/>
                  </a:schemeClr>
                </a:solidFill>
                <a:latin typeface="+mj-lt"/>
                <a:ea typeface="Lato" panose="020F0502020204030203" pitchFamily="34" charset="0"/>
                <a:cs typeface="Lato" panose="020F0502020204030203" pitchFamily="34" charset="0"/>
              </a:rPr>
              <a:t>Chi Square</a:t>
            </a:r>
            <a:endParaRPr lang="en-US" sz="2000" b="1">
              <a:solidFill>
                <a:schemeClr val="accent1"/>
              </a:solidFill>
              <a:latin typeface="+mj-lt"/>
              <a:ea typeface="Lato" panose="020F0502020204030203" pitchFamily="34" charset="0"/>
              <a:cs typeface="Lato" panose="020F0502020204030203" pitchFamily="34" charset="0"/>
            </a:endParaRPr>
          </a:p>
        </p:txBody>
      </p:sp>
      <p:sp>
        <p:nvSpPr>
          <p:cNvPr id="11" name="Rectangle 10">
            <a:extLst>
              <a:ext uri="{FF2B5EF4-FFF2-40B4-BE49-F238E27FC236}">
                <a16:creationId xmlns:a16="http://schemas.microsoft.com/office/drawing/2014/main" id="{C9DCF254-82AE-493E-A1B5-6944D86AB265}"/>
              </a:ext>
            </a:extLst>
          </p:cNvPr>
          <p:cNvSpPr/>
          <p:nvPr/>
        </p:nvSpPr>
        <p:spPr>
          <a:xfrm>
            <a:off x="683997" y="2860119"/>
            <a:ext cx="8883334" cy="2020559"/>
          </a:xfrm>
          <a:prstGeom prst="rect">
            <a:avLst/>
          </a:prstGeom>
        </p:spPr>
        <p:txBody>
          <a:bodyPr wrap="square" lIns="108000" tIns="0" rIns="0" bIns="0">
            <a:noAutofit/>
          </a:bodyPr>
          <a:lstStyle/>
          <a:p>
            <a:pPr marL="285750" indent="-285750">
              <a:spcAft>
                <a:spcPts val="600"/>
              </a:spcAft>
              <a:buFont typeface="Arial" panose="020B0604020202020204" pitchFamily="34" charset="0"/>
              <a:buChar char="•"/>
            </a:pPr>
            <a:r>
              <a:rPr lang="en-US">
                <a:solidFill>
                  <a:schemeClr val="bg1"/>
                </a:solidFill>
                <a:latin typeface="+mj-lt"/>
                <a:ea typeface="Lato" panose="020F0502020204030203" pitchFamily="34" charset="0"/>
                <a:cs typeface="Lato" panose="020F0502020204030203" pitchFamily="34" charset="0"/>
              </a:rPr>
              <a:t>371 still too many to analyze</a:t>
            </a:r>
          </a:p>
          <a:p>
            <a:pPr marL="285750" indent="-285750">
              <a:spcAft>
                <a:spcPts val="600"/>
              </a:spcAft>
              <a:buFont typeface="Arial" panose="020B0604020202020204" pitchFamily="34" charset="0"/>
              <a:buChar char="•"/>
            </a:pPr>
            <a:r>
              <a:rPr lang="en-US">
                <a:solidFill>
                  <a:schemeClr val="bg1"/>
                </a:solidFill>
                <a:latin typeface="+mj-lt"/>
                <a:ea typeface="Lato" panose="020F0502020204030203" pitchFamily="34" charset="0"/>
                <a:cs typeface="Lato" panose="020F0502020204030203" pitchFamily="34" charset="0"/>
              </a:rPr>
              <a:t>Applied stats.chi2_contingency to calculate p-value for remaining features and the target variable (</a:t>
            </a:r>
            <a:r>
              <a:rPr lang="en-US" err="1">
                <a:solidFill>
                  <a:schemeClr val="bg1"/>
                </a:solidFill>
                <a:latin typeface="+mj-lt"/>
                <a:ea typeface="Lato" panose="020F0502020204030203" pitchFamily="34" charset="0"/>
                <a:cs typeface="Lato" panose="020F0502020204030203" pitchFamily="34" charset="0"/>
              </a:rPr>
              <a:t>preventnotpossible</a:t>
            </a:r>
            <a:r>
              <a:rPr lang="en-US">
                <a:solidFill>
                  <a:schemeClr val="bg1"/>
                </a:solidFill>
                <a:latin typeface="+mj-lt"/>
                <a:ea typeface="Lato" panose="020F0502020204030203" pitchFamily="34" charset="0"/>
                <a:cs typeface="Lato" panose="020F0502020204030203" pitchFamily="34" charset="0"/>
              </a:rPr>
              <a:t>). Features with p &lt; .01 were removed.</a:t>
            </a:r>
          </a:p>
          <a:p>
            <a:pPr marL="285750" indent="-285750">
              <a:spcAft>
                <a:spcPts val="600"/>
              </a:spcAft>
              <a:buFont typeface="Arial" panose="020B0604020202020204" pitchFamily="34" charset="0"/>
              <a:buChar char="•"/>
            </a:pPr>
            <a:r>
              <a:rPr lang="en-US">
                <a:solidFill>
                  <a:schemeClr val="bg1"/>
                </a:solidFill>
                <a:latin typeface="+mj-lt"/>
                <a:ea typeface="Lato" panose="020F0502020204030203" pitchFamily="34" charset="0"/>
                <a:cs typeface="Lato" panose="020F0502020204030203" pitchFamily="34" charset="0"/>
              </a:rPr>
              <a:t>This reduced the number of features from 371 to 152</a:t>
            </a:r>
          </a:p>
          <a:p>
            <a:pPr marL="285750" indent="-285750">
              <a:spcAft>
                <a:spcPts val="600"/>
              </a:spcAft>
              <a:buFont typeface="Arial" panose="020B0604020202020204" pitchFamily="34" charset="0"/>
              <a:buChar char="•"/>
            </a:pPr>
            <a:r>
              <a:rPr lang="en-US">
                <a:solidFill>
                  <a:schemeClr val="bg1"/>
                </a:solidFill>
                <a:latin typeface="+mj-lt"/>
                <a:ea typeface="Lato" panose="020F0502020204030203" pitchFamily="34" charset="0"/>
                <a:cs typeface="Lato" panose="020F0502020204030203" pitchFamily="34" charset="0"/>
              </a:rPr>
              <a:t>Sorted features by p-value to determine which are most related to beliefs on prevention, top 4 features were:</a:t>
            </a:r>
          </a:p>
          <a:p>
            <a:pPr>
              <a:spcAft>
                <a:spcPts val="600"/>
              </a:spcAft>
            </a:pPr>
            <a:endParaRPr lang="en-US">
              <a:solidFill>
                <a:schemeClr val="bg1"/>
              </a:solidFill>
              <a:latin typeface="+mj-lt"/>
              <a:ea typeface="Lato" panose="020F0502020204030203" pitchFamily="34" charset="0"/>
              <a:cs typeface="Lato" panose="020F0502020204030203" pitchFamily="34" charset="0"/>
            </a:endParaRPr>
          </a:p>
          <a:p>
            <a:pPr marL="285750" indent="-285750">
              <a:spcAft>
                <a:spcPts val="600"/>
              </a:spcAft>
              <a:buFont typeface="Arial" panose="020B0604020202020204" pitchFamily="34" charset="0"/>
              <a:buChar char="•"/>
            </a:pPr>
            <a:endParaRPr lang="en-US">
              <a:solidFill>
                <a:schemeClr val="bg1"/>
              </a:solidFill>
              <a:latin typeface="+mj-lt"/>
              <a:ea typeface="Lato" panose="020F0502020204030203" pitchFamily="34" charset="0"/>
              <a:cs typeface="Lato" panose="020F0502020204030203" pitchFamily="34" charset="0"/>
            </a:endParaRPr>
          </a:p>
          <a:p>
            <a:pPr marL="285750" indent="-285750">
              <a:spcAft>
                <a:spcPts val="600"/>
              </a:spcAft>
              <a:buFont typeface="Arial" panose="020B0604020202020204" pitchFamily="34" charset="0"/>
              <a:buChar char="•"/>
            </a:pPr>
            <a:endParaRPr lang="en-US">
              <a:solidFill>
                <a:schemeClr val="bg1"/>
              </a:solidFill>
              <a:latin typeface="+mj-lt"/>
              <a:ea typeface="Lato" panose="020F0502020204030203" pitchFamily="34" charset="0"/>
              <a:cs typeface="Lato" panose="020F0502020204030203" pitchFamily="34" charset="0"/>
            </a:endParaRPr>
          </a:p>
        </p:txBody>
      </p:sp>
      <p:sp>
        <p:nvSpPr>
          <p:cNvPr id="12" name="Rectangle 11">
            <a:extLst>
              <a:ext uri="{FF2B5EF4-FFF2-40B4-BE49-F238E27FC236}">
                <a16:creationId xmlns:a16="http://schemas.microsoft.com/office/drawing/2014/main" id="{1AFC6A36-0EE7-4842-8583-4B37014FE49D}"/>
              </a:ext>
            </a:extLst>
          </p:cNvPr>
          <p:cNvSpPr/>
          <p:nvPr/>
        </p:nvSpPr>
        <p:spPr>
          <a:xfrm>
            <a:off x="683999" y="1617261"/>
            <a:ext cx="6902133" cy="359999"/>
          </a:xfrm>
          <a:prstGeom prst="rect">
            <a:avLst/>
          </a:prstGeom>
        </p:spPr>
        <p:txBody>
          <a:bodyPr wrap="square" lIns="108000" tIns="0" rIns="0" bIns="0">
            <a:noAutofit/>
          </a:bodyPr>
          <a:lstStyle/>
          <a:p>
            <a:r>
              <a:rPr lang="en-US" sz="2000" b="1">
                <a:solidFill>
                  <a:schemeClr val="accent1">
                    <a:lumMod val="75000"/>
                  </a:schemeClr>
                </a:solidFill>
                <a:latin typeface="+mj-lt"/>
                <a:ea typeface="Lato" panose="020F0502020204030203" pitchFamily="34" charset="0"/>
                <a:cs typeface="Lato" panose="020F0502020204030203" pitchFamily="34" charset="0"/>
              </a:rPr>
              <a:t>Filtering by Correlation</a:t>
            </a:r>
            <a:endParaRPr lang="en-US" sz="2000" b="1">
              <a:solidFill>
                <a:schemeClr val="accent1"/>
              </a:solidFill>
              <a:latin typeface="+mj-lt"/>
              <a:ea typeface="Lato" panose="020F0502020204030203" pitchFamily="34" charset="0"/>
              <a:cs typeface="Lato" panose="020F0502020204030203" pitchFamily="34" charset="0"/>
            </a:endParaRPr>
          </a:p>
        </p:txBody>
      </p:sp>
      <p:sp>
        <p:nvSpPr>
          <p:cNvPr id="13" name="Rectangle 12">
            <a:extLst>
              <a:ext uri="{FF2B5EF4-FFF2-40B4-BE49-F238E27FC236}">
                <a16:creationId xmlns:a16="http://schemas.microsoft.com/office/drawing/2014/main" id="{AB3DC876-931D-4838-859D-5CC8F70D60A8}"/>
              </a:ext>
            </a:extLst>
          </p:cNvPr>
          <p:cNvSpPr/>
          <p:nvPr/>
        </p:nvSpPr>
        <p:spPr>
          <a:xfrm>
            <a:off x="683998" y="1977261"/>
            <a:ext cx="10602301" cy="767786"/>
          </a:xfrm>
          <a:prstGeom prst="rect">
            <a:avLst/>
          </a:prstGeom>
        </p:spPr>
        <p:txBody>
          <a:bodyPr wrap="square" lIns="108000" tIns="0" rIns="0" bIns="0">
            <a:noAutofit/>
          </a:bodyPr>
          <a:lstStyle/>
          <a:p>
            <a:pPr marL="285750" indent="-285750">
              <a:spcAft>
                <a:spcPts val="600"/>
              </a:spcAft>
              <a:buFont typeface="Arial" panose="020B0604020202020204" pitchFamily="34" charset="0"/>
              <a:buChar char="•"/>
            </a:pPr>
            <a:r>
              <a:rPr lang="en-US">
                <a:solidFill>
                  <a:schemeClr val="bg1"/>
                </a:solidFill>
                <a:latin typeface="+mj-lt"/>
                <a:ea typeface="Lato" panose="020F0502020204030203" pitchFamily="34" charset="0"/>
                <a:cs typeface="Lato" panose="020F0502020204030203" pitchFamily="34" charset="0"/>
              </a:rPr>
              <a:t>Siphoning features with correlation above 70% reduced the number of features from 371 to 219</a:t>
            </a:r>
          </a:p>
        </p:txBody>
      </p:sp>
      <p:graphicFrame>
        <p:nvGraphicFramePr>
          <p:cNvPr id="2" name="Table 1">
            <a:extLst>
              <a:ext uri="{FF2B5EF4-FFF2-40B4-BE49-F238E27FC236}">
                <a16:creationId xmlns:a16="http://schemas.microsoft.com/office/drawing/2014/main" id="{59B7BCFA-D717-4AB1-A360-39E24DE88435}"/>
              </a:ext>
            </a:extLst>
          </p:cNvPr>
          <p:cNvGraphicFramePr>
            <a:graphicFrameLocks noGrp="1"/>
          </p:cNvGraphicFramePr>
          <p:nvPr>
            <p:extLst>
              <p:ext uri="{D42A27DB-BD31-4B8C-83A1-F6EECF244321}">
                <p14:modId xmlns:p14="http://schemas.microsoft.com/office/powerpoint/2010/main" val="4011724726"/>
              </p:ext>
            </p:extLst>
          </p:nvPr>
        </p:nvGraphicFramePr>
        <p:xfrm>
          <a:off x="881353" y="4941749"/>
          <a:ext cx="10207590" cy="1433035"/>
        </p:xfrm>
        <a:graphic>
          <a:graphicData uri="http://schemas.openxmlformats.org/drawingml/2006/table">
            <a:tbl>
              <a:tblPr>
                <a:tableStyleId>{F5AB1C69-6EDB-4FF4-983F-18BD219EF322}</a:tableStyleId>
              </a:tblPr>
              <a:tblGrid>
                <a:gridCol w="5103795">
                  <a:extLst>
                    <a:ext uri="{9D8B030D-6E8A-4147-A177-3AD203B41FA5}">
                      <a16:colId xmlns:a16="http://schemas.microsoft.com/office/drawing/2014/main" val="874528402"/>
                    </a:ext>
                  </a:extLst>
                </a:gridCol>
                <a:gridCol w="5103795">
                  <a:extLst>
                    <a:ext uri="{9D8B030D-6E8A-4147-A177-3AD203B41FA5}">
                      <a16:colId xmlns:a16="http://schemas.microsoft.com/office/drawing/2014/main" val="3998878275"/>
                    </a:ext>
                  </a:extLst>
                </a:gridCol>
              </a:tblGrid>
              <a:tr h="286607">
                <a:tc>
                  <a:txBody>
                    <a:bodyPr/>
                    <a:lstStyle/>
                    <a:p>
                      <a:pPr algn="r" fontAlgn="ctr"/>
                      <a:r>
                        <a:rPr lang="en-US" sz="1200" b="1">
                          <a:solidFill>
                            <a:schemeClr val="tx1"/>
                          </a:solidFill>
                          <a:effectLst/>
                        </a:rPr>
                        <a:t>Feature</a:t>
                      </a:r>
                    </a:p>
                  </a:txBody>
                  <a:tcPr anchor="ctr">
                    <a:solidFill>
                      <a:schemeClr val="accent1"/>
                    </a:solidFill>
                  </a:tcPr>
                </a:tc>
                <a:tc>
                  <a:txBody>
                    <a:bodyPr/>
                    <a:lstStyle/>
                    <a:p>
                      <a:pPr algn="r" fontAlgn="ctr"/>
                      <a:r>
                        <a:rPr lang="en-US" sz="1200" b="1">
                          <a:solidFill>
                            <a:schemeClr val="tx1"/>
                          </a:solidFill>
                          <a:effectLst/>
                        </a:rPr>
                        <a:t>P-Value</a:t>
                      </a:r>
                    </a:p>
                  </a:txBody>
                  <a:tcPr anchor="ctr">
                    <a:solidFill>
                      <a:schemeClr val="accent1"/>
                    </a:solidFill>
                  </a:tcPr>
                </a:tc>
                <a:extLst>
                  <a:ext uri="{0D108BD9-81ED-4DB2-BD59-A6C34878D82A}">
                    <a16:rowId xmlns:a16="http://schemas.microsoft.com/office/drawing/2014/main" val="526465929"/>
                  </a:ext>
                </a:extLst>
              </a:tr>
              <a:tr h="286607">
                <a:tc>
                  <a:txBody>
                    <a:bodyPr/>
                    <a:lstStyle/>
                    <a:p>
                      <a:pPr algn="r" fontAlgn="ctr"/>
                      <a:r>
                        <a:rPr lang="en-US" sz="1200" err="1">
                          <a:effectLst/>
                        </a:rPr>
                        <a:t>toomanyrecommendations</a:t>
                      </a:r>
                      <a:endParaRPr lang="en-US" sz="1200">
                        <a:effectLst/>
                      </a:endParaRPr>
                    </a:p>
                  </a:txBody>
                  <a:tcPr anchor="ctr"/>
                </a:tc>
                <a:tc>
                  <a:txBody>
                    <a:bodyPr/>
                    <a:lstStyle/>
                    <a:p>
                      <a:pPr algn="r" fontAlgn="ctr"/>
                      <a:r>
                        <a:rPr lang="en-US" sz="1200">
                          <a:effectLst/>
                        </a:rPr>
                        <a:t>8.600770e-275</a:t>
                      </a:r>
                    </a:p>
                  </a:txBody>
                  <a:tcPr anchor="ctr"/>
                </a:tc>
                <a:extLst>
                  <a:ext uri="{0D108BD9-81ED-4DB2-BD59-A6C34878D82A}">
                    <a16:rowId xmlns:a16="http://schemas.microsoft.com/office/drawing/2014/main" val="3543802718"/>
                  </a:ext>
                </a:extLst>
              </a:tr>
              <a:tr h="286607">
                <a:tc>
                  <a:txBody>
                    <a:bodyPr/>
                    <a:lstStyle/>
                    <a:p>
                      <a:pPr algn="r" fontAlgn="ctr"/>
                      <a:r>
                        <a:rPr lang="en-US" sz="1200" err="1">
                          <a:effectLst/>
                        </a:rPr>
                        <a:t>everythingcausecancer</a:t>
                      </a:r>
                      <a:endParaRPr lang="en-US" sz="1200">
                        <a:effectLst/>
                      </a:endParaRPr>
                    </a:p>
                  </a:txBody>
                  <a:tcPr anchor="ctr">
                    <a:solidFill>
                      <a:schemeClr val="bg1"/>
                    </a:solidFill>
                  </a:tcPr>
                </a:tc>
                <a:tc>
                  <a:txBody>
                    <a:bodyPr/>
                    <a:lstStyle/>
                    <a:p>
                      <a:pPr algn="r" fontAlgn="ctr"/>
                      <a:r>
                        <a:rPr lang="en-US" sz="1200">
                          <a:effectLst/>
                        </a:rPr>
                        <a:t>9.512882e-213</a:t>
                      </a:r>
                    </a:p>
                  </a:txBody>
                  <a:tcPr anchor="ctr">
                    <a:solidFill>
                      <a:schemeClr val="bg1"/>
                    </a:solidFill>
                  </a:tcPr>
                </a:tc>
                <a:extLst>
                  <a:ext uri="{0D108BD9-81ED-4DB2-BD59-A6C34878D82A}">
                    <a16:rowId xmlns:a16="http://schemas.microsoft.com/office/drawing/2014/main" val="235301808"/>
                  </a:ext>
                </a:extLst>
              </a:tr>
              <a:tr h="286607">
                <a:tc>
                  <a:txBody>
                    <a:bodyPr/>
                    <a:lstStyle/>
                    <a:p>
                      <a:pPr algn="r" fontAlgn="ctr"/>
                      <a:r>
                        <a:rPr lang="en-US" sz="1200">
                          <a:effectLst/>
                        </a:rPr>
                        <a:t>education</a:t>
                      </a:r>
                    </a:p>
                  </a:txBody>
                  <a:tcPr anchor="ctr"/>
                </a:tc>
                <a:tc>
                  <a:txBody>
                    <a:bodyPr/>
                    <a:lstStyle/>
                    <a:p>
                      <a:pPr algn="r" fontAlgn="ctr"/>
                      <a:r>
                        <a:rPr lang="en-US" sz="1200">
                          <a:effectLst/>
                        </a:rPr>
                        <a:t>3.033847e-70</a:t>
                      </a:r>
                    </a:p>
                  </a:txBody>
                  <a:tcPr anchor="ctr"/>
                </a:tc>
                <a:extLst>
                  <a:ext uri="{0D108BD9-81ED-4DB2-BD59-A6C34878D82A}">
                    <a16:rowId xmlns:a16="http://schemas.microsoft.com/office/drawing/2014/main" val="1295547820"/>
                  </a:ext>
                </a:extLst>
              </a:tr>
              <a:tr h="286607">
                <a:tc>
                  <a:txBody>
                    <a:bodyPr/>
                    <a:lstStyle/>
                    <a:p>
                      <a:pPr algn="r" fontAlgn="ctr"/>
                      <a:r>
                        <a:rPr lang="en-US" sz="1200" err="1">
                          <a:effectLst/>
                        </a:rPr>
                        <a:t>influencecancer_eatingfruitveg</a:t>
                      </a:r>
                      <a:endParaRPr lang="en-US" sz="1200">
                        <a:effectLst/>
                      </a:endParaRPr>
                    </a:p>
                  </a:txBody>
                  <a:tcPr anchor="ctr">
                    <a:solidFill>
                      <a:schemeClr val="bg1"/>
                    </a:solidFill>
                  </a:tcPr>
                </a:tc>
                <a:tc>
                  <a:txBody>
                    <a:bodyPr/>
                    <a:lstStyle/>
                    <a:p>
                      <a:pPr algn="r" fontAlgn="ctr"/>
                      <a:r>
                        <a:rPr lang="en-US" sz="1200">
                          <a:effectLst/>
                        </a:rPr>
                        <a:t>4.119672e-63</a:t>
                      </a:r>
                    </a:p>
                  </a:txBody>
                  <a:tcPr anchor="ctr">
                    <a:solidFill>
                      <a:schemeClr val="bg1"/>
                    </a:solidFill>
                  </a:tcPr>
                </a:tc>
                <a:extLst>
                  <a:ext uri="{0D108BD9-81ED-4DB2-BD59-A6C34878D82A}">
                    <a16:rowId xmlns:a16="http://schemas.microsoft.com/office/drawing/2014/main" val="1515749797"/>
                  </a:ext>
                </a:extLst>
              </a:tr>
            </a:tbl>
          </a:graphicData>
        </a:graphic>
      </p:graphicFrame>
    </p:spTree>
    <p:extLst>
      <p:ext uri="{BB962C8B-B14F-4D97-AF65-F5344CB8AC3E}">
        <p14:creationId xmlns:p14="http://schemas.microsoft.com/office/powerpoint/2010/main" val="3297823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9FBC09-5A84-45A9-B63B-5DEAA4BE7605}"/>
              </a:ext>
            </a:extLst>
          </p:cNvPr>
          <p:cNvSpPr>
            <a:spLocks noGrp="1"/>
          </p:cNvSpPr>
          <p:nvPr>
            <p:ph type="title"/>
          </p:nvPr>
        </p:nvSpPr>
        <p:spPr/>
        <p:txBody>
          <a:bodyPr/>
          <a:lstStyle/>
          <a:p>
            <a:r>
              <a:rPr lang="en-US"/>
              <a:t>limitations</a:t>
            </a:r>
          </a:p>
        </p:txBody>
      </p:sp>
      <p:sp>
        <p:nvSpPr>
          <p:cNvPr id="4" name="Content Placeholder 3">
            <a:extLst>
              <a:ext uri="{FF2B5EF4-FFF2-40B4-BE49-F238E27FC236}">
                <a16:creationId xmlns:a16="http://schemas.microsoft.com/office/drawing/2014/main" id="{199A93DB-B3B6-47AF-84B6-0AE60CEEF594}"/>
              </a:ext>
            </a:extLst>
          </p:cNvPr>
          <p:cNvSpPr>
            <a:spLocks noGrp="1"/>
          </p:cNvSpPr>
          <p:nvPr>
            <p:ph idx="1"/>
          </p:nvPr>
        </p:nvSpPr>
        <p:spPr>
          <a:xfrm>
            <a:off x="722099" y="1775219"/>
            <a:ext cx="10520667" cy="4634290"/>
          </a:xfrm>
        </p:spPr>
        <p:txBody>
          <a:bodyPr/>
          <a:lstStyle/>
          <a:p>
            <a:pPr marL="285750" indent="-285750">
              <a:buFont typeface="Arial" panose="020B0604020202020204" pitchFamily="34" charset="0"/>
              <a:buChar char="•"/>
            </a:pPr>
            <a:r>
              <a:rPr lang="en-US" sz="2000" noProof="1">
                <a:latin typeface="+mj-lt"/>
              </a:rPr>
              <a:t>Almost all of the data was categorical, limiting the types of analysis we could conduct.</a:t>
            </a:r>
          </a:p>
          <a:p>
            <a:pPr marL="733425" lvl="1" indent="-285750">
              <a:buFont typeface="Arial" panose="020B0604020202020204" pitchFamily="34" charset="0"/>
              <a:buChar char="•"/>
            </a:pPr>
            <a:r>
              <a:rPr lang="en-US" sz="1800" noProof="1">
                <a:latin typeface="+mj-lt"/>
              </a:rPr>
              <a:t>Some data, like income, would have been better in the form of numeric data.</a:t>
            </a:r>
          </a:p>
          <a:p>
            <a:pPr marL="285750" indent="-285750">
              <a:buFont typeface="Arial" panose="020B0604020202020204" pitchFamily="34" charset="0"/>
              <a:buChar char="•"/>
            </a:pPr>
            <a:r>
              <a:rPr lang="en-US" sz="2000" noProof="1">
                <a:latin typeface="+mj-lt"/>
              </a:rPr>
              <a:t>Age distribution of survey respondents (median ~54) doesn’t accurately reflect age distribution of the United States (median ~ 40).  </a:t>
            </a:r>
          </a:p>
          <a:p>
            <a:pPr marL="733425" lvl="1" indent="-285750">
              <a:buFont typeface="Arial" panose="020B0604020202020204" pitchFamily="34" charset="0"/>
              <a:buChar char="•"/>
            </a:pPr>
            <a:r>
              <a:rPr lang="en-US" sz="2000" noProof="1">
                <a:latin typeface="+mj-lt"/>
              </a:rPr>
              <a:t>A</a:t>
            </a:r>
            <a:r>
              <a:rPr lang="en-US" sz="1800" noProof="1">
                <a:latin typeface="+mj-lt"/>
              </a:rPr>
              <a:t>dditionally, no children (under 18) are included in the survey. </a:t>
            </a:r>
          </a:p>
          <a:p>
            <a:pPr marL="733425" lvl="1" indent="-285750">
              <a:buFont typeface="Arial" panose="020B0604020202020204" pitchFamily="34" charset="0"/>
              <a:buChar char="•"/>
            </a:pPr>
            <a:r>
              <a:rPr lang="en-US" sz="1800" noProof="1">
                <a:latin typeface="+mj-lt"/>
              </a:rPr>
              <a:t>Having a wider spread of age would help understand when perceptions about cancer are cemented and whether health-organizations need to focus on youth education.</a:t>
            </a:r>
          </a:p>
          <a:p>
            <a:pPr marL="285750" indent="-285750">
              <a:buFont typeface="Arial" panose="020B0604020202020204" pitchFamily="34" charset="0"/>
              <a:buChar char="•"/>
            </a:pPr>
            <a:r>
              <a:rPr lang="en-US" sz="2000" noProof="1">
                <a:latin typeface="+mj-lt"/>
              </a:rPr>
              <a:t>Survey also over-represents those with high incomes.</a:t>
            </a:r>
          </a:p>
        </p:txBody>
      </p:sp>
      <p:sp>
        <p:nvSpPr>
          <p:cNvPr id="5" name="Slide Number Placeholder 4">
            <a:extLst>
              <a:ext uri="{FF2B5EF4-FFF2-40B4-BE49-F238E27FC236}">
                <a16:creationId xmlns:a16="http://schemas.microsoft.com/office/drawing/2014/main" id="{D3927B38-2109-4A32-9B61-7046301BA0E5}"/>
              </a:ext>
            </a:extLst>
          </p:cNvPr>
          <p:cNvSpPr>
            <a:spLocks noGrp="1"/>
          </p:cNvSpPr>
          <p:nvPr>
            <p:ph type="sldNum" sz="quarter" idx="11"/>
          </p:nvPr>
        </p:nvSpPr>
        <p:spPr/>
        <p:txBody>
          <a:bodyPr/>
          <a:lstStyle/>
          <a:p>
            <a:fld id="{EECC7194-A4D0-457B-9D3E-53681723AFF7}" type="slidenum">
              <a:rPr lang="en-US" smtClean="0"/>
              <a:pPr/>
              <a:t>16</a:t>
            </a:fld>
            <a:endParaRPr lang="en-US"/>
          </a:p>
        </p:txBody>
      </p:sp>
      <p:sp>
        <p:nvSpPr>
          <p:cNvPr id="11" name="object 7" descr="Beige rectangle">
            <a:extLst>
              <a:ext uri="{FF2B5EF4-FFF2-40B4-BE49-F238E27FC236}">
                <a16:creationId xmlns:a16="http://schemas.microsoft.com/office/drawing/2014/main" id="{0EF37AB9-30F5-41E6-9478-F4DEF99FA9B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spTree>
    <p:extLst>
      <p:ext uri="{BB962C8B-B14F-4D97-AF65-F5344CB8AC3E}">
        <p14:creationId xmlns:p14="http://schemas.microsoft.com/office/powerpoint/2010/main" val="111089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17</a:t>
            </a:fld>
            <a:endParaRPr lang="en-US"/>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a:t>conclusion</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sp>
        <p:nvSpPr>
          <p:cNvPr id="86" name="Rectangle 85">
            <a:extLst>
              <a:ext uri="{FF2B5EF4-FFF2-40B4-BE49-F238E27FC236}">
                <a16:creationId xmlns:a16="http://schemas.microsoft.com/office/drawing/2014/main" id="{475F6045-0680-41CC-B814-8F9061D7D408}"/>
              </a:ext>
            </a:extLst>
          </p:cNvPr>
          <p:cNvSpPr/>
          <p:nvPr/>
        </p:nvSpPr>
        <p:spPr>
          <a:xfrm>
            <a:off x="683999" y="1617261"/>
            <a:ext cx="6902133" cy="359999"/>
          </a:xfrm>
          <a:prstGeom prst="rect">
            <a:avLst/>
          </a:prstGeom>
        </p:spPr>
        <p:txBody>
          <a:bodyPr wrap="square" lIns="108000" tIns="0" rIns="0" bIns="0">
            <a:noAutofit/>
          </a:bodyPr>
          <a:lstStyle/>
          <a:p>
            <a:r>
              <a:rPr lang="en-US" sz="2000" b="1">
                <a:solidFill>
                  <a:schemeClr val="accent1">
                    <a:lumMod val="75000"/>
                  </a:schemeClr>
                </a:solidFill>
                <a:latin typeface="+mj-lt"/>
                <a:ea typeface="Lato" panose="020F0502020204030203" pitchFamily="34" charset="0"/>
                <a:cs typeface="Lato" panose="020F0502020204030203" pitchFamily="34" charset="0"/>
              </a:rPr>
              <a:t>Takeaways</a:t>
            </a:r>
            <a:endParaRPr lang="en-US" sz="2000" b="1">
              <a:solidFill>
                <a:schemeClr val="accent1"/>
              </a:solidFill>
              <a:latin typeface="+mj-lt"/>
              <a:ea typeface="Lato" panose="020F0502020204030203" pitchFamily="34" charset="0"/>
              <a:cs typeface="Lato" panose="020F0502020204030203" pitchFamily="34" charset="0"/>
            </a:endParaRPr>
          </a:p>
        </p:txBody>
      </p:sp>
      <p:sp>
        <p:nvSpPr>
          <p:cNvPr id="87" name="Rectangle 86">
            <a:extLst>
              <a:ext uri="{FF2B5EF4-FFF2-40B4-BE49-F238E27FC236}">
                <a16:creationId xmlns:a16="http://schemas.microsoft.com/office/drawing/2014/main" id="{D32A2ECB-424A-4BEF-98B1-22682D1898BF}"/>
              </a:ext>
            </a:extLst>
          </p:cNvPr>
          <p:cNvSpPr/>
          <p:nvPr/>
        </p:nvSpPr>
        <p:spPr>
          <a:xfrm>
            <a:off x="683998" y="1977260"/>
            <a:ext cx="10602301" cy="4264503"/>
          </a:xfrm>
          <a:prstGeom prst="rect">
            <a:avLst/>
          </a:prstGeom>
        </p:spPr>
        <p:txBody>
          <a:bodyPr wrap="square" lIns="108000" tIns="0" rIns="0" bIns="0">
            <a:noAutofit/>
          </a:bodyPr>
          <a:lstStyle/>
          <a:p>
            <a:pPr marL="285750" indent="-285750">
              <a:spcAft>
                <a:spcPts val="1200"/>
              </a:spcAft>
              <a:buFont typeface="Arial" panose="020B0604020202020204" pitchFamily="34" charset="0"/>
              <a:buChar char="•"/>
            </a:pPr>
            <a:r>
              <a:rPr lang="en-US" sz="2000">
                <a:solidFill>
                  <a:schemeClr val="bg1"/>
                </a:solidFill>
                <a:latin typeface="+mj-lt"/>
                <a:ea typeface="Lato" panose="020F0502020204030203" pitchFamily="34" charset="0"/>
                <a:cs typeface="Lato" panose="020F0502020204030203" pitchFamily="34" charset="0"/>
              </a:rPr>
              <a:t>Age, education, and income each have a statistically significant relationship with beliefs on cancer prevention:</a:t>
            </a:r>
          </a:p>
          <a:p>
            <a:pPr marL="742950" lvl="1" indent="-285750">
              <a:spcAft>
                <a:spcPts val="1200"/>
              </a:spcAft>
              <a:buFont typeface="Arial" panose="020B0604020202020204" pitchFamily="34" charset="0"/>
              <a:buChar char="•"/>
            </a:pPr>
            <a:r>
              <a:rPr lang="en-US">
                <a:solidFill>
                  <a:schemeClr val="bg2">
                    <a:lumMod val="20000"/>
                    <a:lumOff val="80000"/>
                  </a:schemeClr>
                </a:solidFill>
                <a:latin typeface="+mj-lt"/>
                <a:ea typeface="Lato" panose="020F0502020204030203" pitchFamily="34" charset="0"/>
                <a:cs typeface="Lato" panose="020F0502020204030203" pitchFamily="34" charset="0"/>
              </a:rPr>
              <a:t>Those with</a:t>
            </a:r>
            <a:r>
              <a:rPr lang="en-US" b="1">
                <a:solidFill>
                  <a:schemeClr val="bg2">
                    <a:lumMod val="20000"/>
                    <a:lumOff val="80000"/>
                  </a:schemeClr>
                </a:solidFill>
                <a:latin typeface="+mj-lt"/>
                <a:ea typeface="Lato" panose="020F0502020204030203" pitchFamily="34" charset="0"/>
                <a:cs typeface="Lato" panose="020F0502020204030203" pitchFamily="34" charset="0"/>
              </a:rPr>
              <a:t> lower levels of education </a:t>
            </a:r>
            <a:r>
              <a:rPr lang="en-US">
                <a:solidFill>
                  <a:schemeClr val="bg2">
                    <a:lumMod val="20000"/>
                    <a:lumOff val="80000"/>
                  </a:schemeClr>
                </a:solidFill>
                <a:latin typeface="+mj-lt"/>
                <a:ea typeface="Lato" panose="020F0502020204030203" pitchFamily="34" charset="0"/>
                <a:cs typeface="Lato" panose="020F0502020204030203" pitchFamily="34" charset="0"/>
              </a:rPr>
              <a:t>and</a:t>
            </a:r>
            <a:r>
              <a:rPr lang="en-US" b="1">
                <a:solidFill>
                  <a:schemeClr val="bg2">
                    <a:lumMod val="20000"/>
                    <a:lumOff val="80000"/>
                  </a:schemeClr>
                </a:solidFill>
                <a:latin typeface="+mj-lt"/>
                <a:ea typeface="Lato" panose="020F0502020204030203" pitchFamily="34" charset="0"/>
                <a:cs typeface="Lato" panose="020F0502020204030203" pitchFamily="34" charset="0"/>
              </a:rPr>
              <a:t> low incomes </a:t>
            </a:r>
            <a:r>
              <a:rPr lang="en-US">
                <a:solidFill>
                  <a:schemeClr val="bg2">
                    <a:lumMod val="20000"/>
                    <a:lumOff val="80000"/>
                  </a:schemeClr>
                </a:solidFill>
                <a:latin typeface="+mj-lt"/>
                <a:ea typeface="Lato" panose="020F0502020204030203" pitchFamily="34" charset="0"/>
                <a:cs typeface="Lato" panose="020F0502020204030203" pitchFamily="34" charset="0"/>
              </a:rPr>
              <a:t>are more likely to believe that cancer is not preventable than their counterparts.</a:t>
            </a:r>
          </a:p>
          <a:p>
            <a:pPr marL="742950" lvl="1" indent="-285750">
              <a:spcAft>
                <a:spcPts val="1200"/>
              </a:spcAft>
              <a:buFont typeface="Arial" panose="020B0604020202020204" pitchFamily="34" charset="0"/>
              <a:buChar char="•"/>
            </a:pPr>
            <a:r>
              <a:rPr lang="en-US">
                <a:solidFill>
                  <a:schemeClr val="bg2">
                    <a:lumMod val="20000"/>
                    <a:lumOff val="80000"/>
                  </a:schemeClr>
                </a:solidFill>
                <a:latin typeface="+mj-lt"/>
                <a:ea typeface="Lato" panose="020F0502020204030203" pitchFamily="34" charset="0"/>
                <a:cs typeface="Lato" panose="020F0502020204030203" pitchFamily="34" charset="0"/>
              </a:rPr>
              <a:t>Additional research should be conducted to further explore the relationship between age and cancer prevention beliefs.</a:t>
            </a:r>
          </a:p>
          <a:p>
            <a:pPr marL="285750" indent="-285750">
              <a:spcAft>
                <a:spcPts val="1200"/>
              </a:spcAft>
              <a:buFont typeface="Arial" panose="020B0604020202020204" pitchFamily="34" charset="0"/>
              <a:buChar char="•"/>
            </a:pPr>
            <a:r>
              <a:rPr lang="en-US" sz="2000">
                <a:solidFill>
                  <a:schemeClr val="bg1"/>
                </a:solidFill>
                <a:latin typeface="+mj-lt"/>
              </a:rPr>
              <a:t>Of all the survey questions asked, those who said that there were too many cancer recommendations to know what’s true were most likely to believe that cancer is not preventable.</a:t>
            </a:r>
          </a:p>
          <a:p>
            <a:pPr marL="285750" indent="-285750">
              <a:spcAft>
                <a:spcPts val="1200"/>
              </a:spcAft>
              <a:buFont typeface="Arial" panose="020B0604020202020204" pitchFamily="34" charset="0"/>
              <a:buChar char="•"/>
            </a:pPr>
            <a:r>
              <a:rPr lang="en-US" sz="2000">
                <a:solidFill>
                  <a:schemeClr val="bg1"/>
                </a:solidFill>
                <a:latin typeface="+mj-lt"/>
              </a:rPr>
              <a:t>Health- and cancer-related organizations should focus on distributing less frequent, but more targeted, health information to less educated and less wealthy individuals. This would help to combat information overload and focus resources where they are needed most.</a:t>
            </a:r>
          </a:p>
          <a:p>
            <a:pPr marL="742950" lvl="1" indent="-285750">
              <a:spcAft>
                <a:spcPts val="1200"/>
              </a:spcAft>
              <a:buFont typeface="Arial" panose="020B0604020202020204" pitchFamily="34" charset="0"/>
              <a:buChar char="•"/>
            </a:pPr>
            <a:endParaRPr lang="en-US">
              <a:solidFill>
                <a:schemeClr val="bg2">
                  <a:lumMod val="20000"/>
                  <a:lumOff val="80000"/>
                </a:schemeClr>
              </a:solidFill>
              <a:latin typeface="+mj-lt"/>
              <a:ea typeface="Lato" panose="020F0502020204030203" pitchFamily="34" charset="0"/>
              <a:cs typeface="Lato" panose="020F0502020204030203" pitchFamily="34" charset="0"/>
            </a:endParaRPr>
          </a:p>
          <a:p>
            <a:pPr marL="742950" lvl="1" indent="-285750">
              <a:spcAft>
                <a:spcPts val="1200"/>
              </a:spcAft>
              <a:buFont typeface="Arial" panose="020B0604020202020204" pitchFamily="34" charset="0"/>
              <a:buChar char="•"/>
            </a:pPr>
            <a:endParaRPr lang="en-US">
              <a:solidFill>
                <a:schemeClr val="bg1"/>
              </a:solidFill>
              <a:latin typeface="+mj-lt"/>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8640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2</a:t>
            </a:fld>
            <a:endParaRPr lang="en-US"/>
          </a:p>
        </p:txBody>
      </p:sp>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p:txBody>
          <a:bodyPr/>
          <a:lstStyle/>
          <a:p>
            <a:r>
              <a:rPr lang="en-US"/>
              <a:t>Division of work</a:t>
            </a:r>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sp>
        <p:nvSpPr>
          <p:cNvPr id="3" name="Flowchart: Connector 2">
            <a:extLst>
              <a:ext uri="{FF2B5EF4-FFF2-40B4-BE49-F238E27FC236}">
                <a16:creationId xmlns:a16="http://schemas.microsoft.com/office/drawing/2014/main" id="{2D6466D2-746E-4B54-90A6-AF77D411DA64}"/>
              </a:ext>
            </a:extLst>
          </p:cNvPr>
          <p:cNvSpPr/>
          <p:nvPr/>
        </p:nvSpPr>
        <p:spPr>
          <a:xfrm>
            <a:off x="2635200" y="1826525"/>
            <a:ext cx="3657600" cy="3657600"/>
          </a:xfrm>
          <a:prstGeom prst="flowChartConnector">
            <a:avLst/>
          </a:prstGeom>
          <a:solidFill>
            <a:srgbClr val="64B2C1">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80EF71B7-8125-4EE1-8D68-C448385AB769}"/>
              </a:ext>
            </a:extLst>
          </p:cNvPr>
          <p:cNvSpPr/>
          <p:nvPr/>
        </p:nvSpPr>
        <p:spPr>
          <a:xfrm>
            <a:off x="5882842" y="1826525"/>
            <a:ext cx="3657600" cy="3657600"/>
          </a:xfrm>
          <a:prstGeom prst="flowChartConnector">
            <a:avLst/>
          </a:prstGeom>
          <a:solidFill>
            <a:schemeClr val="accent1">
              <a:lumMod val="75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3">
            <a:extLst>
              <a:ext uri="{FF2B5EF4-FFF2-40B4-BE49-F238E27FC236}">
                <a16:creationId xmlns:a16="http://schemas.microsoft.com/office/drawing/2014/main" id="{9F05C078-1571-4EDA-92E5-E26DD39790AD}"/>
              </a:ext>
            </a:extLst>
          </p:cNvPr>
          <p:cNvSpPr txBox="1">
            <a:spLocks/>
          </p:cNvSpPr>
          <p:nvPr/>
        </p:nvSpPr>
        <p:spPr>
          <a:xfrm>
            <a:off x="7226948" y="2143886"/>
            <a:ext cx="969388" cy="574309"/>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Aft>
                <a:spcPts val="0"/>
              </a:spcAft>
            </a:pPr>
            <a:r>
              <a:rPr lang="en-US" sz="3600" b="1" spc="-300">
                <a:solidFill>
                  <a:schemeClr val="tx1"/>
                </a:solidFill>
              </a:rPr>
              <a:t>50%</a:t>
            </a:r>
          </a:p>
        </p:txBody>
      </p:sp>
      <p:sp>
        <p:nvSpPr>
          <p:cNvPr id="23" name="Text Placeholder 3">
            <a:extLst>
              <a:ext uri="{FF2B5EF4-FFF2-40B4-BE49-F238E27FC236}">
                <a16:creationId xmlns:a16="http://schemas.microsoft.com/office/drawing/2014/main" id="{1990935B-8323-4FF3-BBA1-C4EC3E277F71}"/>
              </a:ext>
            </a:extLst>
          </p:cNvPr>
          <p:cNvSpPr txBox="1">
            <a:spLocks/>
          </p:cNvSpPr>
          <p:nvPr/>
        </p:nvSpPr>
        <p:spPr>
          <a:xfrm>
            <a:off x="3979306" y="2143886"/>
            <a:ext cx="969388" cy="574309"/>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Aft>
                <a:spcPts val="0"/>
              </a:spcAft>
            </a:pPr>
            <a:r>
              <a:rPr lang="en-US" sz="3600" b="1" spc="-300">
                <a:solidFill>
                  <a:schemeClr val="tx1"/>
                </a:solidFill>
              </a:rPr>
              <a:t>50%</a:t>
            </a:r>
          </a:p>
        </p:txBody>
      </p:sp>
      <p:sp>
        <p:nvSpPr>
          <p:cNvPr id="9" name="Text Placeholder 3">
            <a:extLst>
              <a:ext uri="{FF2B5EF4-FFF2-40B4-BE49-F238E27FC236}">
                <a16:creationId xmlns:a16="http://schemas.microsoft.com/office/drawing/2014/main" id="{A4CE99B7-ED9E-421F-A64A-C5E3E0ACF1F2}"/>
              </a:ext>
            </a:extLst>
          </p:cNvPr>
          <p:cNvSpPr txBox="1">
            <a:spLocks/>
          </p:cNvSpPr>
          <p:nvPr/>
        </p:nvSpPr>
        <p:spPr>
          <a:xfrm>
            <a:off x="3223908" y="2889199"/>
            <a:ext cx="2474073" cy="1719086"/>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Aft>
                <a:spcPts val="0"/>
              </a:spcAft>
            </a:pPr>
            <a:r>
              <a:rPr lang="en-US" sz="1600" noProof="1">
                <a:solidFill>
                  <a:schemeClr val="accent3"/>
                </a:solidFill>
              </a:rPr>
              <a:t>Jongchan Kim</a:t>
            </a:r>
          </a:p>
          <a:p>
            <a:pPr>
              <a:spcAft>
                <a:spcPts val="0"/>
              </a:spcAft>
            </a:pPr>
            <a:endParaRPr lang="en-US" sz="1600" noProof="1">
              <a:solidFill>
                <a:schemeClr val="accent3"/>
              </a:solidFill>
            </a:endParaRPr>
          </a:p>
          <a:p>
            <a:pPr marL="285750" indent="-285750">
              <a:spcAft>
                <a:spcPts val="0"/>
              </a:spcAft>
              <a:buFont typeface="Arial" panose="020B0604020202020204" pitchFamily="34" charset="0"/>
              <a:buChar char="•"/>
            </a:pPr>
            <a:r>
              <a:rPr lang="en-US" sz="1600">
                <a:solidFill>
                  <a:schemeClr val="tx1"/>
                </a:solidFill>
                <a:latin typeface="+mn-lt"/>
              </a:rPr>
              <a:t>Topic Suggestion</a:t>
            </a:r>
          </a:p>
          <a:p>
            <a:pPr marL="285750" indent="-285750">
              <a:spcAft>
                <a:spcPts val="0"/>
              </a:spcAft>
              <a:buFont typeface="Arial" panose="020B0604020202020204" pitchFamily="34" charset="0"/>
              <a:buChar char="•"/>
            </a:pPr>
            <a:r>
              <a:rPr lang="en-US" sz="1600">
                <a:solidFill>
                  <a:schemeClr val="tx1"/>
                </a:solidFill>
                <a:latin typeface="+mn-lt"/>
              </a:rPr>
              <a:t>Descriptive Statistics</a:t>
            </a:r>
          </a:p>
          <a:p>
            <a:pPr marL="285750" indent="-285750">
              <a:spcAft>
                <a:spcPts val="0"/>
              </a:spcAft>
              <a:buFont typeface="Arial" panose="020B0604020202020204" pitchFamily="34" charset="0"/>
              <a:buChar char="•"/>
            </a:pPr>
            <a:r>
              <a:rPr lang="en-US" sz="1600">
                <a:solidFill>
                  <a:schemeClr val="tx1"/>
                </a:solidFill>
                <a:latin typeface="+mn-lt"/>
              </a:rPr>
              <a:t>Data Visualization</a:t>
            </a:r>
          </a:p>
          <a:p>
            <a:pPr marL="285750" indent="-285750">
              <a:spcAft>
                <a:spcPts val="0"/>
              </a:spcAft>
              <a:buFont typeface="Arial" panose="020B0604020202020204" pitchFamily="34" charset="0"/>
              <a:buChar char="•"/>
            </a:pPr>
            <a:r>
              <a:rPr lang="en-US" sz="1600">
                <a:solidFill>
                  <a:schemeClr val="tx1"/>
                </a:solidFill>
                <a:latin typeface="+mn-lt"/>
              </a:rPr>
              <a:t>Hypothesis Testing</a:t>
            </a:r>
          </a:p>
          <a:p>
            <a:pPr marL="285750" indent="-285750">
              <a:spcAft>
                <a:spcPts val="0"/>
              </a:spcAft>
              <a:buFont typeface="Arial" panose="020B0604020202020204" pitchFamily="34" charset="0"/>
              <a:buChar char="•"/>
            </a:pPr>
            <a:r>
              <a:rPr lang="en-US" sz="1600">
                <a:solidFill>
                  <a:schemeClr val="tx1"/>
                </a:solidFill>
                <a:latin typeface="+mn-lt"/>
              </a:rPr>
              <a:t>PPT</a:t>
            </a:r>
          </a:p>
        </p:txBody>
      </p:sp>
      <p:sp>
        <p:nvSpPr>
          <p:cNvPr id="25" name="Text Placeholder 3">
            <a:extLst>
              <a:ext uri="{FF2B5EF4-FFF2-40B4-BE49-F238E27FC236}">
                <a16:creationId xmlns:a16="http://schemas.microsoft.com/office/drawing/2014/main" id="{1BDBCBDA-3A37-49D4-A5C4-67ABFFEADEAB}"/>
              </a:ext>
            </a:extLst>
          </p:cNvPr>
          <p:cNvSpPr txBox="1">
            <a:spLocks/>
          </p:cNvSpPr>
          <p:nvPr/>
        </p:nvSpPr>
        <p:spPr>
          <a:xfrm>
            <a:off x="6474605" y="2889199"/>
            <a:ext cx="2474073" cy="1719086"/>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Aft>
                <a:spcPts val="0"/>
              </a:spcAft>
            </a:pPr>
            <a:r>
              <a:rPr lang="en-US" sz="1600" noProof="1">
                <a:solidFill>
                  <a:schemeClr val="accent3"/>
                </a:solidFill>
              </a:rPr>
              <a:t>Rachel Orey</a:t>
            </a:r>
          </a:p>
          <a:p>
            <a:pPr>
              <a:spcAft>
                <a:spcPts val="0"/>
              </a:spcAft>
            </a:pPr>
            <a:endParaRPr lang="en-US" sz="1600" noProof="1">
              <a:solidFill>
                <a:schemeClr val="accent3"/>
              </a:solidFill>
            </a:endParaRPr>
          </a:p>
          <a:p>
            <a:pPr marL="285750" indent="-285750">
              <a:spcAft>
                <a:spcPts val="0"/>
              </a:spcAft>
              <a:buFont typeface="Arial" panose="020B0604020202020204" pitchFamily="34" charset="0"/>
              <a:buChar char="•"/>
            </a:pPr>
            <a:r>
              <a:rPr lang="en-US" sz="1600">
                <a:solidFill>
                  <a:schemeClr val="tx1"/>
                </a:solidFill>
                <a:latin typeface="+mn-lt"/>
              </a:rPr>
              <a:t>Feature Selection</a:t>
            </a:r>
          </a:p>
          <a:p>
            <a:pPr marL="285750" indent="-285750">
              <a:spcAft>
                <a:spcPts val="0"/>
              </a:spcAft>
              <a:buFont typeface="Arial" panose="020B0604020202020204" pitchFamily="34" charset="0"/>
              <a:buChar char="•"/>
            </a:pPr>
            <a:r>
              <a:rPr lang="en-US" sz="1600">
                <a:solidFill>
                  <a:schemeClr val="tx1"/>
                </a:solidFill>
                <a:latin typeface="+mn-lt"/>
              </a:rPr>
              <a:t>Hypothesis Testing</a:t>
            </a:r>
          </a:p>
          <a:p>
            <a:pPr marL="285750" indent="-285750">
              <a:spcAft>
                <a:spcPts val="0"/>
              </a:spcAft>
              <a:buFont typeface="Arial" panose="020B0604020202020204" pitchFamily="34" charset="0"/>
              <a:buChar char="•"/>
            </a:pPr>
            <a:r>
              <a:rPr lang="en-US" sz="1600">
                <a:solidFill>
                  <a:schemeClr val="tx1"/>
                </a:solidFill>
                <a:latin typeface="+mn-lt"/>
              </a:rPr>
              <a:t>Data Visualization</a:t>
            </a:r>
          </a:p>
          <a:p>
            <a:pPr marL="285750" indent="-285750">
              <a:spcAft>
                <a:spcPts val="0"/>
              </a:spcAft>
              <a:buFont typeface="Arial" panose="020B0604020202020204" pitchFamily="34" charset="0"/>
              <a:buChar char="•"/>
            </a:pPr>
            <a:r>
              <a:rPr lang="en-US" sz="1600">
                <a:solidFill>
                  <a:schemeClr val="tx1"/>
                </a:solidFill>
                <a:latin typeface="+mn-lt"/>
              </a:rPr>
              <a:t>Report Writing</a:t>
            </a:r>
          </a:p>
          <a:p>
            <a:pPr marL="285750" indent="-285750">
              <a:spcAft>
                <a:spcPts val="0"/>
              </a:spcAft>
              <a:buFont typeface="Arial" panose="020B0604020202020204" pitchFamily="34" charset="0"/>
              <a:buChar char="•"/>
            </a:pPr>
            <a:r>
              <a:rPr lang="en-US" sz="1600">
                <a:solidFill>
                  <a:schemeClr val="tx1"/>
                </a:solidFill>
                <a:latin typeface="+mn-lt"/>
              </a:rPr>
              <a:t>PPT</a:t>
            </a:r>
          </a:p>
        </p:txBody>
      </p:sp>
    </p:spTree>
    <p:extLst>
      <p:ext uri="{BB962C8B-B14F-4D97-AF65-F5344CB8AC3E}">
        <p14:creationId xmlns:p14="http://schemas.microsoft.com/office/powerpoint/2010/main" val="164311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Worm view of buildings">
            <a:extLst>
              <a:ext uri="{FF2B5EF4-FFF2-40B4-BE49-F238E27FC236}">
                <a16:creationId xmlns:a16="http://schemas.microsoft.com/office/drawing/2014/main" id="{094A5D1B-B8BE-4CE8-8D90-3F36D4EADDEA}"/>
              </a:ext>
              <a:ext uri="{C183D7F6-B498-43B3-948B-1728B52AA6E4}">
                <adec:decorative xmlns:adec="http://schemas.microsoft.com/office/drawing/2017/decorative" val="0"/>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24" name="Rectangle 23">
            <a:extLst>
              <a:ext uri="{FF2B5EF4-FFF2-40B4-BE49-F238E27FC236}">
                <a16:creationId xmlns:a16="http://schemas.microsoft.com/office/drawing/2014/main" id="{4C9191F1-E8DF-4B64-8A28-BC458F6A039C}"/>
              </a:ext>
              <a:ext uri="{C183D7F6-B498-43B3-948B-1728B52AA6E4}">
                <adec:decorative xmlns:adec="http://schemas.microsoft.com/office/drawing/2017/decorative"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p:txBody>
          <a:bodyPr/>
          <a:lstStyle/>
          <a:p>
            <a:r>
              <a:rPr lang="en-US"/>
              <a:t>Dataset overview</a:t>
            </a:r>
          </a:p>
        </p:txBody>
      </p:sp>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3</a:t>
            </a:fld>
            <a:endParaRPr lang="en-US"/>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sp>
        <p:nvSpPr>
          <p:cNvPr id="72" name="Rectangle 71">
            <a:extLst>
              <a:ext uri="{FF2B5EF4-FFF2-40B4-BE49-F238E27FC236}">
                <a16:creationId xmlns:a16="http://schemas.microsoft.com/office/drawing/2014/main" id="{B1C531DE-C361-4C6A-BA19-EEE1702D410F}"/>
              </a:ext>
            </a:extLst>
          </p:cNvPr>
          <p:cNvSpPr/>
          <p:nvPr/>
        </p:nvSpPr>
        <p:spPr>
          <a:xfrm>
            <a:off x="684000" y="1797260"/>
            <a:ext cx="6902133" cy="359999"/>
          </a:xfrm>
          <a:prstGeom prst="rect">
            <a:avLst/>
          </a:prstGeom>
        </p:spPr>
        <p:txBody>
          <a:bodyPr wrap="square" lIns="108000" tIns="0" rIns="0" bIns="0">
            <a:noAutofit/>
          </a:bodyPr>
          <a:lstStyle/>
          <a:p>
            <a:r>
              <a:rPr lang="en-US" sz="2000" b="1">
                <a:solidFill>
                  <a:schemeClr val="accent1">
                    <a:lumMod val="75000"/>
                  </a:schemeClr>
                </a:solidFill>
                <a:latin typeface="+mj-lt"/>
                <a:ea typeface="Lato" panose="020F0502020204030203" pitchFamily="34" charset="0"/>
                <a:cs typeface="Lato" panose="020F0502020204030203" pitchFamily="34" charset="0"/>
              </a:rPr>
              <a:t>H</a:t>
            </a:r>
            <a:r>
              <a:rPr lang="en-US" sz="2000" b="1">
                <a:solidFill>
                  <a:schemeClr val="accent1"/>
                </a:solidFill>
                <a:latin typeface="+mj-lt"/>
                <a:ea typeface="Lato" panose="020F0502020204030203" pitchFamily="34" charset="0"/>
                <a:cs typeface="Lato" panose="020F0502020204030203" pitchFamily="34" charset="0"/>
              </a:rPr>
              <a:t>ealth </a:t>
            </a:r>
            <a:r>
              <a:rPr lang="en-US" sz="2000" b="1">
                <a:solidFill>
                  <a:schemeClr val="accent1">
                    <a:lumMod val="75000"/>
                  </a:schemeClr>
                </a:solidFill>
                <a:latin typeface="+mj-lt"/>
                <a:ea typeface="Lato" panose="020F0502020204030203" pitchFamily="34" charset="0"/>
                <a:cs typeface="Lato" panose="020F0502020204030203" pitchFamily="34" charset="0"/>
              </a:rPr>
              <a:t>I</a:t>
            </a:r>
            <a:r>
              <a:rPr lang="en-US" sz="2000" b="1">
                <a:solidFill>
                  <a:schemeClr val="accent1"/>
                </a:solidFill>
                <a:latin typeface="+mj-lt"/>
                <a:ea typeface="Lato" panose="020F0502020204030203" pitchFamily="34" charset="0"/>
                <a:cs typeface="Lato" panose="020F0502020204030203" pitchFamily="34" charset="0"/>
              </a:rPr>
              <a:t>nformation </a:t>
            </a:r>
            <a:r>
              <a:rPr lang="en-US" sz="2000" b="1">
                <a:solidFill>
                  <a:schemeClr val="accent1">
                    <a:lumMod val="75000"/>
                  </a:schemeClr>
                </a:solidFill>
                <a:latin typeface="+mj-lt"/>
                <a:ea typeface="Lato" panose="020F0502020204030203" pitchFamily="34" charset="0"/>
                <a:cs typeface="Lato" panose="020F0502020204030203" pitchFamily="34" charset="0"/>
              </a:rPr>
              <a:t>N</a:t>
            </a:r>
            <a:r>
              <a:rPr lang="en-US" sz="2000" b="1">
                <a:solidFill>
                  <a:schemeClr val="accent1"/>
                </a:solidFill>
                <a:latin typeface="+mj-lt"/>
                <a:ea typeface="Lato" panose="020F0502020204030203" pitchFamily="34" charset="0"/>
                <a:cs typeface="Lato" panose="020F0502020204030203" pitchFamily="34" charset="0"/>
              </a:rPr>
              <a:t>ational </a:t>
            </a:r>
            <a:r>
              <a:rPr lang="en-US" sz="2000" b="1">
                <a:solidFill>
                  <a:schemeClr val="accent1">
                    <a:lumMod val="75000"/>
                  </a:schemeClr>
                </a:solidFill>
                <a:latin typeface="+mj-lt"/>
                <a:ea typeface="Lato" panose="020F0502020204030203" pitchFamily="34" charset="0"/>
                <a:cs typeface="Lato" panose="020F0502020204030203" pitchFamily="34" charset="0"/>
              </a:rPr>
              <a:t>T</a:t>
            </a:r>
            <a:r>
              <a:rPr lang="en-US" sz="2000" b="1">
                <a:solidFill>
                  <a:schemeClr val="accent1"/>
                </a:solidFill>
                <a:latin typeface="+mj-lt"/>
                <a:ea typeface="Lato" panose="020F0502020204030203" pitchFamily="34" charset="0"/>
                <a:cs typeface="Lato" panose="020F0502020204030203" pitchFamily="34" charset="0"/>
              </a:rPr>
              <a:t>rends </a:t>
            </a:r>
            <a:r>
              <a:rPr lang="en-US" sz="2000" b="1">
                <a:solidFill>
                  <a:schemeClr val="accent1">
                    <a:lumMod val="75000"/>
                  </a:schemeClr>
                </a:solidFill>
                <a:latin typeface="+mj-lt"/>
                <a:ea typeface="Lato" panose="020F0502020204030203" pitchFamily="34" charset="0"/>
                <a:cs typeface="Lato" panose="020F0502020204030203" pitchFamily="34" charset="0"/>
              </a:rPr>
              <a:t>S</a:t>
            </a:r>
            <a:r>
              <a:rPr lang="en-US" sz="2000" b="1">
                <a:solidFill>
                  <a:schemeClr val="accent1"/>
                </a:solidFill>
                <a:latin typeface="+mj-lt"/>
                <a:ea typeface="Lato" panose="020F0502020204030203" pitchFamily="34" charset="0"/>
                <a:cs typeface="Lato" panose="020F0502020204030203" pitchFamily="34" charset="0"/>
              </a:rPr>
              <a:t>urvey (HINTS)</a:t>
            </a:r>
          </a:p>
        </p:txBody>
      </p:sp>
      <p:sp>
        <p:nvSpPr>
          <p:cNvPr id="42" name="Rectangle 41">
            <a:extLst>
              <a:ext uri="{FF2B5EF4-FFF2-40B4-BE49-F238E27FC236}">
                <a16:creationId xmlns:a16="http://schemas.microsoft.com/office/drawing/2014/main" id="{E32322DF-2D5E-466E-ABF1-120378BB252C}"/>
              </a:ext>
            </a:extLst>
          </p:cNvPr>
          <p:cNvSpPr/>
          <p:nvPr/>
        </p:nvSpPr>
        <p:spPr>
          <a:xfrm>
            <a:off x="684000" y="2407201"/>
            <a:ext cx="8883334" cy="3397545"/>
          </a:xfrm>
          <a:prstGeom prst="rect">
            <a:avLst/>
          </a:prstGeom>
        </p:spPr>
        <p:txBody>
          <a:bodyPr wrap="square" lIns="108000" tIns="0" rIns="0" bIns="0">
            <a:noAutofit/>
          </a:bodyPr>
          <a:lstStyle/>
          <a:p>
            <a:pPr marL="285750" indent="-285750">
              <a:spcAft>
                <a:spcPts val="600"/>
              </a:spcAft>
              <a:buFont typeface="Arial" panose="020B0604020202020204" pitchFamily="34" charset="0"/>
              <a:buChar char="•"/>
            </a:pPr>
            <a:r>
              <a:rPr lang="en-US">
                <a:solidFill>
                  <a:schemeClr val="bg1"/>
                </a:solidFill>
                <a:latin typeface="+mj-lt"/>
                <a:ea typeface="Lato" panose="020F0502020204030203" pitchFamily="34" charset="0"/>
                <a:cs typeface="Lato" panose="020F0502020204030203" pitchFamily="34" charset="0"/>
              </a:rPr>
              <a:t>Administered by the </a:t>
            </a:r>
            <a:r>
              <a:rPr lang="en-US" b="1">
                <a:solidFill>
                  <a:schemeClr val="bg1"/>
                </a:solidFill>
                <a:latin typeface="+mj-lt"/>
                <a:ea typeface="Lato" panose="020F0502020204030203" pitchFamily="34" charset="0"/>
                <a:cs typeface="Lato" panose="020F0502020204030203" pitchFamily="34" charset="0"/>
              </a:rPr>
              <a:t>National Cancer Institute</a:t>
            </a:r>
            <a:r>
              <a:rPr lang="en-US">
                <a:solidFill>
                  <a:schemeClr val="bg1"/>
                </a:solidFill>
                <a:latin typeface="+mj-lt"/>
                <a:ea typeface="Lato" panose="020F0502020204030203" pitchFamily="34" charset="0"/>
                <a:cs typeface="Lato" panose="020F0502020204030203" pitchFamily="34" charset="0"/>
              </a:rPr>
              <a:t> every few years since 2003.</a:t>
            </a:r>
          </a:p>
          <a:p>
            <a:pPr marL="285750" indent="-285750">
              <a:spcAft>
                <a:spcPts val="600"/>
              </a:spcAft>
              <a:buFont typeface="Arial" panose="020B0604020202020204" pitchFamily="34" charset="0"/>
              <a:buChar char="•"/>
            </a:pPr>
            <a:r>
              <a:rPr lang="en-US">
                <a:solidFill>
                  <a:schemeClr val="bg1"/>
                </a:solidFill>
                <a:latin typeface="+mj-lt"/>
                <a:ea typeface="Lato" panose="020F0502020204030203" pitchFamily="34" charset="0"/>
                <a:cs typeface="Lato" panose="020F0502020204030203" pitchFamily="34" charset="0"/>
              </a:rPr>
              <a:t>We focused on the latest survey conducted: </a:t>
            </a:r>
            <a:r>
              <a:rPr lang="en-US" b="1">
                <a:solidFill>
                  <a:schemeClr val="bg1"/>
                </a:solidFill>
                <a:latin typeface="+mj-lt"/>
                <a:ea typeface="Lato" panose="020F0502020204030203" pitchFamily="34" charset="0"/>
                <a:cs typeface="Lato" panose="020F0502020204030203" pitchFamily="34" charset="0"/>
              </a:rPr>
              <a:t>HINTS 5 Cycle 3</a:t>
            </a:r>
            <a:r>
              <a:rPr lang="en-US">
                <a:solidFill>
                  <a:schemeClr val="bg1"/>
                </a:solidFill>
                <a:latin typeface="+mj-lt"/>
                <a:ea typeface="Lato" panose="020F0502020204030203" pitchFamily="34" charset="0"/>
                <a:cs typeface="Lato" panose="020F0502020204030203" pitchFamily="34" charset="0"/>
              </a:rPr>
              <a:t>.</a:t>
            </a:r>
          </a:p>
          <a:p>
            <a:pPr marL="742950" lvl="1" indent="-285750">
              <a:spcAft>
                <a:spcPts val="600"/>
              </a:spcAft>
              <a:buFont typeface="Arial" panose="020B0604020202020204" pitchFamily="34" charset="0"/>
              <a:buChar char="•"/>
            </a:pPr>
            <a:r>
              <a:rPr lang="en-US">
                <a:solidFill>
                  <a:schemeClr val="bg1"/>
                </a:solidFill>
                <a:latin typeface="+mj-lt"/>
                <a:ea typeface="Lato" panose="020F0502020204030203" pitchFamily="34" charset="0"/>
                <a:cs typeface="Lato" panose="020F0502020204030203" pitchFamily="34" charset="0"/>
              </a:rPr>
              <a:t>Conducted January – June 2019</a:t>
            </a:r>
          </a:p>
          <a:p>
            <a:pPr marL="742950" lvl="1" indent="-285750">
              <a:spcAft>
                <a:spcPts val="600"/>
              </a:spcAft>
              <a:buFont typeface="Arial" panose="020B0604020202020204" pitchFamily="34" charset="0"/>
              <a:buChar char="•"/>
            </a:pPr>
            <a:r>
              <a:rPr lang="en-US">
                <a:solidFill>
                  <a:schemeClr val="bg1"/>
                </a:solidFill>
                <a:latin typeface="+mj-lt"/>
                <a:ea typeface="Lato" panose="020F0502020204030203" pitchFamily="34" charset="0"/>
                <a:cs typeface="Lato" panose="020F0502020204030203" pitchFamily="34" charset="0"/>
              </a:rPr>
              <a:t>5,400 completed questionnaires</a:t>
            </a:r>
          </a:p>
          <a:p>
            <a:pPr marL="285750" indent="-285750">
              <a:spcAft>
                <a:spcPts val="600"/>
              </a:spcAft>
              <a:buFont typeface="Arial" panose="020B0604020202020204" pitchFamily="34" charset="0"/>
              <a:buChar char="•"/>
            </a:pPr>
            <a:r>
              <a:rPr lang="en-US">
                <a:solidFill>
                  <a:schemeClr val="bg1"/>
                </a:solidFill>
                <a:latin typeface="+mj-lt"/>
                <a:ea typeface="Lato" panose="020F0502020204030203" pitchFamily="34" charset="0"/>
                <a:cs typeface="Lato" panose="020F0502020204030203" pitchFamily="34" charset="0"/>
              </a:rPr>
              <a:t>HINTS 5 Cycle 3 focuses on public perceptions of cancer and cancer prevention and public health behaviors.</a:t>
            </a:r>
          </a:p>
          <a:p>
            <a:pPr marL="285750" indent="-285750">
              <a:spcAft>
                <a:spcPts val="600"/>
              </a:spcAft>
              <a:buFont typeface="Arial" panose="020B0604020202020204" pitchFamily="34" charset="0"/>
              <a:buChar char="•"/>
            </a:pPr>
            <a:r>
              <a:rPr lang="en-US">
                <a:solidFill>
                  <a:schemeClr val="bg1"/>
                </a:solidFill>
                <a:latin typeface="+mj-lt"/>
                <a:ea typeface="Lato" panose="020F0502020204030203" pitchFamily="34" charset="0"/>
                <a:cs typeface="Lato" panose="020F0502020204030203" pitchFamily="34" charset="0"/>
              </a:rPr>
              <a:t>The dataset includes:</a:t>
            </a:r>
          </a:p>
          <a:p>
            <a:pPr marL="742950" lvl="1" indent="-285750">
              <a:spcAft>
                <a:spcPts val="600"/>
              </a:spcAft>
              <a:buFont typeface="Arial" panose="020B0604020202020204" pitchFamily="34" charset="0"/>
              <a:buChar char="•"/>
            </a:pPr>
            <a:r>
              <a:rPr lang="en-US">
                <a:solidFill>
                  <a:schemeClr val="bg1"/>
                </a:solidFill>
                <a:latin typeface="+mj-lt"/>
                <a:ea typeface="Lato" panose="020F0502020204030203" pitchFamily="34" charset="0"/>
                <a:cs typeface="Lato" panose="020F0502020204030203" pitchFamily="34" charset="0"/>
              </a:rPr>
              <a:t>More than 200 unique survey questions, many with multiple subparts. </a:t>
            </a:r>
          </a:p>
          <a:p>
            <a:pPr marL="742950" lvl="1" indent="-285750">
              <a:spcAft>
                <a:spcPts val="600"/>
              </a:spcAft>
              <a:buFont typeface="Arial" panose="020B0604020202020204" pitchFamily="34" charset="0"/>
              <a:buChar char="•"/>
            </a:pPr>
            <a:r>
              <a:rPr lang="en-US">
                <a:solidFill>
                  <a:schemeClr val="bg1"/>
                </a:solidFill>
                <a:latin typeface="+mj-lt"/>
                <a:ea typeface="Lato" panose="020F0502020204030203" pitchFamily="34" charset="0"/>
                <a:cs typeface="Lato" panose="020F0502020204030203" pitchFamily="34" charset="0"/>
              </a:rPr>
              <a:t>5438 survey responses (rows) and 731 features (columns)</a:t>
            </a:r>
          </a:p>
        </p:txBody>
      </p:sp>
    </p:spTree>
    <p:extLst>
      <p:ext uri="{BB962C8B-B14F-4D97-AF65-F5344CB8AC3E}">
        <p14:creationId xmlns:p14="http://schemas.microsoft.com/office/powerpoint/2010/main" val="315139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47343" y="1281852"/>
            <a:ext cx="6903253" cy="4622238"/>
          </a:xfrm>
          <a:gradFill>
            <a:gsLst>
              <a:gs pos="0">
                <a:schemeClr val="tx2"/>
              </a:gs>
              <a:gs pos="100000">
                <a:schemeClr val="accent2"/>
              </a:gs>
            </a:gsLst>
            <a:lin ang="14400000" scaled="0"/>
          </a:gradFill>
        </p:spPr>
        <p:txBody>
          <a:bodyPr/>
          <a:lstStyle/>
          <a:p>
            <a:r>
              <a:rPr lang="en-US"/>
              <a:t>We sought to understand more about who believes that cancer is not preventable and why.</a:t>
            </a:r>
          </a:p>
          <a:p>
            <a:r>
              <a:rPr lang="en-US" sz="1800" b="1">
                <a:solidFill>
                  <a:schemeClr val="accent1"/>
                </a:solidFill>
              </a:rPr>
              <a:t>Question 1:</a:t>
            </a:r>
            <a:r>
              <a:rPr lang="en-US" sz="1800" b="1"/>
              <a:t> Are beliefs about cancer prevention influenced by demographic characteristics like age, education, and income?</a:t>
            </a:r>
          </a:p>
          <a:p>
            <a:r>
              <a:rPr lang="en-US" sz="1800" b="1">
                <a:solidFill>
                  <a:schemeClr val="accent1"/>
                </a:solidFill>
              </a:rPr>
              <a:t>Question 2:</a:t>
            </a:r>
            <a:r>
              <a:rPr lang="en-US" sz="1800">
                <a:solidFill>
                  <a:schemeClr val="accent1"/>
                </a:solidFill>
              </a:rPr>
              <a:t> </a:t>
            </a:r>
            <a:r>
              <a:rPr lang="en-US" sz="1800" b="1"/>
              <a:t>What other factors influence whether someone believes that cancer is preventable? </a:t>
            </a:r>
          </a:p>
          <a:p>
            <a:endParaRPr lang="en-US" b="1"/>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70207" y="1656758"/>
            <a:ext cx="4585966" cy="1008000"/>
          </a:xfrm>
        </p:spPr>
        <p:txBody>
          <a:bodyPr/>
          <a:lstStyle/>
          <a:p>
            <a:r>
              <a:rPr lang="en-US"/>
              <a:t>SMART</a:t>
            </a:r>
            <a:br>
              <a:rPr lang="en-US"/>
            </a:br>
            <a:r>
              <a:rPr lang="en-US" cap="none"/>
              <a:t>Questions</a:t>
            </a:r>
            <a:endParaRPr lang="en-US"/>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93360" y="285948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1906881"/>
            <a:ext cx="362015" cy="584791"/>
            <a:chOff x="1684741" y="3186736"/>
            <a:chExt cx="530027" cy="856193"/>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6"/>
              <a:ext cx="530027" cy="550413"/>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4</a:t>
            </a:fld>
            <a:endParaRPr lang="en-US"/>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1742409"/>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B7B57DE5-5FC7-437B-8C62-10E69DBA158E}"/>
              </a:ext>
            </a:extLst>
          </p:cNvPr>
          <p:cNvSpPr/>
          <p:nvPr/>
        </p:nvSpPr>
        <p:spPr>
          <a:xfrm>
            <a:off x="1569877" y="3744685"/>
            <a:ext cx="5980454" cy="86069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20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5</a:t>
            </a:fld>
            <a:endParaRPr lang="en-US"/>
          </a:p>
        </p:txBody>
      </p:sp>
      <p:graphicFrame>
        <p:nvGraphicFramePr>
          <p:cNvPr id="6" name="Chart 5">
            <a:extLst>
              <a:ext uri="{FF2B5EF4-FFF2-40B4-BE49-F238E27FC236}">
                <a16:creationId xmlns:a16="http://schemas.microsoft.com/office/drawing/2014/main" id="{AD318045-6EB6-4D3C-B777-B8731960E769}"/>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681110285"/>
              </p:ext>
            </p:extLst>
          </p:nvPr>
        </p:nvGraphicFramePr>
        <p:xfrm>
          <a:off x="2991268" y="2395744"/>
          <a:ext cx="6174740" cy="4116494"/>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 Placeholder 3">
            <a:extLst>
              <a:ext uri="{FF2B5EF4-FFF2-40B4-BE49-F238E27FC236}">
                <a16:creationId xmlns:a16="http://schemas.microsoft.com/office/drawing/2014/main" id="{A4CE99B7-ED9E-421F-A64A-C5E3E0ACF1F2}"/>
              </a:ext>
            </a:extLst>
          </p:cNvPr>
          <p:cNvSpPr txBox="1">
            <a:spLocks/>
          </p:cNvSpPr>
          <p:nvPr/>
        </p:nvSpPr>
        <p:spPr>
          <a:xfrm>
            <a:off x="2991268" y="2974192"/>
            <a:ext cx="1204201" cy="454808"/>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Aft>
                <a:spcPts val="0"/>
              </a:spcAft>
            </a:pPr>
            <a:r>
              <a:rPr lang="en-US" b="1" noProof="1">
                <a:solidFill>
                  <a:schemeClr val="tx1"/>
                </a:solidFill>
              </a:rPr>
              <a:t>8%</a:t>
            </a:r>
            <a:endParaRPr lang="en-US" sz="1400" b="1" noProof="1">
              <a:solidFill>
                <a:schemeClr val="tx1"/>
              </a:solidFill>
            </a:endParaRPr>
          </a:p>
          <a:p>
            <a:pPr>
              <a:spcAft>
                <a:spcPts val="0"/>
              </a:spcAft>
            </a:pPr>
            <a:r>
              <a:rPr lang="en-US" sz="1400" noProof="1">
                <a:solidFill>
                  <a:schemeClr val="accent3"/>
                </a:solidFill>
              </a:rPr>
              <a:t>Strongly Agree</a:t>
            </a:r>
            <a:endParaRPr lang="en-US">
              <a:solidFill>
                <a:schemeClr val="tx1"/>
              </a:solidFill>
              <a:latin typeface="+mn-lt"/>
            </a:endParaRPr>
          </a:p>
        </p:txBody>
      </p:sp>
      <p:sp>
        <p:nvSpPr>
          <p:cNvPr id="17" name="Rectangle 16">
            <a:extLst>
              <a:ext uri="{FF2B5EF4-FFF2-40B4-BE49-F238E27FC236}">
                <a16:creationId xmlns:a16="http://schemas.microsoft.com/office/drawing/2014/main" id="{9834CCA6-1DF4-4B27-B51A-D74D923044AC}"/>
              </a:ext>
              <a:ext uri="{C183D7F6-B498-43B3-948B-1728B52AA6E4}">
                <adec:decorative xmlns:adec="http://schemas.microsoft.com/office/drawing/2017/decorative" val="1"/>
              </a:ext>
            </a:extLst>
          </p:cNvPr>
          <p:cNvSpPr/>
          <p:nvPr/>
        </p:nvSpPr>
        <p:spPr>
          <a:xfrm flipV="1">
            <a:off x="3085710" y="4206697"/>
            <a:ext cx="1204202" cy="145823"/>
          </a:xfrm>
          <a:custGeom>
            <a:avLst/>
            <a:gdLst>
              <a:gd name="connsiteX0" fmla="*/ 0 w 2647950"/>
              <a:gd name="connsiteY0" fmla="*/ 0 h 2647950"/>
              <a:gd name="connsiteX1" fmla="*/ 2647950 w 2647950"/>
              <a:gd name="connsiteY1" fmla="*/ 0 h 2647950"/>
              <a:gd name="connsiteX2" fmla="*/ 2647950 w 2647950"/>
              <a:gd name="connsiteY2" fmla="*/ 2647950 h 2647950"/>
              <a:gd name="connsiteX3" fmla="*/ 0 w 2647950"/>
              <a:gd name="connsiteY3" fmla="*/ 2647950 h 2647950"/>
              <a:gd name="connsiteX4" fmla="*/ 0 w 2647950"/>
              <a:gd name="connsiteY4" fmla="*/ 0 h 2647950"/>
              <a:gd name="connsiteX0" fmla="*/ 2647950 w 2739390"/>
              <a:gd name="connsiteY0" fmla="*/ 0 h 2647950"/>
              <a:gd name="connsiteX1" fmla="*/ 2647950 w 2739390"/>
              <a:gd name="connsiteY1" fmla="*/ 2647950 h 2647950"/>
              <a:gd name="connsiteX2" fmla="*/ 0 w 2739390"/>
              <a:gd name="connsiteY2" fmla="*/ 2647950 h 2647950"/>
              <a:gd name="connsiteX3" fmla="*/ 0 w 2739390"/>
              <a:gd name="connsiteY3" fmla="*/ 0 h 2647950"/>
              <a:gd name="connsiteX4" fmla="*/ 2739390 w 2739390"/>
              <a:gd name="connsiteY4" fmla="*/ 91440 h 2647950"/>
              <a:gd name="connsiteX0" fmla="*/ 2647950 w 2647950"/>
              <a:gd name="connsiteY0" fmla="*/ 0 h 2647950"/>
              <a:gd name="connsiteX1" fmla="*/ 2647950 w 2647950"/>
              <a:gd name="connsiteY1" fmla="*/ 2647950 h 2647950"/>
              <a:gd name="connsiteX2" fmla="*/ 0 w 2647950"/>
              <a:gd name="connsiteY2" fmla="*/ 2647950 h 2647950"/>
              <a:gd name="connsiteX3" fmla="*/ 0 w 2647950"/>
              <a:gd name="connsiteY3" fmla="*/ 0 h 2647950"/>
              <a:gd name="connsiteX0" fmla="*/ 2647950 w 2647950"/>
              <a:gd name="connsiteY0" fmla="*/ 2647950 h 2647950"/>
              <a:gd name="connsiteX1" fmla="*/ 0 w 2647950"/>
              <a:gd name="connsiteY1" fmla="*/ 2647950 h 2647950"/>
              <a:gd name="connsiteX2" fmla="*/ 0 w 2647950"/>
              <a:gd name="connsiteY2" fmla="*/ 0 h 2647950"/>
            </a:gdLst>
            <a:ahLst/>
            <a:cxnLst>
              <a:cxn ang="0">
                <a:pos x="connsiteX0" y="connsiteY0"/>
              </a:cxn>
              <a:cxn ang="0">
                <a:pos x="connsiteX1" y="connsiteY1"/>
              </a:cxn>
              <a:cxn ang="0">
                <a:pos x="connsiteX2" y="connsiteY2"/>
              </a:cxn>
            </a:cxnLst>
            <a:rect l="l" t="t" r="r" b="b"/>
            <a:pathLst>
              <a:path w="2647950" h="2647950">
                <a:moveTo>
                  <a:pt x="2647950" y="2647950"/>
                </a:moveTo>
                <a:lnTo>
                  <a:pt x="0" y="2647950"/>
                </a:lnTo>
                <a:lnTo>
                  <a:pt x="0" y="0"/>
                </a:lnTo>
              </a:path>
            </a:pathLst>
          </a:custGeom>
          <a:noFill/>
          <a:ln w="3175">
            <a:solidFill>
              <a:schemeClr val="tx1">
                <a:lumMod val="75000"/>
                <a:lumOff val="25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6">
            <a:extLst>
              <a:ext uri="{FF2B5EF4-FFF2-40B4-BE49-F238E27FC236}">
                <a16:creationId xmlns:a16="http://schemas.microsoft.com/office/drawing/2014/main" id="{D9F099CE-6DF9-4F9A-AD45-65E3EB7D6F83}"/>
              </a:ext>
              <a:ext uri="{C183D7F6-B498-43B3-948B-1728B52AA6E4}">
                <adec:decorative xmlns:adec="http://schemas.microsoft.com/office/drawing/2017/decorative" val="1"/>
              </a:ext>
            </a:extLst>
          </p:cNvPr>
          <p:cNvSpPr/>
          <p:nvPr/>
        </p:nvSpPr>
        <p:spPr>
          <a:xfrm flipV="1">
            <a:off x="3587400" y="2829844"/>
            <a:ext cx="1753199" cy="64336"/>
          </a:xfrm>
          <a:custGeom>
            <a:avLst/>
            <a:gdLst>
              <a:gd name="connsiteX0" fmla="*/ 0 w 2647950"/>
              <a:gd name="connsiteY0" fmla="*/ 0 h 2647950"/>
              <a:gd name="connsiteX1" fmla="*/ 2647950 w 2647950"/>
              <a:gd name="connsiteY1" fmla="*/ 0 h 2647950"/>
              <a:gd name="connsiteX2" fmla="*/ 2647950 w 2647950"/>
              <a:gd name="connsiteY2" fmla="*/ 2647950 h 2647950"/>
              <a:gd name="connsiteX3" fmla="*/ 0 w 2647950"/>
              <a:gd name="connsiteY3" fmla="*/ 2647950 h 2647950"/>
              <a:gd name="connsiteX4" fmla="*/ 0 w 2647950"/>
              <a:gd name="connsiteY4" fmla="*/ 0 h 2647950"/>
              <a:gd name="connsiteX0" fmla="*/ 2647950 w 2739390"/>
              <a:gd name="connsiteY0" fmla="*/ 0 h 2647950"/>
              <a:gd name="connsiteX1" fmla="*/ 2647950 w 2739390"/>
              <a:gd name="connsiteY1" fmla="*/ 2647950 h 2647950"/>
              <a:gd name="connsiteX2" fmla="*/ 0 w 2739390"/>
              <a:gd name="connsiteY2" fmla="*/ 2647950 h 2647950"/>
              <a:gd name="connsiteX3" fmla="*/ 0 w 2739390"/>
              <a:gd name="connsiteY3" fmla="*/ 0 h 2647950"/>
              <a:gd name="connsiteX4" fmla="*/ 2739390 w 2739390"/>
              <a:gd name="connsiteY4" fmla="*/ 91440 h 2647950"/>
              <a:gd name="connsiteX0" fmla="*/ 2647950 w 2647950"/>
              <a:gd name="connsiteY0" fmla="*/ 0 h 2647950"/>
              <a:gd name="connsiteX1" fmla="*/ 2647950 w 2647950"/>
              <a:gd name="connsiteY1" fmla="*/ 2647950 h 2647950"/>
              <a:gd name="connsiteX2" fmla="*/ 0 w 2647950"/>
              <a:gd name="connsiteY2" fmla="*/ 2647950 h 2647950"/>
              <a:gd name="connsiteX3" fmla="*/ 0 w 2647950"/>
              <a:gd name="connsiteY3" fmla="*/ 0 h 2647950"/>
              <a:gd name="connsiteX0" fmla="*/ 2647950 w 2647950"/>
              <a:gd name="connsiteY0" fmla="*/ 2647950 h 2647950"/>
              <a:gd name="connsiteX1" fmla="*/ 0 w 2647950"/>
              <a:gd name="connsiteY1" fmla="*/ 2647950 h 2647950"/>
              <a:gd name="connsiteX2" fmla="*/ 0 w 2647950"/>
              <a:gd name="connsiteY2" fmla="*/ 0 h 2647950"/>
            </a:gdLst>
            <a:ahLst/>
            <a:cxnLst>
              <a:cxn ang="0">
                <a:pos x="connsiteX0" y="connsiteY0"/>
              </a:cxn>
              <a:cxn ang="0">
                <a:pos x="connsiteX1" y="connsiteY1"/>
              </a:cxn>
              <a:cxn ang="0">
                <a:pos x="connsiteX2" y="connsiteY2"/>
              </a:cxn>
            </a:cxnLst>
            <a:rect l="l" t="t" r="r" b="b"/>
            <a:pathLst>
              <a:path w="2647950" h="2647950">
                <a:moveTo>
                  <a:pt x="2647950" y="2647950"/>
                </a:moveTo>
                <a:lnTo>
                  <a:pt x="0" y="2647950"/>
                </a:lnTo>
                <a:lnTo>
                  <a:pt x="0" y="0"/>
                </a:lnTo>
              </a:path>
            </a:pathLst>
          </a:custGeom>
          <a:noFill/>
          <a:ln w="3175">
            <a:solidFill>
              <a:schemeClr val="tx1">
                <a:lumMod val="75000"/>
                <a:lumOff val="25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CF274751-A400-4281-BACD-95C77DED67D2}"/>
              </a:ext>
              <a:ext uri="{C183D7F6-B498-43B3-948B-1728B52AA6E4}">
                <adec:decorative xmlns:adec="http://schemas.microsoft.com/office/drawing/2017/decorative" val="1"/>
              </a:ext>
            </a:extLst>
          </p:cNvPr>
          <p:cNvSpPr/>
          <p:nvPr/>
        </p:nvSpPr>
        <p:spPr>
          <a:xfrm flipH="1">
            <a:off x="5880499" y="6199803"/>
            <a:ext cx="2091926" cy="88425"/>
          </a:xfrm>
          <a:custGeom>
            <a:avLst/>
            <a:gdLst>
              <a:gd name="connsiteX0" fmla="*/ 0 w 2647950"/>
              <a:gd name="connsiteY0" fmla="*/ 0 h 2647950"/>
              <a:gd name="connsiteX1" fmla="*/ 2647950 w 2647950"/>
              <a:gd name="connsiteY1" fmla="*/ 0 h 2647950"/>
              <a:gd name="connsiteX2" fmla="*/ 2647950 w 2647950"/>
              <a:gd name="connsiteY2" fmla="*/ 2647950 h 2647950"/>
              <a:gd name="connsiteX3" fmla="*/ 0 w 2647950"/>
              <a:gd name="connsiteY3" fmla="*/ 2647950 h 2647950"/>
              <a:gd name="connsiteX4" fmla="*/ 0 w 2647950"/>
              <a:gd name="connsiteY4" fmla="*/ 0 h 2647950"/>
              <a:gd name="connsiteX0" fmla="*/ 2647950 w 2739390"/>
              <a:gd name="connsiteY0" fmla="*/ 0 h 2647950"/>
              <a:gd name="connsiteX1" fmla="*/ 2647950 w 2739390"/>
              <a:gd name="connsiteY1" fmla="*/ 2647950 h 2647950"/>
              <a:gd name="connsiteX2" fmla="*/ 0 w 2739390"/>
              <a:gd name="connsiteY2" fmla="*/ 2647950 h 2647950"/>
              <a:gd name="connsiteX3" fmla="*/ 0 w 2739390"/>
              <a:gd name="connsiteY3" fmla="*/ 0 h 2647950"/>
              <a:gd name="connsiteX4" fmla="*/ 2739390 w 2739390"/>
              <a:gd name="connsiteY4" fmla="*/ 91440 h 2647950"/>
              <a:gd name="connsiteX0" fmla="*/ 2647950 w 2647950"/>
              <a:gd name="connsiteY0" fmla="*/ 0 h 2647950"/>
              <a:gd name="connsiteX1" fmla="*/ 2647950 w 2647950"/>
              <a:gd name="connsiteY1" fmla="*/ 2647950 h 2647950"/>
              <a:gd name="connsiteX2" fmla="*/ 0 w 2647950"/>
              <a:gd name="connsiteY2" fmla="*/ 2647950 h 2647950"/>
              <a:gd name="connsiteX3" fmla="*/ 0 w 2647950"/>
              <a:gd name="connsiteY3" fmla="*/ 0 h 2647950"/>
              <a:gd name="connsiteX0" fmla="*/ 2647950 w 2647950"/>
              <a:gd name="connsiteY0" fmla="*/ 2647950 h 2647950"/>
              <a:gd name="connsiteX1" fmla="*/ 0 w 2647950"/>
              <a:gd name="connsiteY1" fmla="*/ 2647950 h 2647950"/>
              <a:gd name="connsiteX2" fmla="*/ 0 w 2647950"/>
              <a:gd name="connsiteY2" fmla="*/ 0 h 2647950"/>
            </a:gdLst>
            <a:ahLst/>
            <a:cxnLst>
              <a:cxn ang="0">
                <a:pos x="connsiteX0" y="connsiteY0"/>
              </a:cxn>
              <a:cxn ang="0">
                <a:pos x="connsiteX1" y="connsiteY1"/>
              </a:cxn>
              <a:cxn ang="0">
                <a:pos x="connsiteX2" y="connsiteY2"/>
              </a:cxn>
            </a:cxnLst>
            <a:rect l="l" t="t" r="r" b="b"/>
            <a:pathLst>
              <a:path w="2647950" h="2647950">
                <a:moveTo>
                  <a:pt x="2647950" y="2647950"/>
                </a:moveTo>
                <a:lnTo>
                  <a:pt x="0" y="2647950"/>
                </a:lnTo>
                <a:lnTo>
                  <a:pt x="0" y="0"/>
                </a:lnTo>
              </a:path>
            </a:pathLst>
          </a:custGeom>
          <a:noFill/>
          <a:ln w="3175">
            <a:solidFill>
              <a:schemeClr val="tx1">
                <a:lumMod val="75000"/>
                <a:lumOff val="25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2F172AEA-F239-4FBE-BB3D-89D466D3EA73}"/>
              </a:ext>
              <a:ext uri="{C183D7F6-B498-43B3-948B-1728B52AA6E4}">
                <adec:decorative xmlns:adec="http://schemas.microsoft.com/office/drawing/2017/decorative" val="1"/>
              </a:ext>
            </a:extLst>
          </p:cNvPr>
          <p:cNvSpPr/>
          <p:nvPr/>
        </p:nvSpPr>
        <p:spPr>
          <a:xfrm flipH="1" flipV="1">
            <a:off x="7491686" y="3310997"/>
            <a:ext cx="1504628" cy="321753"/>
          </a:xfrm>
          <a:custGeom>
            <a:avLst/>
            <a:gdLst>
              <a:gd name="connsiteX0" fmla="*/ 0 w 2647950"/>
              <a:gd name="connsiteY0" fmla="*/ 0 h 2647950"/>
              <a:gd name="connsiteX1" fmla="*/ 2647950 w 2647950"/>
              <a:gd name="connsiteY1" fmla="*/ 0 h 2647950"/>
              <a:gd name="connsiteX2" fmla="*/ 2647950 w 2647950"/>
              <a:gd name="connsiteY2" fmla="*/ 2647950 h 2647950"/>
              <a:gd name="connsiteX3" fmla="*/ 0 w 2647950"/>
              <a:gd name="connsiteY3" fmla="*/ 2647950 h 2647950"/>
              <a:gd name="connsiteX4" fmla="*/ 0 w 2647950"/>
              <a:gd name="connsiteY4" fmla="*/ 0 h 2647950"/>
              <a:gd name="connsiteX0" fmla="*/ 2647950 w 2739390"/>
              <a:gd name="connsiteY0" fmla="*/ 0 h 2647950"/>
              <a:gd name="connsiteX1" fmla="*/ 2647950 w 2739390"/>
              <a:gd name="connsiteY1" fmla="*/ 2647950 h 2647950"/>
              <a:gd name="connsiteX2" fmla="*/ 0 w 2739390"/>
              <a:gd name="connsiteY2" fmla="*/ 2647950 h 2647950"/>
              <a:gd name="connsiteX3" fmla="*/ 0 w 2739390"/>
              <a:gd name="connsiteY3" fmla="*/ 0 h 2647950"/>
              <a:gd name="connsiteX4" fmla="*/ 2739390 w 2739390"/>
              <a:gd name="connsiteY4" fmla="*/ 91440 h 2647950"/>
              <a:gd name="connsiteX0" fmla="*/ 2647950 w 2647950"/>
              <a:gd name="connsiteY0" fmla="*/ 0 h 2647950"/>
              <a:gd name="connsiteX1" fmla="*/ 2647950 w 2647950"/>
              <a:gd name="connsiteY1" fmla="*/ 2647950 h 2647950"/>
              <a:gd name="connsiteX2" fmla="*/ 0 w 2647950"/>
              <a:gd name="connsiteY2" fmla="*/ 2647950 h 2647950"/>
              <a:gd name="connsiteX3" fmla="*/ 0 w 2647950"/>
              <a:gd name="connsiteY3" fmla="*/ 0 h 2647950"/>
              <a:gd name="connsiteX0" fmla="*/ 2647950 w 2647950"/>
              <a:gd name="connsiteY0" fmla="*/ 2647950 h 2647950"/>
              <a:gd name="connsiteX1" fmla="*/ 0 w 2647950"/>
              <a:gd name="connsiteY1" fmla="*/ 2647950 h 2647950"/>
              <a:gd name="connsiteX2" fmla="*/ 0 w 2647950"/>
              <a:gd name="connsiteY2" fmla="*/ 0 h 2647950"/>
            </a:gdLst>
            <a:ahLst/>
            <a:cxnLst>
              <a:cxn ang="0">
                <a:pos x="connsiteX0" y="connsiteY0"/>
              </a:cxn>
              <a:cxn ang="0">
                <a:pos x="connsiteX1" y="connsiteY1"/>
              </a:cxn>
              <a:cxn ang="0">
                <a:pos x="connsiteX2" y="connsiteY2"/>
              </a:cxn>
            </a:cxnLst>
            <a:rect l="l" t="t" r="r" b="b"/>
            <a:pathLst>
              <a:path w="2647950" h="2647950">
                <a:moveTo>
                  <a:pt x="2647950" y="2647950"/>
                </a:moveTo>
                <a:lnTo>
                  <a:pt x="0" y="2647950"/>
                </a:lnTo>
                <a:lnTo>
                  <a:pt x="0" y="0"/>
                </a:lnTo>
              </a:path>
            </a:pathLst>
          </a:custGeom>
          <a:noFill/>
          <a:ln w="3175">
            <a:solidFill>
              <a:schemeClr val="tx1">
                <a:lumMod val="75000"/>
                <a:lumOff val="25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F55647B-6250-409F-984B-A2399BBF5119}"/>
              </a:ext>
              <a:ext uri="{C183D7F6-B498-43B3-948B-1728B52AA6E4}">
                <adec:decorative xmlns:adec="http://schemas.microsoft.com/office/drawing/2017/decorative" val="1"/>
              </a:ext>
            </a:extLst>
          </p:cNvPr>
          <p:cNvSpPr/>
          <p:nvPr/>
        </p:nvSpPr>
        <p:spPr>
          <a:xfrm>
            <a:off x="5598288" y="3957766"/>
            <a:ext cx="992451" cy="992451"/>
          </a:xfrm>
          <a:prstGeom prst="rect">
            <a:avLst/>
          </a:prstGeom>
          <a:noFill/>
          <a:ln w="6350">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3">
            <a:extLst>
              <a:ext uri="{FF2B5EF4-FFF2-40B4-BE49-F238E27FC236}">
                <a16:creationId xmlns:a16="http://schemas.microsoft.com/office/drawing/2014/main" id="{221FD961-E796-4AB8-B7AB-10617B0A6164}"/>
              </a:ext>
            </a:extLst>
          </p:cNvPr>
          <p:cNvSpPr txBox="1">
            <a:spLocks/>
          </p:cNvSpPr>
          <p:nvPr/>
        </p:nvSpPr>
        <p:spPr>
          <a:xfrm>
            <a:off x="2398795" y="4540197"/>
            <a:ext cx="1373830" cy="546860"/>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Aft>
                <a:spcPts val="0"/>
              </a:spcAft>
            </a:pPr>
            <a:r>
              <a:rPr lang="en-US" b="1" noProof="1">
                <a:solidFill>
                  <a:schemeClr val="tx1"/>
                </a:solidFill>
              </a:rPr>
              <a:t>22%</a:t>
            </a:r>
            <a:endParaRPr lang="en-US" noProof="1">
              <a:solidFill>
                <a:schemeClr val="accent3"/>
              </a:solidFill>
            </a:endParaRPr>
          </a:p>
          <a:p>
            <a:pPr>
              <a:spcAft>
                <a:spcPts val="0"/>
              </a:spcAft>
            </a:pPr>
            <a:r>
              <a:rPr lang="en-US" sz="1400" noProof="1">
                <a:solidFill>
                  <a:schemeClr val="accent3"/>
                </a:solidFill>
              </a:rPr>
              <a:t>Somewhat Agree</a:t>
            </a:r>
            <a:endParaRPr lang="en-US">
              <a:solidFill>
                <a:schemeClr val="tx1"/>
              </a:solidFill>
            </a:endParaRPr>
          </a:p>
        </p:txBody>
      </p:sp>
      <p:pic>
        <p:nvPicPr>
          <p:cNvPr id="7" name="Graphic 6" descr="Backpack">
            <a:extLst>
              <a:ext uri="{FF2B5EF4-FFF2-40B4-BE49-F238E27FC236}">
                <a16:creationId xmlns:a16="http://schemas.microsoft.com/office/drawing/2014/main" id="{32DCAB7E-0FA0-4FC7-95BB-E5C0440AFC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0606" y="4094355"/>
            <a:ext cx="719272" cy="719272"/>
          </a:xfrm>
          <a:prstGeom prst="rect">
            <a:avLst/>
          </a:prstGeom>
        </p:spPr>
      </p:pic>
      <p:sp>
        <p:nvSpPr>
          <p:cNvPr id="30" name="Text Placeholder 3">
            <a:extLst>
              <a:ext uri="{FF2B5EF4-FFF2-40B4-BE49-F238E27FC236}">
                <a16:creationId xmlns:a16="http://schemas.microsoft.com/office/drawing/2014/main" id="{7A9FA140-38DE-44EA-84FF-869D299AED75}"/>
              </a:ext>
            </a:extLst>
          </p:cNvPr>
          <p:cNvSpPr txBox="1">
            <a:spLocks/>
          </p:cNvSpPr>
          <p:nvPr/>
        </p:nvSpPr>
        <p:spPr>
          <a:xfrm>
            <a:off x="7693130" y="3755071"/>
            <a:ext cx="1504629" cy="645079"/>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spcAft>
                <a:spcPts val="0"/>
              </a:spcAft>
            </a:pPr>
            <a:r>
              <a:rPr lang="en-US" b="1" noProof="1">
                <a:solidFill>
                  <a:schemeClr val="tx1"/>
                </a:solidFill>
              </a:rPr>
              <a:t>38%</a:t>
            </a:r>
          </a:p>
          <a:p>
            <a:pPr algn="r">
              <a:spcAft>
                <a:spcPts val="0"/>
              </a:spcAft>
            </a:pPr>
            <a:r>
              <a:rPr lang="en-US" sz="1400" noProof="1">
                <a:solidFill>
                  <a:schemeClr val="accent3"/>
                </a:solidFill>
                <a:latin typeface="+mn-lt"/>
              </a:rPr>
              <a:t>Somewhat Disagree</a:t>
            </a:r>
            <a:endParaRPr lang="en-US">
              <a:solidFill>
                <a:schemeClr val="tx1"/>
              </a:solidFill>
              <a:latin typeface="+mn-lt"/>
            </a:endParaRPr>
          </a:p>
        </p:txBody>
      </p:sp>
      <p:sp>
        <p:nvSpPr>
          <p:cNvPr id="32" name="Text Placeholder 3">
            <a:extLst>
              <a:ext uri="{FF2B5EF4-FFF2-40B4-BE49-F238E27FC236}">
                <a16:creationId xmlns:a16="http://schemas.microsoft.com/office/drawing/2014/main" id="{8F7822EE-0BDA-4F03-ABC1-4E34343D94B2}"/>
              </a:ext>
            </a:extLst>
          </p:cNvPr>
          <p:cNvSpPr txBox="1">
            <a:spLocks/>
          </p:cNvSpPr>
          <p:nvPr/>
        </p:nvSpPr>
        <p:spPr>
          <a:xfrm>
            <a:off x="7335463" y="5579945"/>
            <a:ext cx="1350580" cy="546859"/>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Aft>
                <a:spcPts val="0"/>
              </a:spcAft>
            </a:pPr>
            <a:r>
              <a:rPr lang="en-US" b="1" noProof="1">
                <a:solidFill>
                  <a:schemeClr val="tx1"/>
                </a:solidFill>
              </a:rPr>
              <a:t>32%</a:t>
            </a:r>
            <a:endParaRPr lang="en-US" sz="1400" noProof="1">
              <a:solidFill>
                <a:schemeClr val="accent3"/>
              </a:solidFill>
            </a:endParaRPr>
          </a:p>
          <a:p>
            <a:pPr>
              <a:spcAft>
                <a:spcPts val="0"/>
              </a:spcAft>
            </a:pPr>
            <a:r>
              <a:rPr lang="en-US" sz="1400" noProof="1">
                <a:solidFill>
                  <a:schemeClr val="accent3"/>
                </a:solidFill>
              </a:rPr>
              <a:t>Strongly Disagree</a:t>
            </a:r>
            <a:endParaRPr lang="en-US">
              <a:solidFill>
                <a:schemeClr val="tx1"/>
              </a:solidFill>
              <a:latin typeface="+mn-lt"/>
            </a:endParaRPr>
          </a:p>
        </p:txBody>
      </p:sp>
      <p:sp>
        <p:nvSpPr>
          <p:cNvPr id="23" name="Title 1">
            <a:extLst>
              <a:ext uri="{FF2B5EF4-FFF2-40B4-BE49-F238E27FC236}">
                <a16:creationId xmlns:a16="http://schemas.microsoft.com/office/drawing/2014/main" id="{D12D1C6D-47D8-4D31-9CB4-220F46324590}"/>
              </a:ext>
            </a:extLst>
          </p:cNvPr>
          <p:cNvSpPr txBox="1">
            <a:spLocks/>
          </p:cNvSpPr>
          <p:nvPr/>
        </p:nvSpPr>
        <p:spPr>
          <a:xfrm>
            <a:off x="684000" y="379561"/>
            <a:ext cx="756000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a:lstStyle>
          <a:p>
            <a:r>
              <a:rPr lang="en-US"/>
              <a:t>Descriptive statistics</a:t>
            </a:r>
          </a:p>
        </p:txBody>
      </p:sp>
      <p:sp>
        <p:nvSpPr>
          <p:cNvPr id="26" name="object 7" descr="Beige rectangle">
            <a:extLst>
              <a:ext uri="{FF2B5EF4-FFF2-40B4-BE49-F238E27FC236}">
                <a16:creationId xmlns:a16="http://schemas.microsoft.com/office/drawing/2014/main" id="{786D8137-E454-49F7-A77B-23D7B2EAE7BA}"/>
              </a:ext>
            </a:extLst>
          </p:cNvPr>
          <p:cNvSpPr/>
          <p:nvPr/>
        </p:nvSpPr>
        <p:spPr bwMode="white">
          <a:xfrm>
            <a:off x="722099" y="894162"/>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sp>
        <p:nvSpPr>
          <p:cNvPr id="19" name="Text Placeholder 7">
            <a:extLst>
              <a:ext uri="{FF2B5EF4-FFF2-40B4-BE49-F238E27FC236}">
                <a16:creationId xmlns:a16="http://schemas.microsoft.com/office/drawing/2014/main" id="{0B8550AD-F792-4F11-A06A-54A1E34B7710}"/>
              </a:ext>
            </a:extLst>
          </p:cNvPr>
          <p:cNvSpPr>
            <a:spLocks noGrp="1"/>
          </p:cNvSpPr>
          <p:nvPr>
            <p:ph type="body" sz="quarter" idx="12"/>
          </p:nvPr>
        </p:nvSpPr>
        <p:spPr>
          <a:xfrm>
            <a:off x="2890881" y="1083467"/>
            <a:ext cx="6410234" cy="1088267"/>
          </a:xfrm>
        </p:spPr>
        <p:txBody>
          <a:bodyPr/>
          <a:lstStyle/>
          <a:p>
            <a:pPr algn="ctr"/>
            <a:r>
              <a:rPr lang="en-US" sz="1800"/>
              <a:t>Distribution of Responses to Target Survey Question:</a:t>
            </a:r>
          </a:p>
          <a:p>
            <a:pPr algn="ctr"/>
            <a:r>
              <a:rPr lang="en-US" sz="2000" b="1" i="1"/>
              <a:t>How much do you agree or disagree:  There’s not much you can do to lower your chances of getting cancer.</a:t>
            </a:r>
            <a:endParaRPr lang="en-US" sz="2400" b="1" i="1"/>
          </a:p>
        </p:txBody>
      </p:sp>
    </p:spTree>
    <p:extLst>
      <p:ext uri="{BB962C8B-B14F-4D97-AF65-F5344CB8AC3E}">
        <p14:creationId xmlns:p14="http://schemas.microsoft.com/office/powerpoint/2010/main" val="176215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C17911F-C55E-4D6F-AA63-1E13B7783D30}"/>
              </a:ext>
            </a:extLst>
          </p:cNvPr>
          <p:cNvSpPr/>
          <p:nvPr/>
        </p:nvSpPr>
        <p:spPr>
          <a:xfrm>
            <a:off x="0" y="0"/>
            <a:ext cx="12192000" cy="4996707"/>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a:xfrm>
            <a:off x="684000" y="379561"/>
            <a:ext cx="7560000" cy="370166"/>
          </a:xfrm>
        </p:spPr>
        <p:txBody>
          <a:bodyPr/>
          <a:lstStyle/>
          <a:p>
            <a:r>
              <a:rPr lang="en-US"/>
              <a:t>Descriptive statistics</a:t>
            </a:r>
          </a:p>
        </p:txBody>
      </p:sp>
      <p:sp>
        <p:nvSpPr>
          <p:cNvPr id="3" name="Slide Number Placeholder 2">
            <a:extLst>
              <a:ext uri="{FF2B5EF4-FFF2-40B4-BE49-F238E27FC236}">
                <a16:creationId xmlns:a16="http://schemas.microsoft.com/office/drawing/2014/main" id="{126DEDAB-4595-4AAB-8FB4-F3036F68D70A}"/>
              </a:ext>
            </a:extLst>
          </p:cNvPr>
          <p:cNvSpPr>
            <a:spLocks noGrp="1"/>
          </p:cNvSpPr>
          <p:nvPr>
            <p:ph type="sldNum" sz="quarter" idx="11"/>
          </p:nvPr>
        </p:nvSpPr>
        <p:spPr/>
        <p:txBody>
          <a:bodyPr/>
          <a:lstStyle/>
          <a:p>
            <a:fld id="{EECC7194-A4D0-457B-9D3E-53681723AFF7}" type="slidenum">
              <a:rPr lang="en-US" smtClean="0"/>
              <a:pPr/>
              <a:t>6</a:t>
            </a:fld>
            <a:endParaRPr lang="en-US"/>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a:off x="722099" y="894162"/>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graphicFrame>
        <p:nvGraphicFramePr>
          <p:cNvPr id="35" name="Table 34">
            <a:extLst>
              <a:ext uri="{FF2B5EF4-FFF2-40B4-BE49-F238E27FC236}">
                <a16:creationId xmlns:a16="http://schemas.microsoft.com/office/drawing/2014/main" id="{E01544AA-2A61-4121-9DA2-2133E178D56E}"/>
              </a:ext>
            </a:extLst>
          </p:cNvPr>
          <p:cNvGraphicFramePr>
            <a:graphicFrameLocks noGrp="1"/>
          </p:cNvGraphicFramePr>
          <p:nvPr>
            <p:extLst>
              <p:ext uri="{D42A27DB-BD31-4B8C-83A1-F6EECF244321}">
                <p14:modId xmlns:p14="http://schemas.microsoft.com/office/powerpoint/2010/main" val="1502710312"/>
              </p:ext>
            </p:extLst>
          </p:nvPr>
        </p:nvGraphicFramePr>
        <p:xfrm>
          <a:off x="1486783" y="5187452"/>
          <a:ext cx="9218433" cy="1094976"/>
        </p:xfrm>
        <a:graphic>
          <a:graphicData uri="http://schemas.openxmlformats.org/drawingml/2006/table">
            <a:tbl>
              <a:tblPr firstRow="1" lastRow="1" bandRow="1">
                <a:tableStyleId>{F5AB1C69-6EDB-4FF4-983F-18BD219EF322}</a:tableStyleId>
              </a:tblPr>
              <a:tblGrid>
                <a:gridCol w="1316919">
                  <a:extLst>
                    <a:ext uri="{9D8B030D-6E8A-4147-A177-3AD203B41FA5}">
                      <a16:colId xmlns:a16="http://schemas.microsoft.com/office/drawing/2014/main" val="95284066"/>
                    </a:ext>
                  </a:extLst>
                </a:gridCol>
                <a:gridCol w="1316919">
                  <a:extLst>
                    <a:ext uri="{9D8B030D-6E8A-4147-A177-3AD203B41FA5}">
                      <a16:colId xmlns:a16="http://schemas.microsoft.com/office/drawing/2014/main" val="1983756049"/>
                    </a:ext>
                  </a:extLst>
                </a:gridCol>
                <a:gridCol w="1316919">
                  <a:extLst>
                    <a:ext uri="{9D8B030D-6E8A-4147-A177-3AD203B41FA5}">
                      <a16:colId xmlns:a16="http://schemas.microsoft.com/office/drawing/2014/main" val="355586360"/>
                    </a:ext>
                  </a:extLst>
                </a:gridCol>
                <a:gridCol w="1316919">
                  <a:extLst>
                    <a:ext uri="{9D8B030D-6E8A-4147-A177-3AD203B41FA5}">
                      <a16:colId xmlns:a16="http://schemas.microsoft.com/office/drawing/2014/main" val="3626199509"/>
                    </a:ext>
                  </a:extLst>
                </a:gridCol>
                <a:gridCol w="1316919">
                  <a:extLst>
                    <a:ext uri="{9D8B030D-6E8A-4147-A177-3AD203B41FA5}">
                      <a16:colId xmlns:a16="http://schemas.microsoft.com/office/drawing/2014/main" val="2161393824"/>
                    </a:ext>
                  </a:extLst>
                </a:gridCol>
                <a:gridCol w="1316919">
                  <a:extLst>
                    <a:ext uri="{9D8B030D-6E8A-4147-A177-3AD203B41FA5}">
                      <a16:colId xmlns:a16="http://schemas.microsoft.com/office/drawing/2014/main" val="3756175051"/>
                    </a:ext>
                  </a:extLst>
                </a:gridCol>
                <a:gridCol w="1316919">
                  <a:extLst>
                    <a:ext uri="{9D8B030D-6E8A-4147-A177-3AD203B41FA5}">
                      <a16:colId xmlns:a16="http://schemas.microsoft.com/office/drawing/2014/main" val="4207135777"/>
                    </a:ext>
                  </a:extLst>
                </a:gridCol>
              </a:tblGrid>
              <a:tr h="349368">
                <a:tc gridSpan="7">
                  <a:txBody>
                    <a:bodyPr/>
                    <a:lstStyle/>
                    <a:p>
                      <a:pPr algn="ctr"/>
                      <a:r>
                        <a:rPr lang="en-US" sz="1000" b="1" dirty="0">
                          <a:latin typeface="Lato"/>
                          <a:ea typeface="Lato" panose="020F0502020204030203" pitchFamily="34" charset="0"/>
                          <a:cs typeface="Lato" panose="020F0502020204030203" pitchFamily="34" charset="0"/>
                        </a:rPr>
                        <a:t>Descriptive Statistics for Age Feature</a:t>
                      </a: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algn="ctr"/>
                      <a:endParaRPr lang="en-US" sz="1000" b="1">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algn="ctr"/>
                      <a:endParaRPr lang="en-US" sz="1000" b="1">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algn="ctr"/>
                      <a:endParaRPr lang="en-US" sz="1000" b="1">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algn="ctr"/>
                      <a:endParaRPr lang="en-US" sz="1000" b="1">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algn="ctr"/>
                      <a:endParaRPr lang="en-US" sz="1000" b="1">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algn="ctr"/>
                      <a:endParaRPr lang="en-US" sz="1000" b="1">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9163334"/>
                  </a:ext>
                </a:extLst>
              </a:tr>
              <a:tr h="349368">
                <a:tc>
                  <a:txBody>
                    <a:bodyPr/>
                    <a:lstStyle/>
                    <a:p>
                      <a:pPr algn="ctr"/>
                      <a:r>
                        <a:rPr lang="en-US" sz="1000" b="1" dirty="0">
                          <a:latin typeface="Lato"/>
                          <a:ea typeface="Lato" panose="020F0502020204030203" pitchFamily="34" charset="0"/>
                          <a:cs typeface="Lato" panose="020F0502020204030203" pitchFamily="34" charset="0"/>
                        </a:rPr>
                        <a:t>Data Type</a:t>
                      </a: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000" b="1" dirty="0">
                          <a:latin typeface="Lato"/>
                          <a:ea typeface="Lato" panose="020F0502020204030203" pitchFamily="34" charset="0"/>
                          <a:cs typeface="Lato" panose="020F0502020204030203" pitchFamily="34" charset="0"/>
                        </a:rPr>
                        <a:t>Total Entries</a:t>
                      </a: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000" b="1" dirty="0"/>
                        <a:t>Minimum</a:t>
                      </a:r>
                      <a:endParaRPr lang="en-US" sz="1000" b="1" dirty="0">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000" b="1" dirty="0"/>
                        <a:t>Maximum</a:t>
                      </a:r>
                      <a:endParaRPr lang="en-US" sz="1000" b="1" dirty="0">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000" b="1" dirty="0"/>
                        <a:t>Mean</a:t>
                      </a:r>
                      <a:endParaRPr lang="en-US" sz="1000" b="1" dirty="0">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000" b="1" dirty="0">
                          <a:latin typeface="Lato"/>
                          <a:ea typeface="Lato" panose="020F0502020204030203" pitchFamily="34" charset="0"/>
                          <a:cs typeface="Lato" panose="020F0502020204030203" pitchFamily="34" charset="0"/>
                        </a:rPr>
                        <a:t>Variance</a:t>
                      </a: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000" b="1" dirty="0">
                          <a:latin typeface="Lato"/>
                          <a:ea typeface="Lato" panose="020F0502020204030203" pitchFamily="34" charset="0"/>
                          <a:cs typeface="Lato" panose="020F0502020204030203" pitchFamily="34" charset="0"/>
                        </a:rPr>
                        <a:t>Standard Deviation</a:t>
                      </a: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018180050"/>
                  </a:ext>
                </a:extLst>
              </a:tr>
              <a:tr h="349368">
                <a:tc>
                  <a:txBody>
                    <a:bodyPr/>
                    <a:lstStyle/>
                    <a:p>
                      <a:pPr algn="ctr"/>
                      <a:r>
                        <a:rPr lang="en-US" sz="1000" b="0" kern="1200" dirty="0">
                          <a:solidFill>
                            <a:schemeClr val="tx2"/>
                          </a:solidFill>
                          <a:latin typeface="+mn-lt"/>
                          <a:ea typeface="+mn-ea"/>
                          <a:cs typeface="+mn-cs"/>
                        </a:rPr>
                        <a:t>Ratio</a:t>
                      </a:r>
                    </a:p>
                  </a:txBody>
                  <a:tcPr marL="92354" marR="92354"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000" b="0" dirty="0">
                          <a:solidFill>
                            <a:schemeClr val="tx2"/>
                          </a:solidFill>
                        </a:rPr>
                        <a:t>5110</a:t>
                      </a:r>
                      <a:endParaRPr lang="en-US" sz="1000" b="0"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lvl="0" algn="ctr">
                        <a:buNone/>
                      </a:pPr>
                      <a:r>
                        <a:rPr lang="en-US" sz="1000" b="0" dirty="0">
                          <a:solidFill>
                            <a:schemeClr val="tx2"/>
                          </a:solidFill>
                        </a:rPr>
                        <a:t>18</a:t>
                      </a:r>
                      <a:endParaRPr lang="en-US" dirty="0"/>
                    </a:p>
                  </a:txBody>
                  <a:tcPr marL="92354" marR="92354"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000" b="0" dirty="0">
                          <a:solidFill>
                            <a:schemeClr val="tx2"/>
                          </a:solidFill>
                        </a:rPr>
                        <a:t>98</a:t>
                      </a:r>
                      <a:endParaRPr lang="en-US" sz="1000" b="0"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000" b="0" dirty="0">
                          <a:solidFill>
                            <a:schemeClr val="tx2"/>
                          </a:solidFill>
                        </a:rPr>
                        <a:t>56.9</a:t>
                      </a:r>
                      <a:endParaRPr lang="en-US" sz="1000" b="0"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000" b="0" dirty="0">
                          <a:solidFill>
                            <a:schemeClr val="tx2"/>
                          </a:solidFill>
                          <a:latin typeface="Lato"/>
                          <a:ea typeface="Lato" panose="020F0502020204030203" pitchFamily="34" charset="0"/>
                          <a:cs typeface="Lato" panose="020F0502020204030203" pitchFamily="34" charset="0"/>
                        </a:rPr>
                        <a:t>282.5</a:t>
                      </a:r>
                    </a:p>
                  </a:txBody>
                  <a:tcPr marL="92354" marR="92354"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000" b="0" dirty="0">
                          <a:solidFill>
                            <a:schemeClr val="tx2"/>
                          </a:solidFill>
                          <a:latin typeface="Lato"/>
                          <a:ea typeface="Lato" panose="020F0502020204030203" pitchFamily="34" charset="0"/>
                          <a:cs typeface="Lato" panose="020F0502020204030203" pitchFamily="34" charset="0"/>
                        </a:rPr>
                        <a:t>16.8</a:t>
                      </a:r>
                    </a:p>
                  </a:txBody>
                  <a:tcPr marL="92354" marR="92354"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41004110"/>
                  </a:ext>
                </a:extLst>
              </a:tr>
            </a:tbl>
          </a:graphicData>
        </a:graphic>
      </p:graphicFrame>
      <p:graphicFrame>
        <p:nvGraphicFramePr>
          <p:cNvPr id="8" name="Chart 7">
            <a:extLst>
              <a:ext uri="{FF2B5EF4-FFF2-40B4-BE49-F238E27FC236}">
                <a16:creationId xmlns:a16="http://schemas.microsoft.com/office/drawing/2014/main" id="{9B2E72CD-1FA6-44AF-87A9-88D0392CB3F0}"/>
              </a:ext>
            </a:extLst>
          </p:cNvPr>
          <p:cNvGraphicFramePr>
            <a:graphicFrameLocks/>
          </p:cNvGraphicFramePr>
          <p:nvPr>
            <p:extLst>
              <p:ext uri="{D42A27DB-BD31-4B8C-83A1-F6EECF244321}">
                <p14:modId xmlns:p14="http://schemas.microsoft.com/office/powerpoint/2010/main" val="2590058051"/>
              </p:ext>
            </p:extLst>
          </p:nvPr>
        </p:nvGraphicFramePr>
        <p:xfrm>
          <a:off x="356974" y="1038229"/>
          <a:ext cx="5218817" cy="34099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ADF21917-8977-4E11-A0D6-A5E29F3B4AFA}"/>
              </a:ext>
            </a:extLst>
          </p:cNvPr>
          <p:cNvGraphicFramePr>
            <a:graphicFrameLocks/>
          </p:cNvGraphicFramePr>
          <p:nvPr>
            <p:extLst>
              <p:ext uri="{D42A27DB-BD31-4B8C-83A1-F6EECF244321}">
                <p14:modId xmlns:p14="http://schemas.microsoft.com/office/powerpoint/2010/main" val="2738554763"/>
              </p:ext>
            </p:extLst>
          </p:nvPr>
        </p:nvGraphicFramePr>
        <p:xfrm>
          <a:off x="5448300" y="1038229"/>
          <a:ext cx="6581775" cy="3752674"/>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9" descr="Diagram, histogram&#10;&#10;Description automatically generated">
            <a:extLst>
              <a:ext uri="{FF2B5EF4-FFF2-40B4-BE49-F238E27FC236}">
                <a16:creationId xmlns:a16="http://schemas.microsoft.com/office/drawing/2014/main" id="{0174C1CC-55C4-41C7-9E08-1D780B79C0D3}"/>
              </a:ext>
            </a:extLst>
          </p:cNvPr>
          <p:cNvPicPr>
            <a:picLocks noChangeAspect="1"/>
          </p:cNvPicPr>
          <p:nvPr/>
        </p:nvPicPr>
        <p:blipFill>
          <a:blip r:embed="rId4"/>
          <a:stretch>
            <a:fillRect/>
          </a:stretch>
        </p:blipFill>
        <p:spPr>
          <a:xfrm>
            <a:off x="12591535" y="1936399"/>
            <a:ext cx="4061254" cy="2851338"/>
          </a:xfrm>
          <a:prstGeom prst="rect">
            <a:avLst/>
          </a:prstGeom>
        </p:spPr>
      </p:pic>
    </p:spTree>
    <p:extLst>
      <p:ext uri="{BB962C8B-B14F-4D97-AF65-F5344CB8AC3E}">
        <p14:creationId xmlns:p14="http://schemas.microsoft.com/office/powerpoint/2010/main" val="85143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hart 30">
            <a:extLst>
              <a:ext uri="{FF2B5EF4-FFF2-40B4-BE49-F238E27FC236}">
                <a16:creationId xmlns:a16="http://schemas.microsoft.com/office/drawing/2014/main" id="{6CF4454F-A6CF-4308-9995-9E431114915D}"/>
              </a:ext>
            </a:extLst>
          </p:cNvPr>
          <p:cNvGraphicFramePr>
            <a:graphicFrameLocks/>
          </p:cNvGraphicFramePr>
          <p:nvPr>
            <p:extLst>
              <p:ext uri="{D42A27DB-BD31-4B8C-83A1-F6EECF244321}">
                <p14:modId xmlns:p14="http://schemas.microsoft.com/office/powerpoint/2010/main" val="2760604708"/>
              </p:ext>
            </p:extLst>
          </p:nvPr>
        </p:nvGraphicFramePr>
        <p:xfrm>
          <a:off x="7018091" y="1266825"/>
          <a:ext cx="4833223" cy="4618635"/>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7</a:t>
            </a:fld>
            <a:endParaRPr lang="en-US"/>
          </a:p>
        </p:txBody>
      </p:sp>
      <p:grpSp>
        <p:nvGrpSpPr>
          <p:cNvPr id="2" name="Group 1">
            <a:extLst>
              <a:ext uri="{FF2B5EF4-FFF2-40B4-BE49-F238E27FC236}">
                <a16:creationId xmlns:a16="http://schemas.microsoft.com/office/drawing/2014/main" id="{8FE25D4D-4045-485D-AAC2-A507CAF64A58}"/>
              </a:ext>
            </a:extLst>
          </p:cNvPr>
          <p:cNvGrpSpPr/>
          <p:nvPr/>
        </p:nvGrpSpPr>
        <p:grpSpPr>
          <a:xfrm>
            <a:off x="264470" y="1879403"/>
            <a:ext cx="6590028" cy="4464986"/>
            <a:chOff x="388295" y="1594353"/>
            <a:chExt cx="6590028" cy="4464986"/>
          </a:xfrm>
        </p:grpSpPr>
        <p:graphicFrame>
          <p:nvGraphicFramePr>
            <p:cNvPr id="6" name="Chart 5">
              <a:extLst>
                <a:ext uri="{FF2B5EF4-FFF2-40B4-BE49-F238E27FC236}">
                  <a16:creationId xmlns:a16="http://schemas.microsoft.com/office/drawing/2014/main" id="{AD318045-6EB6-4D3C-B777-B8731960E769}"/>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680682119"/>
                </p:ext>
              </p:extLst>
            </p:nvPr>
          </p:nvGraphicFramePr>
          <p:xfrm>
            <a:off x="605464" y="1942845"/>
            <a:ext cx="6174740" cy="4116494"/>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 Placeholder 3">
              <a:extLst>
                <a:ext uri="{FF2B5EF4-FFF2-40B4-BE49-F238E27FC236}">
                  <a16:creationId xmlns:a16="http://schemas.microsoft.com/office/drawing/2014/main" id="{A4CE99B7-ED9E-421F-A64A-C5E3E0ACF1F2}"/>
                </a:ext>
              </a:extLst>
            </p:cNvPr>
            <p:cNvSpPr txBox="1">
              <a:spLocks/>
            </p:cNvSpPr>
            <p:nvPr/>
          </p:nvSpPr>
          <p:spPr>
            <a:xfrm>
              <a:off x="1243723" y="1632472"/>
              <a:ext cx="1204201" cy="454808"/>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Aft>
                  <a:spcPts val="0"/>
                </a:spcAft>
              </a:pPr>
              <a:r>
                <a:rPr lang="en-US" b="1" noProof="1">
                  <a:solidFill>
                    <a:schemeClr val="tx1"/>
                  </a:solidFill>
                </a:rPr>
                <a:t>19%</a:t>
              </a:r>
              <a:endParaRPr lang="en-US" sz="1400" b="1" noProof="1">
                <a:solidFill>
                  <a:schemeClr val="tx1"/>
                </a:solidFill>
              </a:endParaRPr>
            </a:p>
            <a:p>
              <a:pPr>
                <a:spcAft>
                  <a:spcPts val="0"/>
                </a:spcAft>
              </a:pPr>
              <a:r>
                <a:rPr lang="en-US" sz="1400" noProof="1">
                  <a:solidFill>
                    <a:schemeClr val="accent3"/>
                  </a:solidFill>
                </a:rPr>
                <a:t>Post Bachelor’s</a:t>
              </a:r>
              <a:endParaRPr lang="en-US">
                <a:solidFill>
                  <a:schemeClr val="tx1"/>
                </a:solidFill>
                <a:latin typeface="+mn-lt"/>
              </a:endParaRPr>
            </a:p>
          </p:txBody>
        </p:sp>
        <p:sp>
          <p:nvSpPr>
            <p:cNvPr id="17" name="Rectangle 16">
              <a:extLst>
                <a:ext uri="{FF2B5EF4-FFF2-40B4-BE49-F238E27FC236}">
                  <a16:creationId xmlns:a16="http://schemas.microsoft.com/office/drawing/2014/main" id="{9834CCA6-1DF4-4B27-B51A-D74D923044AC}"/>
                </a:ext>
                <a:ext uri="{C183D7F6-B498-43B3-948B-1728B52AA6E4}">
                  <adec:decorative xmlns:adec="http://schemas.microsoft.com/office/drawing/2017/decorative" val="1"/>
                </a:ext>
              </a:extLst>
            </p:cNvPr>
            <p:cNvSpPr/>
            <p:nvPr/>
          </p:nvSpPr>
          <p:spPr>
            <a:xfrm>
              <a:off x="746434" y="5340598"/>
              <a:ext cx="1938124" cy="182509"/>
            </a:xfrm>
            <a:custGeom>
              <a:avLst/>
              <a:gdLst>
                <a:gd name="connsiteX0" fmla="*/ 0 w 2647950"/>
                <a:gd name="connsiteY0" fmla="*/ 0 h 2647950"/>
                <a:gd name="connsiteX1" fmla="*/ 2647950 w 2647950"/>
                <a:gd name="connsiteY1" fmla="*/ 0 h 2647950"/>
                <a:gd name="connsiteX2" fmla="*/ 2647950 w 2647950"/>
                <a:gd name="connsiteY2" fmla="*/ 2647950 h 2647950"/>
                <a:gd name="connsiteX3" fmla="*/ 0 w 2647950"/>
                <a:gd name="connsiteY3" fmla="*/ 2647950 h 2647950"/>
                <a:gd name="connsiteX4" fmla="*/ 0 w 2647950"/>
                <a:gd name="connsiteY4" fmla="*/ 0 h 2647950"/>
                <a:gd name="connsiteX0" fmla="*/ 2647950 w 2739390"/>
                <a:gd name="connsiteY0" fmla="*/ 0 h 2647950"/>
                <a:gd name="connsiteX1" fmla="*/ 2647950 w 2739390"/>
                <a:gd name="connsiteY1" fmla="*/ 2647950 h 2647950"/>
                <a:gd name="connsiteX2" fmla="*/ 0 w 2739390"/>
                <a:gd name="connsiteY2" fmla="*/ 2647950 h 2647950"/>
                <a:gd name="connsiteX3" fmla="*/ 0 w 2739390"/>
                <a:gd name="connsiteY3" fmla="*/ 0 h 2647950"/>
                <a:gd name="connsiteX4" fmla="*/ 2739390 w 2739390"/>
                <a:gd name="connsiteY4" fmla="*/ 91440 h 2647950"/>
                <a:gd name="connsiteX0" fmla="*/ 2647950 w 2647950"/>
                <a:gd name="connsiteY0" fmla="*/ 0 h 2647950"/>
                <a:gd name="connsiteX1" fmla="*/ 2647950 w 2647950"/>
                <a:gd name="connsiteY1" fmla="*/ 2647950 h 2647950"/>
                <a:gd name="connsiteX2" fmla="*/ 0 w 2647950"/>
                <a:gd name="connsiteY2" fmla="*/ 2647950 h 2647950"/>
                <a:gd name="connsiteX3" fmla="*/ 0 w 2647950"/>
                <a:gd name="connsiteY3" fmla="*/ 0 h 2647950"/>
                <a:gd name="connsiteX0" fmla="*/ 2647950 w 2647950"/>
                <a:gd name="connsiteY0" fmla="*/ 2647950 h 2647950"/>
                <a:gd name="connsiteX1" fmla="*/ 0 w 2647950"/>
                <a:gd name="connsiteY1" fmla="*/ 2647950 h 2647950"/>
                <a:gd name="connsiteX2" fmla="*/ 0 w 2647950"/>
                <a:gd name="connsiteY2" fmla="*/ 0 h 2647950"/>
              </a:gdLst>
              <a:ahLst/>
              <a:cxnLst>
                <a:cxn ang="0">
                  <a:pos x="connsiteX0" y="connsiteY0"/>
                </a:cxn>
                <a:cxn ang="0">
                  <a:pos x="connsiteX1" y="connsiteY1"/>
                </a:cxn>
                <a:cxn ang="0">
                  <a:pos x="connsiteX2" y="connsiteY2"/>
                </a:cxn>
              </a:cxnLst>
              <a:rect l="l" t="t" r="r" b="b"/>
              <a:pathLst>
                <a:path w="2647950" h="2647950">
                  <a:moveTo>
                    <a:pt x="2647950" y="2647950"/>
                  </a:moveTo>
                  <a:lnTo>
                    <a:pt x="0" y="2647950"/>
                  </a:lnTo>
                  <a:lnTo>
                    <a:pt x="0" y="0"/>
                  </a:lnTo>
                </a:path>
              </a:pathLst>
            </a:custGeom>
            <a:noFill/>
            <a:ln w="3175">
              <a:solidFill>
                <a:schemeClr val="tx1">
                  <a:lumMod val="75000"/>
                  <a:lumOff val="25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6">
              <a:extLst>
                <a:ext uri="{FF2B5EF4-FFF2-40B4-BE49-F238E27FC236}">
                  <a16:creationId xmlns:a16="http://schemas.microsoft.com/office/drawing/2014/main" id="{D9F099CE-6DF9-4F9A-AD45-65E3EB7D6F83}"/>
                </a:ext>
                <a:ext uri="{C183D7F6-B498-43B3-948B-1728B52AA6E4}">
                  <adec:decorative xmlns:adec="http://schemas.microsoft.com/office/drawing/2017/decorative" val="1"/>
                </a:ext>
              </a:extLst>
            </p:cNvPr>
            <p:cNvSpPr/>
            <p:nvPr/>
          </p:nvSpPr>
          <p:spPr>
            <a:xfrm>
              <a:off x="1622734" y="2157324"/>
              <a:ext cx="1061824" cy="321754"/>
            </a:xfrm>
            <a:custGeom>
              <a:avLst/>
              <a:gdLst>
                <a:gd name="connsiteX0" fmla="*/ 0 w 2647950"/>
                <a:gd name="connsiteY0" fmla="*/ 0 h 2647950"/>
                <a:gd name="connsiteX1" fmla="*/ 2647950 w 2647950"/>
                <a:gd name="connsiteY1" fmla="*/ 0 h 2647950"/>
                <a:gd name="connsiteX2" fmla="*/ 2647950 w 2647950"/>
                <a:gd name="connsiteY2" fmla="*/ 2647950 h 2647950"/>
                <a:gd name="connsiteX3" fmla="*/ 0 w 2647950"/>
                <a:gd name="connsiteY3" fmla="*/ 2647950 h 2647950"/>
                <a:gd name="connsiteX4" fmla="*/ 0 w 2647950"/>
                <a:gd name="connsiteY4" fmla="*/ 0 h 2647950"/>
                <a:gd name="connsiteX0" fmla="*/ 2647950 w 2739390"/>
                <a:gd name="connsiteY0" fmla="*/ 0 h 2647950"/>
                <a:gd name="connsiteX1" fmla="*/ 2647950 w 2739390"/>
                <a:gd name="connsiteY1" fmla="*/ 2647950 h 2647950"/>
                <a:gd name="connsiteX2" fmla="*/ 0 w 2739390"/>
                <a:gd name="connsiteY2" fmla="*/ 2647950 h 2647950"/>
                <a:gd name="connsiteX3" fmla="*/ 0 w 2739390"/>
                <a:gd name="connsiteY3" fmla="*/ 0 h 2647950"/>
                <a:gd name="connsiteX4" fmla="*/ 2739390 w 2739390"/>
                <a:gd name="connsiteY4" fmla="*/ 91440 h 2647950"/>
                <a:gd name="connsiteX0" fmla="*/ 2647950 w 2647950"/>
                <a:gd name="connsiteY0" fmla="*/ 0 h 2647950"/>
                <a:gd name="connsiteX1" fmla="*/ 2647950 w 2647950"/>
                <a:gd name="connsiteY1" fmla="*/ 2647950 h 2647950"/>
                <a:gd name="connsiteX2" fmla="*/ 0 w 2647950"/>
                <a:gd name="connsiteY2" fmla="*/ 2647950 h 2647950"/>
                <a:gd name="connsiteX3" fmla="*/ 0 w 2647950"/>
                <a:gd name="connsiteY3" fmla="*/ 0 h 2647950"/>
                <a:gd name="connsiteX0" fmla="*/ 2647950 w 2647950"/>
                <a:gd name="connsiteY0" fmla="*/ 2647950 h 2647950"/>
                <a:gd name="connsiteX1" fmla="*/ 0 w 2647950"/>
                <a:gd name="connsiteY1" fmla="*/ 2647950 h 2647950"/>
                <a:gd name="connsiteX2" fmla="*/ 0 w 2647950"/>
                <a:gd name="connsiteY2" fmla="*/ 0 h 2647950"/>
              </a:gdLst>
              <a:ahLst/>
              <a:cxnLst>
                <a:cxn ang="0">
                  <a:pos x="connsiteX0" y="connsiteY0"/>
                </a:cxn>
                <a:cxn ang="0">
                  <a:pos x="connsiteX1" y="connsiteY1"/>
                </a:cxn>
                <a:cxn ang="0">
                  <a:pos x="connsiteX2" y="connsiteY2"/>
                </a:cxn>
              </a:cxnLst>
              <a:rect l="l" t="t" r="r" b="b"/>
              <a:pathLst>
                <a:path w="2647950" h="2647950">
                  <a:moveTo>
                    <a:pt x="2647950" y="2647950"/>
                  </a:moveTo>
                  <a:lnTo>
                    <a:pt x="0" y="2647950"/>
                  </a:lnTo>
                  <a:lnTo>
                    <a:pt x="0" y="0"/>
                  </a:lnTo>
                </a:path>
              </a:pathLst>
            </a:custGeom>
            <a:noFill/>
            <a:ln w="3175">
              <a:solidFill>
                <a:schemeClr val="tx1">
                  <a:lumMod val="75000"/>
                  <a:lumOff val="25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CF274751-A400-4281-BACD-95C77DED67D2}"/>
                </a:ext>
                <a:ext uri="{C183D7F6-B498-43B3-948B-1728B52AA6E4}">
                  <adec:decorative xmlns:adec="http://schemas.microsoft.com/office/drawing/2017/decorative" val="1"/>
                </a:ext>
              </a:extLst>
            </p:cNvPr>
            <p:cNvSpPr/>
            <p:nvPr/>
          </p:nvSpPr>
          <p:spPr>
            <a:xfrm flipH="1">
              <a:off x="4661534" y="5355832"/>
              <a:ext cx="1718524" cy="126714"/>
            </a:xfrm>
            <a:custGeom>
              <a:avLst/>
              <a:gdLst>
                <a:gd name="connsiteX0" fmla="*/ 0 w 2647950"/>
                <a:gd name="connsiteY0" fmla="*/ 0 h 2647950"/>
                <a:gd name="connsiteX1" fmla="*/ 2647950 w 2647950"/>
                <a:gd name="connsiteY1" fmla="*/ 0 h 2647950"/>
                <a:gd name="connsiteX2" fmla="*/ 2647950 w 2647950"/>
                <a:gd name="connsiteY2" fmla="*/ 2647950 h 2647950"/>
                <a:gd name="connsiteX3" fmla="*/ 0 w 2647950"/>
                <a:gd name="connsiteY3" fmla="*/ 2647950 h 2647950"/>
                <a:gd name="connsiteX4" fmla="*/ 0 w 2647950"/>
                <a:gd name="connsiteY4" fmla="*/ 0 h 2647950"/>
                <a:gd name="connsiteX0" fmla="*/ 2647950 w 2739390"/>
                <a:gd name="connsiteY0" fmla="*/ 0 h 2647950"/>
                <a:gd name="connsiteX1" fmla="*/ 2647950 w 2739390"/>
                <a:gd name="connsiteY1" fmla="*/ 2647950 h 2647950"/>
                <a:gd name="connsiteX2" fmla="*/ 0 w 2739390"/>
                <a:gd name="connsiteY2" fmla="*/ 2647950 h 2647950"/>
                <a:gd name="connsiteX3" fmla="*/ 0 w 2739390"/>
                <a:gd name="connsiteY3" fmla="*/ 0 h 2647950"/>
                <a:gd name="connsiteX4" fmla="*/ 2739390 w 2739390"/>
                <a:gd name="connsiteY4" fmla="*/ 91440 h 2647950"/>
                <a:gd name="connsiteX0" fmla="*/ 2647950 w 2647950"/>
                <a:gd name="connsiteY0" fmla="*/ 0 h 2647950"/>
                <a:gd name="connsiteX1" fmla="*/ 2647950 w 2647950"/>
                <a:gd name="connsiteY1" fmla="*/ 2647950 h 2647950"/>
                <a:gd name="connsiteX2" fmla="*/ 0 w 2647950"/>
                <a:gd name="connsiteY2" fmla="*/ 2647950 h 2647950"/>
                <a:gd name="connsiteX3" fmla="*/ 0 w 2647950"/>
                <a:gd name="connsiteY3" fmla="*/ 0 h 2647950"/>
                <a:gd name="connsiteX0" fmla="*/ 2647950 w 2647950"/>
                <a:gd name="connsiteY0" fmla="*/ 2647950 h 2647950"/>
                <a:gd name="connsiteX1" fmla="*/ 0 w 2647950"/>
                <a:gd name="connsiteY1" fmla="*/ 2647950 h 2647950"/>
                <a:gd name="connsiteX2" fmla="*/ 0 w 2647950"/>
                <a:gd name="connsiteY2" fmla="*/ 0 h 2647950"/>
              </a:gdLst>
              <a:ahLst/>
              <a:cxnLst>
                <a:cxn ang="0">
                  <a:pos x="connsiteX0" y="connsiteY0"/>
                </a:cxn>
                <a:cxn ang="0">
                  <a:pos x="connsiteX1" y="connsiteY1"/>
                </a:cxn>
                <a:cxn ang="0">
                  <a:pos x="connsiteX2" y="connsiteY2"/>
                </a:cxn>
              </a:cxnLst>
              <a:rect l="l" t="t" r="r" b="b"/>
              <a:pathLst>
                <a:path w="2647950" h="2647950">
                  <a:moveTo>
                    <a:pt x="2647950" y="2647950"/>
                  </a:moveTo>
                  <a:lnTo>
                    <a:pt x="0" y="2647950"/>
                  </a:lnTo>
                  <a:lnTo>
                    <a:pt x="0" y="0"/>
                  </a:lnTo>
                </a:path>
              </a:pathLst>
            </a:custGeom>
            <a:noFill/>
            <a:ln w="3175">
              <a:solidFill>
                <a:schemeClr val="tx1">
                  <a:lumMod val="75000"/>
                  <a:lumOff val="25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2F172AEA-F239-4FBE-BB3D-89D466D3EA73}"/>
                </a:ext>
                <a:ext uri="{C183D7F6-B498-43B3-948B-1728B52AA6E4}">
                  <adec:decorative xmlns:adec="http://schemas.microsoft.com/office/drawing/2017/decorative" val="1"/>
                </a:ext>
              </a:extLst>
            </p:cNvPr>
            <p:cNvSpPr/>
            <p:nvPr/>
          </p:nvSpPr>
          <p:spPr>
            <a:xfrm flipH="1" flipV="1">
              <a:off x="4661531" y="2479075"/>
              <a:ext cx="1504628" cy="321753"/>
            </a:xfrm>
            <a:custGeom>
              <a:avLst/>
              <a:gdLst>
                <a:gd name="connsiteX0" fmla="*/ 0 w 2647950"/>
                <a:gd name="connsiteY0" fmla="*/ 0 h 2647950"/>
                <a:gd name="connsiteX1" fmla="*/ 2647950 w 2647950"/>
                <a:gd name="connsiteY1" fmla="*/ 0 h 2647950"/>
                <a:gd name="connsiteX2" fmla="*/ 2647950 w 2647950"/>
                <a:gd name="connsiteY2" fmla="*/ 2647950 h 2647950"/>
                <a:gd name="connsiteX3" fmla="*/ 0 w 2647950"/>
                <a:gd name="connsiteY3" fmla="*/ 2647950 h 2647950"/>
                <a:gd name="connsiteX4" fmla="*/ 0 w 2647950"/>
                <a:gd name="connsiteY4" fmla="*/ 0 h 2647950"/>
                <a:gd name="connsiteX0" fmla="*/ 2647950 w 2739390"/>
                <a:gd name="connsiteY0" fmla="*/ 0 h 2647950"/>
                <a:gd name="connsiteX1" fmla="*/ 2647950 w 2739390"/>
                <a:gd name="connsiteY1" fmla="*/ 2647950 h 2647950"/>
                <a:gd name="connsiteX2" fmla="*/ 0 w 2739390"/>
                <a:gd name="connsiteY2" fmla="*/ 2647950 h 2647950"/>
                <a:gd name="connsiteX3" fmla="*/ 0 w 2739390"/>
                <a:gd name="connsiteY3" fmla="*/ 0 h 2647950"/>
                <a:gd name="connsiteX4" fmla="*/ 2739390 w 2739390"/>
                <a:gd name="connsiteY4" fmla="*/ 91440 h 2647950"/>
                <a:gd name="connsiteX0" fmla="*/ 2647950 w 2647950"/>
                <a:gd name="connsiteY0" fmla="*/ 0 h 2647950"/>
                <a:gd name="connsiteX1" fmla="*/ 2647950 w 2647950"/>
                <a:gd name="connsiteY1" fmla="*/ 2647950 h 2647950"/>
                <a:gd name="connsiteX2" fmla="*/ 0 w 2647950"/>
                <a:gd name="connsiteY2" fmla="*/ 2647950 h 2647950"/>
                <a:gd name="connsiteX3" fmla="*/ 0 w 2647950"/>
                <a:gd name="connsiteY3" fmla="*/ 0 h 2647950"/>
                <a:gd name="connsiteX0" fmla="*/ 2647950 w 2647950"/>
                <a:gd name="connsiteY0" fmla="*/ 2647950 h 2647950"/>
                <a:gd name="connsiteX1" fmla="*/ 0 w 2647950"/>
                <a:gd name="connsiteY1" fmla="*/ 2647950 h 2647950"/>
                <a:gd name="connsiteX2" fmla="*/ 0 w 2647950"/>
                <a:gd name="connsiteY2" fmla="*/ 0 h 2647950"/>
              </a:gdLst>
              <a:ahLst/>
              <a:cxnLst>
                <a:cxn ang="0">
                  <a:pos x="connsiteX0" y="connsiteY0"/>
                </a:cxn>
                <a:cxn ang="0">
                  <a:pos x="connsiteX1" y="connsiteY1"/>
                </a:cxn>
                <a:cxn ang="0">
                  <a:pos x="connsiteX2" y="connsiteY2"/>
                </a:cxn>
              </a:cxnLst>
              <a:rect l="l" t="t" r="r" b="b"/>
              <a:pathLst>
                <a:path w="2647950" h="2647950">
                  <a:moveTo>
                    <a:pt x="2647950" y="2647950"/>
                  </a:moveTo>
                  <a:lnTo>
                    <a:pt x="0" y="2647950"/>
                  </a:lnTo>
                  <a:lnTo>
                    <a:pt x="0" y="0"/>
                  </a:lnTo>
                </a:path>
              </a:pathLst>
            </a:custGeom>
            <a:noFill/>
            <a:ln w="3175">
              <a:solidFill>
                <a:schemeClr val="tx1">
                  <a:lumMod val="75000"/>
                  <a:lumOff val="25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F55647B-6250-409F-984B-A2399BBF5119}"/>
                </a:ext>
                <a:ext uri="{C183D7F6-B498-43B3-948B-1728B52AA6E4}">
                  <adec:decorative xmlns:adec="http://schemas.microsoft.com/office/drawing/2017/decorative" val="1"/>
                </a:ext>
              </a:extLst>
            </p:cNvPr>
            <p:cNvSpPr/>
            <p:nvPr/>
          </p:nvSpPr>
          <p:spPr>
            <a:xfrm>
              <a:off x="3212484" y="3504867"/>
              <a:ext cx="992451" cy="992451"/>
            </a:xfrm>
            <a:prstGeom prst="rect">
              <a:avLst/>
            </a:prstGeom>
            <a:noFill/>
            <a:ln w="6350">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3">
              <a:extLst>
                <a:ext uri="{FF2B5EF4-FFF2-40B4-BE49-F238E27FC236}">
                  <a16:creationId xmlns:a16="http://schemas.microsoft.com/office/drawing/2014/main" id="{221FD961-E796-4AB8-B7AB-10617B0A6164}"/>
                </a:ext>
              </a:extLst>
            </p:cNvPr>
            <p:cNvSpPr txBox="1">
              <a:spLocks/>
            </p:cNvSpPr>
            <p:nvPr/>
          </p:nvSpPr>
          <p:spPr>
            <a:xfrm>
              <a:off x="388295" y="4706050"/>
              <a:ext cx="1373830" cy="546860"/>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spcAft>
                  <a:spcPts val="0"/>
                </a:spcAft>
              </a:pPr>
              <a:r>
                <a:rPr lang="en-US" b="1" noProof="1">
                  <a:solidFill>
                    <a:schemeClr val="tx1"/>
                  </a:solidFill>
                </a:rPr>
                <a:t>27%</a:t>
              </a:r>
              <a:endParaRPr lang="en-US" noProof="1">
                <a:solidFill>
                  <a:schemeClr val="accent3"/>
                </a:solidFill>
              </a:endParaRPr>
            </a:p>
            <a:p>
              <a:pPr algn="l">
                <a:spcAft>
                  <a:spcPts val="0"/>
                </a:spcAft>
              </a:pPr>
              <a:r>
                <a:rPr lang="en-US" sz="1400" noProof="1">
                  <a:solidFill>
                    <a:schemeClr val="accent3"/>
                  </a:solidFill>
                </a:rPr>
                <a:t>Bachelor’s Degree</a:t>
              </a:r>
              <a:endParaRPr lang="en-US">
                <a:solidFill>
                  <a:schemeClr val="tx1"/>
                </a:solidFill>
                <a:latin typeface="+mn-lt"/>
              </a:endParaRPr>
            </a:p>
          </p:txBody>
        </p:sp>
        <p:pic>
          <p:nvPicPr>
            <p:cNvPr id="7" name="Graphic 6" descr="Backpack">
              <a:extLst>
                <a:ext uri="{FF2B5EF4-FFF2-40B4-BE49-F238E27FC236}">
                  <a16:creationId xmlns:a16="http://schemas.microsoft.com/office/drawing/2014/main" id="{32DCAB7E-0FA0-4FC7-95BB-E5C0440AFC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44802" y="3641456"/>
              <a:ext cx="719272" cy="719272"/>
            </a:xfrm>
            <a:prstGeom prst="rect">
              <a:avLst/>
            </a:prstGeom>
          </p:spPr>
        </p:pic>
        <p:sp>
          <p:nvSpPr>
            <p:cNvPr id="25" name="Rectangle 16">
              <a:extLst>
                <a:ext uri="{FF2B5EF4-FFF2-40B4-BE49-F238E27FC236}">
                  <a16:creationId xmlns:a16="http://schemas.microsoft.com/office/drawing/2014/main" id="{9FC4997A-49E0-4F1F-92CC-46C52124D7C9}"/>
                </a:ext>
                <a:ext uri="{C183D7F6-B498-43B3-948B-1728B52AA6E4}">
                  <adec:decorative xmlns:adec="http://schemas.microsoft.com/office/drawing/2017/decorative" val="1"/>
                </a:ext>
              </a:extLst>
            </p:cNvPr>
            <p:cNvSpPr/>
            <p:nvPr/>
          </p:nvSpPr>
          <p:spPr>
            <a:xfrm rot="5400000">
              <a:off x="3877233" y="1627831"/>
              <a:ext cx="370167" cy="758019"/>
            </a:xfrm>
            <a:custGeom>
              <a:avLst/>
              <a:gdLst>
                <a:gd name="connsiteX0" fmla="*/ 0 w 2647950"/>
                <a:gd name="connsiteY0" fmla="*/ 0 h 2647950"/>
                <a:gd name="connsiteX1" fmla="*/ 2647950 w 2647950"/>
                <a:gd name="connsiteY1" fmla="*/ 0 h 2647950"/>
                <a:gd name="connsiteX2" fmla="*/ 2647950 w 2647950"/>
                <a:gd name="connsiteY2" fmla="*/ 2647950 h 2647950"/>
                <a:gd name="connsiteX3" fmla="*/ 0 w 2647950"/>
                <a:gd name="connsiteY3" fmla="*/ 2647950 h 2647950"/>
                <a:gd name="connsiteX4" fmla="*/ 0 w 2647950"/>
                <a:gd name="connsiteY4" fmla="*/ 0 h 2647950"/>
                <a:gd name="connsiteX0" fmla="*/ 2647950 w 2739390"/>
                <a:gd name="connsiteY0" fmla="*/ 0 h 2647950"/>
                <a:gd name="connsiteX1" fmla="*/ 2647950 w 2739390"/>
                <a:gd name="connsiteY1" fmla="*/ 2647950 h 2647950"/>
                <a:gd name="connsiteX2" fmla="*/ 0 w 2739390"/>
                <a:gd name="connsiteY2" fmla="*/ 2647950 h 2647950"/>
                <a:gd name="connsiteX3" fmla="*/ 0 w 2739390"/>
                <a:gd name="connsiteY3" fmla="*/ 0 h 2647950"/>
                <a:gd name="connsiteX4" fmla="*/ 2739390 w 2739390"/>
                <a:gd name="connsiteY4" fmla="*/ 91440 h 2647950"/>
                <a:gd name="connsiteX0" fmla="*/ 2647950 w 2647950"/>
                <a:gd name="connsiteY0" fmla="*/ 0 h 2647950"/>
                <a:gd name="connsiteX1" fmla="*/ 2647950 w 2647950"/>
                <a:gd name="connsiteY1" fmla="*/ 2647950 h 2647950"/>
                <a:gd name="connsiteX2" fmla="*/ 0 w 2647950"/>
                <a:gd name="connsiteY2" fmla="*/ 2647950 h 2647950"/>
                <a:gd name="connsiteX3" fmla="*/ 0 w 2647950"/>
                <a:gd name="connsiteY3" fmla="*/ 0 h 2647950"/>
                <a:gd name="connsiteX0" fmla="*/ 2647950 w 2647950"/>
                <a:gd name="connsiteY0" fmla="*/ 2647950 h 2647950"/>
                <a:gd name="connsiteX1" fmla="*/ 0 w 2647950"/>
                <a:gd name="connsiteY1" fmla="*/ 2647950 h 2647950"/>
                <a:gd name="connsiteX2" fmla="*/ 0 w 2647950"/>
                <a:gd name="connsiteY2" fmla="*/ 0 h 2647950"/>
              </a:gdLst>
              <a:ahLst/>
              <a:cxnLst>
                <a:cxn ang="0">
                  <a:pos x="connsiteX0" y="connsiteY0"/>
                </a:cxn>
                <a:cxn ang="0">
                  <a:pos x="connsiteX1" y="connsiteY1"/>
                </a:cxn>
                <a:cxn ang="0">
                  <a:pos x="connsiteX2" y="connsiteY2"/>
                </a:cxn>
              </a:cxnLst>
              <a:rect l="l" t="t" r="r" b="b"/>
              <a:pathLst>
                <a:path w="2647950" h="2647950">
                  <a:moveTo>
                    <a:pt x="2647950" y="2647950"/>
                  </a:moveTo>
                  <a:lnTo>
                    <a:pt x="0" y="2647950"/>
                  </a:lnTo>
                  <a:lnTo>
                    <a:pt x="0" y="0"/>
                  </a:lnTo>
                </a:path>
              </a:pathLst>
            </a:custGeom>
            <a:noFill/>
            <a:ln w="3175">
              <a:solidFill>
                <a:schemeClr val="tx1">
                  <a:lumMod val="75000"/>
                  <a:lumOff val="25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3">
              <a:extLst>
                <a:ext uri="{FF2B5EF4-FFF2-40B4-BE49-F238E27FC236}">
                  <a16:creationId xmlns:a16="http://schemas.microsoft.com/office/drawing/2014/main" id="{C97FA6CF-CCF1-4C25-8479-027D5FFEE3E1}"/>
                </a:ext>
              </a:extLst>
            </p:cNvPr>
            <p:cNvSpPr txBox="1">
              <a:spLocks/>
            </p:cNvSpPr>
            <p:nvPr/>
          </p:nvSpPr>
          <p:spPr>
            <a:xfrm>
              <a:off x="4470688" y="1594353"/>
              <a:ext cx="1695471" cy="454808"/>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spcAft>
                  <a:spcPts val="0"/>
                </a:spcAft>
              </a:pPr>
              <a:r>
                <a:rPr lang="en-US" b="1" noProof="1">
                  <a:solidFill>
                    <a:schemeClr val="tx1"/>
                  </a:solidFill>
                </a:rPr>
                <a:t>6%</a:t>
              </a:r>
              <a:endParaRPr lang="en-US" noProof="1">
                <a:solidFill>
                  <a:schemeClr val="accent3"/>
                </a:solidFill>
              </a:endParaRPr>
            </a:p>
            <a:p>
              <a:pPr>
                <a:spcAft>
                  <a:spcPts val="0"/>
                </a:spcAft>
              </a:pPr>
              <a:r>
                <a:rPr lang="en-US" sz="1400" noProof="1">
                  <a:solidFill>
                    <a:schemeClr val="accent3"/>
                  </a:solidFill>
                </a:rPr>
                <a:t>Less than High School</a:t>
              </a:r>
              <a:endParaRPr lang="en-US">
                <a:solidFill>
                  <a:schemeClr val="tx1"/>
                </a:solidFill>
                <a:latin typeface="+mn-lt"/>
              </a:endParaRPr>
            </a:p>
          </p:txBody>
        </p:sp>
        <p:sp>
          <p:nvSpPr>
            <p:cNvPr id="30" name="Text Placeholder 3">
              <a:extLst>
                <a:ext uri="{FF2B5EF4-FFF2-40B4-BE49-F238E27FC236}">
                  <a16:creationId xmlns:a16="http://schemas.microsoft.com/office/drawing/2014/main" id="{7A9FA140-38DE-44EA-84FF-869D299AED75}"/>
                </a:ext>
              </a:extLst>
            </p:cNvPr>
            <p:cNvSpPr txBox="1">
              <a:spLocks/>
            </p:cNvSpPr>
            <p:nvPr/>
          </p:nvSpPr>
          <p:spPr>
            <a:xfrm>
              <a:off x="4872635" y="2899666"/>
              <a:ext cx="1504629" cy="645079"/>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spcAft>
                  <a:spcPts val="0"/>
                </a:spcAft>
              </a:pPr>
              <a:r>
                <a:rPr lang="en-US" b="1" noProof="1">
                  <a:solidFill>
                    <a:schemeClr val="tx1"/>
                  </a:solidFill>
                </a:rPr>
                <a:t>17%</a:t>
              </a:r>
            </a:p>
            <a:p>
              <a:pPr algn="r">
                <a:spcAft>
                  <a:spcPts val="0"/>
                </a:spcAft>
              </a:pPr>
              <a:r>
                <a:rPr lang="en-US" sz="1400" noProof="1">
                  <a:solidFill>
                    <a:schemeClr val="accent3"/>
                  </a:solidFill>
                </a:rPr>
                <a:t>High School Graduate</a:t>
              </a:r>
              <a:endParaRPr lang="en-US">
                <a:solidFill>
                  <a:schemeClr val="tx1"/>
                </a:solidFill>
                <a:latin typeface="+mn-lt"/>
              </a:endParaRPr>
            </a:p>
          </p:txBody>
        </p:sp>
        <p:sp>
          <p:nvSpPr>
            <p:cNvPr id="32" name="Text Placeholder 3">
              <a:extLst>
                <a:ext uri="{FF2B5EF4-FFF2-40B4-BE49-F238E27FC236}">
                  <a16:creationId xmlns:a16="http://schemas.microsoft.com/office/drawing/2014/main" id="{8F7822EE-0BDA-4F03-ABC1-4E34343D94B2}"/>
                </a:ext>
              </a:extLst>
            </p:cNvPr>
            <p:cNvSpPr txBox="1">
              <a:spLocks/>
            </p:cNvSpPr>
            <p:nvPr/>
          </p:nvSpPr>
          <p:spPr>
            <a:xfrm>
              <a:off x="5781793" y="4671017"/>
              <a:ext cx="1196530" cy="546859"/>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Aft>
                  <a:spcPts val="0"/>
                </a:spcAft>
              </a:pPr>
              <a:r>
                <a:rPr lang="en-US" b="1" noProof="1">
                  <a:solidFill>
                    <a:schemeClr val="tx1"/>
                  </a:solidFill>
                </a:rPr>
                <a:t>30%</a:t>
              </a:r>
              <a:endParaRPr lang="en-US" sz="1400" noProof="1">
                <a:solidFill>
                  <a:schemeClr val="accent3"/>
                </a:solidFill>
              </a:endParaRPr>
            </a:p>
            <a:p>
              <a:pPr>
                <a:spcAft>
                  <a:spcPts val="0"/>
                </a:spcAft>
              </a:pPr>
              <a:r>
                <a:rPr lang="en-US" sz="1400" noProof="1">
                  <a:solidFill>
                    <a:schemeClr val="accent3"/>
                  </a:solidFill>
                </a:rPr>
                <a:t>Some College</a:t>
              </a:r>
              <a:endParaRPr lang="en-US">
                <a:solidFill>
                  <a:schemeClr val="tx1"/>
                </a:solidFill>
                <a:latin typeface="+mn-lt"/>
              </a:endParaRPr>
            </a:p>
          </p:txBody>
        </p:sp>
      </p:grpSp>
      <p:sp>
        <p:nvSpPr>
          <p:cNvPr id="23" name="Title 1">
            <a:extLst>
              <a:ext uri="{FF2B5EF4-FFF2-40B4-BE49-F238E27FC236}">
                <a16:creationId xmlns:a16="http://schemas.microsoft.com/office/drawing/2014/main" id="{D12D1C6D-47D8-4D31-9CB4-220F46324590}"/>
              </a:ext>
            </a:extLst>
          </p:cNvPr>
          <p:cNvSpPr txBox="1">
            <a:spLocks/>
          </p:cNvSpPr>
          <p:nvPr/>
        </p:nvSpPr>
        <p:spPr>
          <a:xfrm>
            <a:off x="684000" y="379561"/>
            <a:ext cx="756000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a:lstStyle>
          <a:p>
            <a:r>
              <a:rPr lang="en-US"/>
              <a:t>Descriptive statistics</a:t>
            </a:r>
          </a:p>
        </p:txBody>
      </p:sp>
      <p:sp>
        <p:nvSpPr>
          <p:cNvPr id="26" name="object 7" descr="Beige rectangle">
            <a:extLst>
              <a:ext uri="{FF2B5EF4-FFF2-40B4-BE49-F238E27FC236}">
                <a16:creationId xmlns:a16="http://schemas.microsoft.com/office/drawing/2014/main" id="{786D8137-E454-49F7-A77B-23D7B2EAE7BA}"/>
              </a:ext>
            </a:extLst>
          </p:cNvPr>
          <p:cNvSpPr/>
          <p:nvPr/>
        </p:nvSpPr>
        <p:spPr bwMode="white">
          <a:xfrm>
            <a:off x="722099" y="894162"/>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sp>
        <p:nvSpPr>
          <p:cNvPr id="19" name="Text Placeholder 7">
            <a:extLst>
              <a:ext uri="{FF2B5EF4-FFF2-40B4-BE49-F238E27FC236}">
                <a16:creationId xmlns:a16="http://schemas.microsoft.com/office/drawing/2014/main" id="{0B8550AD-F792-4F11-A06A-54A1E34B7710}"/>
              </a:ext>
            </a:extLst>
          </p:cNvPr>
          <p:cNvSpPr>
            <a:spLocks noGrp="1"/>
          </p:cNvSpPr>
          <p:nvPr>
            <p:ph type="body" sz="quarter" idx="12"/>
          </p:nvPr>
        </p:nvSpPr>
        <p:spPr>
          <a:xfrm>
            <a:off x="1833766" y="1092869"/>
            <a:ext cx="3470486" cy="731838"/>
          </a:xfrm>
        </p:spPr>
        <p:txBody>
          <a:bodyPr/>
          <a:lstStyle/>
          <a:p>
            <a:pPr algn="ctr"/>
            <a:r>
              <a:rPr lang="en-US"/>
              <a:t>Distribution of Education among Survey Respondents</a:t>
            </a:r>
          </a:p>
        </p:txBody>
      </p:sp>
      <p:sp>
        <p:nvSpPr>
          <p:cNvPr id="20" name="Text Placeholder 7">
            <a:extLst>
              <a:ext uri="{FF2B5EF4-FFF2-40B4-BE49-F238E27FC236}">
                <a16:creationId xmlns:a16="http://schemas.microsoft.com/office/drawing/2014/main" id="{132C9943-B93C-462B-8525-FEFC0070305F}"/>
              </a:ext>
            </a:extLst>
          </p:cNvPr>
          <p:cNvSpPr txBox="1">
            <a:spLocks/>
          </p:cNvSpPr>
          <p:nvPr/>
        </p:nvSpPr>
        <p:spPr>
          <a:xfrm>
            <a:off x="8159251" y="1374970"/>
            <a:ext cx="2550901" cy="731837"/>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2200" kern="1200">
                <a:solidFill>
                  <a:schemeClr val="tx1"/>
                </a:solidFill>
                <a:latin typeface="+mj-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Education and Beliefs on Cancer Prevention</a:t>
            </a:r>
          </a:p>
        </p:txBody>
      </p:sp>
      <p:sp>
        <p:nvSpPr>
          <p:cNvPr id="28" name="TextBox 27">
            <a:extLst>
              <a:ext uri="{FF2B5EF4-FFF2-40B4-BE49-F238E27FC236}">
                <a16:creationId xmlns:a16="http://schemas.microsoft.com/office/drawing/2014/main" id="{C20D84A0-9317-4253-B31D-BA2933C39B2D}"/>
              </a:ext>
            </a:extLst>
          </p:cNvPr>
          <p:cNvSpPr txBox="1"/>
          <p:nvPr/>
        </p:nvSpPr>
        <p:spPr>
          <a:xfrm>
            <a:off x="2968934" y="6339939"/>
            <a:ext cx="1200150" cy="276999"/>
          </a:xfrm>
          <a:prstGeom prst="rect">
            <a:avLst/>
          </a:prstGeom>
          <a:noFill/>
        </p:spPr>
        <p:txBody>
          <a:bodyPr wrap="square">
            <a:spAutoFit/>
          </a:bodyPr>
          <a:lstStyle/>
          <a:p>
            <a:pPr algn="ctr"/>
            <a:r>
              <a:rPr lang="en-US" sz="1200"/>
              <a:t>(n=5145)</a:t>
            </a:r>
          </a:p>
        </p:txBody>
      </p:sp>
    </p:spTree>
    <p:extLst>
      <p:ext uri="{BB962C8B-B14F-4D97-AF65-F5344CB8AC3E}">
        <p14:creationId xmlns:p14="http://schemas.microsoft.com/office/powerpoint/2010/main" val="405994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98685C-67BC-4C0C-83A8-A94F36D974B4}"/>
              </a:ext>
            </a:extLst>
          </p:cNvPr>
          <p:cNvSpPr/>
          <p:nvPr/>
        </p:nvSpPr>
        <p:spPr>
          <a:xfrm>
            <a:off x="0" y="0"/>
            <a:ext cx="12192000" cy="4996707"/>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a:xfrm>
            <a:off x="684000" y="379561"/>
            <a:ext cx="7560000" cy="370166"/>
          </a:xfrm>
        </p:spPr>
        <p:txBody>
          <a:bodyPr/>
          <a:lstStyle/>
          <a:p>
            <a:r>
              <a:rPr lang="en-US"/>
              <a:t>Descriptive statistics</a:t>
            </a:r>
          </a:p>
        </p:txBody>
      </p:sp>
      <p:sp>
        <p:nvSpPr>
          <p:cNvPr id="3" name="Slide Number Placeholder 2">
            <a:extLst>
              <a:ext uri="{FF2B5EF4-FFF2-40B4-BE49-F238E27FC236}">
                <a16:creationId xmlns:a16="http://schemas.microsoft.com/office/drawing/2014/main" id="{126DEDAB-4595-4AAB-8FB4-F3036F68D70A}"/>
              </a:ext>
            </a:extLst>
          </p:cNvPr>
          <p:cNvSpPr>
            <a:spLocks noGrp="1"/>
          </p:cNvSpPr>
          <p:nvPr>
            <p:ph type="sldNum" sz="quarter" idx="11"/>
          </p:nvPr>
        </p:nvSpPr>
        <p:spPr/>
        <p:txBody>
          <a:bodyPr/>
          <a:lstStyle/>
          <a:p>
            <a:fld id="{EECC7194-A4D0-457B-9D3E-53681723AFF7}" type="slidenum">
              <a:rPr lang="en-US" smtClean="0"/>
              <a:pPr/>
              <a:t>8</a:t>
            </a:fld>
            <a:endParaRPr lang="en-US"/>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a:off x="722099" y="894162"/>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graphicFrame>
        <p:nvGraphicFramePr>
          <p:cNvPr id="35" name="Table 34">
            <a:extLst>
              <a:ext uri="{FF2B5EF4-FFF2-40B4-BE49-F238E27FC236}">
                <a16:creationId xmlns:a16="http://schemas.microsoft.com/office/drawing/2014/main" id="{E01544AA-2A61-4121-9DA2-2133E178D56E}"/>
              </a:ext>
            </a:extLst>
          </p:cNvPr>
          <p:cNvGraphicFramePr>
            <a:graphicFrameLocks noGrp="1"/>
          </p:cNvGraphicFramePr>
          <p:nvPr>
            <p:extLst>
              <p:ext uri="{D42A27DB-BD31-4B8C-83A1-F6EECF244321}">
                <p14:modId xmlns:p14="http://schemas.microsoft.com/office/powerpoint/2010/main" val="3540766032"/>
              </p:ext>
            </p:extLst>
          </p:nvPr>
        </p:nvGraphicFramePr>
        <p:xfrm>
          <a:off x="4370615" y="5265102"/>
          <a:ext cx="3450770" cy="745608"/>
        </p:xfrm>
        <a:graphic>
          <a:graphicData uri="http://schemas.openxmlformats.org/drawingml/2006/table">
            <a:tbl>
              <a:tblPr firstRow="1" lastRow="1" bandRow="1">
                <a:tableStyleId>{F5AB1C69-6EDB-4FF4-983F-18BD219EF322}</a:tableStyleId>
              </a:tblPr>
              <a:tblGrid>
                <a:gridCol w="1121548">
                  <a:extLst>
                    <a:ext uri="{9D8B030D-6E8A-4147-A177-3AD203B41FA5}">
                      <a16:colId xmlns:a16="http://schemas.microsoft.com/office/drawing/2014/main" val="671109588"/>
                    </a:ext>
                  </a:extLst>
                </a:gridCol>
                <a:gridCol w="1164611">
                  <a:extLst>
                    <a:ext uri="{9D8B030D-6E8A-4147-A177-3AD203B41FA5}">
                      <a16:colId xmlns:a16="http://schemas.microsoft.com/office/drawing/2014/main" val="1983756049"/>
                    </a:ext>
                  </a:extLst>
                </a:gridCol>
                <a:gridCol w="1164611">
                  <a:extLst>
                    <a:ext uri="{9D8B030D-6E8A-4147-A177-3AD203B41FA5}">
                      <a16:colId xmlns:a16="http://schemas.microsoft.com/office/drawing/2014/main" val="355586360"/>
                    </a:ext>
                  </a:extLst>
                </a:gridCol>
              </a:tblGrid>
              <a:tr h="349368">
                <a:tc>
                  <a:txBody>
                    <a:bodyPr/>
                    <a:lstStyle/>
                    <a:p>
                      <a:pPr algn="ctr"/>
                      <a:r>
                        <a:rPr lang="en-US" sz="1000" b="1">
                          <a:latin typeface="Lato" panose="020F0502020204030203" pitchFamily="34" charset="0"/>
                          <a:ea typeface="Lato" panose="020F0502020204030203" pitchFamily="34" charset="0"/>
                          <a:cs typeface="Lato" panose="020F0502020204030203" pitchFamily="34" charset="0"/>
                        </a:rPr>
                        <a:t>Data Type</a:t>
                      </a: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000" b="1">
                          <a:latin typeface="Lato" panose="020F0502020204030203" pitchFamily="34" charset="0"/>
                          <a:ea typeface="Lato" panose="020F0502020204030203" pitchFamily="34" charset="0"/>
                          <a:cs typeface="Lato" panose="020F0502020204030203" pitchFamily="34" charset="0"/>
                        </a:rPr>
                        <a:t>Total Entries</a:t>
                      </a: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000"/>
                        <a:t>Most Common</a:t>
                      </a:r>
                      <a:endParaRPr lang="en-US" sz="1000" b="1">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018180050"/>
                  </a:ext>
                </a:extLst>
              </a:tr>
              <a:tr h="349368">
                <a:tc>
                  <a:txBody>
                    <a:bodyPr/>
                    <a:lstStyle/>
                    <a:p>
                      <a:pPr algn="ctr"/>
                      <a:r>
                        <a:rPr lang="en-US" sz="1000" b="0" kern="1200">
                          <a:solidFill>
                            <a:schemeClr val="tx2"/>
                          </a:solidFill>
                          <a:latin typeface="+mn-lt"/>
                          <a:ea typeface="+mn-ea"/>
                          <a:cs typeface="+mn-cs"/>
                        </a:rPr>
                        <a:t>Categorical</a:t>
                      </a:r>
                    </a:p>
                  </a:txBody>
                  <a:tcPr marL="92354" marR="92354"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000" b="0">
                          <a:solidFill>
                            <a:schemeClr val="tx2"/>
                          </a:solidFill>
                        </a:rPr>
                        <a:t>4,675</a:t>
                      </a:r>
                      <a:endParaRPr lang="en-US" sz="1000" b="0">
                        <a:solidFill>
                          <a:schemeClr val="tx2"/>
                        </a:solidFill>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000" b="0">
                          <a:solidFill>
                            <a:schemeClr val="tx2"/>
                          </a:solidFill>
                        </a:rPr>
                        <a:t>$100,000 to $200,000</a:t>
                      </a:r>
                      <a:endParaRPr lang="en-US" sz="1000" b="0">
                        <a:solidFill>
                          <a:schemeClr val="tx2"/>
                        </a:solidFill>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41004110"/>
                  </a:ext>
                </a:extLst>
              </a:tr>
            </a:tbl>
          </a:graphicData>
        </a:graphic>
      </p:graphicFrame>
      <p:graphicFrame>
        <p:nvGraphicFramePr>
          <p:cNvPr id="23" name="Chart 22">
            <a:extLst>
              <a:ext uri="{FF2B5EF4-FFF2-40B4-BE49-F238E27FC236}">
                <a16:creationId xmlns:a16="http://schemas.microsoft.com/office/drawing/2014/main" id="{A2FEDD86-5E22-4739-8C8F-E3A0378C076F}"/>
              </a:ext>
            </a:extLst>
          </p:cNvPr>
          <p:cNvGraphicFramePr>
            <a:graphicFrameLocks/>
          </p:cNvGraphicFramePr>
          <p:nvPr>
            <p:extLst>
              <p:ext uri="{D42A27DB-BD31-4B8C-83A1-F6EECF244321}">
                <p14:modId xmlns:p14="http://schemas.microsoft.com/office/powerpoint/2010/main" val="2286420392"/>
              </p:ext>
            </p:extLst>
          </p:nvPr>
        </p:nvGraphicFramePr>
        <p:xfrm>
          <a:off x="138693" y="1162558"/>
          <a:ext cx="6587685" cy="3536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3" name="Chart 32">
            <a:extLst>
              <a:ext uri="{FF2B5EF4-FFF2-40B4-BE49-F238E27FC236}">
                <a16:creationId xmlns:a16="http://schemas.microsoft.com/office/drawing/2014/main" id="{7FFC83E2-F2D9-4836-85C7-8FBD8148528B}"/>
              </a:ext>
            </a:extLst>
          </p:cNvPr>
          <p:cNvGraphicFramePr>
            <a:graphicFrameLocks/>
          </p:cNvGraphicFramePr>
          <p:nvPr>
            <p:extLst>
              <p:ext uri="{D42A27DB-BD31-4B8C-83A1-F6EECF244321}">
                <p14:modId xmlns:p14="http://schemas.microsoft.com/office/powerpoint/2010/main" val="4209664183"/>
              </p:ext>
            </p:extLst>
          </p:nvPr>
        </p:nvGraphicFramePr>
        <p:xfrm>
          <a:off x="6865071" y="1126752"/>
          <a:ext cx="5188236" cy="33690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340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0">
              <a:solidFill>
                <a:schemeClr val="accent1"/>
              </a:solidFill>
            </a:endParaRPr>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p:txBody>
          <a:bodyPr/>
          <a:lstStyle/>
          <a:p>
            <a:r>
              <a:rPr lang="en-US"/>
              <a:t>Hypothesis  testing</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9</a:t>
            </a:fld>
            <a:endParaRPr lang="en-US"/>
          </a:p>
        </p:txBody>
      </p:sp>
      <p:sp>
        <p:nvSpPr>
          <p:cNvPr id="5" name="Text Placeholder 4">
            <a:extLst>
              <a:ext uri="{FF2B5EF4-FFF2-40B4-BE49-F238E27FC236}">
                <a16:creationId xmlns:a16="http://schemas.microsoft.com/office/drawing/2014/main" id="{E2B821A5-5262-4D44-AFEB-D049F229C856}"/>
              </a:ext>
            </a:extLst>
          </p:cNvPr>
          <p:cNvSpPr>
            <a:spLocks noGrp="1"/>
          </p:cNvSpPr>
          <p:nvPr>
            <p:ph type="body" sz="quarter" idx="13"/>
          </p:nvPr>
        </p:nvSpPr>
        <p:spPr>
          <a:xfrm>
            <a:off x="683999" y="1962258"/>
            <a:ext cx="10584075" cy="1057168"/>
          </a:xfrm>
        </p:spPr>
        <p:txBody>
          <a:bodyPr/>
          <a:lstStyle/>
          <a:p>
            <a:pPr algn="l"/>
            <a:r>
              <a:rPr lang="en-US" sz="2000" cap="none"/>
              <a:t>Null Hypothesis: </a:t>
            </a:r>
            <a:r>
              <a:rPr lang="en-US" sz="1600" b="0" cap="none">
                <a:solidFill>
                  <a:schemeClr val="bg1"/>
                </a:solidFill>
              </a:rPr>
              <a:t>There is no difference in age regarding cancer prevention beliefs.</a:t>
            </a:r>
          </a:p>
          <a:p>
            <a:pPr algn="l"/>
            <a:r>
              <a:rPr lang="en-US" sz="2000" cap="none"/>
              <a:t>Alternative Hypothesis: </a:t>
            </a:r>
            <a:r>
              <a:rPr lang="en-US" sz="1600" b="0" cap="none">
                <a:solidFill>
                  <a:schemeClr val="bg1"/>
                </a:solidFill>
              </a:rPr>
              <a:t>There is a difference in age regarding cancer prevention beliefs.</a:t>
            </a:r>
            <a:endParaRPr lang="en-US" cap="none"/>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683999" y="4834729"/>
            <a:ext cx="10384051" cy="1057168"/>
          </a:xfrm>
        </p:spPr>
        <p:txBody>
          <a:bodyPr/>
          <a:lstStyle/>
          <a:p>
            <a:pPr marL="285750" indent="-285750" algn="l">
              <a:buFont typeface="Arial" panose="020B0604020202020204" pitchFamily="34" charset="0"/>
              <a:buChar char="•"/>
            </a:pPr>
            <a:r>
              <a:rPr lang="en-US"/>
              <a:t>ANOVA test conducted with original code in Python.</a:t>
            </a:r>
          </a:p>
          <a:p>
            <a:pPr marL="285750" indent="-285750" algn="l">
              <a:buFont typeface="Arial" panose="020B0604020202020204" pitchFamily="34" charset="0"/>
              <a:buChar char="•"/>
            </a:pPr>
            <a:r>
              <a:rPr lang="en-US"/>
              <a:t>P-value (calculated with </a:t>
            </a:r>
            <a:r>
              <a:rPr lang="en-US" err="1"/>
              <a:t>scipy</a:t>
            </a:r>
            <a:r>
              <a:rPr lang="en-US"/>
              <a:t> stats) tells us with high confidence that we can </a:t>
            </a:r>
            <a:r>
              <a:rPr lang="en-US" b="1">
                <a:solidFill>
                  <a:srgbClr val="C00000"/>
                </a:solidFill>
              </a:rPr>
              <a:t>REJECT</a:t>
            </a:r>
            <a:r>
              <a:rPr lang="en-US"/>
              <a:t> the null hypothesis.</a:t>
            </a:r>
          </a:p>
          <a:p>
            <a:pPr marL="285750" indent="-285750" algn="l">
              <a:buFont typeface="Arial" panose="020B0604020202020204" pitchFamily="34" charset="0"/>
              <a:buChar char="•"/>
            </a:pPr>
            <a:r>
              <a:rPr lang="en-US"/>
              <a:t>F-Statistic &gt; F Critical Value means that we can </a:t>
            </a:r>
            <a:r>
              <a:rPr lang="en-US" b="1">
                <a:solidFill>
                  <a:srgbClr val="C00000"/>
                </a:solidFill>
              </a:rPr>
              <a:t>REJECT</a:t>
            </a:r>
            <a:r>
              <a:rPr lang="en-US"/>
              <a:t> the null hypothesis </a:t>
            </a:r>
            <a:endParaRPr lang="en-US" b="1"/>
          </a:p>
        </p:txBody>
      </p:sp>
      <p:sp>
        <p:nvSpPr>
          <p:cNvPr id="59" name="Text Placeholder 4">
            <a:extLst>
              <a:ext uri="{FF2B5EF4-FFF2-40B4-BE49-F238E27FC236}">
                <a16:creationId xmlns:a16="http://schemas.microsoft.com/office/drawing/2014/main" id="{EAA9670B-CF3B-4A1C-A17C-ADFF7FA79AC3}"/>
              </a:ext>
            </a:extLst>
          </p:cNvPr>
          <p:cNvSpPr txBox="1">
            <a:spLocks/>
          </p:cNvSpPr>
          <p:nvPr/>
        </p:nvSpPr>
        <p:spPr>
          <a:xfrm>
            <a:off x="684000" y="1397243"/>
            <a:ext cx="7559675" cy="360000"/>
          </a:xfrm>
          <a:prstGeom prst="rect">
            <a:avLst/>
          </a:prstGeom>
          <a:solidFill>
            <a:schemeClr val="tx2">
              <a:alpha val="70000"/>
            </a:schemeClr>
          </a:solidFill>
        </p:spPr>
        <p:txBody>
          <a:bodyPr vert="horz" lIns="0" tIns="0" rIns="0" bIns="0" rtlCol="0" anchor="ctr">
            <a:noAutofit/>
          </a:bodyPr>
          <a:lstStyle>
            <a:lvl1pPr marL="0" indent="0" algn="ctr" defTabSz="914400" rtl="0" eaLnBrk="1" latinLnBrk="0" hangingPunct="1">
              <a:lnSpc>
                <a:spcPct val="100000"/>
              </a:lnSpc>
              <a:spcBef>
                <a:spcPts val="0"/>
              </a:spcBef>
              <a:spcAft>
                <a:spcPts val="1000"/>
              </a:spcAft>
              <a:buClr>
                <a:schemeClr val="accent2"/>
              </a:buClr>
              <a:buFont typeface="Arial" panose="020B0604020202020204" pitchFamily="34" charset="0"/>
              <a:buNone/>
              <a:defRPr sz="2400" b="1" kern="1200" cap="all"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b="0" err="1">
                <a:solidFill>
                  <a:schemeClr val="bg1">
                    <a:lumMod val="95000"/>
                  </a:schemeClr>
                </a:solidFill>
              </a:rPr>
              <a:t>Anova</a:t>
            </a:r>
            <a:r>
              <a:rPr lang="en-US" sz="1800" b="0">
                <a:solidFill>
                  <a:schemeClr val="bg1">
                    <a:lumMod val="95000"/>
                  </a:schemeClr>
                </a:solidFill>
              </a:rPr>
              <a:t> test for </a:t>
            </a:r>
            <a:r>
              <a:rPr lang="en-US" sz="1800">
                <a:solidFill>
                  <a:schemeClr val="accent1">
                    <a:lumMod val="60000"/>
                    <a:lumOff val="40000"/>
                  </a:schemeClr>
                </a:solidFill>
              </a:rPr>
              <a:t>age</a:t>
            </a:r>
            <a:r>
              <a:rPr lang="en-US" sz="1800">
                <a:solidFill>
                  <a:schemeClr val="bg1">
                    <a:lumMod val="95000"/>
                  </a:schemeClr>
                </a:solidFill>
              </a:rPr>
              <a:t> </a:t>
            </a:r>
            <a:r>
              <a:rPr lang="en-US" sz="1800" b="0">
                <a:solidFill>
                  <a:schemeClr val="bg1">
                    <a:lumMod val="95000"/>
                  </a:schemeClr>
                </a:solidFill>
              </a:rPr>
              <a:t>AND </a:t>
            </a:r>
            <a:r>
              <a:rPr lang="en-US" sz="1800">
                <a:solidFill>
                  <a:schemeClr val="accent1">
                    <a:lumMod val="60000"/>
                    <a:lumOff val="40000"/>
                  </a:schemeClr>
                </a:solidFill>
              </a:rPr>
              <a:t>BELIEFS ON CANCER PREVENTION</a:t>
            </a:r>
            <a:endParaRPr lang="en-US" sz="1800" b="0">
              <a:solidFill>
                <a:schemeClr val="accent1">
                  <a:lumMod val="60000"/>
                  <a:lumOff val="40000"/>
                </a:schemeClr>
              </a:solidFill>
            </a:endParaRPr>
          </a:p>
        </p:txBody>
      </p:sp>
      <p:graphicFrame>
        <p:nvGraphicFramePr>
          <p:cNvPr id="74" name="Table 73">
            <a:extLst>
              <a:ext uri="{FF2B5EF4-FFF2-40B4-BE49-F238E27FC236}">
                <a16:creationId xmlns:a16="http://schemas.microsoft.com/office/drawing/2014/main" id="{D1D693B9-A587-49E8-AF64-29C307AA4216}"/>
              </a:ext>
            </a:extLst>
          </p:cNvPr>
          <p:cNvGraphicFramePr>
            <a:graphicFrameLocks noGrp="1"/>
          </p:cNvGraphicFramePr>
          <p:nvPr>
            <p:extLst>
              <p:ext uri="{D42A27DB-BD31-4B8C-83A1-F6EECF244321}">
                <p14:modId xmlns:p14="http://schemas.microsoft.com/office/powerpoint/2010/main" val="351728960"/>
              </p:ext>
            </p:extLst>
          </p:nvPr>
        </p:nvGraphicFramePr>
        <p:xfrm>
          <a:off x="1560028" y="3219557"/>
          <a:ext cx="9071945" cy="1479532"/>
        </p:xfrm>
        <a:graphic>
          <a:graphicData uri="http://schemas.openxmlformats.org/drawingml/2006/table">
            <a:tbl>
              <a:tblPr firstRow="1">
                <a:tableStyleId>{5C22544A-7EE6-4342-B048-85BDC9FD1C3A}</a:tableStyleId>
              </a:tblPr>
              <a:tblGrid>
                <a:gridCol w="1814389">
                  <a:extLst>
                    <a:ext uri="{9D8B030D-6E8A-4147-A177-3AD203B41FA5}">
                      <a16:colId xmlns:a16="http://schemas.microsoft.com/office/drawing/2014/main" val="883291324"/>
                    </a:ext>
                  </a:extLst>
                </a:gridCol>
                <a:gridCol w="1814389">
                  <a:extLst>
                    <a:ext uri="{9D8B030D-6E8A-4147-A177-3AD203B41FA5}">
                      <a16:colId xmlns:a16="http://schemas.microsoft.com/office/drawing/2014/main" val="355586360"/>
                    </a:ext>
                  </a:extLst>
                </a:gridCol>
                <a:gridCol w="1814389">
                  <a:extLst>
                    <a:ext uri="{9D8B030D-6E8A-4147-A177-3AD203B41FA5}">
                      <a16:colId xmlns:a16="http://schemas.microsoft.com/office/drawing/2014/main" val="3626199509"/>
                    </a:ext>
                  </a:extLst>
                </a:gridCol>
                <a:gridCol w="1814389">
                  <a:extLst>
                    <a:ext uri="{9D8B030D-6E8A-4147-A177-3AD203B41FA5}">
                      <a16:colId xmlns:a16="http://schemas.microsoft.com/office/drawing/2014/main" val="2161393824"/>
                    </a:ext>
                  </a:extLst>
                </a:gridCol>
                <a:gridCol w="1814389">
                  <a:extLst>
                    <a:ext uri="{9D8B030D-6E8A-4147-A177-3AD203B41FA5}">
                      <a16:colId xmlns:a16="http://schemas.microsoft.com/office/drawing/2014/main" val="3353426486"/>
                    </a:ext>
                  </a:extLst>
                </a:gridCol>
              </a:tblGrid>
              <a:tr h="750462">
                <a:tc>
                  <a:txBody>
                    <a:bodyPr/>
                    <a:lstStyle/>
                    <a:p>
                      <a:pPr algn="ctr"/>
                      <a:r>
                        <a:rPr lang="en-US" sz="1600" b="1">
                          <a:solidFill>
                            <a:sysClr val="windowText" lastClr="000000"/>
                          </a:solidFill>
                          <a:latin typeface="+mj-lt"/>
                          <a:ea typeface="Lato" panose="020F0502020204030203" pitchFamily="34" charset="0"/>
                          <a:cs typeface="Lato" panose="020F0502020204030203" pitchFamily="34" charset="0"/>
                        </a:rPr>
                        <a:t>P-value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ysClr val="windowText" lastClr="000000"/>
                          </a:solidFill>
                          <a:latin typeface="+mj-lt"/>
                          <a:ea typeface="Lato" panose="020F0502020204030203" pitchFamily="34" charset="0"/>
                          <a:cs typeface="Lato" panose="020F0502020204030203" pitchFamily="34" charset="0"/>
                        </a:rPr>
                        <a:t>Degrees of Freedom Numerator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b="1">
                          <a:solidFill>
                            <a:sysClr val="windowText" lastClr="000000"/>
                          </a:solidFill>
                          <a:latin typeface="+mj-lt"/>
                          <a:ea typeface="Lato" panose="020F0502020204030203" pitchFamily="34" charset="0"/>
                          <a:cs typeface="Lato" panose="020F0502020204030203" pitchFamily="34" charset="0"/>
                        </a:rPr>
                        <a:t>Degrees of Freedom Denominator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b="1">
                          <a:solidFill>
                            <a:sysClr val="windowText" lastClr="000000"/>
                          </a:solidFill>
                          <a:latin typeface="+mj-lt"/>
                          <a:ea typeface="Lato" panose="020F0502020204030203" pitchFamily="34" charset="0"/>
                          <a:cs typeface="Lato" panose="020F0502020204030203" pitchFamily="34" charset="0"/>
                        </a:rPr>
                        <a:t>F-Statistic</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b="1">
                          <a:solidFill>
                            <a:sysClr val="windowText" lastClr="000000"/>
                          </a:solidFill>
                          <a:latin typeface="+mj-lt"/>
                          <a:ea typeface="Lato" panose="020F0502020204030203" pitchFamily="34" charset="0"/>
                          <a:cs typeface="Lato" panose="020F0502020204030203" pitchFamily="34" charset="0"/>
                        </a:rPr>
                        <a:t>F Critical Value </a:t>
                      </a:r>
                      <a:r>
                        <a:rPr lang="en-US" sz="1200" b="1">
                          <a:solidFill>
                            <a:sysClr val="windowText" lastClr="000000"/>
                          </a:solidFill>
                          <a:latin typeface="+mj-lt"/>
                          <a:ea typeface="Lato" panose="020F0502020204030203" pitchFamily="34" charset="0"/>
                          <a:cs typeface="Lato" panose="020F0502020204030203" pitchFamily="34" charset="0"/>
                        </a:rPr>
                        <a:t>(99% significance)</a:t>
                      </a:r>
                      <a:endParaRPr lang="en-US" sz="1600" b="1">
                        <a:solidFill>
                          <a:sysClr val="windowText" lastClr="000000"/>
                        </a:solidFill>
                        <a:latin typeface="+mj-lt"/>
                        <a:ea typeface="Lato" panose="020F0502020204030203" pitchFamily="34" charset="0"/>
                        <a:cs typeface="Lato" panose="020F050202020403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018180050"/>
                  </a:ext>
                </a:extLst>
              </a:tr>
              <a:tr h="656572">
                <a:tc>
                  <a:txBody>
                    <a:bodyPr/>
                    <a:lstStyle/>
                    <a:p>
                      <a:pPr algn="ctr"/>
                      <a:r>
                        <a:rPr lang="en-US" sz="1400" b="0">
                          <a:solidFill>
                            <a:schemeClr val="tx1"/>
                          </a:solidFill>
                          <a:latin typeface="+mj-lt"/>
                          <a:ea typeface="Lato" panose="020F0502020204030203" pitchFamily="34" charset="0"/>
                          <a:cs typeface="Lato" panose="020F0502020204030203" pitchFamily="34" charset="0"/>
                        </a:rPr>
                        <a:t>6.524e-10</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b="0">
                          <a:solidFill>
                            <a:schemeClr val="tx1"/>
                          </a:solidFill>
                          <a:latin typeface="+mj-lt"/>
                          <a:ea typeface="Lato" panose="020F0502020204030203" pitchFamily="34" charset="0"/>
                          <a:cs typeface="Lato" panose="020F0502020204030203" pitchFamily="34" charset="0"/>
                        </a:rPr>
                        <a:t>3</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b="0">
                          <a:solidFill>
                            <a:schemeClr val="tx1"/>
                          </a:solidFill>
                          <a:latin typeface="+mj-lt"/>
                          <a:ea typeface="Lato" panose="020F0502020204030203" pitchFamily="34" charset="0"/>
                          <a:cs typeface="Lato" panose="020F0502020204030203" pitchFamily="34" charset="0"/>
                        </a:rPr>
                        <a:t>5106</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b="0">
                          <a:solidFill>
                            <a:schemeClr val="tx1"/>
                          </a:solidFill>
                          <a:latin typeface="+mj-lt"/>
                          <a:ea typeface="Lato" panose="020F0502020204030203" pitchFamily="34" charset="0"/>
                          <a:cs typeface="Lato" panose="020F0502020204030203" pitchFamily="34" charset="0"/>
                        </a:rPr>
                        <a:t>15.31</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b="0">
                          <a:solidFill>
                            <a:schemeClr val="tx1"/>
                          </a:solidFill>
                          <a:latin typeface="+mj-lt"/>
                          <a:ea typeface="Lato" panose="020F0502020204030203" pitchFamily="34" charset="0"/>
                          <a:cs typeface="Lato" panose="020F0502020204030203" pitchFamily="34" charset="0"/>
                        </a:rPr>
                        <a:t>3.801</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1004110"/>
                  </a:ext>
                </a:extLst>
              </a:tr>
            </a:tbl>
          </a:graphicData>
        </a:graphic>
      </p:graphicFrame>
      <p:sp>
        <p:nvSpPr>
          <p:cNvPr id="73" name="TextBox 72">
            <a:extLst>
              <a:ext uri="{FF2B5EF4-FFF2-40B4-BE49-F238E27FC236}">
                <a16:creationId xmlns:a16="http://schemas.microsoft.com/office/drawing/2014/main" id="{43F18156-8ADB-4178-906A-6EF791309030}"/>
              </a:ext>
            </a:extLst>
          </p:cNvPr>
          <p:cNvSpPr txBox="1"/>
          <p:nvPr/>
        </p:nvSpPr>
        <p:spPr>
          <a:xfrm>
            <a:off x="1314450" y="6008487"/>
            <a:ext cx="9563100" cy="400110"/>
          </a:xfrm>
          <a:prstGeom prst="rect">
            <a:avLst/>
          </a:prstGeom>
          <a:noFill/>
        </p:spPr>
        <p:txBody>
          <a:bodyPr wrap="square" rtlCol="0">
            <a:spAutoFit/>
          </a:bodyPr>
          <a:lstStyle/>
          <a:p>
            <a:pPr algn="ctr"/>
            <a:r>
              <a:rPr lang="en-US" sz="2000" b="1">
                <a:solidFill>
                  <a:schemeClr val="accent1"/>
                </a:solidFill>
              </a:rPr>
              <a:t>Conclusion: There </a:t>
            </a:r>
            <a:r>
              <a:rPr lang="en-US" sz="2000" b="1" i="1">
                <a:solidFill>
                  <a:schemeClr val="accent1"/>
                </a:solidFill>
              </a:rPr>
              <a:t>is</a:t>
            </a:r>
            <a:r>
              <a:rPr lang="en-US" sz="2000" b="1">
                <a:solidFill>
                  <a:schemeClr val="accent1"/>
                </a:solidFill>
              </a:rPr>
              <a:t> a difference in age regarding cancer prevention beliefs.</a:t>
            </a:r>
            <a:endParaRPr lang="en-US" sz="2000">
              <a:solidFill>
                <a:schemeClr val="accent1"/>
              </a:solidFill>
            </a:endParaRPr>
          </a:p>
        </p:txBody>
      </p:sp>
    </p:spTree>
    <p:extLst>
      <p:ext uri="{BB962C8B-B14F-4D97-AF65-F5344CB8AC3E}">
        <p14:creationId xmlns:p14="http://schemas.microsoft.com/office/powerpoint/2010/main" val="3697691616"/>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4BDB64-2AF8-42D4-96C8-B6B6F098993C}">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33BAED8-F9E7-4D41-86E9-333473F909FD}">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C66BDC7-24D2-4343-8D41-18F9C23F86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Healthcare office pitch deck</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IS CANCER PREVENTABLE? Insights from the Health Information National Trends Survey on What Influences Perceptions of Cancer</vt:lpstr>
      <vt:lpstr>Division of work</vt:lpstr>
      <vt:lpstr>Dataset overview</vt:lpstr>
      <vt:lpstr>SMART Questions</vt:lpstr>
      <vt:lpstr>PowerPoint Presentation</vt:lpstr>
      <vt:lpstr>Descriptive statistics</vt:lpstr>
      <vt:lpstr>PowerPoint Presentation</vt:lpstr>
      <vt:lpstr>Descriptive statistics</vt:lpstr>
      <vt:lpstr>Hypothesis  testing</vt:lpstr>
      <vt:lpstr>Hypothesis  testing</vt:lpstr>
      <vt:lpstr>Hypothesis  testing</vt:lpstr>
      <vt:lpstr>SMART Questions</vt:lpstr>
      <vt:lpstr>FEATURE SELECTION</vt:lpstr>
      <vt:lpstr>PowerPoint Presentation</vt:lpstr>
      <vt:lpstr>FEATURE SELECTION</vt:lpstr>
      <vt:lpstr>limitations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CANCER PREVENTABLE? Insights from the Health Information National Trends Survey on What Influences Perceptions of Cancer</dc:title>
  <dc:creator>Rachel Orey</dc:creator>
  <cp:revision>37</cp:revision>
  <dcterms:created xsi:type="dcterms:W3CDTF">2020-12-02T04:19:38Z</dcterms:created>
  <dcterms:modified xsi:type="dcterms:W3CDTF">2020-12-06T15:30:23Z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