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38331" y="129390"/>
            <a:ext cx="4507309" cy="6599218"/>
          </a:xfrm>
          <a:prstGeom prst="rect">
            <a:avLst/>
          </a:prstGeom>
        </p:spPr>
      </p:pic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948852" y="159147"/>
          <a:ext cx="7061835" cy="65189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02005"/>
                <a:gridCol w="6259830"/>
              </a:tblGrid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항목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내용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&lt;html&gt;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/>
                        <a:t>문서가 </a:t>
                      </a:r>
                      <a:r>
                        <a:rPr lang="en-US" altLang="ko-KR" sz="900"/>
                        <a:t>HTML </a:t>
                      </a:r>
                      <a:r>
                        <a:rPr lang="ko-KR" altLang="en-US" sz="900"/>
                        <a:t>언어를 사용하여 작성됨을 알림</a:t>
                      </a: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&lt;head&gt;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시작을 알리는 태그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web page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의 성격을 규정</a:t>
                      </a: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&lt;body&gt;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/>
                        <a:t>파일문서를 생행했을 때 화면에 보여지는 </a:t>
                      </a:r>
                      <a:r>
                        <a:rPr lang="en-US" altLang="ko-KR" sz="900"/>
                        <a:t>HTML </a:t>
                      </a:r>
                      <a:r>
                        <a:rPr lang="ko-KR" altLang="en-US" sz="900"/>
                        <a:t>문서의 본문 부분</a:t>
                      </a: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&lt;title&gt;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/>
                        <a:t>문서의 제목을 부여하는 태그로 웹 브라우져의 타이틀 바에 나타나는 제목 부분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책 표지의 제목과 같은 역할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&lt;meta&gt;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문서의 다양한 정보를 서버와 클라이언트에 제공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홈페이지 정보의 요약본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ko-KR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&lt;div&gt;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Division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약자로 레이아웃을 나누는데 쓰임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가상 레이아웃을 설계하는데 쓰이며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CSS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와 연동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ko-KR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&lt;a&gt;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Web page 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內 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link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를 걸이주는 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tag. &lt;a href=”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링크 주소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spc="0">
                          <a:solidFill>
                            <a:srgbClr val="ff0000"/>
                          </a:solidFill>
                          <a:effectLst/>
                        </a:rPr>
                        <a:t>target=”_blank”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 title=”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링크 사이트 설명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”&gt;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※붉은색은 새창으로 열기</a:t>
                      </a: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&lt;script&gt;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&lt;link&gt;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&lt;img&gt;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이미지 넣기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속성을 부여해야함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.(&lt;img src=”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이미지 주소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” width=”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이미지 크기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”&gt;;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unsplash.com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이미지 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free 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제공 업체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ko-KR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&lt;span&gt;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&lt;p&gt;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문단을 바꾸는 태그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 줄바꿈과 동시에 줄을 띤 것같은 효과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를 냄</a:t>
                      </a:r>
                      <a:endParaRPr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&lt;li&gt;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목차 만들기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(ul Tag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에 종속 되어 있음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ko-KR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&lt;ul&gt;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순서가 없는 목록으로 일반적인 나열을 말합니다.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(li Tag 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의 부모 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Tag 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역할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ko-KR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24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&lt;ol&gt;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ul Tag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와 모든 기능이 동일하고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문장 앞에 순번을 자동으로 넣어줌</a:t>
                      </a: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&lt;style&gt;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&lt;br&gt;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문단을 바꾸는 태그입니다. 줄바꿈의 역할 수행.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범위 한정 필요 없음 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&lt;/br&gt;</a:t>
                      </a:r>
                      <a:endParaRPr lang="en-US" altLang="ko-KR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&lt;h&gt;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표제 부분에 들어갈 말을 정의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 1~6까지 숫자를 사용하고 숫자가 커질수록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표제는 작아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짐</a:t>
                      </a: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 기본값 H4</a:t>
                      </a:r>
                      <a:endParaRPr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&lt;input&gt;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어떤 형태로 입력할 것인지를 정의</a:t>
                      </a: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&lt;form&gt;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&lt;nav&gt;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&lt;header&gt;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&lt;footer&gt;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&lt;iframe&gt;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&lt;strong&gt;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굵은 글씨를 나타내 주는 태그</a:t>
                      </a: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&lt;button&gt;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&lt;i&gt;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&lt;u&gt;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sz="900">
                          <a:solidFill>
                            <a:schemeClr val="dk1"/>
                          </a:solidFill>
                          <a:effectLst/>
                        </a:rPr>
                        <a:t>글자에 밑줄을 그어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줌</a:t>
                      </a:r>
                      <a:endParaRPr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239763" y="169543"/>
          <a:ext cx="7061835" cy="65189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02005"/>
                <a:gridCol w="6259830"/>
              </a:tblGrid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항목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내용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&lt;table&gt;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/>
                        <a:t>표 만들기 시작을 알리는 태그</a:t>
                      </a: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&lt;tr&gt;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table tag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에 종속 되어 있고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가로 축 표를 표현</a:t>
                      </a: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&lt;td&gt;</a:t>
                      </a:r>
                      <a:endParaRPr lang="en-US" altLang="ko-KR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table tag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에 종속 되어 있고</a:t>
                      </a:r>
                      <a:r>
                        <a:rPr lang="en-US" altLang="ko-KR" sz="90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900">
                          <a:solidFill>
                            <a:schemeClr val="dk1"/>
                          </a:solidFill>
                          <a:effectLst/>
                        </a:rPr>
                        <a:t> 세로 축 표를 표현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2478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64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buClr>
                          <a:schemeClr val="dk1"/>
                        </a:buClr>
                        <a:buNone/>
                        <a:defRPr/>
                      </a:pPr>
                      <a:endParaRPr lang="ko-KR" altLang="en-US" sz="900"/>
                    </a:p>
                  </a:txBody>
                  <a:tcPr marL="91440" marR="9144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7627116" y="273287"/>
            <a:ext cx="3627624" cy="17345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Web Page Source(Tag)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1. &lt;! doctype html&gt;: </a:t>
            </a:r>
            <a:r>
              <a:rPr lang="ko-KR" altLang="en-US"/>
              <a:t>관용적 표현</a:t>
            </a:r>
            <a:endParaRPr lang="ko-KR" altLang="en-US"/>
          </a:p>
          <a:p>
            <a:pPr>
              <a:defRPr/>
            </a:pPr>
            <a:r>
              <a:rPr lang="en-US" altLang="ko-KR"/>
              <a:t>2. &lt;html&gt;:</a:t>
            </a:r>
            <a:r>
              <a:rPr lang="ko-KR" altLang="en-US"/>
              <a:t> 전체를 아우르는 표현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&lt;head&gt;: web page</a:t>
            </a:r>
            <a:r>
              <a:rPr lang="ko-KR" altLang="en-US"/>
              <a:t>의 성격을 규정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&lt;body&gt;: </a:t>
            </a:r>
            <a:r>
              <a:rPr lang="ko-KR" altLang="en-US"/>
              <a:t>본문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02131" y="70448"/>
            <a:ext cx="5993869" cy="59855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buClr>
                <a:srgbClr val="000000"/>
              </a:buClr>
              <a:defRPr/>
            </a:pPr>
            <a:r>
              <a:rPr sz="900">
                <a:solidFill>
                  <a:schemeClr val="dk1"/>
                </a:solidFill>
                <a:effectLst/>
                <a:latin typeface="Arial"/>
                <a:ea typeface="굴림"/>
              </a:rPr>
              <a:t>1.</a:t>
            </a: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 &lt;HTML&gt;&lt;/HTML&gt; : HTML 로 작성되어 있다는 것을 알려줌.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2. &lt;HEAD&gt;&lt;/HEAD&gt; : Heading의 준말로 글의 머리말에 해당함.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3. &lt;BODY&gt;&lt;/BODY&gt; : 본문에 해당하는 부분.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4. &lt;TITLE&gt;&lt;/TITLE&gt; : 타이틀바에 새겨질 글자를 정의.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5. &lt;H1&gt;&lt;/H1&gt; : 표제 부분에 들어갈 말을 정의합니다. 1~6까지의 숫자를 사용하고 숫자 가 커질수록</a:t>
            </a:r>
            <a:br>
              <a:rPr xmlns:mc="http://schemas.openxmlformats.org/markup-compatibility/2006" xmlns:hp="http://schemas.haansoft.com/office/presentation/8.0" lang="ko-KR" altLang="en-US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</a:br>
            <a:r>
              <a:rPr xmlns:mc="http://schemas.openxmlformats.org/markup-compatibility/2006" xmlns:hp="http://schemas.haansoft.com/office/presentation/8.0" lang="ko-KR" altLang="en-US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                       </a:t>
            </a: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표제는 작아집니다. 기본값은 H4입니다.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6. &lt;P&gt; : 문단을 바꾸는 태그입니다. 줄바꿈과 동시에 줄을 띤 것같은 효과가 나타 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7. &lt;BR&gt; : 문단을 바꾸는 태그입니다. 줄바꿈의 역할 수행.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8. &lt;PRE&gt;&lt;/PRE&gt; : 여백이나 줄간격 등을 고정.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9. &lt;FONT SIZE=""&gt; &lt;/FONT&gt; : 글자의 크기 조절. 글씨 크기는 1~7이며 7이 가장 큰 크기입니다. </a:t>
            </a:r>
            <a:br>
              <a:rPr xmlns:mc="http://schemas.openxmlformats.org/markup-compatibility/2006" xmlns:hp="http://schemas.haansoft.com/office/presentation/8.0" lang="ko-KR" altLang="en-US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</a:br>
            <a:r>
              <a:rPr xmlns:mc="http://schemas.openxmlformats.org/markup-compatibility/2006" xmlns:hp="http://schemas.haansoft.com/office/presentation/8.0" lang="ko-KR" altLang="en-US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                                                  </a:t>
            </a: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기본값은 3입니다. 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10</a:t>
            </a:r>
            <a:r>
              <a:rPr xmlns:mc="http://schemas.openxmlformats.org/markup-compatibility/2006" xmlns:hp="http://schemas.haansoft.com/office/presentation/8.0" lang="en-US" altLang="ko-KR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.</a:t>
            </a: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 &lt;HR ALIGN= WIDTH= SIZE=&gt; : 입체적인 선을 그려줍니다. ALIGN은 선의 정렬을, WIDTH는 선의 </a:t>
            </a:r>
            <a:br>
              <a:rPr xmlns:mc="http://schemas.openxmlformats.org/markup-compatibility/2006" xmlns:hp="http://schemas.haansoft.com/office/presentation/8.0" lang="ko-KR" altLang="en-US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</a:br>
            <a:r>
              <a:rPr xmlns:mc="http://schemas.openxmlformats.org/markup-compatibility/2006" xmlns:hp="http://schemas.haansoft.com/office/presentation/8.0" lang="ko-KR" altLang="en-US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                                                         </a:t>
            </a: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폭을, SIZE는 선의 높이를 정해줍니다. 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11. &lt;IMG SRC= "" ISMAP&gt; : 이미지맵을 정의합니다.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12. &lt;MAP NAME=&gt; &lt;/MAP&gt; : 넷스케이프2.0에서 이미지맵을 정의. 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13. &lt;UL&gt;&lt;/UL&gt; : 순서가 없는 목록으로 일반적인 나열을 말합니다.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14.</a:t>
            </a:r>
            <a:r>
              <a:rPr xmlns:mc="http://schemas.openxmlformats.org/markup-compatibility/2006" xmlns:hp="http://schemas.haansoft.com/office/presentation/8.0" sz="900" b="1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 </a:t>
            </a: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&lt;OL&gt;&lt;/OL&gt; : 순서가 있는 목록으로 위에서부터 번호를 매깁니다.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15.</a:t>
            </a:r>
            <a:r>
              <a:rPr xmlns:mc="http://schemas.openxmlformats.org/markup-compatibility/2006" xmlns:hp="http://schemas.haansoft.com/office/presentation/8.0" lang="ko-KR" altLang="en-US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&lt;MENU&gt;&lt;/MENU&gt; : 메뉴 목록으로 그리길지 않은 문장의 열거에 사용합니다.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chemeClr val="dk1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16.</a:t>
            </a:r>
            <a:r>
              <a:rPr xmlns:mc="http://schemas.openxmlformats.org/markup-compatibility/2006" xmlns:hp="http://schemas.haansoft.com/office/presentation/8.0" lang="ko-KR" altLang="en-US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&lt;DIR&gt;&lt;</a:t>
            </a: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/DIR&gt; : 디렉토리 목록으로 메뉴 목록보다 짧은 문장을 나열합니다,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17. &lt;DL&gt;&lt;/DL&gt; : 정의 목록 태그입니다. &lt;LI&gt;가 아닌 &lt;DT&gt;와 &lt;DD&gt;를 사용합니다.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18. &lt;CENTER&gt; &lt;/CENTER&gt; : 전체 문장을 가운데로 정렬시켜 줍니다.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19. &lt;BLOCKQUOTE&gt; &lt;/BLOCKQUOTE&gt; : 문장 내에서 인용을 할 경우 들여쓰기를 한 후 인용구로 처리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20. &lt;STRONG&gt;&lt;/STRONG&gt; : 굵은 글씨를 나타내 주는 태그입니다.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21. &lt;B&gt;&lt;/B&gt; : 굵은 글씨를 나타내 주는 태그입니다.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22. &lt;EM&gt;&lt;/EM&gt; : 이탤릭체의 글씨를 나타내 주는 태그입니다.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23. &lt;I&gt;&lt;/I&gt; : 이탤릭체의 글씨를 나타내 주는 태그입니다.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24. &lt;KBD&gt;&lt;/KBD&gt;  : 타자기체의 글씨를 나타내 주는 태그입니다.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25. &lt;CODE&gt;&lt;/CODE&gt; : 타자기체의 글씨를 나타내 주는 태그입니다.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26. &lt;TT&gt;&lt;/TT&gt;   : 타자기체의 글씨를 나타내 주는 태그입니다.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27. &lt;BODY&gt; &lt;BODY BACKGROUND=""&gt; : 배경 이미지를 띄워줍니다.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28. &lt;BODY BGCOLOR=""&gt; : 배경 색깔을 지정해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29. &lt;DFN&gt;&lt;/DFN&gt; : 정의되어지는 단어에 대한 것을 말합니다.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30. &lt;CITE&gt;&lt;/CITE&gt; : 책이나 사진 등의 제목을 말할 때 쓰입니다.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31. &lt;SAMP&gt;&lt;/SAMP&gt; : 컴퓨터상에 메시지를 나탈낼 때 쓰입니다.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32. &lt;VAR&gt;&lt;/VAR&gt; : 이탤릭체로 표현됩니다.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33. &lt;SUB&gt;&lt;/SUB&gt; : 첨자에 관한 태그입니다.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34. &lt;SUP&gt;&lt;/SUP&gt; : 윗첨자를 나타냅니다.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35. &lt;BASEPOINT&gt; &lt;BASEPOINT&gt; : 기본적으로 미리 약속된 크기를 다시 정할 때 사용합니다.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36. &lt;BLINK&gt;&lt;/BLINK&gt; : 글자를 깜박이게 해줍니다.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37. &lt;U&gt;&lt;/U&gt; : 글자에 밑줄을 그어줍니다.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38. &lt;A HREF=""&gt;&lt;/A&gt; : 다른 홈페이지와 연결시켜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39. &lt;A NAME=""&gt;&lt;/A&gt; : 자신의 홈페이지 내에서 연결해 줍니다.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40. &lt;ADDRESS&gt; &lt;/ADDRESS&gt; : 주소에 대한 정의를 내려줍니다.</a:t>
            </a:r>
            <a:r>
              <a:rPr xmlns:mc="http://schemas.openxmlformats.org/markup-compatibility/2006" xmlns:hp="http://schemas.haansoft.com/office/presentation/8.0" lang="en-US" altLang="ko-KR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*</a:t>
            </a:r>
            <a:endParaRPr xmlns:mc="http://schemas.openxmlformats.org/markup-compatibility/2006" xmlns:hp="http://schemas.haansoft.com/office/presentation/8.0" lang="en-US" altLang="ko-KR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5" name=""/>
          <p:cNvSpPr/>
          <p:nvPr/>
        </p:nvSpPr>
        <p:spPr>
          <a:xfrm>
            <a:off x="6096000" y="70447"/>
            <a:ext cx="5904852" cy="63951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41. &lt;MAILTO&gt; &lt;A HREF="MAILTO"&gt; : 편지쓰기 창을 띄워 줍니다.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42. &lt;BODY TEXT= ""&gt;&lt;/BODY&gt; : 글자색을 지정합니다.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43. &lt;BODY LINK= ""&gt;&lt;/BODY&gt; : 하이퍼링크의 색을 지정합니다.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44. &lt;BODY VLINK= ""&gt;&lt;/BODY&gt; : 한 번 누른적이 있는 하이퍼링크의 색을 지정합니다.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45. &lt;BODY ALINK= ""&gt;&lt;/BODY&gt; : 누르고 있는 동안의 색을 지정합니다.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46. &lt;TABLE&gt; &lt;TABLE BORDER&gt; &lt;/TABLE&gt; : 표의 전체 형식을 나타냅니다.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47. &lt;TR&gt;&lt;TD&gt;&lt;/TD&gt;&lt;/TR&gt; : 표 내부에 들어갈 형식을 정의합니다.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48. &lt;TD&gt; &lt;TD COLSPAN=""&gt; : 가로칸을 n만큼 합쳐줍니다.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49. &lt;TD ROWSPAN=""&gt; : 세로칸을 n만큼 합쳐줍니다.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50. &lt;TD ALIGN=&gt; : 표안의 좌우 정렬 방식을 정의합니다.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51. &lt;TD VALIGN=&gt; : 표안의 상하 정렬 방식을 정의합니다.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52. &lt;NOBR&gt;&lt;/NOBR&gt; : 화면 크기에 따라 문단이 바뀌는 것을 방지합니다.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53. &lt;WBR&gt;&lt;/WBR&gt; : 위의 태그 안에서 문단을 바꿀 때 사용합니다.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54. &lt;FORM&gt;&lt;/FORM&gt; : 양식을 정의합니다.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55. &lt;FORM METHOD="" ACTION=""&gt; : 양식의 방법을 정의합니다.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56. &lt;TEXTAREA&gt; &lt;TEXTAREA NAME="" ROWS=""&gt; : 글틀 상자를 정의합니다.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57. &lt;EMBED&gt; &lt;EMBED&gt;&lt;/EMBED&gt; : 멀티미디어 링크 테그 입니다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58. &lt;INPUT&gt; &lt;INPUT TYPE=""&gt; : 어떤 형태로 입력할 것인지를 정의합니다.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59. &lt;INPUT TYPE="RADIO"&gt; : 라디오 단추를 만들어줍니다.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60. &lt;INPUT TYPE= "CHECKBOX"&gt; : 체크 상자를 만들어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61. &lt;INPUT TYPE= "SUBMIT"&gt; : 제출 버튼을 만들어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62. &lt;INPUT TYPE="RESET"&gt; : 취소 버튼을 만들어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63. &lt;SELECT&gt; &lt;SELECT NAME=""&gt; : 선택 사항 상자를 만들어 줍니다.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64. &lt;FRAMESET&gt; &lt;/FRAMESET&gt; : 창의 기본 틀을 지정합니다.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65. &lt;FRAMESET ROW= ""&gt; : 위 아래로 나눠줍니다.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66. &lt;FRAMESET COLS= ""&gt; : 좌우로 나눠줍니다.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67. &lt;FRAME&gt; &lt;FRAME SRC="" MARGINWIDTH=""&gt; : 창에 들어갈 좌우 여백을 정의합니다.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68. &lt;FRAME SRC="" MARGINHEIGHT=""&gt; : 창에 들어갈 상하 여백을 정의합니다.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69. &lt;FRAME SCROLLING= "&gt; : 스크롤바를 설정해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70. &lt;NOFRAMES&gt; &lt;/NOFRAMES&gt; : 프레임이 안보이게 해줍니다.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71. &lt;IMG&gt; &lt;IMG SRC=""&gt; : 이미지를 정의해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72. &lt;IMG SRC="" ALIGN=&gt; : 이미지의 정렬 상태를 나타내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73. &lt;IMG SRC="" WIDTH="" HEIGHT=""&gt; : 이미지의 크기를 조절해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74. &lt;IMG SRC="" LOWSRC=""&gt; : 이미지를 JPEG파일로 나타내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75. &lt;IMG SRC="" VSPACE="" HSPACE=""&gt; : 이미지의 여백을 조절해 줍니다.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76. &lt;IMG SRC="" BORDER=""&gt; : 이미지의 태두리선을 조절합니다.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77. &lt;IMG SRC="" ALT=""&gt; : 이미지가 전송되지 않았을 경우에 글자로 대처해 줍니다. 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78. &lt;marquee&gt; &lt;marquee&gt;&lt;/marquee&gt; : 문장이나 글자를 좌, 우 또는 위 아래 로 움직이게 합니다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79. &lt;meta&gt; : 문서의 다양한 정보를 서버와 클라이언트에 제공한다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80. &lt;iframe&gt; : 브라우저에 나타나는 html 문서를 자유로운 위치에 새로운창으로 생성한다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81. &lt;col&gt;  : 테이블의 각 칸의 속성을 일괄적으로 지정한다.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82. &lt;applet&gt; 자바 애플릿 을 html에 삽입할때 사용한다.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83. &lt;small&gt; 글자를 다른글자보다 상대적으로 작게 나타낸다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84. &lt;del&gt; : 글자에 밑줄을 그을 때 사용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85. &lt;ins&gt; : 글자에 밑줄을 그을 때 사용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9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86. &lt;listing&gt; : &lt;pre&gt;&lt;xmp&gt; 등과 비슷한 기능을 한다</a:t>
            </a:r>
            <a:endParaRPr xmlns:mc="http://schemas.openxmlformats.org/markup-compatibility/2006" xmlns:hp="http://schemas.haansoft.com/office/presentation/8.0" sz="9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925</ep:Words>
  <ep:PresentationFormat>화면 슬라이드 쇼(4:3)</ep:PresentationFormat>
  <ep:Paragraphs>91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2020-06-22T05:27:56.566</dcterms:created>
  <dc:creator>user</dc:creator>
  <cp:lastModifiedBy>user</cp:lastModifiedBy>
  <dcterms:modified xsi:type="dcterms:W3CDTF">2020-06-27T14:11:00.629</dcterms:modified>
  <cp:revision>27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