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61" r:id="rId7"/>
    <p:sldId id="257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F2F"/>
    <a:srgbClr val="E0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</c:spPr>
          </c:dPt>
          <c:cat>
            <c:strRef>
              <c:f>Лист1!$A$2:$A$6</c:f>
              <c:strCache>
                <c:ptCount val="5"/>
                <c:pt idx="0">
                  <c:v>Английский</c:v>
                </c:pt>
                <c:pt idx="1">
                  <c:v>Китайский</c:v>
                </c:pt>
                <c:pt idx="2">
                  <c:v>Хинди</c:v>
                </c:pt>
                <c:pt idx="3">
                  <c:v>Испанский</c:v>
                </c:pt>
                <c:pt idx="4">
                  <c:v>Французский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1132</c:v>
                </c:pt>
                <c:pt idx="1">
                  <c:v>1117</c:v>
                </c:pt>
                <c:pt idx="2">
                  <c:v>615</c:v>
                </c:pt>
                <c:pt idx="3">
                  <c:v>534</c:v>
                </c:pt>
                <c:pt idx="4">
                  <c:v>280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814720"/>
        <c:axId val="112820608"/>
      </c:barChart>
      <c:catAx>
        <c:axId val="1128147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aseline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</a:defRPr>
            </a:pPr>
            <a:endParaRPr lang="ru-RU"/>
          </a:p>
        </c:txPr>
        <c:crossAx val="112820608"/>
        <c:crosses val="autoZero"/>
        <c:auto val="1"/>
        <c:lblAlgn val="ctr"/>
        <c:lblOffset val="100"/>
        <c:noMultiLvlLbl val="0"/>
      </c:catAx>
      <c:valAx>
        <c:axId val="112820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marL="0" indent="0" algn="l" defTabSz="914400" rtl="0" eaLnBrk="1" latinLnBrk="0" hangingPunct="1">
                  <a:spcBef>
                    <a:spcPct val="20000"/>
                  </a:spcBef>
                  <a:buFont typeface="+mj-lt"/>
                  <a:buNone/>
                  <a:defRPr lang="ru-RU" sz="1800" kern="1200" dirty="0">
                    <a:solidFill>
                      <a:schemeClr val="tx2">
                        <a:lumMod val="50000"/>
                      </a:schemeClr>
                    </a:solidFill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defRPr>
                </a:pPr>
                <a:r>
                  <a:rPr lang="ru-RU" sz="1050" kern="1200" dirty="0" smtClean="0">
                    <a:solidFill>
                      <a:schemeClr val="tx2">
                        <a:lumMod val="50000"/>
                      </a:schemeClr>
                    </a:solidFill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rPr>
                  <a:t>Количество говорящих на языке</a:t>
                </a:r>
                <a:endParaRPr lang="ru-RU" sz="1050" kern="1200" dirty="0">
                  <a:solidFill>
                    <a:schemeClr val="tx2">
                      <a:lumMod val="50000"/>
                    </a:schemeClr>
                  </a:solidFill>
                  <a:latin typeface="Malgun Gothic Semilight" panose="020B0502040204020203" pitchFamily="34" charset="-128"/>
                  <a:ea typeface="Malgun Gothic Semilight" panose="020B0502040204020203" pitchFamily="34" charset="-128"/>
                  <a:cs typeface="Malgun Gothic Semilight" panose="020B0502040204020203" pitchFamily="34" charset="-128"/>
                </a:endParaRPr>
              </a:p>
            </c:rich>
          </c:tx>
          <c:layout>
            <c:manualLayout>
              <c:xMode val="edge"/>
              <c:yMode val="edge"/>
              <c:x val="3.5993733122623565E-3"/>
              <c:y val="1.9092611872680153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>
              <a:defRPr lang="ru-RU" sz="1600" b="0" i="0" u="none" strike="noStrike" kern="1200" baseline="0">
                <a:solidFill>
                  <a:srgbClr val="1F497D">
                    <a:lumMod val="50000"/>
                  </a:srgbClr>
                </a:solidFill>
                <a:latin typeface="Malgun Gothic Semilight" panose="020B0502040204020203" pitchFamily="34" charset="-128"/>
                <a:ea typeface="+mn-ea"/>
                <a:cs typeface="+mn-cs"/>
              </a:defRPr>
            </a:pPr>
            <a:endParaRPr lang="ru-RU"/>
          </a:p>
        </c:txPr>
        <c:crossAx val="112814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0.42857</cdr:x>
      <cdr:y>0.30387</cdr:y>
    </cdr:from>
    <cdr:to>
      <cdr:x>0.68773</cdr:x>
      <cdr:y>0.57949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12168" y="100811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EC8-791B-4FD1-A516-AC02D9815A94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8B28-A47C-4DF5-B221-B840DBC29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41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EC8-791B-4FD1-A516-AC02D9815A94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8B28-A47C-4DF5-B221-B840DBC29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92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EC8-791B-4FD1-A516-AC02D9815A94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8B28-A47C-4DF5-B221-B840DBC29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3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EC8-791B-4FD1-A516-AC02D9815A94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8B28-A47C-4DF5-B221-B840DBC29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EC8-791B-4FD1-A516-AC02D9815A94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8B28-A47C-4DF5-B221-B840DBC29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73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EC8-791B-4FD1-A516-AC02D9815A94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8B28-A47C-4DF5-B221-B840DBC29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00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EC8-791B-4FD1-A516-AC02D9815A94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8B28-A47C-4DF5-B221-B840DBC29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21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EC8-791B-4FD1-A516-AC02D9815A94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8B28-A47C-4DF5-B221-B840DBC29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9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EC8-791B-4FD1-A516-AC02D9815A94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8B28-A47C-4DF5-B221-B840DBC29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87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EC8-791B-4FD1-A516-AC02D9815A94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8B28-A47C-4DF5-B221-B840DBC29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09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EC8-791B-4FD1-A516-AC02D9815A94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8B28-A47C-4DF5-B221-B840DBC29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74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BEC8-791B-4FD1-A516-AC02D9815A94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78B28-A47C-4DF5-B221-B840DBC29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91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83768" y="2590624"/>
            <a:ext cx="6660232" cy="15841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67744" y="2715766"/>
            <a:ext cx="68126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4000" dirty="0" err="1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WORDiki</a:t>
            </a:r>
            <a:endParaRPr lang="ru-RU" sz="4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Вольвач Дарья Олеговна, 10 </a:t>
            </a:r>
            <a:r>
              <a:rPr lang="ru-RU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класс</a:t>
            </a:r>
            <a:br>
              <a:rPr lang="ru-RU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ru-RU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Научный руководитель проекта: </a:t>
            </a:r>
            <a:r>
              <a:rPr lang="ru-RU" dirty="0" err="1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Гунер</a:t>
            </a:r>
            <a:r>
              <a:rPr lang="ru-RU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Михаил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96983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Актуальность</a:t>
            </a: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41977276"/>
              </p:ext>
            </p:extLst>
          </p:nvPr>
        </p:nvGraphicFramePr>
        <p:xfrm>
          <a:off x="93727" y="1707654"/>
          <a:ext cx="3528392" cy="3317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Файл:IELTSandEnglish Tests Compare.png — Википедия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75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19" y="1779662"/>
            <a:ext cx="543230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Lingualeo на ICT.Mosc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64" y="1737237"/>
            <a:ext cx="972736" cy="5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Решения</a:t>
            </a:r>
          </a:p>
        </p:txBody>
      </p:sp>
      <p:pic>
        <p:nvPicPr>
          <p:cNvPr id="2050" name="Picture 2" descr="File:Duolingo logo (2019)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4" y="1970393"/>
            <a:ext cx="1384017" cy="32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wnload Netflix Logo in SVG Vector or PNG File Format - Logo.w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44" y="2479740"/>
            <a:ext cx="2031375" cy="13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 Store: Учи языки с Memris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14662" r="29408" b="10409"/>
          <a:stretch/>
        </p:blipFill>
        <p:spPr bwMode="auto">
          <a:xfrm>
            <a:off x="3524893" y="2349982"/>
            <a:ext cx="597552" cy="59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le:Quizlet Logo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69" y="2450000"/>
            <a:ext cx="1475545" cy="32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talki - Wikiped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90" y="2387436"/>
            <a:ext cx="846306" cy="5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uzzle English — Википеди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82" y="2903883"/>
            <a:ext cx="818340" cy="50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edia Assets | Grammarl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60" y="3536646"/>
            <a:ext cx="1656184" cy="38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Anki Logo in SVG Vector or PNG File Format - Logo.wine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6" t="24795" r="9522" b="24794"/>
          <a:stretch/>
        </p:blipFill>
        <p:spPr bwMode="auto">
          <a:xfrm>
            <a:off x="2222508" y="3517462"/>
            <a:ext cx="1035516" cy="42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ops: Learn 41 new languages – Apps on Google Play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51" y="3467800"/>
            <a:ext cx="456636" cy="45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lloTalk - Talk to the Worl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44" y="2022718"/>
            <a:ext cx="1209923" cy="2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ruggles and Successes in Language Learning — [App Review]—Beelinguapp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2" r="24419"/>
          <a:stretch/>
        </p:blipFill>
        <p:spPr bwMode="auto">
          <a:xfrm>
            <a:off x="3516743" y="2972033"/>
            <a:ext cx="613852" cy="4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rops on Twitter: &quot;We're doing our part by providing you with four  indigenous languages in the app: Ainu, Hawaiian, Maori, and Samoan. Open  the app today to start learning one of thes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718" y="933135"/>
            <a:ext cx="2857162" cy="33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 вправо 2"/>
          <p:cNvSpPr/>
          <p:nvPr/>
        </p:nvSpPr>
        <p:spPr>
          <a:xfrm>
            <a:off x="4427984" y="2654971"/>
            <a:ext cx="1152128" cy="348827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275606"/>
            <a:ext cx="4231896" cy="3168352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842718" y="745281"/>
            <a:ext cx="3033186" cy="3626670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1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83518"/>
            <a:ext cx="8229600" cy="4111105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Цель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Создание приложения для изучения английского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языка,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адаптированного под интересы пользователя</a:t>
            </a:r>
            <a:r>
              <a:rPr lang="ru-RU" sz="1800" dirty="0" smtClean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>
              <a:buNone/>
            </a:pPr>
            <a:endParaRPr lang="ru-RU" sz="1800" dirty="0">
              <a:solidFill>
                <a:schemeClr val="tx2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Задачи</a:t>
            </a:r>
          </a:p>
          <a:p>
            <a:pPr>
              <a:buFont typeface="+mj-lt"/>
              <a:buAutoNum type="arabicPeriod"/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Создание </a:t>
            </a:r>
            <a:r>
              <a:rPr lang="ru-RU" sz="1800" dirty="0" err="1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Desktop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-приложения для изучения английского </a:t>
            </a:r>
            <a:r>
              <a:rPr lang="ru-RU" sz="1800" dirty="0" smtClean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языка.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Создание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алгоритма подбора интересных тем и слов для </a:t>
            </a:r>
            <a:r>
              <a:rPr lang="ru-RU" sz="1800" dirty="0" smtClean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пользователя.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Создание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алгоритма повторения </a:t>
            </a:r>
            <a:r>
              <a:rPr lang="ru-RU" sz="1800" dirty="0" smtClean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слов для закрепления пройденного материала.</a:t>
            </a:r>
            <a:endParaRPr lang="ru-RU" sz="1800" dirty="0">
              <a:solidFill>
                <a:schemeClr val="tx2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68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473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Структурная схема проекта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966732"/>
            <a:ext cx="316835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GUI</a:t>
            </a:r>
            <a:endParaRPr lang="ru-RU" dirty="0">
              <a:solidFill>
                <a:schemeClr val="tx2">
                  <a:lumMod val="50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21099" y="2849442"/>
            <a:ext cx="1586805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Грамматика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9" y="2849442"/>
            <a:ext cx="155507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Лексика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1091" y="4177065"/>
            <a:ext cx="1972238" cy="756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Заучивание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417111" y="4166527"/>
            <a:ext cx="1974869" cy="756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Подбор лексики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пользователем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851920" y="2849441"/>
            <a:ext cx="2448272" cy="720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Скрипт для анализа истории браузера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788024" y="4177065"/>
            <a:ext cx="3024336" cy="762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Подбор близких слов моделью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Word2Vec</a:t>
            </a:r>
            <a:endParaRPr lang="ru-RU" dirty="0">
              <a:solidFill>
                <a:schemeClr val="tx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2" name="Прямая со стрелкой 11"/>
          <p:cNvCxnSpPr>
            <a:stCxn id="4" idx="2"/>
            <a:endCxn id="6" idx="0"/>
          </p:cNvCxnSpPr>
          <p:nvPr/>
        </p:nvCxnSpPr>
        <p:spPr>
          <a:xfrm flipH="1">
            <a:off x="1101067" y="1974844"/>
            <a:ext cx="950653" cy="874598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2"/>
            <a:endCxn id="5" idx="0"/>
          </p:cNvCxnSpPr>
          <p:nvPr/>
        </p:nvCxnSpPr>
        <p:spPr>
          <a:xfrm>
            <a:off x="2051720" y="1974844"/>
            <a:ext cx="862782" cy="874598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6" idx="2"/>
            <a:endCxn id="8" idx="0"/>
          </p:cNvCxnSpPr>
          <p:nvPr/>
        </p:nvCxnSpPr>
        <p:spPr>
          <a:xfrm>
            <a:off x="1101067" y="3569522"/>
            <a:ext cx="2303479" cy="597005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7" idx="0"/>
          </p:cNvCxnSpPr>
          <p:nvPr/>
        </p:nvCxnSpPr>
        <p:spPr>
          <a:xfrm>
            <a:off x="1101067" y="3569522"/>
            <a:ext cx="56143" cy="607543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4" idx="0"/>
            <a:endCxn id="11" idx="2"/>
          </p:cNvCxnSpPr>
          <p:nvPr/>
        </p:nvCxnSpPr>
        <p:spPr>
          <a:xfrm flipH="1" flipV="1">
            <a:off x="6732240" y="1974844"/>
            <a:ext cx="1047278" cy="874596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1" idx="2"/>
            <a:endCxn id="9" idx="0"/>
          </p:cNvCxnSpPr>
          <p:nvPr/>
        </p:nvCxnSpPr>
        <p:spPr>
          <a:xfrm flipH="1">
            <a:off x="5076056" y="1974844"/>
            <a:ext cx="1656184" cy="874597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6444208" y="2849440"/>
            <a:ext cx="2670619" cy="720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Алгоритм создания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ежедневного «пакета»</a:t>
            </a:r>
            <a:endParaRPr lang="ru-RU" dirty="0">
              <a:solidFill>
                <a:schemeClr val="tx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74" name="Прямая со стрелкой 73"/>
          <p:cNvCxnSpPr>
            <a:stCxn id="4" idx="3"/>
            <a:endCxn id="11" idx="1"/>
          </p:cNvCxnSpPr>
          <p:nvPr/>
        </p:nvCxnSpPr>
        <p:spPr>
          <a:xfrm>
            <a:off x="3635896" y="1470788"/>
            <a:ext cx="1512168" cy="0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" idx="2"/>
            <a:endCxn id="10" idx="0"/>
          </p:cNvCxnSpPr>
          <p:nvPr/>
        </p:nvCxnSpPr>
        <p:spPr>
          <a:xfrm>
            <a:off x="5076056" y="3569522"/>
            <a:ext cx="1224136" cy="607543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0" idx="0"/>
            <a:endCxn id="64" idx="2"/>
          </p:cNvCxnSpPr>
          <p:nvPr/>
        </p:nvCxnSpPr>
        <p:spPr>
          <a:xfrm flipV="1">
            <a:off x="6300192" y="3569521"/>
            <a:ext cx="1479326" cy="607544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148064" y="966732"/>
            <a:ext cx="316835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Backend</a:t>
            </a:r>
            <a:endParaRPr lang="ru-RU" dirty="0">
              <a:solidFill>
                <a:schemeClr val="tx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5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668" y="7877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Приложение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80"/>
          <a:stretch/>
        </p:blipFill>
        <p:spPr bwMode="auto">
          <a:xfrm>
            <a:off x="4747772" y="339502"/>
            <a:ext cx="4223894" cy="258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Как Python выполняет программы - IDЕЯ | Техноблог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01" y="124577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 any winforms application for you by Carlos_198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1" t="28057" r="18881" b="35972"/>
          <a:stretch/>
        </p:blipFill>
        <p:spPr bwMode="auto">
          <a:xfrm>
            <a:off x="367148" y="3363838"/>
            <a:ext cx="3422853" cy="135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 Sharp (programming language)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326" y="1204405"/>
            <a:ext cx="1267362" cy="139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00" y="2859782"/>
            <a:ext cx="1800200" cy="56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GitHub - RaRe-Technologies/gensim: Topic Modelling for Huma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8" y="2629075"/>
            <a:ext cx="1734064" cy="86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"/>
          <a:stretch/>
        </p:blipFill>
        <p:spPr bwMode="auto">
          <a:xfrm>
            <a:off x="4067943" y="2147635"/>
            <a:ext cx="4297491" cy="261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6515" y="938565"/>
            <a:ext cx="3834415" cy="3865433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5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5400600" cy="1059582"/>
          </a:xfrm>
        </p:spPr>
        <p:txBody>
          <a:bodyPr>
            <a:noAutofit/>
          </a:bodyPr>
          <a:lstStyle/>
          <a:p>
            <a:pPr algn="l"/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Дальнейшее 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развитие и партнерство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03598"/>
            <a:ext cx="576064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>
              <a:buFont typeface="+mj-lt"/>
              <a:buAutoNum type="arabicPeriod"/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Разработка алгоритма генерации изображений для пользователя по словесному описанию.</a:t>
            </a:r>
          </a:p>
          <a:p>
            <a:pPr>
              <a:buFont typeface="+mj-lt"/>
              <a:buAutoNum type="arabicPeriod"/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Разработка алгоритма подбора интересных тем и слов на основе профилей других пользователей.</a:t>
            </a:r>
          </a:p>
          <a:p>
            <a:pPr>
              <a:buFont typeface="+mj-lt"/>
              <a:buAutoNum type="arabicPeriod"/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Разработка сайта.</a:t>
            </a:r>
          </a:p>
          <a:p>
            <a:pPr>
              <a:buFont typeface="+mj-lt"/>
              <a:buAutoNum type="arabicPeriod"/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Разработка  мобильного приложения.</a:t>
            </a:r>
          </a:p>
          <a:p>
            <a:endParaRPr lang="ru-RU" dirty="0"/>
          </a:p>
        </p:txBody>
      </p:sp>
      <p:pic>
        <p:nvPicPr>
          <p:cNvPr id="1026" name="Picture 2" descr="C:\Users\Daria\Downloads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62753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400781" y="26437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Контакты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vikei.fafg@yandex.ru</a:t>
            </a:r>
          </a:p>
        </p:txBody>
      </p:sp>
      <p:pic>
        <p:nvPicPr>
          <p:cNvPr id="6" name="Picture 4" descr="Puzzle English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7894"/>
            <a:ext cx="1304788" cy="80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Компания Яндекс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21" b="30763"/>
          <a:stretch/>
        </p:blipFill>
        <p:spPr bwMode="auto">
          <a:xfrm>
            <a:off x="2051720" y="3939902"/>
            <a:ext cx="2021210" cy="76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07504" y="3579861"/>
            <a:ext cx="4231896" cy="1296145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117</Words>
  <Application>Microsoft Office PowerPoint</Application>
  <PresentationFormat>Экран (16:9)</PresentationFormat>
  <Paragraphs>32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Актуальность</vt:lpstr>
      <vt:lpstr>Решения</vt:lpstr>
      <vt:lpstr>Презентация PowerPoint</vt:lpstr>
      <vt:lpstr>Структурная схема проекта</vt:lpstr>
      <vt:lpstr>Приложение</vt:lpstr>
      <vt:lpstr>Дальнейшее развитие и партнерство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WORDiki</dc:title>
  <dc:creator>Пользователь Windows</dc:creator>
  <cp:lastModifiedBy>Пользователь Windows</cp:lastModifiedBy>
  <cp:revision>33</cp:revision>
  <dcterms:created xsi:type="dcterms:W3CDTF">2020-11-11T15:15:13Z</dcterms:created>
  <dcterms:modified xsi:type="dcterms:W3CDTF">2020-11-15T01:13:22Z</dcterms:modified>
</cp:coreProperties>
</file>