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Quicksan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Kim Lam"/>
  <p:cmAuthor clrIdx="1" id="1" initials="" lastIdx="1" name="Chan-Jin Chu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Quicksand-bold.fntdata"/><Relationship Id="rId27" Type="http://schemas.openxmlformats.org/officeDocument/2006/relationships/font" Target="fonts/Quicksa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2-25T20:35:05.275">
    <p:pos x="6000" y="0"/>
    <p:text>Can probably cut this slide if CJ wants the presentation to be more concise</p:text>
  </p:cm>
  <p:cm authorId="1" idx="1" dt="2022-02-25T20:33:29.090">
    <p:pos x="6000" y="0"/>
    <p:text>Please keep. You can just skip the slide.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3-10T21:03:13.937">
    <p:pos x="6000" y="0"/>
    <p:text>Original slide if we want to keep it for something else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99b149371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99b14937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5ed7e4407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15ed7e4407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u="sng"/>
              <a:t>Procrastination:</a:t>
            </a:r>
            <a:r>
              <a:rPr lang="en"/>
              <a:t> Visual Learners least likely to b/c they visually need to see progress, while Tactile Learners most likely too b/c they multitask alot and have a short attention span so can forget about things. </a:t>
            </a:r>
            <a:endParaRPr/>
          </a:p>
          <a:p>
            <a:pPr indent="0" lvl="0" marL="0" rtl="0" algn="l">
              <a:lnSpc>
                <a:spcPct val="100000"/>
              </a:lnSpc>
              <a:spcBef>
                <a:spcPts val="0"/>
              </a:spcBef>
              <a:spcAft>
                <a:spcPts val="0"/>
              </a:spcAft>
              <a:buSzPts val="1400"/>
              <a:buNone/>
            </a:pPr>
            <a:r>
              <a:rPr lang="en" u="sng"/>
              <a:t>Online:</a:t>
            </a:r>
            <a:r>
              <a:rPr lang="en"/>
              <a:t> Visual and Auditory Learners are favored in online courses (due to use of basic lecturing with slides and speaking), Tactile learners struggle b/c no hands on elements </a:t>
            </a:r>
            <a:endParaRPr/>
          </a:p>
          <a:p>
            <a:pPr indent="0" lvl="0" marL="0" rtl="0" algn="l">
              <a:lnSpc>
                <a:spcPct val="100000"/>
              </a:lnSpc>
              <a:spcBef>
                <a:spcPts val="0"/>
              </a:spcBef>
              <a:spcAft>
                <a:spcPts val="0"/>
              </a:spcAft>
              <a:buSzPts val="1400"/>
              <a:buNone/>
            </a:pPr>
            <a:r>
              <a:rPr lang="en" u="sng"/>
              <a:t>Group Work:</a:t>
            </a:r>
            <a:r>
              <a:rPr lang="en"/>
              <a:t> Auditory Learners are best in groups b/c of the vocal discussion format while Visual Learners tend to avoid group work b/c of the loud environment and lack of visual aids (they get distracted)</a:t>
            </a:r>
            <a:endParaRPr/>
          </a:p>
          <a:p>
            <a:pPr indent="0" lvl="0" marL="0" rtl="0" algn="l">
              <a:lnSpc>
                <a:spcPct val="100000"/>
              </a:lnSpc>
              <a:spcBef>
                <a:spcPts val="0"/>
              </a:spcBef>
              <a:spcAft>
                <a:spcPts val="0"/>
              </a:spcAft>
              <a:buSzPts val="1400"/>
              <a:buNone/>
            </a:pPr>
            <a:r>
              <a:rPr lang="en" u="sng"/>
              <a:t>Attention Span:</a:t>
            </a:r>
            <a:r>
              <a:rPr lang="en"/>
              <a:t> Tactiles usually have the worst attention span, hard to find a correlation between the </a:t>
            </a:r>
            <a:r>
              <a:rPr lang="en"/>
              <a:t>highest attention span b/c it really depends on the location and assignment/task that requires the attention.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99b149371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99b14937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99b149371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99b14937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99b149371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99b14937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99b149371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99b14937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99b149371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99b14937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3ecf4dd7a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13ecf4dd7a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99b149371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99b14937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99b149371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99b14937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3ecf4dd7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13ecf4dd7a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ed7e440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15ed7e4407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5ed7e440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15ed7e440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99b149371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99b14937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99b14937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99b14937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4bb4d7ba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14bb4d7ba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876425"/>
            <a:ext cx="6680400" cy="15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cxnSp>
        <p:nvCxnSpPr>
          <p:cNvPr id="11" name="Google Shape;11;p2"/>
          <p:cNvCxnSpPr>
            <a:stCxn id="12" idx="4"/>
          </p:cNvCxnSpPr>
          <p:nvPr/>
        </p:nvCxnSpPr>
        <p:spPr>
          <a:xfrm>
            <a:off x="903750" y="3563700"/>
            <a:ext cx="0" cy="3294300"/>
          </a:xfrm>
          <a:prstGeom prst="straightConnector1">
            <a:avLst/>
          </a:prstGeom>
          <a:noFill/>
          <a:ln cap="flat" cmpd="sng" w="9525">
            <a:solidFill>
              <a:srgbClr val="999FA9"/>
            </a:solidFill>
            <a:prstDash val="solid"/>
            <a:round/>
            <a:headEnd len="sm" w="sm" type="none"/>
            <a:tailEnd len="sm" w="sm" type="none"/>
          </a:ln>
        </p:spPr>
      </p:cxnSp>
      <p:sp>
        <p:nvSpPr>
          <p:cNvPr id="12" name="Google Shape;12;p2"/>
          <p:cNvSpPr/>
          <p:nvPr/>
        </p:nvSpPr>
        <p:spPr>
          <a:xfrm>
            <a:off x="769050" y="3294300"/>
            <a:ext cx="269400" cy="2694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11"/>
          <p:cNvSpPr txBox="1"/>
          <p:nvPr>
            <p:ph idx="1" type="body"/>
          </p:nvPr>
        </p:nvSpPr>
        <p:spPr>
          <a:xfrm>
            <a:off x="1165475" y="5775090"/>
            <a:ext cx="7521300" cy="578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sz="1800"/>
            </a:lvl1pPr>
          </a:lstStyle>
          <a:p/>
        </p:txBody>
      </p:sp>
      <p:cxnSp>
        <p:nvCxnSpPr>
          <p:cNvPr id="64" name="Google Shape;64;p11"/>
          <p:cNvCxnSpPr/>
          <p:nvPr/>
        </p:nvCxnSpPr>
        <p:spPr>
          <a:xfrm>
            <a:off x="903825" y="-7925"/>
            <a:ext cx="0" cy="6866100"/>
          </a:xfrm>
          <a:prstGeom prst="straightConnector1">
            <a:avLst/>
          </a:prstGeom>
          <a:noFill/>
          <a:ln cap="flat" cmpd="sng" w="9525">
            <a:solidFill>
              <a:srgbClr val="999FA9"/>
            </a:solidFill>
            <a:prstDash val="solid"/>
            <a:round/>
            <a:headEnd len="sm" w="sm" type="none"/>
            <a:tailEnd len="sm" w="sm" type="none"/>
          </a:ln>
        </p:spPr>
      </p:cxnSp>
      <p:sp>
        <p:nvSpPr>
          <p:cNvPr id="65" name="Google Shape;65;p11"/>
          <p:cNvSpPr/>
          <p:nvPr/>
        </p:nvSpPr>
        <p:spPr>
          <a:xfrm>
            <a:off x="808650" y="5952850"/>
            <a:ext cx="190200" cy="1902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3"/>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5" name="Google Shape;15;p3"/>
          <p:cNvSpPr txBox="1"/>
          <p:nvPr>
            <p:ph idx="1" type="body"/>
          </p:nvPr>
        </p:nvSpPr>
        <p:spPr>
          <a:xfrm>
            <a:off x="1165475" y="1600200"/>
            <a:ext cx="3306900" cy="49677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sp>
        <p:nvSpPr>
          <p:cNvPr id="16" name="Google Shape;16;p3"/>
          <p:cNvSpPr txBox="1"/>
          <p:nvPr>
            <p:ph idx="2" type="body"/>
          </p:nvPr>
        </p:nvSpPr>
        <p:spPr>
          <a:xfrm>
            <a:off x="4671570" y="1600200"/>
            <a:ext cx="3306900" cy="49677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cxnSp>
        <p:nvCxnSpPr>
          <p:cNvPr id="17" name="Google Shape;17;p3"/>
          <p:cNvCxnSpPr/>
          <p:nvPr/>
        </p:nvCxnSpPr>
        <p:spPr>
          <a:xfrm>
            <a:off x="903825" y="-7925"/>
            <a:ext cx="0" cy="6866100"/>
          </a:xfrm>
          <a:prstGeom prst="straightConnector1">
            <a:avLst/>
          </a:prstGeom>
          <a:noFill/>
          <a:ln cap="flat" cmpd="sng" w="9525">
            <a:solidFill>
              <a:srgbClr val="999FA9"/>
            </a:solidFill>
            <a:prstDash val="solid"/>
            <a:round/>
            <a:headEnd len="sm" w="sm" type="none"/>
            <a:tailEnd len="sm" w="sm" type="none"/>
          </a:ln>
        </p:spPr>
      </p:cxnSp>
      <p:sp>
        <p:nvSpPr>
          <p:cNvPr id="18" name="Google Shape;18;p3"/>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769050" y="1861900"/>
            <a:ext cx="269400" cy="269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key color">
  <p:cSld name="BLANK_1">
    <p:bg>
      <p:bgPr>
        <a:solidFill>
          <a:srgbClr val="39C0BA"/>
        </a:solidFill>
      </p:bgPr>
    </p:bg>
    <p:spTree>
      <p:nvGrpSpPr>
        <p:cNvPr id="21" name="Shape 21"/>
        <p:cNvGrpSpPr/>
        <p:nvPr/>
      </p:nvGrpSpPr>
      <p:grpSpPr>
        <a:xfrm>
          <a:off x="0" y="0"/>
          <a:ext cx="0" cy="0"/>
          <a:chOff x="0" y="0"/>
          <a:chExt cx="0" cy="0"/>
        </a:xfrm>
      </p:grpSpPr>
      <p:cxnSp>
        <p:nvCxnSpPr>
          <p:cNvPr id="22" name="Google Shape;22;p4"/>
          <p:cNvCxnSpPr/>
          <p:nvPr/>
        </p:nvCxnSpPr>
        <p:spPr>
          <a:xfrm>
            <a:off x="903825" y="-7925"/>
            <a:ext cx="0" cy="6866100"/>
          </a:xfrm>
          <a:prstGeom prst="straightConnector1">
            <a:avLst/>
          </a:prstGeom>
          <a:noFill/>
          <a:ln cap="flat" cmpd="sng" w="9525">
            <a:solidFill>
              <a:srgbClr val="2E3037"/>
            </a:solidFill>
            <a:prstDash val="solid"/>
            <a:round/>
            <a:headEnd len="sm" w="sm" type="none"/>
            <a:tailEnd len="sm" w="sm" type="none"/>
          </a:ln>
        </p:spPr>
      </p:cxnSp>
      <p:sp>
        <p:nvSpPr>
          <p:cNvPr id="23" name="Google Shape;23;p4"/>
          <p:cNvSpPr/>
          <p:nvPr/>
        </p:nvSpPr>
        <p:spPr>
          <a:xfrm>
            <a:off x="808650" y="3333900"/>
            <a:ext cx="190200" cy="190200"/>
          </a:xfrm>
          <a:prstGeom prst="ellipse">
            <a:avLst/>
          </a:prstGeom>
          <a:solidFill>
            <a:srgbClr val="39C0BA"/>
          </a:solidFill>
          <a:ln cap="flat" cmpd="sng" w="952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5" name="Shape 25"/>
        <p:cNvGrpSpPr/>
        <p:nvPr/>
      </p:nvGrpSpPr>
      <p:grpSpPr>
        <a:xfrm>
          <a:off x="0" y="0"/>
          <a:ext cx="0" cy="0"/>
          <a:chOff x="0" y="0"/>
          <a:chExt cx="0" cy="0"/>
        </a:xfrm>
      </p:grpSpPr>
      <p:sp>
        <p:nvSpPr>
          <p:cNvPr id="26" name="Google Shape;26;p5"/>
          <p:cNvSpPr txBox="1"/>
          <p:nvPr>
            <p:ph type="ctrTitle"/>
          </p:nvPr>
        </p:nvSpPr>
        <p:spPr>
          <a:xfrm>
            <a:off x="1530175" y="3077050"/>
            <a:ext cx="6767100" cy="70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5"/>
          <p:cNvSpPr txBox="1"/>
          <p:nvPr>
            <p:ph idx="1" type="subTitle"/>
          </p:nvPr>
        </p:nvSpPr>
        <p:spPr>
          <a:xfrm>
            <a:off x="1530175" y="3710550"/>
            <a:ext cx="6927900" cy="47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cxnSp>
        <p:nvCxnSpPr>
          <p:cNvPr id="28" name="Google Shape;28;p5"/>
          <p:cNvCxnSpPr/>
          <p:nvPr/>
        </p:nvCxnSpPr>
        <p:spPr>
          <a:xfrm>
            <a:off x="903825" y="-7925"/>
            <a:ext cx="0" cy="6866100"/>
          </a:xfrm>
          <a:prstGeom prst="straightConnector1">
            <a:avLst/>
          </a:prstGeom>
          <a:noFill/>
          <a:ln cap="flat" cmpd="sng" w="9525">
            <a:solidFill>
              <a:srgbClr val="999FA9"/>
            </a:solidFill>
            <a:prstDash val="solid"/>
            <a:round/>
            <a:headEnd len="sm" w="sm" type="none"/>
            <a:tailEnd len="sm" w="sm" type="none"/>
          </a:ln>
        </p:spPr>
      </p:cxnSp>
      <p:sp>
        <p:nvSpPr>
          <p:cNvPr id="29" name="Google Shape;29;p5"/>
          <p:cNvSpPr/>
          <p:nvPr/>
        </p:nvSpPr>
        <p:spPr>
          <a:xfrm>
            <a:off x="493600" y="3018850"/>
            <a:ext cx="820200" cy="82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1" name="Shape 31"/>
        <p:cNvGrpSpPr/>
        <p:nvPr/>
      </p:nvGrpSpPr>
      <p:grpSpPr>
        <a:xfrm>
          <a:off x="0" y="0"/>
          <a:ext cx="0" cy="0"/>
          <a:chOff x="0" y="0"/>
          <a:chExt cx="0" cy="0"/>
        </a:xfrm>
      </p:grpSpPr>
      <p:sp>
        <p:nvSpPr>
          <p:cNvPr id="32" name="Google Shape;32;p6"/>
          <p:cNvSpPr txBox="1"/>
          <p:nvPr>
            <p:ph idx="1" type="body"/>
          </p:nvPr>
        </p:nvSpPr>
        <p:spPr>
          <a:xfrm>
            <a:off x="1633225" y="2882400"/>
            <a:ext cx="6700500" cy="1093200"/>
          </a:xfrm>
          <a:prstGeom prst="rect">
            <a:avLst/>
          </a:prstGeom>
          <a:noFill/>
          <a:ln>
            <a:noFill/>
          </a:ln>
        </p:spPr>
        <p:txBody>
          <a:bodyPr anchorCtr="0" anchor="ctr" bIns="91425" lIns="91425" spcFirstLastPara="1" rIns="91425" wrap="square" tIns="91425">
            <a:noAutofit/>
          </a:bodyPr>
          <a:lstStyle>
            <a:lvl1pPr indent="-406400" lvl="0" marL="457200" algn="l">
              <a:lnSpc>
                <a:spcPct val="100000"/>
              </a:lnSpc>
              <a:spcBef>
                <a:spcPts val="600"/>
              </a:spcBef>
              <a:spcAft>
                <a:spcPts val="0"/>
              </a:spcAft>
              <a:buClr>
                <a:srgbClr val="39C0BA"/>
              </a:buClr>
              <a:buSzPts val="2800"/>
              <a:buChar char="◦"/>
              <a:defRPr i="1" sz="2800">
                <a:solidFill>
                  <a:srgbClr val="39C0BA"/>
                </a:solidFill>
              </a:defRPr>
            </a:lvl1pPr>
            <a:lvl2pPr indent="-406400" lvl="1" marL="914400" algn="l">
              <a:lnSpc>
                <a:spcPct val="100000"/>
              </a:lnSpc>
              <a:spcBef>
                <a:spcPts val="0"/>
              </a:spcBef>
              <a:spcAft>
                <a:spcPts val="0"/>
              </a:spcAft>
              <a:buClr>
                <a:srgbClr val="39C0BA"/>
              </a:buClr>
              <a:buSzPts val="2800"/>
              <a:buChar char="▫"/>
              <a:defRPr i="1" sz="2800">
                <a:solidFill>
                  <a:srgbClr val="39C0BA"/>
                </a:solidFill>
              </a:defRPr>
            </a:lvl2pPr>
            <a:lvl3pPr indent="-406400" lvl="2" marL="1371600" algn="l">
              <a:lnSpc>
                <a:spcPct val="100000"/>
              </a:lnSpc>
              <a:spcBef>
                <a:spcPts val="0"/>
              </a:spcBef>
              <a:spcAft>
                <a:spcPts val="0"/>
              </a:spcAft>
              <a:buClr>
                <a:srgbClr val="39C0BA"/>
              </a:buClr>
              <a:buSzPts val="2800"/>
              <a:buChar char="■"/>
              <a:defRPr i="1" sz="2800">
                <a:solidFill>
                  <a:srgbClr val="39C0BA"/>
                </a:solidFill>
              </a:defRPr>
            </a:lvl3pPr>
            <a:lvl4pPr indent="-406400" lvl="3" marL="1828800" algn="l">
              <a:lnSpc>
                <a:spcPct val="100000"/>
              </a:lnSpc>
              <a:spcBef>
                <a:spcPts val="0"/>
              </a:spcBef>
              <a:spcAft>
                <a:spcPts val="0"/>
              </a:spcAft>
              <a:buClr>
                <a:srgbClr val="39C0BA"/>
              </a:buClr>
              <a:buSzPts val="2800"/>
              <a:buChar char="●"/>
              <a:defRPr i="1" sz="2800">
                <a:solidFill>
                  <a:srgbClr val="39C0BA"/>
                </a:solidFill>
              </a:defRPr>
            </a:lvl4pPr>
            <a:lvl5pPr indent="-406400" lvl="4" marL="2286000" algn="l">
              <a:lnSpc>
                <a:spcPct val="100000"/>
              </a:lnSpc>
              <a:spcBef>
                <a:spcPts val="0"/>
              </a:spcBef>
              <a:spcAft>
                <a:spcPts val="0"/>
              </a:spcAft>
              <a:buClr>
                <a:srgbClr val="39C0BA"/>
              </a:buClr>
              <a:buSzPts val="2800"/>
              <a:buChar char="○"/>
              <a:defRPr i="1" sz="2800">
                <a:solidFill>
                  <a:srgbClr val="39C0BA"/>
                </a:solidFill>
              </a:defRPr>
            </a:lvl5pPr>
            <a:lvl6pPr indent="-406400" lvl="5" marL="2743200" algn="l">
              <a:lnSpc>
                <a:spcPct val="100000"/>
              </a:lnSpc>
              <a:spcBef>
                <a:spcPts val="0"/>
              </a:spcBef>
              <a:spcAft>
                <a:spcPts val="0"/>
              </a:spcAft>
              <a:buClr>
                <a:srgbClr val="39C0BA"/>
              </a:buClr>
              <a:buSzPts val="2800"/>
              <a:buChar char="■"/>
              <a:defRPr i="1" sz="2800">
                <a:solidFill>
                  <a:srgbClr val="39C0BA"/>
                </a:solidFill>
              </a:defRPr>
            </a:lvl6pPr>
            <a:lvl7pPr indent="-406400" lvl="6" marL="3200400" algn="l">
              <a:lnSpc>
                <a:spcPct val="100000"/>
              </a:lnSpc>
              <a:spcBef>
                <a:spcPts val="0"/>
              </a:spcBef>
              <a:spcAft>
                <a:spcPts val="0"/>
              </a:spcAft>
              <a:buClr>
                <a:srgbClr val="39C0BA"/>
              </a:buClr>
              <a:buSzPts val="2800"/>
              <a:buChar char="●"/>
              <a:defRPr i="1" sz="2800">
                <a:solidFill>
                  <a:srgbClr val="39C0BA"/>
                </a:solidFill>
              </a:defRPr>
            </a:lvl7pPr>
            <a:lvl8pPr indent="-406400" lvl="7" marL="3657600" algn="l">
              <a:lnSpc>
                <a:spcPct val="100000"/>
              </a:lnSpc>
              <a:spcBef>
                <a:spcPts val="0"/>
              </a:spcBef>
              <a:spcAft>
                <a:spcPts val="0"/>
              </a:spcAft>
              <a:buClr>
                <a:srgbClr val="39C0BA"/>
              </a:buClr>
              <a:buSzPts val="2800"/>
              <a:buChar char="○"/>
              <a:defRPr i="1" sz="2800">
                <a:solidFill>
                  <a:srgbClr val="39C0BA"/>
                </a:solidFill>
              </a:defRPr>
            </a:lvl8pPr>
            <a:lvl9pPr indent="-406400" lvl="8" marL="4114800" algn="l">
              <a:lnSpc>
                <a:spcPct val="100000"/>
              </a:lnSpc>
              <a:spcBef>
                <a:spcPts val="0"/>
              </a:spcBef>
              <a:spcAft>
                <a:spcPts val="0"/>
              </a:spcAft>
              <a:buClr>
                <a:srgbClr val="39C0BA"/>
              </a:buClr>
              <a:buSzPts val="2800"/>
              <a:buChar char="■"/>
              <a:defRPr i="1" sz="2800">
                <a:solidFill>
                  <a:srgbClr val="39C0BA"/>
                </a:solidFill>
              </a:defRPr>
            </a:lvl9pPr>
          </a:lstStyle>
          <a:p/>
        </p:txBody>
      </p:sp>
      <p:cxnSp>
        <p:nvCxnSpPr>
          <p:cNvPr id="33" name="Google Shape;33;p6"/>
          <p:cNvCxnSpPr/>
          <p:nvPr/>
        </p:nvCxnSpPr>
        <p:spPr>
          <a:xfrm>
            <a:off x="903825" y="-7925"/>
            <a:ext cx="0" cy="6866100"/>
          </a:xfrm>
          <a:prstGeom prst="straightConnector1">
            <a:avLst/>
          </a:prstGeom>
          <a:noFill/>
          <a:ln cap="flat" cmpd="sng" w="9525">
            <a:solidFill>
              <a:srgbClr val="999FA9"/>
            </a:solidFill>
            <a:prstDash val="solid"/>
            <a:round/>
            <a:headEnd len="sm" w="sm" type="none"/>
            <a:tailEnd len="sm" w="sm" type="none"/>
          </a:ln>
        </p:spPr>
      </p:cxnSp>
      <p:sp>
        <p:nvSpPr>
          <p:cNvPr id="34" name="Google Shape;34;p6"/>
          <p:cNvSpPr/>
          <p:nvPr/>
        </p:nvSpPr>
        <p:spPr>
          <a:xfrm>
            <a:off x="493600" y="3018850"/>
            <a:ext cx="820200" cy="8202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txBox="1"/>
          <p:nvPr/>
        </p:nvSpPr>
        <p:spPr>
          <a:xfrm>
            <a:off x="208000" y="3096172"/>
            <a:ext cx="1306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39C0BA"/>
                </a:solidFill>
                <a:latin typeface="Quicksand"/>
                <a:ea typeface="Quicksand"/>
                <a:cs typeface="Quicksand"/>
                <a:sym typeface="Quicksand"/>
              </a:rPr>
              <a:t>“</a:t>
            </a:r>
            <a:endParaRPr b="1" i="0" sz="4800" u="none" cap="none" strike="noStrike">
              <a:solidFill>
                <a:srgbClr val="39C0BA"/>
              </a:solidFill>
              <a:latin typeface="Quicksand"/>
              <a:ea typeface="Quicksand"/>
              <a:cs typeface="Quicksand"/>
              <a:sym typeface="Quicksand"/>
            </a:endParaRPr>
          </a:p>
        </p:txBody>
      </p:sp>
      <p:sp>
        <p:nvSpPr>
          <p:cNvPr id="36" name="Google Shape;36;p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7" name="Shape 37"/>
        <p:cNvGrpSpPr/>
        <p:nvPr/>
      </p:nvGrpSpPr>
      <p:grpSpPr>
        <a:xfrm>
          <a:off x="0" y="0"/>
          <a:ext cx="0" cy="0"/>
          <a:chOff x="0" y="0"/>
          <a:chExt cx="0" cy="0"/>
        </a:xfrm>
      </p:grpSpPr>
      <p:cxnSp>
        <p:nvCxnSpPr>
          <p:cNvPr id="38" name="Google Shape;38;p7"/>
          <p:cNvCxnSpPr/>
          <p:nvPr/>
        </p:nvCxnSpPr>
        <p:spPr>
          <a:xfrm>
            <a:off x="903825" y="-7925"/>
            <a:ext cx="0" cy="6866100"/>
          </a:xfrm>
          <a:prstGeom prst="straightConnector1">
            <a:avLst/>
          </a:prstGeom>
          <a:noFill/>
          <a:ln cap="flat" cmpd="sng" w="9525">
            <a:solidFill>
              <a:srgbClr val="999FA9"/>
            </a:solidFill>
            <a:prstDash val="solid"/>
            <a:round/>
            <a:headEnd len="sm" w="sm" type="none"/>
            <a:tailEnd len="sm" w="sm" type="none"/>
          </a:ln>
        </p:spPr>
      </p:cxnSp>
      <p:sp>
        <p:nvSpPr>
          <p:cNvPr id="39" name="Google Shape;39;p7"/>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7"/>
          <p:cNvSpPr/>
          <p:nvPr/>
        </p:nvSpPr>
        <p:spPr>
          <a:xfrm>
            <a:off x="769050" y="1861900"/>
            <a:ext cx="269400" cy="269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lgn="l">
              <a:lnSpc>
                <a:spcPct val="100000"/>
              </a:lnSpc>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lgn="l">
              <a:lnSpc>
                <a:spcPct val="100000"/>
              </a:lnSpc>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lgn="l">
              <a:lnSpc>
                <a:spcPct val="100000"/>
              </a:lnSpc>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lgn="l">
              <a:lnSpc>
                <a:spcPct val="100000"/>
              </a:lnSpc>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lgn="l">
              <a:lnSpc>
                <a:spcPct val="100000"/>
              </a:lnSpc>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lgn="l">
              <a:lnSpc>
                <a:spcPct val="100000"/>
              </a:lnSpc>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lgn="l">
              <a:lnSpc>
                <a:spcPct val="100000"/>
              </a:lnSpc>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lgn="l">
              <a:lnSpc>
                <a:spcPct val="100000"/>
              </a:lnSpc>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p:txBody>
      </p:sp>
      <p:sp>
        <p:nvSpPr>
          <p:cNvPr id="42" name="Google Shape;42;p7"/>
          <p:cNvSpPr txBox="1"/>
          <p:nvPr>
            <p:ph idx="1" type="body"/>
          </p:nvPr>
        </p:nvSpPr>
        <p:spPr>
          <a:xfrm>
            <a:off x="1165498" y="1600200"/>
            <a:ext cx="6858000" cy="49677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algn="l">
              <a:lnSpc>
                <a:spcPct val="100000"/>
              </a:lnSpc>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algn="l">
              <a:lnSpc>
                <a:spcPct val="100000"/>
              </a:lnSpc>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algn="l">
              <a:lnSpc>
                <a:spcPct val="100000"/>
              </a:lnSpc>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43" name="Google Shape;43;p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cxnSp>
        <p:nvCxnSpPr>
          <p:cNvPr id="45" name="Google Shape;45;p8"/>
          <p:cNvCxnSpPr/>
          <p:nvPr/>
        </p:nvCxnSpPr>
        <p:spPr>
          <a:xfrm>
            <a:off x="903825" y="-7925"/>
            <a:ext cx="0" cy="6866100"/>
          </a:xfrm>
          <a:prstGeom prst="straightConnector1">
            <a:avLst/>
          </a:prstGeom>
          <a:noFill/>
          <a:ln cap="flat" cmpd="sng" w="9525">
            <a:solidFill>
              <a:srgbClr val="999FA9"/>
            </a:solidFill>
            <a:prstDash val="solid"/>
            <a:round/>
            <a:headEnd len="sm" w="sm" type="none"/>
            <a:tailEnd len="sm" w="sm" type="none"/>
          </a:ln>
        </p:spPr>
      </p:cxnSp>
      <p:sp>
        <p:nvSpPr>
          <p:cNvPr id="46" name="Google Shape;46;p8"/>
          <p:cNvSpPr/>
          <p:nvPr/>
        </p:nvSpPr>
        <p:spPr>
          <a:xfrm>
            <a:off x="808650" y="3333900"/>
            <a:ext cx="190200" cy="1902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9"/>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0" name="Google Shape;50;p9"/>
          <p:cNvSpPr txBox="1"/>
          <p:nvPr>
            <p:ph idx="1" type="body"/>
          </p:nvPr>
        </p:nvSpPr>
        <p:spPr>
          <a:xfrm>
            <a:off x="1165475" y="1673975"/>
            <a:ext cx="2403600" cy="489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1" name="Google Shape;51;p9"/>
          <p:cNvSpPr txBox="1"/>
          <p:nvPr>
            <p:ph idx="2" type="body"/>
          </p:nvPr>
        </p:nvSpPr>
        <p:spPr>
          <a:xfrm>
            <a:off x="3692249" y="1673975"/>
            <a:ext cx="2403600" cy="489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2" name="Google Shape;52;p9"/>
          <p:cNvSpPr txBox="1"/>
          <p:nvPr>
            <p:ph idx="3" type="body"/>
          </p:nvPr>
        </p:nvSpPr>
        <p:spPr>
          <a:xfrm>
            <a:off x="6219023" y="1673975"/>
            <a:ext cx="2403600" cy="489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53" name="Google Shape;53;p9"/>
          <p:cNvCxnSpPr/>
          <p:nvPr/>
        </p:nvCxnSpPr>
        <p:spPr>
          <a:xfrm>
            <a:off x="903825" y="-7925"/>
            <a:ext cx="0" cy="6866100"/>
          </a:xfrm>
          <a:prstGeom prst="straightConnector1">
            <a:avLst/>
          </a:prstGeom>
          <a:noFill/>
          <a:ln cap="flat" cmpd="sng" w="9525">
            <a:solidFill>
              <a:srgbClr val="999FA9"/>
            </a:solidFill>
            <a:prstDash val="solid"/>
            <a:round/>
            <a:headEnd len="sm" w="sm" type="none"/>
            <a:tailEnd len="sm" w="sm" type="none"/>
          </a:ln>
        </p:spPr>
      </p:cxnSp>
      <p:sp>
        <p:nvSpPr>
          <p:cNvPr id="54" name="Google Shape;54;p9"/>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a:off x="769050" y="1861900"/>
            <a:ext cx="269400" cy="269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0"/>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cxnSp>
        <p:nvCxnSpPr>
          <p:cNvPr id="59" name="Google Shape;59;p10"/>
          <p:cNvCxnSpPr/>
          <p:nvPr/>
        </p:nvCxnSpPr>
        <p:spPr>
          <a:xfrm>
            <a:off x="903825" y="-7925"/>
            <a:ext cx="0" cy="6866100"/>
          </a:xfrm>
          <a:prstGeom prst="straightConnector1">
            <a:avLst/>
          </a:prstGeom>
          <a:noFill/>
          <a:ln cap="flat" cmpd="sng" w="9525">
            <a:solidFill>
              <a:srgbClr val="999FA9"/>
            </a:solidFill>
            <a:prstDash val="solid"/>
            <a:round/>
            <a:headEnd len="sm" w="sm" type="none"/>
            <a:tailEnd len="sm" w="sm" type="none"/>
          </a:ln>
        </p:spPr>
      </p:cxnSp>
      <p:sp>
        <p:nvSpPr>
          <p:cNvPr id="60" name="Google Shape;60;p10"/>
          <p:cNvSpPr/>
          <p:nvPr/>
        </p:nvSpPr>
        <p:spPr>
          <a:xfrm>
            <a:off x="808725" y="800750"/>
            <a:ext cx="190200" cy="1902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2E303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39C0BA"/>
              </a:buClr>
              <a:buSzPts val="1800"/>
              <a:buFont typeface="Quicksand"/>
              <a:buNone/>
              <a:defRPr b="0" i="0" sz="1800" u="none" cap="none" strike="noStrike">
                <a:solidFill>
                  <a:srgbClr val="39C0BA"/>
                </a:solidFill>
                <a:latin typeface="Quicksand"/>
                <a:ea typeface="Quicksand"/>
                <a:cs typeface="Quicksand"/>
                <a:sym typeface="Quicksand"/>
              </a:defRPr>
            </a:lvl1pPr>
            <a:lvl2pPr lvl="1" marR="0" rtl="0" algn="l">
              <a:lnSpc>
                <a:spcPct val="100000"/>
              </a:lnSpc>
              <a:spcBef>
                <a:spcPts val="0"/>
              </a:spcBef>
              <a:spcAft>
                <a:spcPts val="0"/>
              </a:spcAft>
              <a:buClr>
                <a:srgbClr val="39C0BA"/>
              </a:buClr>
              <a:buSzPts val="1800"/>
              <a:buFont typeface="Quicksand"/>
              <a:buNone/>
              <a:defRPr b="0" i="0" sz="1800" u="none" cap="none" strike="noStrike">
                <a:solidFill>
                  <a:srgbClr val="39C0BA"/>
                </a:solidFill>
                <a:latin typeface="Quicksand"/>
                <a:ea typeface="Quicksand"/>
                <a:cs typeface="Quicksand"/>
                <a:sym typeface="Quicksand"/>
              </a:defRPr>
            </a:lvl2pPr>
            <a:lvl3pPr lvl="2" marR="0" rtl="0" algn="l">
              <a:lnSpc>
                <a:spcPct val="100000"/>
              </a:lnSpc>
              <a:spcBef>
                <a:spcPts val="0"/>
              </a:spcBef>
              <a:spcAft>
                <a:spcPts val="0"/>
              </a:spcAft>
              <a:buClr>
                <a:srgbClr val="39C0BA"/>
              </a:buClr>
              <a:buSzPts val="1800"/>
              <a:buFont typeface="Quicksand"/>
              <a:buNone/>
              <a:defRPr b="0" i="0" sz="1800" u="none" cap="none" strike="noStrike">
                <a:solidFill>
                  <a:srgbClr val="39C0BA"/>
                </a:solidFill>
                <a:latin typeface="Quicksand"/>
                <a:ea typeface="Quicksand"/>
                <a:cs typeface="Quicksand"/>
                <a:sym typeface="Quicksand"/>
              </a:defRPr>
            </a:lvl3pPr>
            <a:lvl4pPr lvl="3" marR="0" rtl="0" algn="l">
              <a:lnSpc>
                <a:spcPct val="100000"/>
              </a:lnSpc>
              <a:spcBef>
                <a:spcPts val="0"/>
              </a:spcBef>
              <a:spcAft>
                <a:spcPts val="0"/>
              </a:spcAft>
              <a:buClr>
                <a:srgbClr val="39C0BA"/>
              </a:buClr>
              <a:buSzPts val="1800"/>
              <a:buFont typeface="Quicksand"/>
              <a:buNone/>
              <a:defRPr b="0" i="0" sz="1800" u="none" cap="none" strike="noStrike">
                <a:solidFill>
                  <a:srgbClr val="39C0BA"/>
                </a:solidFill>
                <a:latin typeface="Quicksand"/>
                <a:ea typeface="Quicksand"/>
                <a:cs typeface="Quicksand"/>
                <a:sym typeface="Quicksand"/>
              </a:defRPr>
            </a:lvl4pPr>
            <a:lvl5pPr lvl="4" marR="0" rtl="0" algn="l">
              <a:lnSpc>
                <a:spcPct val="100000"/>
              </a:lnSpc>
              <a:spcBef>
                <a:spcPts val="0"/>
              </a:spcBef>
              <a:spcAft>
                <a:spcPts val="0"/>
              </a:spcAft>
              <a:buClr>
                <a:srgbClr val="39C0BA"/>
              </a:buClr>
              <a:buSzPts val="1800"/>
              <a:buFont typeface="Quicksand"/>
              <a:buNone/>
              <a:defRPr b="0" i="0" sz="1800" u="none" cap="none" strike="noStrike">
                <a:solidFill>
                  <a:srgbClr val="39C0BA"/>
                </a:solidFill>
                <a:latin typeface="Quicksand"/>
                <a:ea typeface="Quicksand"/>
                <a:cs typeface="Quicksand"/>
                <a:sym typeface="Quicksand"/>
              </a:defRPr>
            </a:lvl5pPr>
            <a:lvl6pPr lvl="5" marR="0" rtl="0" algn="l">
              <a:lnSpc>
                <a:spcPct val="100000"/>
              </a:lnSpc>
              <a:spcBef>
                <a:spcPts val="0"/>
              </a:spcBef>
              <a:spcAft>
                <a:spcPts val="0"/>
              </a:spcAft>
              <a:buClr>
                <a:srgbClr val="39C0BA"/>
              </a:buClr>
              <a:buSzPts val="1800"/>
              <a:buFont typeface="Quicksand"/>
              <a:buNone/>
              <a:defRPr b="0" i="0" sz="1800" u="none" cap="none" strike="noStrike">
                <a:solidFill>
                  <a:srgbClr val="39C0BA"/>
                </a:solidFill>
                <a:latin typeface="Quicksand"/>
                <a:ea typeface="Quicksand"/>
                <a:cs typeface="Quicksand"/>
                <a:sym typeface="Quicksand"/>
              </a:defRPr>
            </a:lvl6pPr>
            <a:lvl7pPr lvl="6" marR="0" rtl="0" algn="l">
              <a:lnSpc>
                <a:spcPct val="100000"/>
              </a:lnSpc>
              <a:spcBef>
                <a:spcPts val="0"/>
              </a:spcBef>
              <a:spcAft>
                <a:spcPts val="0"/>
              </a:spcAft>
              <a:buClr>
                <a:srgbClr val="39C0BA"/>
              </a:buClr>
              <a:buSzPts val="1800"/>
              <a:buFont typeface="Quicksand"/>
              <a:buNone/>
              <a:defRPr b="0" i="0" sz="1800" u="none" cap="none" strike="noStrike">
                <a:solidFill>
                  <a:srgbClr val="39C0BA"/>
                </a:solidFill>
                <a:latin typeface="Quicksand"/>
                <a:ea typeface="Quicksand"/>
                <a:cs typeface="Quicksand"/>
                <a:sym typeface="Quicksand"/>
              </a:defRPr>
            </a:lvl7pPr>
            <a:lvl8pPr lvl="7" marR="0" rtl="0" algn="l">
              <a:lnSpc>
                <a:spcPct val="100000"/>
              </a:lnSpc>
              <a:spcBef>
                <a:spcPts val="0"/>
              </a:spcBef>
              <a:spcAft>
                <a:spcPts val="0"/>
              </a:spcAft>
              <a:buClr>
                <a:srgbClr val="39C0BA"/>
              </a:buClr>
              <a:buSzPts val="1800"/>
              <a:buFont typeface="Quicksand"/>
              <a:buNone/>
              <a:defRPr b="0" i="0" sz="1800" u="none" cap="none" strike="noStrike">
                <a:solidFill>
                  <a:srgbClr val="39C0BA"/>
                </a:solidFill>
                <a:latin typeface="Quicksand"/>
                <a:ea typeface="Quicksand"/>
                <a:cs typeface="Quicksand"/>
                <a:sym typeface="Quicksand"/>
              </a:defRPr>
            </a:lvl8pPr>
            <a:lvl9pPr lvl="8" marR="0" rtl="0" algn="l">
              <a:lnSpc>
                <a:spcPct val="100000"/>
              </a:lnSpc>
              <a:spcBef>
                <a:spcPts val="0"/>
              </a:spcBef>
              <a:spcAft>
                <a:spcPts val="0"/>
              </a:spcAft>
              <a:buClr>
                <a:srgbClr val="39C0BA"/>
              </a:buClr>
              <a:buSzPts val="1800"/>
              <a:buFont typeface="Quicksand"/>
              <a:buNone/>
              <a:defRPr b="0" i="0" sz="1800" u="none" cap="none" strike="noStrike">
                <a:solidFill>
                  <a:srgbClr val="39C0BA"/>
                </a:solidFill>
                <a:latin typeface="Quicksand"/>
                <a:ea typeface="Quicksand"/>
                <a:cs typeface="Quicksand"/>
                <a:sym typeface="Quicksand"/>
              </a:defRPr>
            </a:lvl9pPr>
          </a:lstStyle>
          <a:p/>
        </p:txBody>
      </p:sp>
      <p:sp>
        <p:nvSpPr>
          <p:cNvPr id="7" name="Google Shape;7;p1"/>
          <p:cNvSpPr txBox="1"/>
          <p:nvPr>
            <p:ph idx="1" type="body"/>
          </p:nvPr>
        </p:nvSpPr>
        <p:spPr>
          <a:xfrm>
            <a:off x="1165498" y="1600200"/>
            <a:ext cx="6858000" cy="4967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F3F3F3"/>
              </a:buClr>
              <a:buSzPts val="3000"/>
              <a:buFont typeface="Quicksand"/>
              <a:buChar char="◦"/>
              <a:defRPr b="0" i="0" sz="3000" u="none" cap="none" strike="noStrike">
                <a:solidFill>
                  <a:srgbClr val="F3F3F3"/>
                </a:solidFill>
                <a:latin typeface="Quicksand"/>
                <a:ea typeface="Quicksand"/>
                <a:cs typeface="Quicksand"/>
                <a:sym typeface="Quicksand"/>
              </a:defRPr>
            </a:lvl1pPr>
            <a:lvl2pPr indent="-381000" lvl="1" marL="914400" marR="0" rtl="0" algn="l">
              <a:lnSpc>
                <a:spcPct val="100000"/>
              </a:lnSpc>
              <a:spcBef>
                <a:spcPts val="0"/>
              </a:spcBef>
              <a:spcAft>
                <a:spcPts val="0"/>
              </a:spcAft>
              <a:buClr>
                <a:srgbClr val="F3F3F3"/>
              </a:buClr>
              <a:buSzPts val="2400"/>
              <a:buFont typeface="Quicksand"/>
              <a:buChar char="▫"/>
              <a:defRPr b="0" i="0" sz="2400" u="none" cap="none" strike="noStrike">
                <a:solidFill>
                  <a:srgbClr val="F3F3F3"/>
                </a:solidFill>
                <a:latin typeface="Quicksand"/>
                <a:ea typeface="Quicksand"/>
                <a:cs typeface="Quicksand"/>
                <a:sym typeface="Quicksand"/>
              </a:defRPr>
            </a:lvl2pPr>
            <a:lvl3pPr indent="-381000" lvl="2" marL="1371600" marR="0" rtl="0" algn="l">
              <a:lnSpc>
                <a:spcPct val="100000"/>
              </a:lnSpc>
              <a:spcBef>
                <a:spcPts val="0"/>
              </a:spcBef>
              <a:spcAft>
                <a:spcPts val="0"/>
              </a:spcAft>
              <a:buClr>
                <a:srgbClr val="F3F3F3"/>
              </a:buClr>
              <a:buSzPts val="2400"/>
              <a:buFont typeface="Quicksand"/>
              <a:buChar char="■"/>
              <a:defRPr b="0" i="0" sz="2400" u="none" cap="none" strike="noStrike">
                <a:solidFill>
                  <a:srgbClr val="F3F3F3"/>
                </a:solidFill>
                <a:latin typeface="Quicksand"/>
                <a:ea typeface="Quicksand"/>
                <a:cs typeface="Quicksand"/>
                <a:sym typeface="Quicksand"/>
              </a:defRPr>
            </a:lvl3pPr>
            <a:lvl4pPr indent="-342900" lvl="3" marL="1828800" marR="0" rtl="0" algn="l">
              <a:lnSpc>
                <a:spcPct val="100000"/>
              </a:lnSpc>
              <a:spcBef>
                <a:spcPts val="0"/>
              </a:spcBef>
              <a:spcAft>
                <a:spcPts val="0"/>
              </a:spcAft>
              <a:buClr>
                <a:srgbClr val="F3F3F3"/>
              </a:buClr>
              <a:buSzPts val="1800"/>
              <a:buFont typeface="Quicksand"/>
              <a:buChar char="●"/>
              <a:defRPr b="0" i="0" sz="1800" u="none" cap="none" strike="noStrike">
                <a:solidFill>
                  <a:srgbClr val="F3F3F3"/>
                </a:solidFill>
                <a:latin typeface="Quicksand"/>
                <a:ea typeface="Quicksand"/>
                <a:cs typeface="Quicksand"/>
                <a:sym typeface="Quicksand"/>
              </a:defRPr>
            </a:lvl4pPr>
            <a:lvl5pPr indent="-342900" lvl="4" marL="2286000" marR="0" rtl="0" algn="l">
              <a:lnSpc>
                <a:spcPct val="100000"/>
              </a:lnSpc>
              <a:spcBef>
                <a:spcPts val="0"/>
              </a:spcBef>
              <a:spcAft>
                <a:spcPts val="0"/>
              </a:spcAft>
              <a:buClr>
                <a:srgbClr val="F3F3F3"/>
              </a:buClr>
              <a:buSzPts val="1800"/>
              <a:buFont typeface="Quicksand"/>
              <a:buChar char="○"/>
              <a:defRPr b="0" i="0" sz="1800" u="none" cap="none" strike="noStrike">
                <a:solidFill>
                  <a:srgbClr val="F3F3F3"/>
                </a:solidFill>
                <a:latin typeface="Quicksand"/>
                <a:ea typeface="Quicksand"/>
                <a:cs typeface="Quicksand"/>
                <a:sym typeface="Quicksand"/>
              </a:defRPr>
            </a:lvl5pPr>
            <a:lvl6pPr indent="-342900" lvl="5" marL="2743200" marR="0" rtl="0" algn="l">
              <a:lnSpc>
                <a:spcPct val="100000"/>
              </a:lnSpc>
              <a:spcBef>
                <a:spcPts val="0"/>
              </a:spcBef>
              <a:spcAft>
                <a:spcPts val="0"/>
              </a:spcAft>
              <a:buClr>
                <a:srgbClr val="F3F3F3"/>
              </a:buClr>
              <a:buSzPts val="1800"/>
              <a:buFont typeface="Quicksand"/>
              <a:buChar char="■"/>
              <a:defRPr b="0" i="0" sz="1800" u="none" cap="none" strike="noStrike">
                <a:solidFill>
                  <a:srgbClr val="F3F3F3"/>
                </a:solidFill>
                <a:latin typeface="Quicksand"/>
                <a:ea typeface="Quicksand"/>
                <a:cs typeface="Quicksand"/>
                <a:sym typeface="Quicksand"/>
              </a:defRPr>
            </a:lvl6pPr>
            <a:lvl7pPr indent="-342900" lvl="6" marL="3200400" marR="0" rtl="0" algn="l">
              <a:lnSpc>
                <a:spcPct val="100000"/>
              </a:lnSpc>
              <a:spcBef>
                <a:spcPts val="0"/>
              </a:spcBef>
              <a:spcAft>
                <a:spcPts val="0"/>
              </a:spcAft>
              <a:buClr>
                <a:srgbClr val="F3F3F3"/>
              </a:buClr>
              <a:buSzPts val="1800"/>
              <a:buFont typeface="Quicksand"/>
              <a:buChar char="●"/>
              <a:defRPr b="0" i="0" sz="1800" u="none" cap="none" strike="noStrike">
                <a:solidFill>
                  <a:srgbClr val="F3F3F3"/>
                </a:solidFill>
                <a:latin typeface="Quicksand"/>
                <a:ea typeface="Quicksand"/>
                <a:cs typeface="Quicksand"/>
                <a:sym typeface="Quicksand"/>
              </a:defRPr>
            </a:lvl7pPr>
            <a:lvl8pPr indent="-342900" lvl="7" marL="3657600" marR="0" rtl="0" algn="l">
              <a:lnSpc>
                <a:spcPct val="100000"/>
              </a:lnSpc>
              <a:spcBef>
                <a:spcPts val="0"/>
              </a:spcBef>
              <a:spcAft>
                <a:spcPts val="0"/>
              </a:spcAft>
              <a:buClr>
                <a:srgbClr val="F3F3F3"/>
              </a:buClr>
              <a:buSzPts val="1800"/>
              <a:buFont typeface="Quicksand"/>
              <a:buChar char="○"/>
              <a:defRPr b="0" i="0" sz="1800" u="none" cap="none" strike="noStrike">
                <a:solidFill>
                  <a:srgbClr val="F3F3F3"/>
                </a:solidFill>
                <a:latin typeface="Quicksand"/>
                <a:ea typeface="Quicksand"/>
                <a:cs typeface="Quicksand"/>
                <a:sym typeface="Quicksand"/>
              </a:defRPr>
            </a:lvl8pPr>
            <a:lvl9pPr indent="-342900" lvl="8" marL="4114800" marR="0" rtl="0" algn="l">
              <a:lnSpc>
                <a:spcPct val="100000"/>
              </a:lnSpc>
              <a:spcBef>
                <a:spcPts val="0"/>
              </a:spcBef>
              <a:spcAft>
                <a:spcPts val="0"/>
              </a:spcAft>
              <a:buClr>
                <a:srgbClr val="F3F3F3"/>
              </a:buClr>
              <a:buSzPts val="1800"/>
              <a:buFont typeface="Quicksand"/>
              <a:buChar char="■"/>
              <a:defRPr b="0" i="0" sz="1800" u="none" cap="none" strike="noStrike">
                <a:solidFill>
                  <a:srgbClr val="F3F3F3"/>
                </a:solidFill>
                <a:latin typeface="Quicksand"/>
                <a:ea typeface="Quicksand"/>
                <a:cs typeface="Quicksand"/>
                <a:sym typeface="Quicksand"/>
              </a:defRPr>
            </a:lvl9pPr>
          </a:lstStyle>
          <a:p/>
        </p:txBody>
      </p:sp>
      <p:sp>
        <p:nvSpPr>
          <p:cNvPr id="8" name="Google Shape;8;p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rgbClr val="F3F3F3"/>
                </a:solidFill>
                <a:latin typeface="Quicksand"/>
                <a:ea typeface="Quicksand"/>
                <a:cs typeface="Quicksand"/>
                <a:sym typeface="Quicksand"/>
              </a:defRPr>
            </a:lvl1pPr>
            <a:lvl2pPr lvl="1" algn="r">
              <a:buNone/>
              <a:defRPr sz="1300">
                <a:solidFill>
                  <a:srgbClr val="F3F3F3"/>
                </a:solidFill>
                <a:latin typeface="Quicksand"/>
                <a:ea typeface="Quicksand"/>
                <a:cs typeface="Quicksand"/>
                <a:sym typeface="Quicksand"/>
              </a:defRPr>
            </a:lvl2pPr>
            <a:lvl3pPr lvl="2" algn="r">
              <a:buNone/>
              <a:defRPr sz="1300">
                <a:solidFill>
                  <a:srgbClr val="F3F3F3"/>
                </a:solidFill>
                <a:latin typeface="Quicksand"/>
                <a:ea typeface="Quicksand"/>
                <a:cs typeface="Quicksand"/>
                <a:sym typeface="Quicksand"/>
              </a:defRPr>
            </a:lvl3pPr>
            <a:lvl4pPr lvl="3" algn="r">
              <a:buNone/>
              <a:defRPr sz="1300">
                <a:solidFill>
                  <a:srgbClr val="F3F3F3"/>
                </a:solidFill>
                <a:latin typeface="Quicksand"/>
                <a:ea typeface="Quicksand"/>
                <a:cs typeface="Quicksand"/>
                <a:sym typeface="Quicksand"/>
              </a:defRPr>
            </a:lvl4pPr>
            <a:lvl5pPr lvl="4" algn="r">
              <a:buNone/>
              <a:defRPr sz="1300">
                <a:solidFill>
                  <a:srgbClr val="F3F3F3"/>
                </a:solidFill>
                <a:latin typeface="Quicksand"/>
                <a:ea typeface="Quicksand"/>
                <a:cs typeface="Quicksand"/>
                <a:sym typeface="Quicksand"/>
              </a:defRPr>
            </a:lvl5pPr>
            <a:lvl6pPr lvl="5" algn="r">
              <a:buNone/>
              <a:defRPr sz="1300">
                <a:solidFill>
                  <a:srgbClr val="F3F3F3"/>
                </a:solidFill>
                <a:latin typeface="Quicksand"/>
                <a:ea typeface="Quicksand"/>
                <a:cs typeface="Quicksand"/>
                <a:sym typeface="Quicksand"/>
              </a:defRPr>
            </a:lvl6pPr>
            <a:lvl7pPr lvl="6" algn="r">
              <a:buNone/>
              <a:defRPr sz="1300">
                <a:solidFill>
                  <a:srgbClr val="F3F3F3"/>
                </a:solidFill>
                <a:latin typeface="Quicksand"/>
                <a:ea typeface="Quicksand"/>
                <a:cs typeface="Quicksand"/>
                <a:sym typeface="Quicksand"/>
              </a:defRPr>
            </a:lvl7pPr>
            <a:lvl8pPr lvl="7" algn="r">
              <a:buNone/>
              <a:defRPr sz="1300">
                <a:solidFill>
                  <a:srgbClr val="F3F3F3"/>
                </a:solidFill>
                <a:latin typeface="Quicksand"/>
                <a:ea typeface="Quicksand"/>
                <a:cs typeface="Quicksand"/>
                <a:sym typeface="Quicksand"/>
              </a:defRPr>
            </a:lvl8pPr>
            <a:lvl9pPr lvl="8" algn="r">
              <a:buNone/>
              <a:defRPr sz="1300">
                <a:solidFill>
                  <a:srgbClr val="F3F3F3"/>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231800" y="651150"/>
            <a:ext cx="6680400" cy="230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 sz="4300"/>
              <a:t>Learning Style Analysis of Lawrence Technological University Students</a:t>
            </a:r>
            <a:endParaRPr sz="4300"/>
          </a:p>
        </p:txBody>
      </p:sp>
      <p:sp>
        <p:nvSpPr>
          <p:cNvPr id="72" name="Google Shape;72;p12"/>
          <p:cNvSpPr txBox="1"/>
          <p:nvPr>
            <p:ph idx="4294967295" type="subTitle"/>
          </p:nvPr>
        </p:nvSpPr>
        <p:spPr>
          <a:xfrm>
            <a:off x="1047975" y="3266625"/>
            <a:ext cx="7320300" cy="351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2000"/>
              <a:t>Lawrence Technological University (LTU)</a:t>
            </a:r>
            <a:endParaRPr sz="2000"/>
          </a:p>
          <a:p>
            <a:pPr indent="0" lvl="0" marL="0" rtl="0" algn="ctr">
              <a:lnSpc>
                <a:spcPct val="100000"/>
              </a:lnSpc>
              <a:spcBef>
                <a:spcPts val="0"/>
              </a:spcBef>
              <a:spcAft>
                <a:spcPts val="0"/>
              </a:spcAft>
              <a:buSzPts val="1800"/>
              <a:buNone/>
            </a:pPr>
            <a:r>
              <a:t/>
            </a:r>
            <a:endParaRPr sz="2000"/>
          </a:p>
          <a:p>
            <a:pPr indent="0" lvl="0" marL="0" rtl="0" algn="ctr">
              <a:lnSpc>
                <a:spcPct val="100000"/>
              </a:lnSpc>
              <a:spcBef>
                <a:spcPts val="0"/>
              </a:spcBef>
              <a:spcAft>
                <a:spcPts val="0"/>
              </a:spcAft>
              <a:buSzPts val="1800"/>
              <a:buNone/>
            </a:pPr>
            <a:r>
              <a:t/>
            </a:r>
            <a:endParaRPr sz="2000"/>
          </a:p>
          <a:p>
            <a:pPr indent="0" lvl="0" marL="0" rtl="0" algn="ctr">
              <a:lnSpc>
                <a:spcPct val="100000"/>
              </a:lnSpc>
              <a:spcBef>
                <a:spcPts val="0"/>
              </a:spcBef>
              <a:spcAft>
                <a:spcPts val="0"/>
              </a:spcAft>
              <a:buSzPts val="1800"/>
              <a:buNone/>
            </a:pPr>
            <a:r>
              <a:t/>
            </a:r>
            <a:endParaRPr sz="2000"/>
          </a:p>
          <a:p>
            <a:pPr indent="0" lvl="0" marL="0" rtl="0" algn="ctr">
              <a:lnSpc>
                <a:spcPct val="100000"/>
              </a:lnSpc>
              <a:spcBef>
                <a:spcPts val="0"/>
              </a:spcBef>
              <a:spcAft>
                <a:spcPts val="0"/>
              </a:spcAft>
              <a:buSzPts val="1800"/>
              <a:buNone/>
            </a:pPr>
            <a:r>
              <a:t/>
            </a:r>
            <a:endParaRPr sz="2000"/>
          </a:p>
          <a:p>
            <a:pPr indent="0" lvl="0" marL="0" rtl="0" algn="ctr">
              <a:lnSpc>
                <a:spcPct val="100000"/>
              </a:lnSpc>
              <a:spcBef>
                <a:spcPts val="0"/>
              </a:spcBef>
              <a:spcAft>
                <a:spcPts val="0"/>
              </a:spcAft>
              <a:buSzPts val="1800"/>
              <a:buNone/>
            </a:pPr>
            <a:r>
              <a:t/>
            </a:r>
            <a:endParaRPr sz="2000"/>
          </a:p>
          <a:p>
            <a:pPr indent="0" lvl="0" marL="0" rtl="0" algn="ctr">
              <a:lnSpc>
                <a:spcPct val="100000"/>
              </a:lnSpc>
              <a:spcBef>
                <a:spcPts val="0"/>
              </a:spcBef>
              <a:spcAft>
                <a:spcPts val="0"/>
              </a:spcAft>
              <a:buSzPts val="1800"/>
              <a:buNone/>
            </a:pPr>
            <a:r>
              <a:t/>
            </a:r>
            <a:endParaRPr sz="2000"/>
          </a:p>
          <a:p>
            <a:pPr indent="0" lvl="0" marL="0" rtl="0" algn="ctr">
              <a:lnSpc>
                <a:spcPct val="100000"/>
              </a:lnSpc>
              <a:spcBef>
                <a:spcPts val="0"/>
              </a:spcBef>
              <a:spcAft>
                <a:spcPts val="0"/>
              </a:spcAft>
              <a:buSzPts val="1800"/>
              <a:buNone/>
            </a:pPr>
            <a:r>
              <a:rPr lang="en" sz="2000"/>
              <a:t>Kim Lam, LTU; Sydney Ross, LTU; Justin Light, LTU; Dr. CJ Chung, LTU</a:t>
            </a:r>
            <a:endParaRPr sz="2000"/>
          </a:p>
          <a:p>
            <a:pPr indent="0" lvl="0" marL="0" rtl="0" algn="ctr">
              <a:lnSpc>
                <a:spcPct val="100000"/>
              </a:lnSpc>
              <a:spcBef>
                <a:spcPts val="0"/>
              </a:spcBef>
              <a:spcAft>
                <a:spcPts val="0"/>
              </a:spcAft>
              <a:buSzPts val="1800"/>
              <a:buNone/>
            </a:pPr>
            <a:r>
              <a:t/>
            </a:r>
            <a:endParaRPr sz="1800"/>
          </a:p>
          <a:p>
            <a:pPr indent="0" lvl="0" marL="0" rtl="0" algn="ctr">
              <a:lnSpc>
                <a:spcPct val="100000"/>
              </a:lnSpc>
              <a:spcBef>
                <a:spcPts val="0"/>
              </a:spcBef>
              <a:spcAft>
                <a:spcPts val="0"/>
              </a:spcAft>
              <a:buClr>
                <a:schemeClr val="dk1"/>
              </a:buClr>
              <a:buSzPts val="1100"/>
              <a:buFont typeface="Arial"/>
              <a:buNone/>
            </a:pPr>
            <a:r>
              <a:rPr lang="en" sz="1000"/>
              <a:t>2022 MASAL (Michigan Academy of Science, Arts and Letters)  Conference, Education Section, Section Chair: Amy Parker, Mar 11, 2022</a:t>
            </a:r>
            <a:endParaRPr sz="1000"/>
          </a:p>
          <a:p>
            <a:pPr indent="0" lvl="0" marL="0" rtl="0" algn="ctr">
              <a:lnSpc>
                <a:spcPct val="100000"/>
              </a:lnSpc>
              <a:spcBef>
                <a:spcPts val="0"/>
              </a:spcBef>
              <a:spcAft>
                <a:spcPts val="0"/>
              </a:spcAft>
              <a:buSzPts val="1800"/>
              <a:buNone/>
            </a:pPr>
            <a:r>
              <a:t/>
            </a:r>
            <a:endParaRPr sz="1000"/>
          </a:p>
        </p:txBody>
      </p:sp>
      <p:pic>
        <p:nvPicPr>
          <p:cNvPr id="73" name="Google Shape;73;p12"/>
          <p:cNvPicPr preferRelativeResize="0"/>
          <p:nvPr/>
        </p:nvPicPr>
        <p:blipFill>
          <a:blip r:embed="rId3">
            <a:alphaModFix/>
          </a:blip>
          <a:stretch>
            <a:fillRect/>
          </a:stretch>
        </p:blipFill>
        <p:spPr>
          <a:xfrm>
            <a:off x="3757700" y="3764300"/>
            <a:ext cx="1628600" cy="162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idx="4294967295" type="body"/>
          </p:nvPr>
        </p:nvSpPr>
        <p:spPr>
          <a:xfrm>
            <a:off x="505997" y="1573677"/>
            <a:ext cx="8638200" cy="5274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500"/>
          </a:p>
        </p:txBody>
      </p:sp>
      <p:sp>
        <p:nvSpPr>
          <p:cNvPr id="157" name="Google Shape;157;p21"/>
          <p:cNvSpPr txBox="1"/>
          <p:nvPr>
            <p:ph idx="12" type="sldNum"/>
          </p:nvPr>
        </p:nvSpPr>
        <p:spPr>
          <a:xfrm>
            <a:off x="8589551" y="6222303"/>
            <a:ext cx="518400" cy="635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pic>
        <p:nvPicPr>
          <p:cNvPr id="158" name="Google Shape;158;p21"/>
          <p:cNvPicPr preferRelativeResize="0"/>
          <p:nvPr/>
        </p:nvPicPr>
        <p:blipFill rotWithShape="1">
          <a:blip r:embed="rId3">
            <a:alphaModFix/>
          </a:blip>
          <a:srcRect b="0" l="16878" r="15499" t="11917"/>
          <a:stretch/>
        </p:blipFill>
        <p:spPr>
          <a:xfrm>
            <a:off x="505993" y="1879525"/>
            <a:ext cx="2959044" cy="2148875"/>
          </a:xfrm>
          <a:prstGeom prst="rect">
            <a:avLst/>
          </a:prstGeom>
          <a:noFill/>
          <a:ln>
            <a:noFill/>
          </a:ln>
        </p:spPr>
      </p:pic>
      <p:pic>
        <p:nvPicPr>
          <p:cNvPr id="159" name="Google Shape;159;p21"/>
          <p:cNvPicPr preferRelativeResize="0"/>
          <p:nvPr/>
        </p:nvPicPr>
        <p:blipFill rotWithShape="1">
          <a:blip r:embed="rId4">
            <a:alphaModFix/>
          </a:blip>
          <a:srcRect b="2510" l="18439" r="21203" t="12092"/>
          <a:stretch/>
        </p:blipFill>
        <p:spPr>
          <a:xfrm>
            <a:off x="3431975" y="1925288"/>
            <a:ext cx="2961975" cy="2057335"/>
          </a:xfrm>
          <a:prstGeom prst="rect">
            <a:avLst/>
          </a:prstGeom>
          <a:noFill/>
          <a:ln>
            <a:noFill/>
          </a:ln>
        </p:spPr>
      </p:pic>
      <p:pic>
        <p:nvPicPr>
          <p:cNvPr id="160" name="Google Shape;160;p21"/>
          <p:cNvPicPr preferRelativeResize="0"/>
          <p:nvPr/>
        </p:nvPicPr>
        <p:blipFill rotWithShape="1">
          <a:blip r:embed="rId5">
            <a:alphaModFix/>
          </a:blip>
          <a:srcRect b="0" l="18996" r="18534" t="11886"/>
          <a:stretch/>
        </p:blipFill>
        <p:spPr>
          <a:xfrm>
            <a:off x="6386912" y="1915988"/>
            <a:ext cx="2752200" cy="2075950"/>
          </a:xfrm>
          <a:prstGeom prst="rect">
            <a:avLst/>
          </a:prstGeom>
          <a:noFill/>
          <a:ln>
            <a:noFill/>
          </a:ln>
        </p:spPr>
      </p:pic>
      <p:pic>
        <p:nvPicPr>
          <p:cNvPr id="161" name="Google Shape;161;p21"/>
          <p:cNvPicPr preferRelativeResize="0"/>
          <p:nvPr/>
        </p:nvPicPr>
        <p:blipFill rotWithShape="1">
          <a:blip r:embed="rId6">
            <a:alphaModFix/>
          </a:blip>
          <a:srcRect b="4281" l="21839" r="22375" t="11280"/>
          <a:stretch/>
        </p:blipFill>
        <p:spPr>
          <a:xfrm>
            <a:off x="3427875" y="4541650"/>
            <a:ext cx="2959026" cy="2075925"/>
          </a:xfrm>
          <a:prstGeom prst="rect">
            <a:avLst/>
          </a:prstGeom>
          <a:noFill/>
          <a:ln>
            <a:noFill/>
          </a:ln>
        </p:spPr>
      </p:pic>
      <p:pic>
        <p:nvPicPr>
          <p:cNvPr id="162" name="Google Shape;162;p21"/>
          <p:cNvPicPr preferRelativeResize="0"/>
          <p:nvPr/>
        </p:nvPicPr>
        <p:blipFill rotWithShape="1">
          <a:blip r:embed="rId7">
            <a:alphaModFix/>
          </a:blip>
          <a:srcRect b="0" l="19587" r="18091" t="11323"/>
          <a:stretch/>
        </p:blipFill>
        <p:spPr>
          <a:xfrm>
            <a:off x="6373778" y="4532950"/>
            <a:ext cx="2734173" cy="2057325"/>
          </a:xfrm>
          <a:prstGeom prst="rect">
            <a:avLst/>
          </a:prstGeom>
          <a:noFill/>
          <a:ln>
            <a:noFill/>
          </a:ln>
        </p:spPr>
      </p:pic>
      <p:pic>
        <p:nvPicPr>
          <p:cNvPr id="163" name="Google Shape;163;p21"/>
          <p:cNvPicPr preferRelativeResize="0"/>
          <p:nvPr/>
        </p:nvPicPr>
        <p:blipFill rotWithShape="1">
          <a:blip r:embed="rId8">
            <a:alphaModFix/>
          </a:blip>
          <a:srcRect b="0" l="17625" r="17645" t="11316"/>
          <a:stretch/>
        </p:blipFill>
        <p:spPr>
          <a:xfrm>
            <a:off x="506000" y="4487175"/>
            <a:ext cx="2959025" cy="2148875"/>
          </a:xfrm>
          <a:prstGeom prst="rect">
            <a:avLst/>
          </a:prstGeom>
          <a:noFill/>
          <a:ln>
            <a:noFill/>
          </a:ln>
        </p:spPr>
      </p:pic>
      <p:sp>
        <p:nvSpPr>
          <p:cNvPr id="164" name="Google Shape;164;p21"/>
          <p:cNvSpPr txBox="1"/>
          <p:nvPr>
            <p:ph idx="4294967295"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3000"/>
              <a:t>Analysis</a:t>
            </a:r>
            <a:endParaRPr sz="3000"/>
          </a:p>
          <a:p>
            <a:pPr indent="0" lvl="0" marL="0" rtl="0" algn="l">
              <a:lnSpc>
                <a:spcPct val="100000"/>
              </a:lnSpc>
              <a:spcBef>
                <a:spcPts val="0"/>
              </a:spcBef>
              <a:spcAft>
                <a:spcPts val="0"/>
              </a:spcAft>
              <a:buSzPts val="1800"/>
              <a:buNone/>
            </a:pPr>
            <a:r>
              <a:rPr lang="en"/>
              <a:t>Learning Styles in LTU Departments (STEM vs non-STEM)</a:t>
            </a:r>
            <a:endParaRPr>
              <a:solidFill>
                <a:srgbClr val="39C0BA"/>
              </a:solidFill>
            </a:endParaRPr>
          </a:p>
        </p:txBody>
      </p:sp>
      <p:sp>
        <p:nvSpPr>
          <p:cNvPr id="165" name="Google Shape;165;p21"/>
          <p:cNvSpPr txBox="1"/>
          <p:nvPr/>
        </p:nvSpPr>
        <p:spPr>
          <a:xfrm>
            <a:off x="711413" y="1226075"/>
            <a:ext cx="2548200" cy="354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100">
                <a:solidFill>
                  <a:srgbClr val="F3F3F3"/>
                </a:solidFill>
                <a:latin typeface="Quicksand"/>
                <a:ea typeface="Quicksand"/>
                <a:cs typeface="Quicksand"/>
                <a:sym typeface="Quicksand"/>
              </a:rPr>
              <a:t>% of Predicted Styles (using Model) </a:t>
            </a:r>
            <a:endParaRPr sz="1100"/>
          </a:p>
        </p:txBody>
      </p:sp>
      <p:sp>
        <p:nvSpPr>
          <p:cNvPr id="166" name="Google Shape;166;p21"/>
          <p:cNvSpPr txBox="1"/>
          <p:nvPr/>
        </p:nvSpPr>
        <p:spPr>
          <a:xfrm>
            <a:off x="3633288" y="1226075"/>
            <a:ext cx="2548200" cy="354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100">
                <a:solidFill>
                  <a:srgbClr val="F3F3F3"/>
                </a:solidFill>
                <a:latin typeface="Quicksand"/>
                <a:ea typeface="Quicksand"/>
                <a:cs typeface="Quicksand"/>
                <a:sym typeface="Quicksand"/>
              </a:rPr>
              <a:t>% of Students’ Own Guess of Style</a:t>
            </a:r>
            <a:endParaRPr sz="1100"/>
          </a:p>
        </p:txBody>
      </p:sp>
      <p:sp>
        <p:nvSpPr>
          <p:cNvPr id="167" name="Google Shape;167;p21"/>
          <p:cNvSpPr txBox="1"/>
          <p:nvPr/>
        </p:nvSpPr>
        <p:spPr>
          <a:xfrm>
            <a:off x="6466763" y="1226075"/>
            <a:ext cx="2548200" cy="354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100">
                <a:solidFill>
                  <a:srgbClr val="F3F3F3"/>
                </a:solidFill>
                <a:latin typeface="Quicksand"/>
                <a:ea typeface="Quicksand"/>
                <a:cs typeface="Quicksand"/>
                <a:sym typeface="Quicksand"/>
              </a:rPr>
              <a:t>% of Student’s Styles Based on PQA </a:t>
            </a:r>
            <a:endParaRPr sz="1100"/>
          </a:p>
        </p:txBody>
      </p:sp>
      <p:cxnSp>
        <p:nvCxnSpPr>
          <p:cNvPr id="168" name="Google Shape;168;p21"/>
          <p:cNvCxnSpPr/>
          <p:nvPr/>
        </p:nvCxnSpPr>
        <p:spPr>
          <a:xfrm>
            <a:off x="3433475" y="1591550"/>
            <a:ext cx="0" cy="52755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1"/>
          <p:cNvCxnSpPr/>
          <p:nvPr/>
        </p:nvCxnSpPr>
        <p:spPr>
          <a:xfrm>
            <a:off x="6386900" y="1591550"/>
            <a:ext cx="0" cy="527550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21"/>
          <p:cNvSpPr txBox="1"/>
          <p:nvPr/>
        </p:nvSpPr>
        <p:spPr>
          <a:xfrm rot="-5400000">
            <a:off x="-345675" y="2434650"/>
            <a:ext cx="1210800" cy="354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100">
                <a:solidFill>
                  <a:srgbClr val="F3F3F3"/>
                </a:solidFill>
                <a:latin typeface="Quicksand"/>
                <a:ea typeface="Quicksand"/>
                <a:cs typeface="Quicksand"/>
                <a:sym typeface="Quicksand"/>
              </a:rPr>
              <a:t>STEM Depts.</a:t>
            </a:r>
            <a:endParaRPr sz="1100"/>
          </a:p>
        </p:txBody>
      </p:sp>
      <p:sp>
        <p:nvSpPr>
          <p:cNvPr id="171" name="Google Shape;171;p21"/>
          <p:cNvSpPr txBox="1"/>
          <p:nvPr/>
        </p:nvSpPr>
        <p:spPr>
          <a:xfrm rot="-5400000">
            <a:off x="-466425" y="5596525"/>
            <a:ext cx="1452300" cy="354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100">
                <a:solidFill>
                  <a:srgbClr val="F3F3F3"/>
                </a:solidFill>
                <a:latin typeface="Quicksand"/>
                <a:ea typeface="Quicksand"/>
                <a:cs typeface="Quicksand"/>
                <a:sym typeface="Quicksand"/>
              </a:rPr>
              <a:t>Non- </a:t>
            </a:r>
            <a:r>
              <a:rPr lang="en" sz="1100">
                <a:solidFill>
                  <a:srgbClr val="F3F3F3"/>
                </a:solidFill>
                <a:latin typeface="Quicksand"/>
                <a:ea typeface="Quicksand"/>
                <a:cs typeface="Quicksand"/>
                <a:sym typeface="Quicksand"/>
              </a:rPr>
              <a:t>STEM Depts.</a:t>
            </a:r>
            <a:endParaRPr sz="1100"/>
          </a:p>
        </p:txBody>
      </p:sp>
      <p:cxnSp>
        <p:nvCxnSpPr>
          <p:cNvPr id="172" name="Google Shape;172;p21"/>
          <p:cNvCxnSpPr>
            <a:stCxn id="156" idx="1"/>
            <a:endCxn id="156" idx="3"/>
          </p:cNvCxnSpPr>
          <p:nvPr/>
        </p:nvCxnSpPr>
        <p:spPr>
          <a:xfrm>
            <a:off x="505997" y="4210827"/>
            <a:ext cx="8638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3000"/>
              <a:t>Analysis</a:t>
            </a:r>
            <a:endParaRPr sz="3000"/>
          </a:p>
          <a:p>
            <a:pPr indent="0" lvl="0" marL="0" rtl="0" algn="l">
              <a:lnSpc>
                <a:spcPct val="100000"/>
              </a:lnSpc>
              <a:spcBef>
                <a:spcPts val="0"/>
              </a:spcBef>
              <a:spcAft>
                <a:spcPts val="0"/>
              </a:spcAft>
              <a:buSzPts val="1800"/>
              <a:buNone/>
            </a:pPr>
            <a:r>
              <a:rPr lang="en"/>
              <a:t>Comparison of Predicted vs Guessed Learning Styles</a:t>
            </a:r>
            <a:endParaRPr/>
          </a:p>
        </p:txBody>
      </p:sp>
      <p:sp>
        <p:nvSpPr>
          <p:cNvPr id="178" name="Google Shape;178;p22"/>
          <p:cNvSpPr txBox="1"/>
          <p:nvPr>
            <p:ph idx="3" type="body"/>
          </p:nvPr>
        </p:nvSpPr>
        <p:spPr>
          <a:xfrm>
            <a:off x="1165475" y="1253525"/>
            <a:ext cx="7391400" cy="244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400"/>
              <a:t>If we look at the </a:t>
            </a:r>
            <a:r>
              <a:rPr lang="en" sz="1400"/>
              <a:t>comparison</a:t>
            </a:r>
            <a:r>
              <a:rPr lang="en" sz="1400"/>
              <a:t> of a Student’s guessed Learning styles to the Learning styles the 20 Question personality test gives (Mode), we see a stark difference.</a:t>
            </a:r>
            <a:endParaRPr sz="1400"/>
          </a:p>
          <a:p>
            <a:pPr indent="0" lvl="0" marL="0" rtl="0" algn="l">
              <a:lnSpc>
                <a:spcPct val="100000"/>
              </a:lnSpc>
              <a:spcBef>
                <a:spcPts val="600"/>
              </a:spcBef>
              <a:spcAft>
                <a:spcPts val="0"/>
              </a:spcAft>
              <a:buNone/>
            </a:pPr>
            <a:r>
              <a:rPr lang="en" sz="1400"/>
              <a:t>We concluded that:</a:t>
            </a:r>
            <a:endParaRPr sz="1400"/>
          </a:p>
          <a:p>
            <a:pPr indent="-317500" lvl="0" marL="457200" rtl="0" algn="l">
              <a:lnSpc>
                <a:spcPct val="100000"/>
              </a:lnSpc>
              <a:spcBef>
                <a:spcPts val="600"/>
              </a:spcBef>
              <a:spcAft>
                <a:spcPts val="0"/>
              </a:spcAft>
              <a:buSzPts val="1400"/>
              <a:buChar char="◦"/>
            </a:pPr>
            <a:r>
              <a:rPr lang="en" sz="1400"/>
              <a:t>Using just the 20 Q’s personality test is not enough to accurately determine a student’s </a:t>
            </a:r>
            <a:r>
              <a:rPr lang="en" sz="1400"/>
              <a:t>learning</a:t>
            </a:r>
            <a:r>
              <a:rPr lang="en" sz="1400"/>
              <a:t> style</a:t>
            </a:r>
            <a:endParaRPr sz="1400"/>
          </a:p>
          <a:p>
            <a:pPr indent="-317500" lvl="0" marL="457200" rtl="0" algn="l">
              <a:spcBef>
                <a:spcPts val="0"/>
              </a:spcBef>
              <a:spcAft>
                <a:spcPts val="0"/>
              </a:spcAft>
              <a:buSzPts val="1400"/>
              <a:buChar char="◦"/>
            </a:pPr>
            <a:r>
              <a:rPr lang="en" sz="1400"/>
              <a:t>S</a:t>
            </a:r>
            <a:r>
              <a:rPr lang="en" sz="1400"/>
              <a:t>hould take into account student study habits on an individualistic level. </a:t>
            </a:r>
            <a:endParaRPr sz="1400"/>
          </a:p>
          <a:p>
            <a:pPr indent="-317500" lvl="0" marL="914400" rtl="0" algn="l">
              <a:spcBef>
                <a:spcPts val="0"/>
              </a:spcBef>
              <a:spcAft>
                <a:spcPts val="0"/>
              </a:spcAft>
              <a:buSzPts val="1400"/>
              <a:buChar char="◦"/>
            </a:pPr>
            <a:r>
              <a:rPr lang="en" sz="1400"/>
              <a:t>Procrastination</a:t>
            </a:r>
            <a:endParaRPr sz="1400"/>
          </a:p>
          <a:p>
            <a:pPr indent="-317500" lvl="0" marL="914400" rtl="0" algn="l">
              <a:spcBef>
                <a:spcPts val="0"/>
              </a:spcBef>
              <a:spcAft>
                <a:spcPts val="0"/>
              </a:spcAft>
              <a:buSzPts val="1400"/>
              <a:buChar char="◦"/>
            </a:pPr>
            <a:r>
              <a:rPr lang="en" sz="1400"/>
              <a:t>Online Learning Preference</a:t>
            </a:r>
            <a:endParaRPr sz="1400"/>
          </a:p>
          <a:p>
            <a:pPr indent="-317500" lvl="0" marL="914400" rtl="0" algn="l">
              <a:spcBef>
                <a:spcPts val="0"/>
              </a:spcBef>
              <a:spcAft>
                <a:spcPts val="0"/>
              </a:spcAft>
              <a:buSzPts val="1400"/>
              <a:buChar char="◦"/>
            </a:pPr>
            <a:r>
              <a:rPr lang="en" sz="1400"/>
              <a:t>Group work preferences</a:t>
            </a:r>
            <a:endParaRPr sz="1400"/>
          </a:p>
          <a:p>
            <a:pPr indent="-317500" lvl="0" marL="914400" rtl="0" algn="l">
              <a:spcBef>
                <a:spcPts val="0"/>
              </a:spcBef>
              <a:spcAft>
                <a:spcPts val="0"/>
              </a:spcAft>
              <a:buSzPts val="1400"/>
              <a:buChar char="◦"/>
            </a:pPr>
            <a:r>
              <a:rPr lang="en" sz="1400"/>
              <a:t>Attention Span</a:t>
            </a:r>
            <a:endParaRPr sz="1400"/>
          </a:p>
          <a:p>
            <a:pPr indent="0" lvl="0" marL="0" rtl="0" algn="l">
              <a:spcBef>
                <a:spcPts val="600"/>
              </a:spcBef>
              <a:spcAft>
                <a:spcPts val="0"/>
              </a:spcAft>
              <a:buNone/>
            </a:pPr>
            <a:r>
              <a:t/>
            </a:r>
            <a:endParaRPr sz="1400"/>
          </a:p>
        </p:txBody>
      </p:sp>
      <p:sp>
        <p:nvSpPr>
          <p:cNvPr id="179" name="Google Shape;179;p22"/>
          <p:cNvSpPr txBox="1"/>
          <p:nvPr>
            <p:ph idx="1" type="body"/>
          </p:nvPr>
        </p:nvSpPr>
        <p:spPr>
          <a:xfrm>
            <a:off x="1413225" y="3969963"/>
            <a:ext cx="3447900" cy="2416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80" name="Google Shape;180;p22"/>
          <p:cNvSpPr txBox="1"/>
          <p:nvPr>
            <p:ph idx="1" type="body"/>
          </p:nvPr>
        </p:nvSpPr>
        <p:spPr>
          <a:xfrm>
            <a:off x="4861250" y="3969978"/>
            <a:ext cx="3447900" cy="2416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81" name="Google Shape;181;p22"/>
          <p:cNvPicPr preferRelativeResize="0"/>
          <p:nvPr/>
        </p:nvPicPr>
        <p:blipFill>
          <a:blip r:embed="rId3">
            <a:alphaModFix/>
          </a:blip>
          <a:stretch>
            <a:fillRect/>
          </a:stretch>
        </p:blipFill>
        <p:spPr>
          <a:xfrm>
            <a:off x="1413213" y="3969950"/>
            <a:ext cx="3447918" cy="2416581"/>
          </a:xfrm>
          <a:prstGeom prst="rect">
            <a:avLst/>
          </a:prstGeom>
          <a:noFill/>
          <a:ln>
            <a:noFill/>
          </a:ln>
        </p:spPr>
      </p:pic>
      <p:pic>
        <p:nvPicPr>
          <p:cNvPr id="182" name="Google Shape;182;p22"/>
          <p:cNvPicPr preferRelativeResize="0"/>
          <p:nvPr/>
        </p:nvPicPr>
        <p:blipFill>
          <a:blip r:embed="rId4">
            <a:alphaModFix/>
          </a:blip>
          <a:stretch>
            <a:fillRect/>
          </a:stretch>
        </p:blipFill>
        <p:spPr>
          <a:xfrm>
            <a:off x="4860965" y="3970186"/>
            <a:ext cx="3447925" cy="2535639"/>
          </a:xfrm>
          <a:prstGeom prst="rect">
            <a:avLst/>
          </a:prstGeom>
          <a:noFill/>
          <a:ln>
            <a:noFill/>
          </a:ln>
        </p:spPr>
      </p:pic>
      <p:sp>
        <p:nvSpPr>
          <p:cNvPr id="183" name="Google Shape;183;p2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3000"/>
              <a:t>Final Thoughts</a:t>
            </a:r>
            <a:endParaRPr sz="3000"/>
          </a:p>
          <a:p>
            <a:pPr indent="0" lvl="0" marL="0" rtl="0" algn="l">
              <a:lnSpc>
                <a:spcPct val="100000"/>
              </a:lnSpc>
              <a:spcBef>
                <a:spcPts val="0"/>
              </a:spcBef>
              <a:spcAft>
                <a:spcPts val="0"/>
              </a:spcAft>
              <a:buSzPts val="1800"/>
              <a:buNone/>
            </a:pPr>
            <a:r>
              <a:rPr lang="en"/>
              <a:t>Going back to the Hypothesis</a:t>
            </a:r>
            <a:endParaRPr>
              <a:solidFill>
                <a:srgbClr val="39C0BA"/>
              </a:solidFill>
            </a:endParaRPr>
          </a:p>
        </p:txBody>
      </p:sp>
      <p:sp>
        <p:nvSpPr>
          <p:cNvPr id="189" name="Google Shape;189;p23"/>
          <p:cNvSpPr txBox="1"/>
          <p:nvPr>
            <p:ph idx="1" type="body"/>
          </p:nvPr>
        </p:nvSpPr>
        <p:spPr>
          <a:xfrm>
            <a:off x="1165475" y="1125875"/>
            <a:ext cx="7764900" cy="53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lang="en" sz="1800"/>
              <a:t>Hypothesis: “With the knowledge the learning styles of LTU students and recognizing trends amongst each learning style, LTU can better cater to all of its constituents for the most effective academic environment.” </a:t>
            </a:r>
            <a:endParaRPr sz="1800"/>
          </a:p>
          <a:p>
            <a:pPr indent="0" lvl="0" marL="0" rtl="0" algn="l">
              <a:lnSpc>
                <a:spcPct val="100000"/>
              </a:lnSpc>
              <a:spcBef>
                <a:spcPts val="600"/>
              </a:spcBef>
              <a:spcAft>
                <a:spcPts val="0"/>
              </a:spcAft>
              <a:buSzPts val="1100"/>
              <a:buNone/>
            </a:pPr>
            <a:r>
              <a:t/>
            </a:r>
            <a:endParaRPr sz="1500"/>
          </a:p>
          <a:p>
            <a:pPr indent="0" lvl="0" marL="0" rtl="0" algn="l">
              <a:lnSpc>
                <a:spcPct val="100000"/>
              </a:lnSpc>
              <a:spcBef>
                <a:spcPts val="600"/>
              </a:spcBef>
              <a:spcAft>
                <a:spcPts val="0"/>
              </a:spcAft>
              <a:buSzPts val="1100"/>
              <a:buNone/>
            </a:pPr>
            <a:r>
              <a:rPr lang="en" sz="1500"/>
              <a:t>Trying to solve the issue of online learning and improving the </a:t>
            </a:r>
            <a:r>
              <a:rPr lang="en" sz="1500"/>
              <a:t>acquisition </a:t>
            </a:r>
            <a:r>
              <a:rPr lang="en" sz="1500"/>
              <a:t>of </a:t>
            </a:r>
            <a:r>
              <a:rPr lang="en" sz="1500"/>
              <a:t>knowledge</a:t>
            </a:r>
            <a:r>
              <a:rPr lang="en" sz="1500"/>
              <a:t> in students is tough, so by looking into the learning styles of students can be a step forward into the solution. </a:t>
            </a:r>
            <a:endParaRPr sz="1500"/>
          </a:p>
          <a:p>
            <a:pPr indent="0" lvl="0" marL="0" rtl="0" algn="l">
              <a:lnSpc>
                <a:spcPct val="100000"/>
              </a:lnSpc>
              <a:spcBef>
                <a:spcPts val="600"/>
              </a:spcBef>
              <a:spcAft>
                <a:spcPts val="0"/>
              </a:spcAft>
              <a:buSzPts val="1100"/>
              <a:buNone/>
            </a:pPr>
            <a:r>
              <a:t/>
            </a:r>
            <a:endParaRPr sz="1500"/>
          </a:p>
          <a:p>
            <a:pPr indent="0" lvl="0" marL="0" rtl="0" algn="l">
              <a:lnSpc>
                <a:spcPct val="100000"/>
              </a:lnSpc>
              <a:spcBef>
                <a:spcPts val="600"/>
              </a:spcBef>
              <a:spcAft>
                <a:spcPts val="0"/>
              </a:spcAft>
              <a:buSzPts val="1100"/>
              <a:buNone/>
            </a:pPr>
            <a:r>
              <a:rPr lang="en" sz="1800"/>
              <a:t>Future work:</a:t>
            </a:r>
            <a:endParaRPr sz="1800"/>
          </a:p>
          <a:p>
            <a:pPr indent="0" lvl="0" marL="0" rtl="0" algn="l">
              <a:lnSpc>
                <a:spcPct val="100000"/>
              </a:lnSpc>
              <a:spcBef>
                <a:spcPts val="600"/>
              </a:spcBef>
              <a:spcAft>
                <a:spcPts val="0"/>
              </a:spcAft>
              <a:buSzPts val="1100"/>
              <a:buNone/>
            </a:pPr>
            <a:r>
              <a:rPr lang="en" sz="1500"/>
              <a:t>There are some interesting trends that need to be further explored and </a:t>
            </a:r>
            <a:r>
              <a:rPr lang="en" sz="1500"/>
              <a:t>experimented</a:t>
            </a:r>
            <a:r>
              <a:rPr lang="en" sz="1500"/>
              <a:t> on to gauge if our </a:t>
            </a:r>
            <a:r>
              <a:rPr lang="en" sz="1500"/>
              <a:t>hypothesis</a:t>
            </a:r>
            <a:r>
              <a:rPr lang="en" sz="1500"/>
              <a:t> is </a:t>
            </a:r>
            <a:r>
              <a:rPr lang="en" sz="1500"/>
              <a:t>correct</a:t>
            </a:r>
            <a:r>
              <a:rPr lang="en" sz="1500"/>
              <a:t>. We plan to:</a:t>
            </a:r>
            <a:endParaRPr sz="1500"/>
          </a:p>
          <a:p>
            <a:pPr indent="-323850" lvl="0" marL="457200" rtl="0" algn="l">
              <a:lnSpc>
                <a:spcPct val="100000"/>
              </a:lnSpc>
              <a:spcBef>
                <a:spcPts val="600"/>
              </a:spcBef>
              <a:spcAft>
                <a:spcPts val="0"/>
              </a:spcAft>
              <a:buSzPts val="1500"/>
              <a:buChar char="◦"/>
            </a:pPr>
            <a:r>
              <a:rPr lang="en" sz="1500"/>
              <a:t>Send more surveys out to a larger group of students</a:t>
            </a:r>
            <a:endParaRPr sz="1500"/>
          </a:p>
          <a:p>
            <a:pPr indent="-323850" lvl="0" marL="457200" rtl="0" algn="l">
              <a:lnSpc>
                <a:spcPct val="100000"/>
              </a:lnSpc>
              <a:spcBef>
                <a:spcPts val="0"/>
              </a:spcBef>
              <a:spcAft>
                <a:spcPts val="0"/>
              </a:spcAft>
              <a:buSzPts val="1500"/>
              <a:buChar char="◦"/>
            </a:pPr>
            <a:r>
              <a:rPr lang="en" sz="1500"/>
              <a:t>Developing an application for all LTU staff and students to use to track academic </a:t>
            </a:r>
            <a:r>
              <a:rPr lang="en" sz="1500"/>
              <a:t>progress</a:t>
            </a:r>
            <a:endParaRPr sz="1500"/>
          </a:p>
          <a:p>
            <a:pPr indent="-323850" lvl="0" marL="457200" rtl="0" algn="l">
              <a:lnSpc>
                <a:spcPct val="100000"/>
              </a:lnSpc>
              <a:spcBef>
                <a:spcPts val="0"/>
              </a:spcBef>
              <a:spcAft>
                <a:spcPts val="0"/>
              </a:spcAft>
              <a:buSzPts val="1500"/>
              <a:buChar char="◦"/>
            </a:pPr>
            <a:r>
              <a:rPr lang="en" sz="1500"/>
              <a:t>Compare class learning outcomes between:</a:t>
            </a:r>
            <a:endParaRPr sz="1500"/>
          </a:p>
          <a:p>
            <a:pPr indent="-323850" lvl="1" marL="914400" rtl="0" algn="l">
              <a:lnSpc>
                <a:spcPct val="100000"/>
              </a:lnSpc>
              <a:spcBef>
                <a:spcPts val="0"/>
              </a:spcBef>
              <a:spcAft>
                <a:spcPts val="0"/>
              </a:spcAft>
              <a:buSzPts val="1500"/>
              <a:buChar char="▫"/>
            </a:pPr>
            <a:r>
              <a:rPr lang="en" sz="1500"/>
              <a:t>classes considering learning styles and other factors</a:t>
            </a:r>
            <a:endParaRPr sz="1500"/>
          </a:p>
          <a:p>
            <a:pPr indent="-323850" lvl="1" marL="914400" rtl="0" algn="l">
              <a:lnSpc>
                <a:spcPct val="100000"/>
              </a:lnSpc>
              <a:spcBef>
                <a:spcPts val="0"/>
              </a:spcBef>
              <a:spcAft>
                <a:spcPts val="0"/>
              </a:spcAft>
              <a:buSzPts val="1500"/>
              <a:buChar char="▫"/>
            </a:pPr>
            <a:r>
              <a:rPr lang="en" sz="1500"/>
              <a:t>classes not considering learning styles (control group)</a:t>
            </a:r>
            <a:endParaRPr sz="1500"/>
          </a:p>
        </p:txBody>
      </p:sp>
      <p:sp>
        <p:nvSpPr>
          <p:cNvPr id="190" name="Google Shape;190;p2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4294967295" type="ctrTitle"/>
          </p:nvPr>
        </p:nvSpPr>
        <p:spPr>
          <a:xfrm>
            <a:off x="1336100" y="1679850"/>
            <a:ext cx="7337700" cy="1546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39C0BA"/>
              </a:buClr>
              <a:buSzPts val="1800"/>
              <a:buFont typeface="Quicksand"/>
              <a:buNone/>
            </a:pPr>
            <a:r>
              <a:rPr b="1" i="0" lang="en" sz="2200" u="none" cap="none" strike="noStrike">
                <a:solidFill>
                  <a:srgbClr val="2E3037"/>
                </a:solidFill>
                <a:latin typeface="Quicksand"/>
                <a:ea typeface="Quicksand"/>
                <a:cs typeface="Quicksand"/>
                <a:sym typeface="Quicksand"/>
              </a:rPr>
              <a:t>Thank</a:t>
            </a:r>
            <a:r>
              <a:rPr b="1" lang="en" sz="2200">
                <a:solidFill>
                  <a:srgbClr val="2E3037"/>
                </a:solidFill>
              </a:rPr>
              <a:t> you</a:t>
            </a:r>
            <a:r>
              <a:rPr b="1" i="0" lang="en" sz="2200" u="none" cap="none" strike="noStrike">
                <a:solidFill>
                  <a:srgbClr val="2E3037"/>
                </a:solidFill>
                <a:latin typeface="Quicksand"/>
                <a:ea typeface="Quicksand"/>
                <a:cs typeface="Quicksand"/>
                <a:sym typeface="Quicksand"/>
              </a:rPr>
              <a:t>!</a:t>
            </a:r>
            <a:endParaRPr b="1" i="0" sz="2200" u="none" cap="none" strike="noStrike">
              <a:solidFill>
                <a:srgbClr val="2E3037"/>
              </a:solidFill>
              <a:latin typeface="Quicksand"/>
              <a:ea typeface="Quicksand"/>
              <a:cs typeface="Quicksand"/>
              <a:sym typeface="Quicksand"/>
            </a:endParaRPr>
          </a:p>
        </p:txBody>
      </p:sp>
      <p:sp>
        <p:nvSpPr>
          <p:cNvPr id="196" name="Google Shape;196;p24"/>
          <p:cNvSpPr txBox="1"/>
          <p:nvPr>
            <p:ph idx="4294967295" type="subTitle"/>
          </p:nvPr>
        </p:nvSpPr>
        <p:spPr>
          <a:xfrm>
            <a:off x="1336100" y="3022650"/>
            <a:ext cx="7337700" cy="81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rgbClr val="F3F3F3"/>
              </a:buClr>
              <a:buSzPts val="3000"/>
              <a:buFont typeface="Quicksand"/>
              <a:buNone/>
            </a:pPr>
            <a:r>
              <a:rPr b="1" i="0" lang="en" sz="3600" u="none" cap="none" strike="noStrike">
                <a:solidFill>
                  <a:srgbClr val="F3F3F3"/>
                </a:solidFill>
                <a:latin typeface="Quicksand"/>
                <a:ea typeface="Quicksand"/>
                <a:cs typeface="Quicksand"/>
                <a:sym typeface="Quicksand"/>
              </a:rPr>
              <a:t>ANY QUESTIONS?</a:t>
            </a:r>
            <a:endParaRPr b="1" i="0" sz="3600" u="none" cap="none" strike="noStrike">
              <a:solidFill>
                <a:srgbClr val="F3F3F3"/>
              </a:solidFill>
              <a:latin typeface="Quicksand"/>
              <a:ea typeface="Quicksand"/>
              <a:cs typeface="Quicksand"/>
              <a:sym typeface="Quicksand"/>
            </a:endParaRPr>
          </a:p>
        </p:txBody>
      </p:sp>
      <p:sp>
        <p:nvSpPr>
          <p:cNvPr id="197" name="Google Shape;197;p24"/>
          <p:cNvSpPr txBox="1"/>
          <p:nvPr>
            <p:ph idx="4294967295" type="body"/>
          </p:nvPr>
        </p:nvSpPr>
        <p:spPr>
          <a:xfrm>
            <a:off x="1336100" y="3797025"/>
            <a:ext cx="7337700" cy="173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200"/>
              <a:t>klam@ltu.edu</a:t>
            </a:r>
            <a:endParaRPr sz="2200"/>
          </a:p>
          <a:p>
            <a:pPr indent="0" lvl="0" marL="0" rtl="0" algn="l">
              <a:lnSpc>
                <a:spcPct val="100000"/>
              </a:lnSpc>
              <a:spcBef>
                <a:spcPts val="600"/>
              </a:spcBef>
              <a:spcAft>
                <a:spcPts val="0"/>
              </a:spcAft>
              <a:buSzPts val="3000"/>
              <a:buNone/>
            </a:pPr>
            <a:r>
              <a:rPr lang="en" sz="2200"/>
              <a:t>sross1@ltu.edu</a:t>
            </a:r>
            <a:endParaRPr sz="2200"/>
          </a:p>
          <a:p>
            <a:pPr indent="0" lvl="0" marL="0" rtl="0" algn="l">
              <a:lnSpc>
                <a:spcPct val="100000"/>
              </a:lnSpc>
              <a:spcBef>
                <a:spcPts val="600"/>
              </a:spcBef>
              <a:spcAft>
                <a:spcPts val="0"/>
              </a:spcAft>
              <a:buSzPts val="3000"/>
              <a:buNone/>
            </a:pPr>
            <a:r>
              <a:rPr lang="en" sz="2200"/>
              <a:t>jlight@ltu.edu</a:t>
            </a:r>
            <a:endParaRPr sz="2200"/>
          </a:p>
          <a:p>
            <a:pPr indent="0" lvl="0" marL="0" rtl="0" algn="l">
              <a:lnSpc>
                <a:spcPct val="100000"/>
              </a:lnSpc>
              <a:spcBef>
                <a:spcPts val="600"/>
              </a:spcBef>
              <a:spcAft>
                <a:spcPts val="0"/>
              </a:spcAft>
              <a:buSzPts val="3000"/>
              <a:buNone/>
            </a:pPr>
            <a:r>
              <a:rPr lang="en" sz="2200"/>
              <a:t>cchung@ltu.edu</a:t>
            </a:r>
            <a:endParaRPr sz="2200"/>
          </a:p>
        </p:txBody>
      </p:sp>
      <p:sp>
        <p:nvSpPr>
          <p:cNvPr id="198" name="Google Shape;198;p2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Credits and References</a:t>
            </a:r>
            <a:endParaRPr/>
          </a:p>
        </p:txBody>
      </p:sp>
      <p:sp>
        <p:nvSpPr>
          <p:cNvPr id="204" name="Google Shape;204;p25"/>
          <p:cNvSpPr txBox="1"/>
          <p:nvPr>
            <p:ph idx="1" type="body"/>
          </p:nvPr>
        </p:nvSpPr>
        <p:spPr>
          <a:xfrm>
            <a:off x="1165500" y="1222600"/>
            <a:ext cx="6858000" cy="534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lt1"/>
                </a:solidFill>
              </a:rPr>
              <a:t>Felder, Richard M. “Learning Styles and Strategies.” Andrews University, www.andrews.edu/services/ctcenter/career-center/learning-styles-strategies/learning-styles-and-strategies.pdf. Accessed 18 Feb. 2022. </a:t>
            </a:r>
            <a:endParaRPr sz="1000">
              <a:solidFill>
                <a:schemeClr val="lt1"/>
              </a:solidFill>
            </a:endParaRPr>
          </a:p>
          <a:p>
            <a:pPr indent="0" lvl="0" marL="0" rtl="0" algn="l">
              <a:lnSpc>
                <a:spcPct val="100000"/>
              </a:lnSpc>
              <a:spcBef>
                <a:spcPts val="0"/>
              </a:spcBef>
              <a:spcAft>
                <a:spcPts val="0"/>
              </a:spcAft>
              <a:buNone/>
            </a:pPr>
            <a:r>
              <a:rPr lang="en" sz="1000">
                <a:solidFill>
                  <a:schemeClr val="lt1"/>
                </a:solidFill>
              </a:rPr>
              <a:t>Gündüz, G.F. (2020). The relationship between academic procrastination behaviors of secondary school students, learning styles and parenting behaviors. International Journal of Contemporary Educational Research, 7(1), 253-266. DOI: https://doi.org/10.33200/ijcer.731976 </a:t>
            </a:r>
            <a:endParaRPr sz="1000">
              <a:solidFill>
                <a:schemeClr val="lt1"/>
              </a:solidFill>
            </a:endParaRPr>
          </a:p>
          <a:p>
            <a:pPr indent="0" lvl="0" marL="0" rtl="0" algn="l">
              <a:lnSpc>
                <a:spcPct val="100000"/>
              </a:lnSpc>
              <a:spcBef>
                <a:spcPts val="0"/>
              </a:spcBef>
              <a:spcAft>
                <a:spcPts val="0"/>
              </a:spcAft>
              <a:buNone/>
            </a:pPr>
            <a:r>
              <a:rPr lang="en" sz="1000">
                <a:solidFill>
                  <a:schemeClr val="lt1"/>
                </a:solidFill>
              </a:rPr>
              <a:t>“How Learning Styles Impact Online Learning.” </a:t>
            </a:r>
            <a:r>
              <a:rPr i="1" lang="en" sz="1000">
                <a:solidFill>
                  <a:schemeClr val="lt1"/>
                </a:solidFill>
              </a:rPr>
              <a:t>Penn Foster High School</a:t>
            </a:r>
            <a:r>
              <a:rPr lang="en" sz="1000">
                <a:solidFill>
                  <a:schemeClr val="lt1"/>
                </a:solidFill>
              </a:rPr>
              <a:t>, Penn Foster, 20 Jan. 2016, https://www.pennfoster.edu/blog/2016/january/how-learning-styles-impact-online-learning. </a:t>
            </a:r>
            <a:endParaRPr sz="10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lt1"/>
                </a:solidFill>
              </a:rPr>
              <a:t>James, Waynne  Blue, and Daniel  L. Gardner. “Learning Styles: Implications for Distance Learning.” 1995.  </a:t>
            </a:r>
            <a:endParaRPr sz="10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lt1"/>
                </a:solidFill>
              </a:rPr>
              <a:t>Pashler, Harold, et al. “Learning Styles Concepts and Evidence.” SAGE Journals, 1 Dec. 2009, journals.sagepub.com/doi/pdf/10.1111/j.1539-6053.2009.01038.x?casa_token=H8EH-QCoI2kAAAAA:xAm0qGE6jN3dfIclqaSD6m8R7m97QNy9RbhPsGeyAoLGYuFD8Z4KKSt5Nh1xWhLXyEsNJMe3I6qBb04. </a:t>
            </a:r>
            <a:endParaRPr sz="10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lt1"/>
                </a:solidFill>
              </a:rPr>
              <a:t>Kristyl.barron. “Attitudes toward Procrastination Depend on Learning Style.” </a:t>
            </a:r>
            <a:r>
              <a:rPr i="1" lang="en" sz="1000">
                <a:solidFill>
                  <a:schemeClr val="lt1"/>
                </a:solidFill>
              </a:rPr>
              <a:t>The American Genius</a:t>
            </a:r>
            <a:r>
              <a:rPr lang="en" sz="1000">
                <a:solidFill>
                  <a:schemeClr val="lt1"/>
                </a:solidFill>
              </a:rPr>
              <a:t>, 31 May 2013, https://theamericangenius.com/business-news/attitudes-toward-procrastination-depend-on-learning-style/. “Learning Techniques That Fit Best with Your Learning Style.” </a:t>
            </a:r>
            <a:r>
              <a:rPr i="1" lang="en" sz="1000">
                <a:solidFill>
                  <a:schemeClr val="lt1"/>
                </a:solidFill>
              </a:rPr>
              <a:t>StudyPug</a:t>
            </a:r>
            <a:r>
              <a:rPr lang="en" sz="1000">
                <a:solidFill>
                  <a:schemeClr val="lt1"/>
                </a:solidFill>
              </a:rPr>
              <a:t>, https://www.studypug.com/blog/kinesthetic-learning-style/. </a:t>
            </a:r>
            <a:endParaRPr sz="10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lt1"/>
                </a:solidFill>
              </a:rPr>
              <a:t>Martin, P. (2000). The effect of learning styles on project team performance. Paper presented at Project Management Institute Annual Seminars &amp; Symposium, Houston, TX. Newtown Square, PA: Project Management Institute.</a:t>
            </a:r>
            <a:endParaRPr sz="10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lt1"/>
                </a:solidFill>
              </a:rPr>
              <a:t>Romanelli, Frank, et al. “Learning Styles: A Review of Theory, Application, and Best Practices.” National Center for Biotechnology Information (NCBI), NCBI, 19 Feb. 2009, www.ncbi.nlm.nih.gov/pmc/articles/PMC2690881. </a:t>
            </a:r>
            <a:endParaRPr sz="10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lt1"/>
                </a:solidFill>
              </a:rPr>
              <a:t>Sarvenaz Hatami, “Learning styles”, ELT Journal, Volume 67, Issue 4, October 2013, Pages 488–490, https://doi.org/10.1093/elt/ccs083</a:t>
            </a:r>
            <a:endParaRPr sz="10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lt1"/>
                </a:solidFill>
              </a:rPr>
              <a:t>Dawkins, Paul. “Home.” Pauls Online Math Notes, tutorial.math.lamar.edu. Accessed 28 Oct. 2021.</a:t>
            </a:r>
            <a:endParaRPr sz="10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lt1"/>
                </a:solidFill>
              </a:rPr>
              <a:t>“What’s Your Learning Style? 20 Questions.” Education Planner, Pennsylvania Higher Education Assistance Agency, www.educationplanner.org/students/self-assessments/learning-styles-quiz.shtml.  Accessed 10 Dec. 2021.</a:t>
            </a:r>
            <a:endParaRPr sz="1000">
              <a:solidFill>
                <a:schemeClr val="lt1"/>
              </a:solidFill>
            </a:endParaRPr>
          </a:p>
        </p:txBody>
      </p:sp>
      <p:sp>
        <p:nvSpPr>
          <p:cNvPr id="205" name="Google Shape;205;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ctrTitle"/>
          </p:nvPr>
        </p:nvSpPr>
        <p:spPr>
          <a:xfrm>
            <a:off x="1530175" y="3077050"/>
            <a:ext cx="6767100" cy="70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11" name="Google Shape;211;p26"/>
          <p:cNvSpPr txBox="1"/>
          <p:nvPr>
            <p:ph idx="1" type="subTitle"/>
          </p:nvPr>
        </p:nvSpPr>
        <p:spPr>
          <a:xfrm>
            <a:off x="1530175" y="3710550"/>
            <a:ext cx="6927900" cy="4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Raw Data from Survey Results</a:t>
            </a:r>
            <a:endParaRPr/>
          </a:p>
        </p:txBody>
      </p:sp>
      <p:sp>
        <p:nvSpPr>
          <p:cNvPr id="212" name="Google Shape;212;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165500" y="770050"/>
            <a:ext cx="6858000" cy="65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 Chart of Answers Given for the 9 Extra Questions (not part of the 20 Personality Q’s)</a:t>
            </a:r>
            <a:endParaRPr/>
          </a:p>
        </p:txBody>
      </p:sp>
      <p:sp>
        <p:nvSpPr>
          <p:cNvPr id="218" name="Google Shape;218;p27"/>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219" name="Google Shape;219;p2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0" name="Google Shape;220;p27"/>
          <p:cNvPicPr preferRelativeResize="0"/>
          <p:nvPr/>
        </p:nvPicPr>
        <p:blipFill>
          <a:blip r:embed="rId3">
            <a:alphaModFix/>
          </a:blip>
          <a:stretch>
            <a:fillRect/>
          </a:stretch>
        </p:blipFill>
        <p:spPr>
          <a:xfrm>
            <a:off x="185865" y="2003287"/>
            <a:ext cx="8772275" cy="285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165500" y="770050"/>
            <a:ext cx="6858000" cy="41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Raw Data on Student’s Opinion of Online Learning</a:t>
            </a:r>
            <a:endParaRPr/>
          </a:p>
        </p:txBody>
      </p:sp>
      <p:sp>
        <p:nvSpPr>
          <p:cNvPr id="226" name="Google Shape;226;p28"/>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227" name="Google Shape;227;p2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28"/>
          <p:cNvPicPr preferRelativeResize="0"/>
          <p:nvPr/>
        </p:nvPicPr>
        <p:blipFill>
          <a:blip r:embed="rId3">
            <a:alphaModFix/>
          </a:blip>
          <a:stretch>
            <a:fillRect/>
          </a:stretch>
        </p:blipFill>
        <p:spPr>
          <a:xfrm>
            <a:off x="1654013" y="1186750"/>
            <a:ext cx="5880975" cy="2692725"/>
          </a:xfrm>
          <a:prstGeom prst="rect">
            <a:avLst/>
          </a:prstGeom>
          <a:noFill/>
          <a:ln>
            <a:noFill/>
          </a:ln>
        </p:spPr>
      </p:pic>
      <p:pic>
        <p:nvPicPr>
          <p:cNvPr id="229" name="Google Shape;229;p28"/>
          <p:cNvPicPr preferRelativeResize="0"/>
          <p:nvPr/>
        </p:nvPicPr>
        <p:blipFill>
          <a:blip r:embed="rId4">
            <a:alphaModFix/>
          </a:blip>
          <a:stretch>
            <a:fillRect/>
          </a:stretch>
        </p:blipFill>
        <p:spPr>
          <a:xfrm>
            <a:off x="897500" y="3879473"/>
            <a:ext cx="7349001" cy="2853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165500" y="770050"/>
            <a:ext cx="6858000" cy="41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Raw Data on Student’s Opinion of Group/Individual Work</a:t>
            </a:r>
            <a:endParaRPr/>
          </a:p>
        </p:txBody>
      </p:sp>
      <p:sp>
        <p:nvSpPr>
          <p:cNvPr id="235" name="Google Shape;235;p2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29"/>
          <p:cNvPicPr preferRelativeResize="0"/>
          <p:nvPr/>
        </p:nvPicPr>
        <p:blipFill>
          <a:blip r:embed="rId3">
            <a:alphaModFix/>
          </a:blip>
          <a:stretch>
            <a:fillRect/>
          </a:stretch>
        </p:blipFill>
        <p:spPr>
          <a:xfrm>
            <a:off x="174900" y="1812863"/>
            <a:ext cx="8839200" cy="38941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174550" y="733825"/>
            <a:ext cx="7341300" cy="41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Raw Data on Student’s Opinion of Procrastination and Distractions</a:t>
            </a:r>
            <a:endParaRPr/>
          </a:p>
        </p:txBody>
      </p:sp>
      <p:sp>
        <p:nvSpPr>
          <p:cNvPr id="242" name="Google Shape;242;p3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30"/>
          <p:cNvPicPr preferRelativeResize="0"/>
          <p:nvPr/>
        </p:nvPicPr>
        <p:blipFill>
          <a:blip r:embed="rId3">
            <a:alphaModFix/>
          </a:blip>
          <a:stretch>
            <a:fillRect/>
          </a:stretch>
        </p:blipFill>
        <p:spPr>
          <a:xfrm>
            <a:off x="1466989" y="1250200"/>
            <a:ext cx="6210024" cy="2708917"/>
          </a:xfrm>
          <a:prstGeom prst="rect">
            <a:avLst/>
          </a:prstGeom>
          <a:noFill/>
          <a:ln>
            <a:noFill/>
          </a:ln>
        </p:spPr>
      </p:pic>
      <p:pic>
        <p:nvPicPr>
          <p:cNvPr id="244" name="Google Shape;244;p30"/>
          <p:cNvPicPr preferRelativeResize="0"/>
          <p:nvPr/>
        </p:nvPicPr>
        <p:blipFill>
          <a:blip r:embed="rId4">
            <a:alphaModFix/>
          </a:blip>
          <a:stretch>
            <a:fillRect/>
          </a:stretch>
        </p:blipFill>
        <p:spPr>
          <a:xfrm>
            <a:off x="1467000" y="3959116"/>
            <a:ext cx="6209999" cy="27776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 name="Shape 77"/>
        <p:cNvGrpSpPr/>
        <p:nvPr/>
      </p:nvGrpSpPr>
      <p:grpSpPr>
        <a:xfrm>
          <a:off x="0" y="0"/>
          <a:ext cx="0" cy="0"/>
          <a:chOff x="0" y="0"/>
          <a:chExt cx="0" cy="0"/>
        </a:xfrm>
      </p:grpSpPr>
      <p:sp>
        <p:nvSpPr>
          <p:cNvPr id="78" name="Google Shape;78;p13"/>
          <p:cNvSpPr txBox="1"/>
          <p:nvPr>
            <p:ph type="title"/>
          </p:nvPr>
        </p:nvSpPr>
        <p:spPr>
          <a:xfrm>
            <a:off x="1165475" y="704546"/>
            <a:ext cx="6858000" cy="45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Overview</a:t>
            </a:r>
            <a:endParaRPr sz="2400"/>
          </a:p>
        </p:txBody>
      </p:sp>
      <p:sp>
        <p:nvSpPr>
          <p:cNvPr id="79" name="Google Shape;79;p13"/>
          <p:cNvSpPr txBox="1"/>
          <p:nvPr/>
        </p:nvSpPr>
        <p:spPr>
          <a:xfrm>
            <a:off x="1165475" y="1733550"/>
            <a:ext cx="7521300" cy="43188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FFFFFF"/>
              </a:buClr>
              <a:buSzPts val="2000"/>
              <a:buFont typeface="Quicksand"/>
              <a:buAutoNum type="arabicPeriod"/>
            </a:pPr>
            <a:r>
              <a:rPr lang="en" sz="2000">
                <a:solidFill>
                  <a:srgbClr val="FFFFFF"/>
                </a:solidFill>
                <a:latin typeface="Quicksand"/>
                <a:ea typeface="Quicksand"/>
                <a:cs typeface="Quicksand"/>
                <a:sym typeface="Quicksand"/>
              </a:rPr>
              <a:t>Introduction</a:t>
            </a:r>
            <a:endParaRPr sz="2000">
              <a:solidFill>
                <a:srgbClr val="FFFFFF"/>
              </a:solidFill>
              <a:latin typeface="Quicksand"/>
              <a:ea typeface="Quicksand"/>
              <a:cs typeface="Quicksand"/>
              <a:sym typeface="Quicksand"/>
            </a:endParaRPr>
          </a:p>
          <a:p>
            <a:pPr indent="-355600" lvl="0" marL="457200" rtl="0" algn="l">
              <a:spcBef>
                <a:spcPts val="0"/>
              </a:spcBef>
              <a:spcAft>
                <a:spcPts val="0"/>
              </a:spcAft>
              <a:buClr>
                <a:srgbClr val="FFFFFF"/>
              </a:buClr>
              <a:buSzPts val="2000"/>
              <a:buFont typeface="Quicksand"/>
              <a:buAutoNum type="arabicPeriod"/>
            </a:pPr>
            <a:r>
              <a:rPr lang="en" sz="2000">
                <a:solidFill>
                  <a:srgbClr val="FFFFFF"/>
                </a:solidFill>
                <a:latin typeface="Quicksand"/>
                <a:ea typeface="Quicksand"/>
                <a:cs typeface="Quicksand"/>
                <a:sym typeface="Quicksand"/>
              </a:rPr>
              <a:t>Hypothesis</a:t>
            </a:r>
            <a:endParaRPr sz="2000">
              <a:solidFill>
                <a:srgbClr val="FFFFFF"/>
              </a:solidFill>
              <a:latin typeface="Quicksand"/>
              <a:ea typeface="Quicksand"/>
              <a:cs typeface="Quicksand"/>
              <a:sym typeface="Quicksand"/>
            </a:endParaRPr>
          </a:p>
          <a:p>
            <a:pPr indent="-355600" lvl="0" marL="457200" rtl="0" algn="l">
              <a:spcBef>
                <a:spcPts val="0"/>
              </a:spcBef>
              <a:spcAft>
                <a:spcPts val="0"/>
              </a:spcAft>
              <a:buClr>
                <a:srgbClr val="FFFFFF"/>
              </a:buClr>
              <a:buSzPts val="2000"/>
              <a:buFont typeface="Quicksand"/>
              <a:buAutoNum type="arabicPeriod"/>
            </a:pPr>
            <a:r>
              <a:rPr lang="en" sz="2000">
                <a:solidFill>
                  <a:srgbClr val="FFFFFF"/>
                </a:solidFill>
                <a:latin typeface="Quicksand"/>
                <a:ea typeface="Quicksand"/>
                <a:cs typeface="Quicksand"/>
                <a:sym typeface="Quicksand"/>
              </a:rPr>
              <a:t>Research and Data Collection</a:t>
            </a:r>
            <a:endParaRPr sz="2000">
              <a:solidFill>
                <a:srgbClr val="FFFFFF"/>
              </a:solidFill>
              <a:latin typeface="Quicksand"/>
              <a:ea typeface="Quicksand"/>
              <a:cs typeface="Quicksand"/>
              <a:sym typeface="Quicksand"/>
            </a:endParaRPr>
          </a:p>
          <a:p>
            <a:pPr indent="-355600" lvl="1" marL="914400" rtl="0" algn="l">
              <a:spcBef>
                <a:spcPts val="0"/>
              </a:spcBef>
              <a:spcAft>
                <a:spcPts val="0"/>
              </a:spcAft>
              <a:buClr>
                <a:srgbClr val="FFFFFF"/>
              </a:buClr>
              <a:buSzPts val="2000"/>
              <a:buFont typeface="Quicksand"/>
              <a:buAutoNum type="alphaLcPeriod"/>
            </a:pPr>
            <a:r>
              <a:rPr lang="en" sz="2000">
                <a:solidFill>
                  <a:srgbClr val="FFFFFF"/>
                </a:solidFill>
                <a:latin typeface="Quicksand"/>
                <a:ea typeface="Quicksand"/>
                <a:cs typeface="Quicksand"/>
                <a:sym typeface="Quicksand"/>
              </a:rPr>
              <a:t>What are Learning Styles?</a:t>
            </a:r>
            <a:endParaRPr sz="2000">
              <a:solidFill>
                <a:srgbClr val="FFFFFF"/>
              </a:solidFill>
              <a:latin typeface="Quicksand"/>
              <a:ea typeface="Quicksand"/>
              <a:cs typeface="Quicksand"/>
              <a:sym typeface="Quicksand"/>
            </a:endParaRPr>
          </a:p>
          <a:p>
            <a:pPr indent="-355600" lvl="0" marL="457200" rtl="0" algn="l">
              <a:spcBef>
                <a:spcPts val="0"/>
              </a:spcBef>
              <a:spcAft>
                <a:spcPts val="0"/>
              </a:spcAft>
              <a:buClr>
                <a:schemeClr val="lt1"/>
              </a:buClr>
              <a:buSzPts val="2000"/>
              <a:buFont typeface="Quicksand"/>
              <a:buAutoNum type="arabicPeriod"/>
            </a:pPr>
            <a:r>
              <a:rPr lang="en" sz="2000">
                <a:solidFill>
                  <a:schemeClr val="lt1"/>
                </a:solidFill>
                <a:latin typeface="Quicksand"/>
                <a:ea typeface="Quicksand"/>
                <a:cs typeface="Quicksand"/>
                <a:sym typeface="Quicksand"/>
              </a:rPr>
              <a:t>Testing and Results</a:t>
            </a:r>
            <a:endParaRPr sz="2000">
              <a:solidFill>
                <a:schemeClr val="lt1"/>
              </a:solidFill>
              <a:latin typeface="Quicksand"/>
              <a:ea typeface="Quicksand"/>
              <a:cs typeface="Quicksand"/>
              <a:sym typeface="Quicksand"/>
            </a:endParaRPr>
          </a:p>
          <a:p>
            <a:pPr indent="-355600" lvl="1" marL="914400" rtl="0" algn="l">
              <a:spcBef>
                <a:spcPts val="0"/>
              </a:spcBef>
              <a:spcAft>
                <a:spcPts val="0"/>
              </a:spcAft>
              <a:buClr>
                <a:srgbClr val="FFFFFF"/>
              </a:buClr>
              <a:buSzPts val="2000"/>
              <a:buFont typeface="Quicksand"/>
              <a:buAutoNum type="alphaLcPeriod"/>
            </a:pPr>
            <a:r>
              <a:rPr lang="en" sz="2000">
                <a:solidFill>
                  <a:srgbClr val="FFFFFF"/>
                </a:solidFill>
                <a:latin typeface="Quicksand"/>
                <a:ea typeface="Quicksand"/>
                <a:cs typeface="Quicksand"/>
                <a:sym typeface="Quicksand"/>
              </a:rPr>
              <a:t>Student Survey</a:t>
            </a:r>
            <a:endParaRPr sz="2000">
              <a:solidFill>
                <a:srgbClr val="FFFFFF"/>
              </a:solidFill>
              <a:latin typeface="Quicksand"/>
              <a:ea typeface="Quicksand"/>
              <a:cs typeface="Quicksand"/>
              <a:sym typeface="Quicksand"/>
            </a:endParaRPr>
          </a:p>
          <a:p>
            <a:pPr indent="-355600" lvl="1" marL="914400" rtl="0" algn="l">
              <a:spcBef>
                <a:spcPts val="0"/>
              </a:spcBef>
              <a:spcAft>
                <a:spcPts val="0"/>
              </a:spcAft>
              <a:buClr>
                <a:srgbClr val="FFFFFF"/>
              </a:buClr>
              <a:buSzPts val="2000"/>
              <a:buFont typeface="Quicksand"/>
              <a:buAutoNum type="alphaLcPeriod"/>
            </a:pPr>
            <a:r>
              <a:rPr lang="en" sz="2000">
                <a:solidFill>
                  <a:srgbClr val="FFFFFF"/>
                </a:solidFill>
                <a:latin typeface="Quicksand"/>
                <a:ea typeface="Quicksand"/>
                <a:cs typeface="Quicksand"/>
                <a:sym typeface="Quicksand"/>
              </a:rPr>
              <a:t>Machine Learning: Decision Tree Results</a:t>
            </a:r>
            <a:endParaRPr sz="2000">
              <a:solidFill>
                <a:srgbClr val="FFFFFF"/>
              </a:solidFill>
              <a:latin typeface="Quicksand"/>
              <a:ea typeface="Quicksand"/>
              <a:cs typeface="Quicksand"/>
              <a:sym typeface="Quicksand"/>
            </a:endParaRPr>
          </a:p>
          <a:p>
            <a:pPr indent="-355600" lvl="0" marL="457200" rtl="0" algn="l">
              <a:spcBef>
                <a:spcPts val="0"/>
              </a:spcBef>
              <a:spcAft>
                <a:spcPts val="0"/>
              </a:spcAft>
              <a:buClr>
                <a:srgbClr val="FFFFFF"/>
              </a:buClr>
              <a:buSzPts val="2000"/>
              <a:buFont typeface="Quicksand"/>
              <a:buAutoNum type="arabicPeriod"/>
            </a:pPr>
            <a:r>
              <a:rPr lang="en" sz="2000">
                <a:solidFill>
                  <a:srgbClr val="FFFFFF"/>
                </a:solidFill>
                <a:latin typeface="Quicksand"/>
                <a:ea typeface="Quicksand"/>
                <a:cs typeface="Quicksand"/>
                <a:sym typeface="Quicksand"/>
              </a:rPr>
              <a:t>Analysis</a:t>
            </a:r>
            <a:endParaRPr sz="2000">
              <a:solidFill>
                <a:srgbClr val="FFFFFF"/>
              </a:solidFill>
              <a:latin typeface="Quicksand"/>
              <a:ea typeface="Quicksand"/>
              <a:cs typeface="Quicksand"/>
              <a:sym typeface="Quicksand"/>
            </a:endParaRPr>
          </a:p>
          <a:p>
            <a:pPr indent="-355600" lvl="1" marL="914400" rtl="0" algn="l">
              <a:spcBef>
                <a:spcPts val="0"/>
              </a:spcBef>
              <a:spcAft>
                <a:spcPts val="0"/>
              </a:spcAft>
              <a:buClr>
                <a:srgbClr val="FFFFFF"/>
              </a:buClr>
              <a:buSzPts val="2000"/>
              <a:buFont typeface="Quicksand"/>
              <a:buAutoNum type="alphaLcPeriod"/>
            </a:pPr>
            <a:r>
              <a:rPr lang="en" sz="2000">
                <a:solidFill>
                  <a:srgbClr val="FFFFFF"/>
                </a:solidFill>
                <a:latin typeface="Quicksand"/>
                <a:ea typeface="Quicksand"/>
                <a:cs typeface="Quicksand"/>
                <a:sym typeface="Quicksand"/>
              </a:rPr>
              <a:t>Learning Styles in LTU Departments</a:t>
            </a:r>
            <a:endParaRPr sz="2000">
              <a:solidFill>
                <a:srgbClr val="FFFFFF"/>
              </a:solidFill>
              <a:latin typeface="Quicksand"/>
              <a:ea typeface="Quicksand"/>
              <a:cs typeface="Quicksand"/>
              <a:sym typeface="Quicksand"/>
            </a:endParaRPr>
          </a:p>
          <a:p>
            <a:pPr indent="-355600" lvl="1" marL="914400" rtl="0" algn="l">
              <a:spcBef>
                <a:spcPts val="0"/>
              </a:spcBef>
              <a:spcAft>
                <a:spcPts val="0"/>
              </a:spcAft>
              <a:buClr>
                <a:srgbClr val="FFFFFF"/>
              </a:buClr>
              <a:buSzPts val="2000"/>
              <a:buFont typeface="Quicksand"/>
              <a:buAutoNum type="alphaLcPeriod"/>
            </a:pPr>
            <a:r>
              <a:rPr lang="en" sz="2000">
                <a:solidFill>
                  <a:srgbClr val="FFFFFF"/>
                </a:solidFill>
                <a:latin typeface="Quicksand"/>
                <a:ea typeface="Quicksand"/>
                <a:cs typeface="Quicksand"/>
                <a:sym typeface="Quicksand"/>
              </a:rPr>
              <a:t>Comparison of Predicted vs Guessed Learning Styles</a:t>
            </a:r>
            <a:endParaRPr sz="2000">
              <a:solidFill>
                <a:srgbClr val="FFFFFF"/>
              </a:solidFill>
              <a:latin typeface="Quicksand"/>
              <a:ea typeface="Quicksand"/>
              <a:cs typeface="Quicksand"/>
              <a:sym typeface="Quicksand"/>
            </a:endParaRPr>
          </a:p>
          <a:p>
            <a:pPr indent="-355600" lvl="1" marL="914400" rtl="0" algn="l">
              <a:spcBef>
                <a:spcPts val="0"/>
              </a:spcBef>
              <a:spcAft>
                <a:spcPts val="0"/>
              </a:spcAft>
              <a:buClr>
                <a:srgbClr val="FFFFFF"/>
              </a:buClr>
              <a:buSzPts val="2000"/>
              <a:buFont typeface="Quicksand"/>
              <a:buAutoNum type="alphaLcPeriod"/>
            </a:pPr>
            <a:r>
              <a:rPr lang="en" sz="2000">
                <a:solidFill>
                  <a:srgbClr val="FFFFFF"/>
                </a:solidFill>
                <a:latin typeface="Quicksand"/>
                <a:ea typeface="Quicksand"/>
                <a:cs typeface="Quicksand"/>
                <a:sym typeface="Quicksand"/>
              </a:rPr>
              <a:t>What makes our study different from others?</a:t>
            </a:r>
            <a:endParaRPr sz="2000">
              <a:solidFill>
                <a:srgbClr val="FFFFFF"/>
              </a:solidFill>
              <a:latin typeface="Quicksand"/>
              <a:ea typeface="Quicksand"/>
              <a:cs typeface="Quicksand"/>
              <a:sym typeface="Quicksand"/>
            </a:endParaRPr>
          </a:p>
          <a:p>
            <a:pPr indent="-355600" lvl="0" marL="457200" rtl="0" algn="l">
              <a:spcBef>
                <a:spcPts val="0"/>
              </a:spcBef>
              <a:spcAft>
                <a:spcPts val="0"/>
              </a:spcAft>
              <a:buClr>
                <a:srgbClr val="FFFFFF"/>
              </a:buClr>
              <a:buSzPts val="2000"/>
              <a:buFont typeface="Quicksand"/>
              <a:buAutoNum type="arabicPeriod"/>
            </a:pPr>
            <a:r>
              <a:rPr lang="en" sz="2000">
                <a:solidFill>
                  <a:srgbClr val="FFFFFF"/>
                </a:solidFill>
                <a:latin typeface="Quicksand"/>
                <a:ea typeface="Quicksand"/>
                <a:cs typeface="Quicksand"/>
                <a:sym typeface="Quicksand"/>
              </a:rPr>
              <a:t>Questions</a:t>
            </a:r>
            <a:endParaRPr sz="2000">
              <a:solidFill>
                <a:srgbClr val="FFFFFF"/>
              </a:solidFill>
              <a:latin typeface="Quicksand"/>
              <a:ea typeface="Quicksand"/>
              <a:cs typeface="Quicksand"/>
              <a:sym typeface="Quicksand"/>
            </a:endParaRPr>
          </a:p>
          <a:p>
            <a:pPr indent="-355600" lvl="0" marL="457200" rtl="0" algn="l">
              <a:spcBef>
                <a:spcPts val="0"/>
              </a:spcBef>
              <a:spcAft>
                <a:spcPts val="0"/>
              </a:spcAft>
              <a:buClr>
                <a:srgbClr val="FFFFFF"/>
              </a:buClr>
              <a:buSzPts val="2000"/>
              <a:buFont typeface="Quicksand"/>
              <a:buAutoNum type="arabicPeriod"/>
            </a:pPr>
            <a:r>
              <a:rPr lang="en" sz="2000">
                <a:solidFill>
                  <a:srgbClr val="FFFFFF"/>
                </a:solidFill>
                <a:latin typeface="Quicksand"/>
                <a:ea typeface="Quicksand"/>
                <a:cs typeface="Quicksand"/>
                <a:sym typeface="Quicksand"/>
              </a:rPr>
              <a:t>References</a:t>
            </a:r>
            <a:endParaRPr sz="2000">
              <a:solidFill>
                <a:srgbClr val="FFFFFF"/>
              </a:solidFill>
              <a:latin typeface="Quicksand"/>
              <a:ea typeface="Quicksand"/>
              <a:cs typeface="Quicksand"/>
              <a:sym typeface="Quicksand"/>
            </a:endParaRPr>
          </a:p>
          <a:p>
            <a:pPr indent="-355600" lvl="0" marL="457200" rtl="0" algn="l">
              <a:spcBef>
                <a:spcPts val="0"/>
              </a:spcBef>
              <a:spcAft>
                <a:spcPts val="0"/>
              </a:spcAft>
              <a:buClr>
                <a:srgbClr val="FFFFFF"/>
              </a:buClr>
              <a:buSzPts val="2000"/>
              <a:buFont typeface="Quicksand"/>
              <a:buAutoNum type="arabicPeriod"/>
            </a:pPr>
            <a:r>
              <a:rPr lang="en" sz="2000">
                <a:solidFill>
                  <a:srgbClr val="FFFFFF"/>
                </a:solidFill>
                <a:latin typeface="Quicksand"/>
                <a:ea typeface="Quicksand"/>
                <a:cs typeface="Quicksand"/>
                <a:sym typeface="Quicksand"/>
              </a:rPr>
              <a:t>Appendix</a:t>
            </a:r>
            <a:endParaRPr sz="2000">
              <a:solidFill>
                <a:srgbClr val="FFFFFF"/>
              </a:solidFill>
              <a:latin typeface="Quicksand"/>
              <a:ea typeface="Quicksand"/>
              <a:cs typeface="Quicksand"/>
              <a:sym typeface="Quicksand"/>
            </a:endParaRPr>
          </a:p>
        </p:txBody>
      </p:sp>
      <p:sp>
        <p:nvSpPr>
          <p:cNvPr id="80" name="Google Shape;80;p1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147375" y="715700"/>
            <a:ext cx="7341300" cy="66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Raw Data on Student’s Opinion of Online Study Tools and General </a:t>
            </a:r>
            <a:r>
              <a:rPr lang="en"/>
              <a:t>Homework</a:t>
            </a:r>
            <a:r>
              <a:rPr lang="en"/>
              <a:t> Help Sources</a:t>
            </a:r>
            <a:endParaRPr/>
          </a:p>
        </p:txBody>
      </p:sp>
      <p:sp>
        <p:nvSpPr>
          <p:cNvPr id="250" name="Google Shape;250;p3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31"/>
          <p:cNvPicPr preferRelativeResize="0"/>
          <p:nvPr/>
        </p:nvPicPr>
        <p:blipFill>
          <a:blip r:embed="rId3">
            <a:alphaModFix/>
          </a:blip>
          <a:stretch>
            <a:fillRect/>
          </a:stretch>
        </p:blipFill>
        <p:spPr>
          <a:xfrm>
            <a:off x="1521975" y="1510750"/>
            <a:ext cx="6321401" cy="2556100"/>
          </a:xfrm>
          <a:prstGeom prst="rect">
            <a:avLst/>
          </a:prstGeom>
          <a:noFill/>
          <a:ln>
            <a:noFill/>
          </a:ln>
        </p:spPr>
      </p:pic>
      <p:pic>
        <p:nvPicPr>
          <p:cNvPr id="252" name="Google Shape;252;p31"/>
          <p:cNvPicPr preferRelativeResize="0"/>
          <p:nvPr/>
        </p:nvPicPr>
        <p:blipFill>
          <a:blip r:embed="rId4">
            <a:alphaModFix/>
          </a:blip>
          <a:stretch>
            <a:fillRect/>
          </a:stretch>
        </p:blipFill>
        <p:spPr>
          <a:xfrm>
            <a:off x="1521976" y="4066844"/>
            <a:ext cx="6321400" cy="26631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147375" y="724750"/>
            <a:ext cx="76404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Raw/Converted Data on Student’s Opinion of Average </a:t>
            </a:r>
            <a:r>
              <a:rPr lang="en"/>
              <a:t>Attention</a:t>
            </a:r>
            <a:r>
              <a:rPr lang="en"/>
              <a:t> Span</a:t>
            </a:r>
            <a:endParaRPr/>
          </a:p>
        </p:txBody>
      </p:sp>
      <p:sp>
        <p:nvSpPr>
          <p:cNvPr id="258" name="Google Shape;258;p3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2"/>
          <p:cNvPicPr preferRelativeResize="0"/>
          <p:nvPr/>
        </p:nvPicPr>
        <p:blipFill>
          <a:blip r:embed="rId3">
            <a:alphaModFix/>
          </a:blip>
          <a:stretch>
            <a:fillRect/>
          </a:stretch>
        </p:blipFill>
        <p:spPr>
          <a:xfrm>
            <a:off x="1797400" y="1218637"/>
            <a:ext cx="5549207" cy="2298801"/>
          </a:xfrm>
          <a:prstGeom prst="rect">
            <a:avLst/>
          </a:prstGeom>
          <a:noFill/>
          <a:ln>
            <a:noFill/>
          </a:ln>
        </p:spPr>
      </p:pic>
      <p:pic>
        <p:nvPicPr>
          <p:cNvPr id="260" name="Google Shape;260;p32"/>
          <p:cNvPicPr preferRelativeResize="0"/>
          <p:nvPr/>
        </p:nvPicPr>
        <p:blipFill>
          <a:blip r:embed="rId4">
            <a:alphaModFix/>
          </a:blip>
          <a:stretch>
            <a:fillRect/>
          </a:stretch>
        </p:blipFill>
        <p:spPr>
          <a:xfrm>
            <a:off x="475400" y="3621625"/>
            <a:ext cx="4895650" cy="2710775"/>
          </a:xfrm>
          <a:prstGeom prst="rect">
            <a:avLst/>
          </a:prstGeom>
          <a:noFill/>
          <a:ln>
            <a:noFill/>
          </a:ln>
        </p:spPr>
      </p:pic>
      <p:pic>
        <p:nvPicPr>
          <p:cNvPr id="261" name="Google Shape;261;p32"/>
          <p:cNvPicPr preferRelativeResize="0"/>
          <p:nvPr/>
        </p:nvPicPr>
        <p:blipFill>
          <a:blip r:embed="rId5">
            <a:alphaModFix/>
          </a:blip>
          <a:stretch>
            <a:fillRect/>
          </a:stretch>
        </p:blipFill>
        <p:spPr>
          <a:xfrm>
            <a:off x="5635262" y="3621625"/>
            <a:ext cx="3033318" cy="271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1165475" y="704546"/>
            <a:ext cx="6858000" cy="45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Introduction</a:t>
            </a:r>
            <a:endParaRPr sz="2400"/>
          </a:p>
        </p:txBody>
      </p:sp>
      <p:sp>
        <p:nvSpPr>
          <p:cNvPr id="86" name="Google Shape;86;p14"/>
          <p:cNvSpPr txBox="1"/>
          <p:nvPr/>
        </p:nvSpPr>
        <p:spPr>
          <a:xfrm>
            <a:off x="1165475" y="1733550"/>
            <a:ext cx="7521300" cy="4318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FFFFFF"/>
                </a:solidFill>
                <a:latin typeface="Quicksand"/>
                <a:ea typeface="Quicksand"/>
                <a:cs typeface="Quicksand"/>
                <a:sym typeface="Quicksand"/>
              </a:rPr>
              <a:t>Education is one of the most important aspects in life that can help us shape our future… but in light of the pandemic, students have taken a toll. What can we do to improve education?</a:t>
            </a:r>
            <a:endParaRPr sz="1800">
              <a:solidFill>
                <a:srgbClr val="FFFFFF"/>
              </a:solidFill>
              <a:latin typeface="Quicksand"/>
              <a:ea typeface="Quicksand"/>
              <a:cs typeface="Quicksand"/>
              <a:sym typeface="Quicksand"/>
            </a:endParaRPr>
          </a:p>
          <a:p>
            <a:pPr indent="0" lvl="0" marL="0" rtl="0" algn="l">
              <a:spcBef>
                <a:spcPts val="600"/>
              </a:spcBef>
              <a:spcAft>
                <a:spcPts val="0"/>
              </a:spcAft>
              <a:buNone/>
            </a:pPr>
            <a:r>
              <a:t/>
            </a:r>
            <a:endParaRPr>
              <a:solidFill>
                <a:srgbClr val="FFFFFF"/>
              </a:solidFill>
              <a:latin typeface="Quicksand"/>
              <a:ea typeface="Quicksand"/>
              <a:cs typeface="Quicksand"/>
              <a:sym typeface="Quicksand"/>
            </a:endParaRPr>
          </a:p>
          <a:p>
            <a:pPr indent="-342900" lvl="0" marL="457200" rtl="0" algn="l">
              <a:spcBef>
                <a:spcPts val="600"/>
              </a:spcBef>
              <a:spcAft>
                <a:spcPts val="0"/>
              </a:spcAft>
              <a:buClr>
                <a:srgbClr val="F3F3F3"/>
              </a:buClr>
              <a:buSzPts val="1800"/>
              <a:buFont typeface="Quicksand"/>
              <a:buChar char="◦"/>
            </a:pPr>
            <a:r>
              <a:rPr lang="en" sz="1600">
                <a:solidFill>
                  <a:srgbClr val="FFFFFF"/>
                </a:solidFill>
                <a:latin typeface="Quicksand"/>
                <a:ea typeface="Quicksand"/>
                <a:cs typeface="Quicksand"/>
                <a:sym typeface="Quicksand"/>
              </a:rPr>
              <a:t>Knowing the learning styles of students across each college of Lawrence Technological University (LTU) is very useful to both professors and students</a:t>
            </a:r>
            <a:endParaRPr sz="1600">
              <a:solidFill>
                <a:srgbClr val="FFFFFF"/>
              </a:solidFill>
              <a:latin typeface="Quicksand"/>
              <a:ea typeface="Quicksand"/>
              <a:cs typeface="Quicksand"/>
              <a:sym typeface="Quicksand"/>
            </a:endParaRPr>
          </a:p>
          <a:p>
            <a:pPr indent="-342900" lvl="0" marL="457200" rtl="0" algn="l">
              <a:spcBef>
                <a:spcPts val="0"/>
              </a:spcBef>
              <a:spcAft>
                <a:spcPts val="0"/>
              </a:spcAft>
              <a:buClr>
                <a:srgbClr val="F3F3F3"/>
              </a:buClr>
              <a:buSzPts val="1800"/>
              <a:buFont typeface="Quicksand"/>
              <a:buChar char="◦"/>
            </a:pPr>
            <a:r>
              <a:rPr lang="en" sz="1600">
                <a:solidFill>
                  <a:srgbClr val="FFFFFF"/>
                </a:solidFill>
                <a:latin typeface="Quicksand"/>
                <a:ea typeface="Quicksand"/>
                <a:cs typeface="Quicksand"/>
                <a:sym typeface="Quicksand"/>
              </a:rPr>
              <a:t>Help professors focus their teaching techniques</a:t>
            </a:r>
            <a:endParaRPr sz="1600">
              <a:solidFill>
                <a:srgbClr val="FFFFFF"/>
              </a:solidFill>
              <a:latin typeface="Quicksand"/>
              <a:ea typeface="Quicksand"/>
              <a:cs typeface="Quicksand"/>
              <a:sym typeface="Quicksand"/>
            </a:endParaRPr>
          </a:p>
          <a:p>
            <a:pPr indent="-342900" lvl="0" marL="457200" rtl="0" algn="l">
              <a:spcBef>
                <a:spcPts val="0"/>
              </a:spcBef>
              <a:spcAft>
                <a:spcPts val="0"/>
              </a:spcAft>
              <a:buClr>
                <a:srgbClr val="F3F3F3"/>
              </a:buClr>
              <a:buSzPts val="1800"/>
              <a:buFont typeface="Quicksand"/>
              <a:buChar char="◦"/>
            </a:pPr>
            <a:r>
              <a:rPr lang="en" sz="1600">
                <a:solidFill>
                  <a:srgbClr val="FFFFFF"/>
                </a:solidFill>
                <a:latin typeface="Quicksand"/>
                <a:ea typeface="Quicksand"/>
                <a:cs typeface="Quicksand"/>
                <a:sym typeface="Quicksand"/>
              </a:rPr>
              <a:t>Students can increase their productivity while studying</a:t>
            </a:r>
            <a:endParaRPr sz="1600">
              <a:solidFill>
                <a:srgbClr val="FFFFFF"/>
              </a:solidFill>
              <a:latin typeface="Quicksand"/>
              <a:ea typeface="Quicksand"/>
              <a:cs typeface="Quicksand"/>
              <a:sym typeface="Quicksand"/>
            </a:endParaRPr>
          </a:p>
          <a:p>
            <a:pPr indent="-342900" lvl="0" marL="457200" rtl="0" algn="l">
              <a:spcBef>
                <a:spcPts val="0"/>
              </a:spcBef>
              <a:spcAft>
                <a:spcPts val="0"/>
              </a:spcAft>
              <a:buClr>
                <a:srgbClr val="F3F3F3"/>
              </a:buClr>
              <a:buSzPts val="1800"/>
              <a:buFont typeface="Quicksand"/>
              <a:buChar char="◦"/>
            </a:pPr>
            <a:r>
              <a:rPr lang="en" sz="1600">
                <a:solidFill>
                  <a:srgbClr val="FFFFFF"/>
                </a:solidFill>
                <a:latin typeface="Quicksand"/>
                <a:ea typeface="Quicksand"/>
                <a:cs typeface="Quicksand"/>
                <a:sym typeface="Quicksand"/>
              </a:rPr>
              <a:t>We created a survey and utilized machine learning to automatically predict learning styles </a:t>
            </a:r>
            <a:endParaRPr sz="1600">
              <a:solidFill>
                <a:srgbClr val="FFFFFF"/>
              </a:solidFill>
              <a:latin typeface="Quicksand"/>
              <a:ea typeface="Quicksand"/>
              <a:cs typeface="Quicksand"/>
              <a:sym typeface="Quicksand"/>
            </a:endParaRPr>
          </a:p>
          <a:p>
            <a:pPr indent="-342900" lvl="0" marL="457200" rtl="0" algn="l">
              <a:spcBef>
                <a:spcPts val="0"/>
              </a:spcBef>
              <a:spcAft>
                <a:spcPts val="0"/>
              </a:spcAft>
              <a:buClr>
                <a:srgbClr val="F3F3F3"/>
              </a:buClr>
              <a:buSzPts val="1800"/>
              <a:buFont typeface="Quicksand"/>
              <a:buChar char="◦"/>
            </a:pPr>
            <a:r>
              <a:rPr lang="en" sz="1600">
                <a:solidFill>
                  <a:srgbClr val="FFFFFF"/>
                </a:solidFill>
                <a:latin typeface="Quicksand"/>
                <a:ea typeface="Quicksand"/>
                <a:cs typeface="Quicksand"/>
                <a:sym typeface="Quicksand"/>
              </a:rPr>
              <a:t>In the data analysis, we found correlations between students study habits, learning styles, and academic research</a:t>
            </a:r>
            <a:endParaRPr>
              <a:solidFill>
                <a:srgbClr val="FFFFFF"/>
              </a:solidFill>
              <a:latin typeface="Quicksand"/>
              <a:ea typeface="Quicksand"/>
              <a:cs typeface="Quicksand"/>
              <a:sym typeface="Quicksand"/>
            </a:endParaRPr>
          </a:p>
          <a:p>
            <a:pPr indent="0" lvl="0" marL="0" marR="0" rtl="0" algn="l">
              <a:lnSpc>
                <a:spcPct val="100000"/>
              </a:lnSpc>
              <a:spcBef>
                <a:spcPts val="600"/>
              </a:spcBef>
              <a:spcAft>
                <a:spcPts val="0"/>
              </a:spcAft>
              <a:buClr>
                <a:schemeClr val="dk1"/>
              </a:buClr>
              <a:buSzPts val="1100"/>
              <a:buFont typeface="Arial"/>
              <a:buNone/>
            </a:pPr>
            <a:r>
              <a:t/>
            </a:r>
            <a:endParaRPr>
              <a:solidFill>
                <a:srgbClr val="FFFFFF"/>
              </a:solidFill>
              <a:latin typeface="Quicksand"/>
              <a:ea typeface="Quicksand"/>
              <a:cs typeface="Quicksand"/>
              <a:sym typeface="Quicksand"/>
            </a:endParaRPr>
          </a:p>
        </p:txBody>
      </p:sp>
      <p:sp>
        <p:nvSpPr>
          <p:cNvPr id="87" name="Google Shape;87;p1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4294967295" type="ctrTitle"/>
          </p:nvPr>
        </p:nvSpPr>
        <p:spPr>
          <a:xfrm>
            <a:off x="1236300" y="2129813"/>
            <a:ext cx="6671400" cy="522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39C0BA"/>
              </a:buClr>
              <a:buSzPts val="1800"/>
              <a:buFont typeface="Quicksand"/>
              <a:buNone/>
            </a:pPr>
            <a:r>
              <a:rPr b="1" lang="en" sz="2200">
                <a:solidFill>
                  <a:srgbClr val="2E3037"/>
                </a:solidFill>
              </a:rPr>
              <a:t>Hypothesis:</a:t>
            </a:r>
            <a:endParaRPr b="1" i="0" sz="2200" u="none" cap="none" strike="noStrike">
              <a:solidFill>
                <a:srgbClr val="2E3037"/>
              </a:solidFill>
              <a:latin typeface="Quicksand"/>
              <a:ea typeface="Quicksand"/>
              <a:cs typeface="Quicksand"/>
              <a:sym typeface="Quicksand"/>
            </a:endParaRPr>
          </a:p>
        </p:txBody>
      </p:sp>
      <p:sp>
        <p:nvSpPr>
          <p:cNvPr id="93" name="Google Shape;93;p15"/>
          <p:cNvSpPr txBox="1"/>
          <p:nvPr>
            <p:ph idx="4294967295" type="body"/>
          </p:nvPr>
        </p:nvSpPr>
        <p:spPr>
          <a:xfrm>
            <a:off x="1236300" y="2651888"/>
            <a:ext cx="6008100" cy="207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200"/>
              <a:t>With the k</a:t>
            </a:r>
            <a:r>
              <a:rPr lang="en" sz="2200"/>
              <a:t>nowledge the learning styles of LTU students and recognizing trends amongst each learning style, LTU can better cater to all of its constituents for the most effective academic environment. </a:t>
            </a:r>
            <a:endParaRPr sz="2200"/>
          </a:p>
        </p:txBody>
      </p:sp>
      <p:sp>
        <p:nvSpPr>
          <p:cNvPr id="94" name="Google Shape;94;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sz="3000"/>
              <a:t>Research and Data Collection</a:t>
            </a:r>
            <a:endParaRPr sz="3000"/>
          </a:p>
          <a:p>
            <a:pPr indent="0" lvl="0" marL="0" rtl="0" algn="l">
              <a:lnSpc>
                <a:spcPct val="100000"/>
              </a:lnSpc>
              <a:spcBef>
                <a:spcPts val="0"/>
              </a:spcBef>
              <a:spcAft>
                <a:spcPts val="0"/>
              </a:spcAft>
              <a:buSzPts val="1100"/>
              <a:buNone/>
            </a:pPr>
            <a:r>
              <a:rPr lang="en"/>
              <a:t>What are Learning Styles?</a:t>
            </a:r>
            <a:endParaRPr/>
          </a:p>
        </p:txBody>
      </p:sp>
      <p:sp>
        <p:nvSpPr>
          <p:cNvPr id="100" name="Google Shape;100;p16"/>
          <p:cNvSpPr txBox="1"/>
          <p:nvPr>
            <p:ph idx="1" type="body"/>
          </p:nvPr>
        </p:nvSpPr>
        <p:spPr>
          <a:xfrm>
            <a:off x="940450" y="1125875"/>
            <a:ext cx="4150200" cy="558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chemeClr val="dk1"/>
                </a:solidFill>
                <a:highlight>
                  <a:srgbClr val="FFE599"/>
                </a:highlight>
              </a:rPr>
              <a:t>Definition: </a:t>
            </a:r>
            <a:r>
              <a:rPr lang="en" sz="1600">
                <a:solidFill>
                  <a:schemeClr val="dk1"/>
                </a:solidFill>
                <a:highlight>
                  <a:srgbClr val="FFE599"/>
                </a:highlight>
              </a:rPr>
              <a:t>A learning style is a preferred way of using one’s abilities to acquire knowledge</a:t>
            </a:r>
            <a:endParaRPr sz="1600">
              <a:solidFill>
                <a:schemeClr val="dk1"/>
              </a:solidFill>
              <a:highlight>
                <a:srgbClr val="FFE599"/>
              </a:highlight>
            </a:endParaRPr>
          </a:p>
          <a:p>
            <a:pPr indent="0" lvl="0" marL="0" rtl="0" algn="l">
              <a:lnSpc>
                <a:spcPct val="100000"/>
              </a:lnSpc>
              <a:spcBef>
                <a:spcPts val="600"/>
              </a:spcBef>
              <a:spcAft>
                <a:spcPts val="0"/>
              </a:spcAft>
              <a:buClr>
                <a:schemeClr val="dk1"/>
              </a:buClr>
              <a:buSzPts val="1100"/>
              <a:buFont typeface="Arial"/>
              <a:buNone/>
            </a:pPr>
            <a:r>
              <a:rPr lang="en" sz="1600"/>
              <a:t>The three main categories of learning styles we used in this study are </a:t>
            </a:r>
            <a:r>
              <a:rPr lang="en" sz="1600" u="sng"/>
              <a:t>tactile, auditory, and visual.</a:t>
            </a:r>
            <a:endParaRPr sz="1600" u="sng"/>
          </a:p>
          <a:p>
            <a:pPr indent="0" lvl="0" marL="0" rtl="0" algn="l">
              <a:lnSpc>
                <a:spcPct val="100000"/>
              </a:lnSpc>
              <a:spcBef>
                <a:spcPts val="600"/>
              </a:spcBef>
              <a:spcAft>
                <a:spcPts val="0"/>
              </a:spcAft>
              <a:buClr>
                <a:schemeClr val="dk1"/>
              </a:buClr>
              <a:buSzPts val="1100"/>
              <a:buFont typeface="Arial"/>
              <a:buNone/>
            </a:pPr>
            <a:r>
              <a:rPr lang="en" sz="1600"/>
              <a:t>Data collection:</a:t>
            </a:r>
            <a:endParaRPr sz="1600"/>
          </a:p>
          <a:p>
            <a:pPr indent="-330200" lvl="0" marL="457200" rtl="0" algn="l">
              <a:lnSpc>
                <a:spcPct val="100000"/>
              </a:lnSpc>
              <a:spcBef>
                <a:spcPts val="600"/>
              </a:spcBef>
              <a:spcAft>
                <a:spcPts val="0"/>
              </a:spcAft>
              <a:buSzPts val="1600"/>
              <a:buChar char="◦"/>
            </a:pPr>
            <a:r>
              <a:rPr lang="en" sz="1600"/>
              <a:t>37 question survey sent out to LTU students (about 150 responders)</a:t>
            </a:r>
            <a:endParaRPr sz="1600"/>
          </a:p>
          <a:p>
            <a:pPr indent="-330200" lvl="1" marL="914400" rtl="0" algn="l">
              <a:lnSpc>
                <a:spcPct val="100000"/>
              </a:lnSpc>
              <a:spcBef>
                <a:spcPts val="0"/>
              </a:spcBef>
              <a:spcAft>
                <a:spcPts val="0"/>
              </a:spcAft>
              <a:buSzPts val="1600"/>
              <a:buChar char="▫"/>
            </a:pPr>
            <a:r>
              <a:rPr lang="en" sz="1600"/>
              <a:t>Questions included basic student information (not included in the study), study habits, and personality based questions</a:t>
            </a:r>
            <a:endParaRPr sz="1600"/>
          </a:p>
          <a:p>
            <a:pPr indent="-336550" lvl="1" marL="914400" rtl="0" algn="l">
              <a:spcBef>
                <a:spcPts val="0"/>
              </a:spcBef>
              <a:spcAft>
                <a:spcPts val="0"/>
              </a:spcAft>
              <a:buSzPts val="1700"/>
              <a:buChar char="▫"/>
            </a:pPr>
            <a:r>
              <a:rPr lang="en" sz="1600"/>
              <a:t>20 personality questions came from a general online learning style quiz </a:t>
            </a:r>
            <a:r>
              <a:rPr lang="en" sz="1100"/>
              <a:t>www.educationplanner.org/students/self-assessments/learning-styles-quiz.shtml</a:t>
            </a:r>
            <a:endParaRPr sz="1100"/>
          </a:p>
          <a:p>
            <a:pPr indent="-330200" lvl="0" marL="457200" rtl="0" algn="l">
              <a:lnSpc>
                <a:spcPct val="100000"/>
              </a:lnSpc>
              <a:spcBef>
                <a:spcPts val="0"/>
              </a:spcBef>
              <a:spcAft>
                <a:spcPts val="0"/>
              </a:spcAft>
              <a:buSzPts val="1600"/>
              <a:buChar char="◦"/>
            </a:pPr>
            <a:r>
              <a:rPr lang="en" sz="1600"/>
              <a:t>The survey results </a:t>
            </a:r>
            <a:r>
              <a:rPr lang="en" sz="1600"/>
              <a:t>were used to train and predict each student’s learning style </a:t>
            </a:r>
            <a:endParaRPr sz="1600"/>
          </a:p>
        </p:txBody>
      </p:sp>
      <p:pic>
        <p:nvPicPr>
          <p:cNvPr id="101" name="Google Shape;101;p16"/>
          <p:cNvPicPr preferRelativeResize="0"/>
          <p:nvPr/>
        </p:nvPicPr>
        <p:blipFill rotWithShape="1">
          <a:blip r:embed="rId3">
            <a:alphaModFix/>
          </a:blip>
          <a:srcRect b="54887" l="0" r="0" t="0"/>
          <a:stretch/>
        </p:blipFill>
        <p:spPr>
          <a:xfrm>
            <a:off x="5216000" y="1018800"/>
            <a:ext cx="3735949" cy="3093850"/>
          </a:xfrm>
          <a:prstGeom prst="rect">
            <a:avLst/>
          </a:prstGeom>
          <a:noFill/>
          <a:ln>
            <a:noFill/>
          </a:ln>
        </p:spPr>
      </p:pic>
      <p:pic>
        <p:nvPicPr>
          <p:cNvPr id="102" name="Google Shape;102;p16"/>
          <p:cNvPicPr preferRelativeResize="0"/>
          <p:nvPr/>
        </p:nvPicPr>
        <p:blipFill rotWithShape="1">
          <a:blip r:embed="rId4">
            <a:alphaModFix/>
          </a:blip>
          <a:srcRect b="0" l="0" r="0" t="69707"/>
          <a:stretch/>
        </p:blipFill>
        <p:spPr>
          <a:xfrm>
            <a:off x="5216000" y="4064900"/>
            <a:ext cx="3735949" cy="2077401"/>
          </a:xfrm>
          <a:prstGeom prst="rect">
            <a:avLst/>
          </a:prstGeom>
          <a:noFill/>
          <a:ln>
            <a:noFill/>
          </a:ln>
        </p:spPr>
      </p:pic>
      <p:sp>
        <p:nvSpPr>
          <p:cNvPr id="103" name="Google Shape;103;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3000"/>
              <a:t>Testing and Results</a:t>
            </a:r>
            <a:endParaRPr sz="3000"/>
          </a:p>
          <a:p>
            <a:pPr indent="0" lvl="0" marL="0" rtl="0" algn="l">
              <a:lnSpc>
                <a:spcPct val="100000"/>
              </a:lnSpc>
              <a:spcBef>
                <a:spcPts val="0"/>
              </a:spcBef>
              <a:spcAft>
                <a:spcPts val="0"/>
              </a:spcAft>
              <a:buSzPts val="1800"/>
              <a:buNone/>
            </a:pPr>
            <a:r>
              <a:rPr lang="en"/>
              <a:t>Student </a:t>
            </a:r>
            <a:r>
              <a:rPr lang="en"/>
              <a:t>Survey</a:t>
            </a:r>
            <a:r>
              <a:rPr lang="en"/>
              <a:t> and Machine Learning Results</a:t>
            </a:r>
            <a:endParaRPr>
              <a:solidFill>
                <a:srgbClr val="39C0BA"/>
              </a:solidFill>
            </a:endParaRPr>
          </a:p>
        </p:txBody>
      </p:sp>
      <p:sp>
        <p:nvSpPr>
          <p:cNvPr id="109" name="Google Shape;109;p17"/>
          <p:cNvSpPr txBox="1"/>
          <p:nvPr>
            <p:ph idx="1" type="body"/>
          </p:nvPr>
        </p:nvSpPr>
        <p:spPr>
          <a:xfrm>
            <a:off x="882850" y="1168675"/>
            <a:ext cx="3963900" cy="554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400"/>
              <a:t>In the survey, we asked the students to guess their Learning Style (Visual, Auditory, or Tactile)</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rPr lang="en" sz="1400"/>
              <a:t>S</a:t>
            </a:r>
            <a:r>
              <a:rPr lang="en" sz="1400"/>
              <a:t>ample</a:t>
            </a:r>
            <a:r>
              <a:rPr lang="en" sz="1400"/>
              <a:t> Personality questions:</a:t>
            </a:r>
            <a:endParaRPr sz="1400"/>
          </a:p>
          <a:p>
            <a:pPr indent="-317500" lvl="0" marL="457200" rtl="0" algn="l">
              <a:lnSpc>
                <a:spcPct val="100000"/>
              </a:lnSpc>
              <a:spcBef>
                <a:spcPts val="600"/>
              </a:spcBef>
              <a:spcAft>
                <a:spcPts val="0"/>
              </a:spcAft>
              <a:buSzPts val="1400"/>
              <a:buChar char="◦"/>
            </a:pPr>
            <a:r>
              <a:rPr lang="en" sz="1400"/>
              <a:t>What kind of book would you like to read for fun?</a:t>
            </a:r>
            <a:endParaRPr sz="1400"/>
          </a:p>
          <a:p>
            <a:pPr indent="-317500" lvl="0" marL="457200" rtl="0" algn="l">
              <a:lnSpc>
                <a:spcPct val="100000"/>
              </a:lnSpc>
              <a:spcBef>
                <a:spcPts val="0"/>
              </a:spcBef>
              <a:spcAft>
                <a:spcPts val="0"/>
              </a:spcAft>
              <a:buSzPts val="1400"/>
              <a:buChar char="◦"/>
            </a:pPr>
            <a:r>
              <a:rPr lang="en" sz="1400"/>
              <a:t>When you are not sure how to spell a word, what are you most likely to do?</a:t>
            </a:r>
            <a:endParaRPr sz="1400"/>
          </a:p>
          <a:p>
            <a:pPr indent="-317500" lvl="0" marL="457200" rtl="0" algn="l">
              <a:lnSpc>
                <a:spcPct val="100000"/>
              </a:lnSpc>
              <a:spcBef>
                <a:spcPts val="0"/>
              </a:spcBef>
              <a:spcAft>
                <a:spcPts val="0"/>
              </a:spcAft>
              <a:buSzPts val="1400"/>
              <a:buChar char="◦"/>
            </a:pPr>
            <a:r>
              <a:rPr lang="en" sz="1400"/>
              <a:t>You're out shopping for clothes, and you're waiting in line to pay. What are you most likely to do while you are waiting?</a:t>
            </a:r>
            <a:endParaRPr sz="1400"/>
          </a:p>
          <a:p>
            <a:pPr indent="-317500" lvl="0" marL="457200" rtl="0" algn="l">
              <a:lnSpc>
                <a:spcPct val="100000"/>
              </a:lnSpc>
              <a:spcBef>
                <a:spcPts val="0"/>
              </a:spcBef>
              <a:spcAft>
                <a:spcPts val="0"/>
              </a:spcAft>
              <a:buSzPts val="1400"/>
              <a:buChar char="◦"/>
            </a:pPr>
            <a:r>
              <a:rPr lang="en" sz="1400"/>
              <a:t>When you see the word "cat," what do you do first?	</a:t>
            </a:r>
            <a:endParaRPr sz="1400"/>
          </a:p>
          <a:p>
            <a:pPr indent="-317500" lvl="0" marL="457200" rtl="0" algn="l">
              <a:lnSpc>
                <a:spcPct val="100000"/>
              </a:lnSpc>
              <a:spcBef>
                <a:spcPts val="0"/>
              </a:spcBef>
              <a:spcAft>
                <a:spcPts val="0"/>
              </a:spcAft>
              <a:buSzPts val="1400"/>
              <a:buChar char="◦"/>
            </a:pPr>
            <a:r>
              <a:rPr lang="en" sz="1400"/>
              <a:t>What's the best way for you to study for a test?</a:t>
            </a:r>
            <a:endParaRPr sz="1400"/>
          </a:p>
        </p:txBody>
      </p:sp>
      <p:sp>
        <p:nvSpPr>
          <p:cNvPr id="110" name="Google Shape;110;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7"/>
          <p:cNvSpPr txBox="1"/>
          <p:nvPr>
            <p:ph idx="1" type="body"/>
          </p:nvPr>
        </p:nvSpPr>
        <p:spPr>
          <a:xfrm>
            <a:off x="5018950" y="1168675"/>
            <a:ext cx="3664200" cy="51645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lang="en" sz="1500"/>
              <a:t>We tested our data with the following model:</a:t>
            </a:r>
            <a:endParaRPr sz="1500"/>
          </a:p>
          <a:p>
            <a:pPr indent="-323850" lvl="0" marL="457200" rtl="0" algn="l">
              <a:spcBef>
                <a:spcPts val="600"/>
              </a:spcBef>
              <a:spcAft>
                <a:spcPts val="0"/>
              </a:spcAft>
              <a:buSzPts val="1500"/>
              <a:buChar char="◦"/>
            </a:pPr>
            <a:r>
              <a:rPr lang="en" sz="1500"/>
              <a:t>Predictions against Student's own self-guess of their learning style</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rPr lang="en" sz="1500"/>
              <a:t>This model resulted in 89 - 92% accuracy to correctly predict a student’s learning style based on their guess.</a:t>
            </a:r>
            <a:endParaRPr sz="1500"/>
          </a:p>
        </p:txBody>
      </p:sp>
      <p:pic>
        <p:nvPicPr>
          <p:cNvPr id="112" name="Google Shape;112;p17"/>
          <p:cNvPicPr preferRelativeResize="0"/>
          <p:nvPr/>
        </p:nvPicPr>
        <p:blipFill rotWithShape="1">
          <a:blip r:embed="rId3">
            <a:alphaModFix/>
          </a:blip>
          <a:srcRect b="49959" l="0" r="0" t="0"/>
          <a:stretch/>
        </p:blipFill>
        <p:spPr>
          <a:xfrm>
            <a:off x="5019000" y="4124325"/>
            <a:ext cx="3664100" cy="1638100"/>
          </a:xfrm>
          <a:prstGeom prst="rect">
            <a:avLst/>
          </a:prstGeom>
          <a:noFill/>
          <a:ln>
            <a:noFill/>
          </a:ln>
        </p:spPr>
      </p:pic>
      <p:sp>
        <p:nvSpPr>
          <p:cNvPr id="113" name="Google Shape;113;p17"/>
          <p:cNvSpPr txBox="1"/>
          <p:nvPr>
            <p:ph idx="1" type="body"/>
          </p:nvPr>
        </p:nvSpPr>
        <p:spPr>
          <a:xfrm>
            <a:off x="1691638" y="1829875"/>
            <a:ext cx="2346300" cy="1590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14" name="Google Shape;114;p17"/>
          <p:cNvPicPr preferRelativeResize="0"/>
          <p:nvPr/>
        </p:nvPicPr>
        <p:blipFill>
          <a:blip r:embed="rId4">
            <a:alphaModFix/>
          </a:blip>
          <a:stretch>
            <a:fillRect/>
          </a:stretch>
        </p:blipFill>
        <p:spPr>
          <a:xfrm>
            <a:off x="1691593" y="1830095"/>
            <a:ext cx="2346395" cy="15904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3000"/>
              <a:t>Testing and Results</a:t>
            </a:r>
            <a:endParaRPr sz="3000"/>
          </a:p>
          <a:p>
            <a:pPr indent="0" lvl="0" marL="0" rtl="0" algn="l">
              <a:spcBef>
                <a:spcPts val="0"/>
              </a:spcBef>
              <a:spcAft>
                <a:spcPts val="0"/>
              </a:spcAft>
              <a:buNone/>
            </a:pPr>
            <a:r>
              <a:rPr lang="en"/>
              <a:t>Extra questions we added to our survey</a:t>
            </a:r>
            <a:endParaRPr/>
          </a:p>
        </p:txBody>
      </p:sp>
      <p:sp>
        <p:nvSpPr>
          <p:cNvPr id="120" name="Google Shape;120;p18"/>
          <p:cNvSpPr txBox="1"/>
          <p:nvPr>
            <p:ph idx="1" type="body"/>
          </p:nvPr>
        </p:nvSpPr>
        <p:spPr>
          <a:xfrm>
            <a:off x="1165498" y="1600200"/>
            <a:ext cx="6858000" cy="49677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SzPts val="1900"/>
              <a:buChar char="◦"/>
            </a:pPr>
            <a:r>
              <a:rPr lang="en" sz="1900"/>
              <a:t>Do you like online learning? </a:t>
            </a:r>
            <a:endParaRPr sz="1900"/>
          </a:p>
          <a:p>
            <a:pPr indent="-349250" lvl="0" marL="457200" rtl="0" algn="l">
              <a:spcBef>
                <a:spcPts val="0"/>
              </a:spcBef>
              <a:spcAft>
                <a:spcPts val="0"/>
              </a:spcAft>
              <a:buSzPts val="1900"/>
              <a:buChar char="◦"/>
            </a:pPr>
            <a:r>
              <a:rPr lang="en" sz="1900"/>
              <a:t>What do you prefer more? (Group work, Individual work, Mix of both?)</a:t>
            </a:r>
            <a:endParaRPr sz="1900"/>
          </a:p>
          <a:p>
            <a:pPr indent="-349250" lvl="0" marL="457200" rtl="0" algn="l">
              <a:spcBef>
                <a:spcPts val="0"/>
              </a:spcBef>
              <a:spcAft>
                <a:spcPts val="0"/>
              </a:spcAft>
              <a:buSzPts val="1900"/>
              <a:buChar char="◦"/>
            </a:pPr>
            <a:r>
              <a:rPr lang="en" sz="1900"/>
              <a:t>How often do you procrastinate?</a:t>
            </a:r>
            <a:endParaRPr sz="1900"/>
          </a:p>
          <a:p>
            <a:pPr indent="-349250" lvl="0" marL="457200" rtl="0" algn="l">
              <a:spcBef>
                <a:spcPts val="0"/>
              </a:spcBef>
              <a:spcAft>
                <a:spcPts val="0"/>
              </a:spcAft>
              <a:buSzPts val="1900"/>
              <a:buChar char="◦"/>
            </a:pPr>
            <a:r>
              <a:rPr lang="en" sz="1900"/>
              <a:t>How often do you get distracted in class/doing homework?</a:t>
            </a:r>
            <a:endParaRPr sz="1900"/>
          </a:p>
          <a:p>
            <a:pPr indent="-349250" lvl="0" marL="457200" rtl="0" algn="l">
              <a:spcBef>
                <a:spcPts val="0"/>
              </a:spcBef>
              <a:spcAft>
                <a:spcPts val="0"/>
              </a:spcAft>
              <a:buSzPts val="1900"/>
              <a:buChar char="◦"/>
            </a:pPr>
            <a:r>
              <a:rPr lang="en" sz="1900"/>
              <a:t>On average, how long is your average attention span? (Answer in number of minutes; ex: 60)</a:t>
            </a:r>
            <a:endParaRPr sz="1900"/>
          </a:p>
          <a:p>
            <a:pPr indent="-349250" lvl="0" marL="457200" rtl="0" algn="l">
              <a:spcBef>
                <a:spcPts val="0"/>
              </a:spcBef>
              <a:spcAft>
                <a:spcPts val="0"/>
              </a:spcAft>
              <a:buSzPts val="1900"/>
              <a:buChar char="◦"/>
            </a:pPr>
            <a:r>
              <a:rPr lang="en" sz="1900"/>
              <a:t>If you need help with homework/studying, what do you go to first?</a:t>
            </a:r>
            <a:endParaRPr sz="1900"/>
          </a:p>
          <a:p>
            <a:pPr indent="-349250" lvl="0" marL="457200" rtl="0" algn="l">
              <a:spcBef>
                <a:spcPts val="0"/>
              </a:spcBef>
              <a:spcAft>
                <a:spcPts val="0"/>
              </a:spcAft>
              <a:buSzPts val="1900"/>
              <a:buChar char="◦"/>
            </a:pPr>
            <a:r>
              <a:rPr lang="en" sz="1900"/>
              <a:t>Do you use online study tools (ex: Chegg, Bartleby, Slader, Symbolab, Wolfram Alpha, any online calculator, etc.)?</a:t>
            </a:r>
            <a:endParaRPr sz="1900"/>
          </a:p>
          <a:p>
            <a:pPr indent="-349250" lvl="0" marL="457200" rtl="0" algn="l">
              <a:spcBef>
                <a:spcPts val="0"/>
              </a:spcBef>
              <a:spcAft>
                <a:spcPts val="0"/>
              </a:spcAft>
              <a:buSzPts val="1900"/>
              <a:buChar char="◦"/>
            </a:pPr>
            <a:r>
              <a:rPr lang="en" sz="1900"/>
              <a:t>What type of online class do you prefer?</a:t>
            </a:r>
            <a:endParaRPr sz="1900"/>
          </a:p>
          <a:p>
            <a:pPr indent="0" lvl="0" marL="0" rtl="0" algn="l">
              <a:spcBef>
                <a:spcPts val="600"/>
              </a:spcBef>
              <a:spcAft>
                <a:spcPts val="0"/>
              </a:spcAft>
              <a:buNone/>
            </a:pPr>
            <a:r>
              <a:rPr lang="en" sz="1900"/>
              <a:t>Note: Raw data of these questions are at the end of the </a:t>
            </a:r>
            <a:r>
              <a:rPr lang="en" sz="1900"/>
              <a:t>presentation</a:t>
            </a:r>
            <a:endParaRPr sz="1900"/>
          </a:p>
        </p:txBody>
      </p:sp>
      <p:sp>
        <p:nvSpPr>
          <p:cNvPr id="121" name="Google Shape;121;p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165475" y="665975"/>
            <a:ext cx="6858000" cy="45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Testing and Results</a:t>
            </a:r>
            <a:endParaRPr sz="3000"/>
          </a:p>
          <a:p>
            <a:pPr indent="0" lvl="0" marL="0" rtl="0" algn="l">
              <a:spcBef>
                <a:spcPts val="0"/>
              </a:spcBef>
              <a:spcAft>
                <a:spcPts val="0"/>
              </a:spcAft>
              <a:buNone/>
            </a:pPr>
            <a:r>
              <a:rPr lang="en"/>
              <a:t>Machine Learning: Decision Tree Results</a:t>
            </a:r>
            <a:endParaRPr/>
          </a:p>
        </p:txBody>
      </p:sp>
      <p:sp>
        <p:nvSpPr>
          <p:cNvPr id="127" name="Google Shape;127;p19"/>
          <p:cNvSpPr txBox="1"/>
          <p:nvPr>
            <p:ph idx="1" type="body"/>
          </p:nvPr>
        </p:nvSpPr>
        <p:spPr>
          <a:xfrm>
            <a:off x="1165475" y="1363038"/>
            <a:ext cx="6858000" cy="16794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lang="en" sz="1900"/>
              <a:t>We tested our data in two ways:</a:t>
            </a:r>
            <a:endParaRPr sz="1900"/>
          </a:p>
          <a:p>
            <a:pPr indent="-349250" lvl="0" marL="457200" rtl="0" algn="l">
              <a:spcBef>
                <a:spcPts val="600"/>
              </a:spcBef>
              <a:spcAft>
                <a:spcPts val="0"/>
              </a:spcAft>
              <a:buSzPts val="1900"/>
              <a:buChar char="◦"/>
            </a:pPr>
            <a:r>
              <a:rPr lang="en" sz="1900"/>
              <a:t>Model 1: Predictions against Student's own self-guess of their learning style</a:t>
            </a:r>
            <a:endParaRPr sz="1900"/>
          </a:p>
          <a:p>
            <a:pPr indent="-349250" lvl="0" marL="457200" rtl="0" algn="l">
              <a:spcBef>
                <a:spcPts val="0"/>
              </a:spcBef>
              <a:spcAft>
                <a:spcPts val="0"/>
              </a:spcAft>
              <a:buSzPts val="1900"/>
              <a:buChar char="◦"/>
            </a:pPr>
            <a:r>
              <a:rPr lang="en" sz="1900"/>
              <a:t>Model 2: Predictions against the mode of just the 20 personality questions</a:t>
            </a:r>
            <a:endParaRPr sz="1900"/>
          </a:p>
        </p:txBody>
      </p:sp>
      <p:sp>
        <p:nvSpPr>
          <p:cNvPr id="128" name="Google Shape;128;p19"/>
          <p:cNvSpPr txBox="1"/>
          <p:nvPr>
            <p:ph idx="1" type="body"/>
          </p:nvPr>
        </p:nvSpPr>
        <p:spPr>
          <a:xfrm>
            <a:off x="1165475" y="3279625"/>
            <a:ext cx="3779400" cy="32796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lang="en" sz="1900"/>
              <a:t>Model 1 resulted in 89 - 92% accuracy to correctly predict a student’s learning style based on their guess.</a:t>
            </a:r>
            <a:endParaRPr sz="1900"/>
          </a:p>
          <a:p>
            <a:pPr indent="0" lvl="0" marL="0" rtl="0" algn="l">
              <a:spcBef>
                <a:spcPts val="600"/>
              </a:spcBef>
              <a:spcAft>
                <a:spcPts val="0"/>
              </a:spcAft>
              <a:buNone/>
            </a:pPr>
            <a:r>
              <a:t/>
            </a:r>
            <a:endParaRPr sz="1900"/>
          </a:p>
          <a:p>
            <a:pPr indent="0" lvl="0" marL="0" rtl="0" algn="l">
              <a:spcBef>
                <a:spcPts val="600"/>
              </a:spcBef>
              <a:spcAft>
                <a:spcPts val="0"/>
              </a:spcAft>
              <a:buNone/>
            </a:pPr>
            <a:r>
              <a:rPr lang="en" sz="1900"/>
              <a:t>Model 2 resulted in 43 - 45% accuracy to correctly predict a student’s learning style based on the 20 personality question average. </a:t>
            </a:r>
            <a:endParaRPr sz="1900"/>
          </a:p>
        </p:txBody>
      </p:sp>
      <p:pic>
        <p:nvPicPr>
          <p:cNvPr id="129" name="Google Shape;129;p19"/>
          <p:cNvPicPr preferRelativeResize="0"/>
          <p:nvPr/>
        </p:nvPicPr>
        <p:blipFill>
          <a:blip r:embed="rId4">
            <a:alphaModFix/>
          </a:blip>
          <a:stretch>
            <a:fillRect/>
          </a:stretch>
        </p:blipFill>
        <p:spPr>
          <a:xfrm>
            <a:off x="5125950" y="3279600"/>
            <a:ext cx="3664106" cy="3273600"/>
          </a:xfrm>
          <a:prstGeom prst="rect">
            <a:avLst/>
          </a:prstGeom>
          <a:noFill/>
          <a:ln>
            <a:noFill/>
          </a:ln>
        </p:spPr>
      </p:pic>
      <p:sp>
        <p:nvSpPr>
          <p:cNvPr id="130" name="Google Shape;130;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1" type="body"/>
          </p:nvPr>
        </p:nvSpPr>
        <p:spPr>
          <a:xfrm>
            <a:off x="3777428" y="4602375"/>
            <a:ext cx="2460000" cy="1846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500"/>
          </a:p>
        </p:txBody>
      </p:sp>
      <p:sp>
        <p:nvSpPr>
          <p:cNvPr id="136" name="Google Shape;136;p20"/>
          <p:cNvSpPr txBox="1"/>
          <p:nvPr>
            <p:ph idx="1" type="body"/>
          </p:nvPr>
        </p:nvSpPr>
        <p:spPr>
          <a:xfrm>
            <a:off x="6480350" y="2487760"/>
            <a:ext cx="2460000" cy="1882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500"/>
          </a:p>
        </p:txBody>
      </p:sp>
      <p:sp>
        <p:nvSpPr>
          <p:cNvPr id="137" name="Google Shape;137;p20"/>
          <p:cNvSpPr txBox="1"/>
          <p:nvPr>
            <p:ph type="title"/>
          </p:nvPr>
        </p:nvSpPr>
        <p:spPr>
          <a:xfrm>
            <a:off x="1165475" y="665975"/>
            <a:ext cx="6858000" cy="459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3000"/>
              <a:t>Analysis</a:t>
            </a:r>
            <a:endParaRPr sz="3000"/>
          </a:p>
          <a:p>
            <a:pPr indent="0" lvl="0" marL="0" rtl="0" algn="l">
              <a:lnSpc>
                <a:spcPct val="100000"/>
              </a:lnSpc>
              <a:spcBef>
                <a:spcPts val="0"/>
              </a:spcBef>
              <a:spcAft>
                <a:spcPts val="0"/>
              </a:spcAft>
              <a:buSzPts val="1800"/>
              <a:buNone/>
            </a:pPr>
            <a:r>
              <a:rPr lang="en"/>
              <a:t>Learning Styles in LTU Departments</a:t>
            </a:r>
            <a:endParaRPr>
              <a:solidFill>
                <a:srgbClr val="39C0BA"/>
              </a:solidFill>
            </a:endParaRPr>
          </a:p>
        </p:txBody>
      </p:sp>
      <p:sp>
        <p:nvSpPr>
          <p:cNvPr id="138" name="Google Shape;138;p20"/>
          <p:cNvSpPr txBox="1"/>
          <p:nvPr>
            <p:ph idx="1" type="body"/>
          </p:nvPr>
        </p:nvSpPr>
        <p:spPr>
          <a:xfrm>
            <a:off x="1165500" y="1240150"/>
            <a:ext cx="5071800" cy="12477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600"/>
              </a:spcBef>
              <a:spcAft>
                <a:spcPts val="0"/>
              </a:spcAft>
              <a:buSzPts val="1500"/>
              <a:buChar char="◦"/>
            </a:pPr>
            <a:r>
              <a:rPr lang="en" sz="1500"/>
              <a:t>Grouping each of the results by Department using Model 1 (with the re-run of all </a:t>
            </a:r>
            <a:r>
              <a:rPr lang="en" sz="1500"/>
              <a:t>sample</a:t>
            </a:r>
            <a:r>
              <a:rPr lang="en" sz="1500"/>
              <a:t> data)</a:t>
            </a:r>
            <a:endParaRPr sz="1500"/>
          </a:p>
          <a:p>
            <a:pPr indent="-323850" lvl="1" marL="914400" rtl="0" algn="l">
              <a:lnSpc>
                <a:spcPct val="100000"/>
              </a:lnSpc>
              <a:spcBef>
                <a:spcPts val="0"/>
              </a:spcBef>
              <a:spcAft>
                <a:spcPts val="0"/>
              </a:spcAft>
              <a:buSzPts val="1500"/>
              <a:buChar char="▫"/>
            </a:pPr>
            <a:r>
              <a:rPr lang="en" sz="1500"/>
              <a:t>Interesting learning style majority in some over others</a:t>
            </a:r>
            <a:endParaRPr sz="1500"/>
          </a:p>
          <a:p>
            <a:pPr indent="0" lvl="0" marL="0" rtl="0" algn="l">
              <a:lnSpc>
                <a:spcPct val="100000"/>
              </a:lnSpc>
              <a:spcBef>
                <a:spcPts val="600"/>
              </a:spcBef>
              <a:spcAft>
                <a:spcPts val="0"/>
              </a:spcAft>
              <a:buNone/>
            </a:pPr>
            <a:r>
              <a:t/>
            </a:r>
            <a:endParaRPr sz="1500"/>
          </a:p>
        </p:txBody>
      </p:sp>
      <p:sp>
        <p:nvSpPr>
          <p:cNvPr id="139" name="Google Shape;139;p20"/>
          <p:cNvSpPr txBox="1"/>
          <p:nvPr>
            <p:ph idx="1" type="body"/>
          </p:nvPr>
        </p:nvSpPr>
        <p:spPr>
          <a:xfrm>
            <a:off x="6480339" y="430000"/>
            <a:ext cx="2460000" cy="1882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500"/>
          </a:p>
        </p:txBody>
      </p:sp>
      <p:sp>
        <p:nvSpPr>
          <p:cNvPr id="140" name="Google Shape;140;p20"/>
          <p:cNvSpPr txBox="1"/>
          <p:nvPr>
            <p:ph idx="1" type="body"/>
          </p:nvPr>
        </p:nvSpPr>
        <p:spPr>
          <a:xfrm>
            <a:off x="6480225" y="4545500"/>
            <a:ext cx="2460000" cy="1882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500"/>
          </a:p>
        </p:txBody>
      </p:sp>
      <p:pic>
        <p:nvPicPr>
          <p:cNvPr id="141" name="Google Shape;141;p20"/>
          <p:cNvPicPr preferRelativeResize="0"/>
          <p:nvPr/>
        </p:nvPicPr>
        <p:blipFill>
          <a:blip r:embed="rId3">
            <a:alphaModFix/>
          </a:blip>
          <a:stretch>
            <a:fillRect/>
          </a:stretch>
        </p:blipFill>
        <p:spPr>
          <a:xfrm>
            <a:off x="6480222" y="444350"/>
            <a:ext cx="2460000" cy="1853811"/>
          </a:xfrm>
          <a:prstGeom prst="rect">
            <a:avLst/>
          </a:prstGeom>
          <a:noFill/>
          <a:ln>
            <a:noFill/>
          </a:ln>
        </p:spPr>
      </p:pic>
      <p:pic>
        <p:nvPicPr>
          <p:cNvPr id="142" name="Google Shape;142;p20"/>
          <p:cNvPicPr preferRelativeResize="0"/>
          <p:nvPr/>
        </p:nvPicPr>
        <p:blipFill>
          <a:blip r:embed="rId4">
            <a:alphaModFix/>
          </a:blip>
          <a:stretch>
            <a:fillRect/>
          </a:stretch>
        </p:blipFill>
        <p:spPr>
          <a:xfrm>
            <a:off x="6480222" y="2487750"/>
            <a:ext cx="2460000" cy="1860859"/>
          </a:xfrm>
          <a:prstGeom prst="rect">
            <a:avLst/>
          </a:prstGeom>
          <a:noFill/>
          <a:ln>
            <a:noFill/>
          </a:ln>
        </p:spPr>
      </p:pic>
      <p:pic>
        <p:nvPicPr>
          <p:cNvPr id="143" name="Google Shape;143;p20"/>
          <p:cNvPicPr preferRelativeResize="0"/>
          <p:nvPr/>
        </p:nvPicPr>
        <p:blipFill>
          <a:blip r:embed="rId5">
            <a:alphaModFix/>
          </a:blip>
          <a:stretch>
            <a:fillRect/>
          </a:stretch>
        </p:blipFill>
        <p:spPr>
          <a:xfrm>
            <a:off x="6480350" y="4545500"/>
            <a:ext cx="2460000" cy="1846766"/>
          </a:xfrm>
          <a:prstGeom prst="rect">
            <a:avLst/>
          </a:prstGeom>
          <a:noFill/>
          <a:ln>
            <a:noFill/>
          </a:ln>
        </p:spPr>
      </p:pic>
      <p:pic>
        <p:nvPicPr>
          <p:cNvPr id="144" name="Google Shape;144;p20"/>
          <p:cNvPicPr preferRelativeResize="0"/>
          <p:nvPr/>
        </p:nvPicPr>
        <p:blipFill>
          <a:blip r:embed="rId6">
            <a:alphaModFix/>
          </a:blip>
          <a:stretch>
            <a:fillRect/>
          </a:stretch>
        </p:blipFill>
        <p:spPr>
          <a:xfrm>
            <a:off x="3777425" y="4602611"/>
            <a:ext cx="2459996" cy="1846290"/>
          </a:xfrm>
          <a:prstGeom prst="rect">
            <a:avLst/>
          </a:prstGeom>
          <a:noFill/>
          <a:ln>
            <a:noFill/>
          </a:ln>
        </p:spPr>
      </p:pic>
      <p:sp>
        <p:nvSpPr>
          <p:cNvPr id="145" name="Google Shape;145;p20"/>
          <p:cNvSpPr txBox="1"/>
          <p:nvPr>
            <p:ph idx="1" type="body"/>
          </p:nvPr>
        </p:nvSpPr>
        <p:spPr>
          <a:xfrm>
            <a:off x="1074625" y="4602375"/>
            <a:ext cx="2460000" cy="1882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500"/>
          </a:p>
        </p:txBody>
      </p:sp>
      <p:pic>
        <p:nvPicPr>
          <p:cNvPr id="146" name="Google Shape;146;p20"/>
          <p:cNvPicPr preferRelativeResize="0"/>
          <p:nvPr/>
        </p:nvPicPr>
        <p:blipFill>
          <a:blip r:embed="rId7">
            <a:alphaModFix/>
          </a:blip>
          <a:stretch>
            <a:fillRect/>
          </a:stretch>
        </p:blipFill>
        <p:spPr>
          <a:xfrm>
            <a:off x="1153141" y="4613200"/>
            <a:ext cx="2302972" cy="1860850"/>
          </a:xfrm>
          <a:prstGeom prst="rect">
            <a:avLst/>
          </a:prstGeom>
          <a:noFill/>
          <a:ln>
            <a:noFill/>
          </a:ln>
        </p:spPr>
      </p:pic>
      <p:sp>
        <p:nvSpPr>
          <p:cNvPr id="147" name="Google Shape;147;p20"/>
          <p:cNvSpPr txBox="1"/>
          <p:nvPr>
            <p:ph idx="1" type="body"/>
          </p:nvPr>
        </p:nvSpPr>
        <p:spPr>
          <a:xfrm>
            <a:off x="3777425" y="2476935"/>
            <a:ext cx="2460000" cy="1882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500"/>
          </a:p>
        </p:txBody>
      </p:sp>
      <p:pic>
        <p:nvPicPr>
          <p:cNvPr id="148" name="Google Shape;148;p20"/>
          <p:cNvPicPr preferRelativeResize="0"/>
          <p:nvPr/>
        </p:nvPicPr>
        <p:blipFill>
          <a:blip r:embed="rId8">
            <a:alphaModFix/>
          </a:blip>
          <a:stretch>
            <a:fillRect/>
          </a:stretch>
        </p:blipFill>
        <p:spPr>
          <a:xfrm>
            <a:off x="3777425" y="2476925"/>
            <a:ext cx="2460000" cy="1882002"/>
          </a:xfrm>
          <a:prstGeom prst="rect">
            <a:avLst/>
          </a:prstGeom>
          <a:noFill/>
          <a:ln>
            <a:noFill/>
          </a:ln>
        </p:spPr>
      </p:pic>
      <p:sp>
        <p:nvSpPr>
          <p:cNvPr id="149" name="Google Shape;149;p20"/>
          <p:cNvSpPr txBox="1"/>
          <p:nvPr>
            <p:ph idx="1" type="body"/>
          </p:nvPr>
        </p:nvSpPr>
        <p:spPr>
          <a:xfrm>
            <a:off x="1074625" y="2476685"/>
            <a:ext cx="2460000" cy="1882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500"/>
          </a:p>
        </p:txBody>
      </p:sp>
      <p:pic>
        <p:nvPicPr>
          <p:cNvPr id="150" name="Google Shape;150;p20"/>
          <p:cNvPicPr preferRelativeResize="0"/>
          <p:nvPr/>
        </p:nvPicPr>
        <p:blipFill>
          <a:blip r:embed="rId9">
            <a:alphaModFix/>
          </a:blip>
          <a:stretch>
            <a:fillRect/>
          </a:stretch>
        </p:blipFill>
        <p:spPr>
          <a:xfrm>
            <a:off x="1074622" y="2476672"/>
            <a:ext cx="2460000" cy="1882006"/>
          </a:xfrm>
          <a:prstGeom prst="rect">
            <a:avLst/>
          </a:prstGeom>
          <a:noFill/>
          <a:ln>
            <a:noFill/>
          </a:ln>
        </p:spPr>
      </p:pic>
      <p:sp>
        <p:nvSpPr>
          <p:cNvPr id="151" name="Google Shape;151;p2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