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Kim L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02T18:06:28.267">
    <p:pos x="1397" y="1107"/>
    <p:text>1.) (65 points) Presentation file: no more than 20 slides. Correct spelling, mathematical equations, and use of images, code, demo screenshots, etc. Similar to course presentation lectures.
a.) Cover slide (5 points) - Topic name, your name, etc
b.) Overview(10 points) - what you plan to talk about
c.) Detailed slides (40 points) - from your overview
d.) Conclusion (10 points)
2.) Presentation (35 points):
a.) Well-rehearsed (25 points)
b.) (5 points) Be able to answer questions or direct the person to resources to learn more.
c.) (5 points) between 20 and 30 minutes.
Please record your presentation similar to the modality of the course. I recommend setting up a zoom session for yourself and record it that way. Please upload your media file and presentation file.</p:text>
  </p:cm>
  <p:cm authorId="0" idx="2" dt="2021-11-23T19:09:27.613">
    <p:pos x="1397" y="1207"/>
    <p:text>Presenting next week on Thursday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i.stanford.edu/~amaas/data/sentiment/" TargetMode="External"/><Relationship Id="rId3" Type="http://schemas.openxmlformats.org/officeDocument/2006/relationships/hyperlink" Target="https://www.imdb.co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machine-learning/glossary#test-se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2a723d4e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2a723d4e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model needs a loss function and an optimizer for training. Since this is a binary classification problem and the model outputs a probability (a single-unit layer with a sigmoid activation), you'll use `losses.BinaryCrossentropy` loss function.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Now, configure the model to use an optimizer and a loss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LOSS = ERROR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2a723d4e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2a723d4e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code above, you applied the `TextVectorization` layer to the dataset before feeding text to the model. If you want to make your model capable of processing raw strings (for example, to simplify deploying it), you can include the `TextVectorization` layer inside your model. To do so, you can create a new model using the weights you just trained.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probability outputs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8640934d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8640934d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8640934d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8640934d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8640934d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8640934d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8640934d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8640934d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8640934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8640934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8640934d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8640934d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2a723d4e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2a723d4e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8640934d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8640934d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8640934d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8640934d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8640934d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8640934d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8640934d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8640934d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8640934d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8640934d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8640934d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8640934d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Voice/Sound Recognition, Text Based Applications, Image Recognition, Time Series, Video Detection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2a723d4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2a723d4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8640934d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8640934d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You'll use the [Large Movie Review Dataset](</a:t>
            </a:r>
            <a:r>
              <a:rPr lang="en" u="sng">
                <a:solidFill>
                  <a:schemeClr val="hlink"/>
                </a:solidFill>
                <a:hlinkClick r:id="rId2"/>
              </a:rPr>
              <a:t>https://ai.stanford.edu/~amaas/data/sentiment/</a:t>
            </a:r>
            <a:r>
              <a:rPr lang="en"/>
              <a:t>) that contains the text of 50,000 movie reviews from the [Internet Movie Database](</a:t>
            </a:r>
            <a:r>
              <a:rPr lang="en" u="sng">
                <a:solidFill>
                  <a:schemeClr val="hlink"/>
                </a:solidFill>
                <a:hlinkClick r:id="rId3"/>
              </a:rPr>
              <a:t>https://www.imdb.com/</a:t>
            </a:r>
            <a:r>
              <a:rPr lang="en"/>
              <a:t>). These are split into 25,000 reviews for training and 25,000 reviews for testing. The training and testing sets are *balanced*, meaning they contain an equal number of positive and negative reviews.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prepare a dataset for binary classification, you will need two folders on disk, corresponding to `class_a` and `class_b`. These will be the positive and negative movie reviews, which can be found in  `aclImdb/train/pos` and `aclImdb/train/neg`. As the IMDB dataset contains additional folders, you will remove them before using this utility.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8640934d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8640934d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Next, you will use the `text_dataset_from_directory` utility to create a labeled `tf.data.Dataset`. [tf.data](https://www.tensorflow.org/guide/data) is a powerful collection of tools for working with data. </a:t>
            </a:r>
            <a:endParaRPr/>
          </a:p>
          <a:p>
            <a:pPr indent="0" lvl="0" marL="0" rtl="0" algn="l">
              <a:spcBef>
                <a:spcPts val="0"/>
              </a:spcBef>
              <a:spcAft>
                <a:spcPts val="0"/>
              </a:spcAft>
              <a:buNone/>
            </a:pPr>
            <a:r>
              <a:rPr lang="en"/>
              <a:t>When running a machine learning experiment, it is a best practice to divide your dataset into three splits: [train](https://developers.google.com/machine-learning/glossary#training_set), [validation](https://developers.google.com/machine-learning/glossary#validation_set), and [test](</a:t>
            </a:r>
            <a:r>
              <a:rPr lang="en" u="sng">
                <a:solidFill>
                  <a:schemeClr val="hlink"/>
                </a:solidFill>
                <a:hlinkClick r:id="rId2"/>
              </a:rPr>
              <a:t>https://developers.google.com/machine-learning/glossary#test-set</a:t>
            </a:r>
            <a:r>
              <a:rPr lang="en"/>
              <a:t>).  The IMDB dataset has already been divided into train and test, but it lacks a validation set. Let's create a validation set using an 80:20 split of the training data by using the `validation_split` argument below.</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2a723d4e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2a723d4e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above, each token has been replaced by an integer. You can lookup the token (string) that each integer corresponds to by calling `.get_vocabulary()` on the layer.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These are two important methods you should use when loading data to make sure that I/O does not become blocking.</a:t>
            </a:r>
            <a:endParaRPr/>
          </a:p>
          <a:p>
            <a:pPr indent="0" lvl="0" marL="0" rtl="0" algn="l">
              <a:spcBef>
                <a:spcPts val="0"/>
              </a:spcBef>
              <a:spcAft>
                <a:spcPts val="0"/>
              </a:spcAft>
              <a:buClr>
                <a:schemeClr val="dk1"/>
              </a:buClr>
              <a:buSzPts val="1100"/>
              <a:buFont typeface="Arial"/>
              <a:buNone/>
            </a:pPr>
            <a:r>
              <a:rPr lang="en"/>
              <a:t>`.cache()` keeps data in memory after it's loaded off disk. This will ensure the dataset does not become a bottleneck while training your model. If your dataset is too large to fit into memory, you can also use this method to create a performant on-disk cache, which is more efficient to read than many small files.</a:t>
            </a:r>
            <a:endParaRPr/>
          </a:p>
          <a:p>
            <a:pPr indent="0" lvl="0" marL="0" rtl="0" algn="l">
              <a:spcBef>
                <a:spcPts val="0"/>
              </a:spcBef>
              <a:spcAft>
                <a:spcPts val="0"/>
              </a:spcAft>
              <a:buClr>
                <a:schemeClr val="dk1"/>
              </a:buClr>
              <a:buSzPts val="1100"/>
              <a:buFont typeface="Arial"/>
              <a:buNone/>
            </a:pPr>
            <a:r>
              <a:rPr lang="en"/>
              <a:t>`.prefetch()` overlaps data preprocessing and model execution while training. </a:t>
            </a:r>
            <a:endParaRPr/>
          </a:p>
          <a:p>
            <a:pPr indent="0" lvl="0" marL="0" rtl="0" algn="l">
              <a:spcBef>
                <a:spcPts val="0"/>
              </a:spcBef>
              <a:spcAft>
                <a:spcPts val="0"/>
              </a:spcAft>
              <a:buClr>
                <a:schemeClr val="dk1"/>
              </a:buClr>
              <a:buSzPts val="1100"/>
              <a:buFont typeface="Arial"/>
              <a:buNone/>
            </a:pPr>
            <a:r>
              <a:rPr lang="en"/>
              <a:t>You can learn more about both methods, as well as how to cache data to disk in the [data performance guide](https://www.tensorflow.org/guide/data_performance).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2a723d4e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2a723d4e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layers are stacked sequentially to build the classifier: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The first layer is an `Embedding` layer. This layer takes the integer-encoded reviews and looks up an embedding vector for each word-index. These vectors are learned as the model trains. The vectors add a dimension to the output array. The resulting dimensions are: `(batch, sequence, embedding)`.  To learn more about embeddings, see the [word embedding tutorial](../text/word_embeddings.ipynb).</a:t>
            </a:r>
            <a:endParaRPr/>
          </a:p>
          <a:p>
            <a:pPr indent="0" lvl="0" marL="0" rtl="0" algn="l">
              <a:spcBef>
                <a:spcPts val="0"/>
              </a:spcBef>
              <a:spcAft>
                <a:spcPts val="0"/>
              </a:spcAft>
              <a:buClr>
                <a:schemeClr val="dk1"/>
              </a:buClr>
              <a:buSzPts val="1100"/>
              <a:buFont typeface="Arial"/>
              <a:buNone/>
            </a:pPr>
            <a:r>
              <a:rPr lang="en"/>
              <a:t>2. Next, a `GlobalAveragePooling1D` layer returns a fixed-length output vector for each example by averaging over the sequence dimension. This allows the model to handle input of variable length, in the simplest way possible.</a:t>
            </a:r>
            <a:endParaRPr/>
          </a:p>
          <a:p>
            <a:pPr indent="0" lvl="0" marL="0" rtl="0" algn="l">
              <a:spcBef>
                <a:spcPts val="0"/>
              </a:spcBef>
              <a:spcAft>
                <a:spcPts val="0"/>
              </a:spcAft>
              <a:buClr>
                <a:schemeClr val="dk1"/>
              </a:buClr>
              <a:buSzPts val="1100"/>
              <a:buFont typeface="Arial"/>
              <a:buNone/>
            </a:pPr>
            <a:r>
              <a:rPr lang="en"/>
              <a:t>3. This fixed-length output vector is piped through a fully-connected (`Dense`) layer with 16 hidden units. </a:t>
            </a:r>
            <a:endParaRPr/>
          </a:p>
          <a:p>
            <a:pPr indent="0" lvl="0" marL="0" rtl="0" algn="l">
              <a:spcBef>
                <a:spcPts val="0"/>
              </a:spcBef>
              <a:spcAft>
                <a:spcPts val="0"/>
              </a:spcAft>
              <a:buNone/>
            </a:pPr>
            <a:r>
              <a:rPr lang="en"/>
              <a:t>4. The last layer is densely connected with a single output node.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wired.com/2015/11/google-open-sources-its-artificial-intelligence-engine" TargetMode="External"/><Relationship Id="rId4" Type="http://schemas.openxmlformats.org/officeDocument/2006/relationships/hyperlink" Target="http://www.tensorflow.org/decision_forests" TargetMode="External"/><Relationship Id="rId10" Type="http://schemas.openxmlformats.org/officeDocument/2006/relationships/hyperlink" Target="https://www.datacamp.com/community/tutorials/tensorflow-tutorial" TargetMode="External"/><Relationship Id="rId9" Type="http://schemas.openxmlformats.org/officeDocument/2006/relationships/hyperlink" Target="https://machinelearningmastery.com/tutorial-first-neural-network-python-keras/" TargetMode="External"/><Relationship Id="rId5" Type="http://schemas.openxmlformats.org/officeDocument/2006/relationships/hyperlink" Target="http://www.exastax.com/deep-learning/top-five-use-cases-of-tensorflow" TargetMode="External"/><Relationship Id="rId6" Type="http://schemas.openxmlformats.org/officeDocument/2006/relationships/hyperlink" Target="http://www.tensorflow.org/tutorials" TargetMode="External"/><Relationship Id="rId7" Type="http://schemas.openxmlformats.org/officeDocument/2006/relationships/hyperlink" Target="http://www.infoworld.com/article/3278008/what-is-tensorflow-the-machine-learning-library-explained.html" TargetMode="External"/><Relationship Id="rId8" Type="http://schemas.openxmlformats.org/officeDocument/2006/relationships/hyperlink" Target="https://machinelearningmastery.com/tensorflow-tutorial-deep-learning-with-tf-ker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ensorflow.org/" TargetMode="External"/><Relationship Id="rId4" Type="http://schemas.openxmlformats.org/officeDocument/2006/relationships/hyperlink" Target="https://keras.io/" TargetMode="External"/><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b="21972" l="12515" r="12672" t="2573"/>
          <a:stretch/>
        </p:blipFill>
        <p:spPr>
          <a:xfrm>
            <a:off x="39213" y="0"/>
            <a:ext cx="9065580" cy="5143500"/>
          </a:xfrm>
          <a:prstGeom prst="rect">
            <a:avLst/>
          </a:prstGeom>
          <a:noFill/>
          <a:ln>
            <a:noFill/>
          </a:ln>
        </p:spPr>
      </p:pic>
      <p:sp>
        <p:nvSpPr>
          <p:cNvPr id="55" name="Google Shape;55;p13"/>
          <p:cNvSpPr txBox="1"/>
          <p:nvPr>
            <p:ph idx="1" type="subTitle"/>
          </p:nvPr>
        </p:nvSpPr>
        <p:spPr>
          <a:xfrm>
            <a:off x="2218513" y="1758150"/>
            <a:ext cx="4707000" cy="16272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3664">
                <a:solidFill>
                  <a:schemeClr val="dk1"/>
                </a:solidFill>
              </a:rPr>
              <a:t>TensorFlow</a:t>
            </a:r>
            <a:endParaRPr sz="3664">
              <a:solidFill>
                <a:schemeClr val="dk1"/>
              </a:solidFill>
            </a:endParaRPr>
          </a:p>
          <a:p>
            <a:pPr indent="0" lvl="0" marL="0" rtl="0" algn="ctr">
              <a:spcBef>
                <a:spcPts val="0"/>
              </a:spcBef>
              <a:spcAft>
                <a:spcPts val="0"/>
              </a:spcAft>
              <a:buNone/>
            </a:pPr>
            <a:r>
              <a:t/>
            </a:r>
            <a:endParaRPr sz="3664">
              <a:solidFill>
                <a:schemeClr val="dk1"/>
              </a:solidFill>
            </a:endParaRPr>
          </a:p>
          <a:p>
            <a:pPr indent="0" lvl="0" marL="0" rtl="0" algn="ctr">
              <a:spcBef>
                <a:spcPts val="0"/>
              </a:spcBef>
              <a:spcAft>
                <a:spcPts val="0"/>
              </a:spcAft>
              <a:buNone/>
            </a:pPr>
            <a:r>
              <a:rPr lang="en">
                <a:solidFill>
                  <a:schemeClr val="dk1"/>
                </a:solidFill>
              </a:rPr>
              <a:t>Graduate Tutorial Presentation By </a:t>
            </a:r>
            <a:r>
              <a:rPr lang="en">
                <a:solidFill>
                  <a:schemeClr val="dk1"/>
                </a:solidFill>
              </a:rPr>
              <a:t>Kim Lam</a:t>
            </a:r>
            <a:endParaRPr>
              <a:solidFill>
                <a:schemeClr val="dk1"/>
              </a:solidFill>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2"/>
          <p:cNvPicPr preferRelativeResize="0"/>
          <p:nvPr/>
        </p:nvPicPr>
        <p:blipFill>
          <a:blip r:embed="rId3">
            <a:alphaModFix/>
          </a:blip>
          <a:stretch>
            <a:fillRect/>
          </a:stretch>
        </p:blipFill>
        <p:spPr>
          <a:xfrm>
            <a:off x="1" y="0"/>
            <a:ext cx="8903098" cy="5143499"/>
          </a:xfrm>
          <a:prstGeom prst="rect">
            <a:avLst/>
          </a:prstGeom>
          <a:noFill/>
          <a:ln>
            <a:noFill/>
          </a:ln>
        </p:spPr>
      </p:pic>
      <p:pic>
        <p:nvPicPr>
          <p:cNvPr id="131" name="Google Shape;131;p22"/>
          <p:cNvPicPr preferRelativeResize="0"/>
          <p:nvPr/>
        </p:nvPicPr>
        <p:blipFill>
          <a:blip r:embed="rId4">
            <a:alphaModFix/>
          </a:blip>
          <a:stretch>
            <a:fillRect/>
          </a:stretch>
        </p:blipFill>
        <p:spPr>
          <a:xfrm>
            <a:off x="0" y="1195125"/>
            <a:ext cx="9144001" cy="2753249"/>
          </a:xfrm>
          <a:prstGeom prst="rect">
            <a:avLst/>
          </a:prstGeom>
          <a:noFill/>
          <a:ln>
            <a:noFill/>
          </a:ln>
        </p:spPr>
      </p:pic>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3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3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3"/>
          <p:cNvPicPr preferRelativeResize="0"/>
          <p:nvPr/>
        </p:nvPicPr>
        <p:blipFill>
          <a:blip r:embed="rId3">
            <a:alphaModFix/>
          </a:blip>
          <a:stretch>
            <a:fillRect/>
          </a:stretch>
        </p:blipFill>
        <p:spPr>
          <a:xfrm>
            <a:off x="1" y="0"/>
            <a:ext cx="4220499" cy="5143500"/>
          </a:xfrm>
          <a:prstGeom prst="rect">
            <a:avLst/>
          </a:prstGeom>
          <a:noFill/>
          <a:ln>
            <a:noFill/>
          </a:ln>
        </p:spPr>
      </p:pic>
      <p:pic>
        <p:nvPicPr>
          <p:cNvPr id="140" name="Google Shape;140;p23"/>
          <p:cNvPicPr preferRelativeResize="0"/>
          <p:nvPr/>
        </p:nvPicPr>
        <p:blipFill>
          <a:blip r:embed="rId4">
            <a:alphaModFix/>
          </a:blip>
          <a:stretch>
            <a:fillRect/>
          </a:stretch>
        </p:blipFill>
        <p:spPr>
          <a:xfrm>
            <a:off x="4220500" y="218601"/>
            <a:ext cx="4923501" cy="4706287"/>
          </a:xfrm>
          <a:prstGeom prst="rect">
            <a:avLst/>
          </a:prstGeom>
          <a:noFill/>
          <a:ln>
            <a:noFill/>
          </a:ln>
        </p:spPr>
      </p:pic>
      <p:pic>
        <p:nvPicPr>
          <p:cNvPr id="141" name="Google Shape;141;p23"/>
          <p:cNvPicPr preferRelativeResize="0"/>
          <p:nvPr/>
        </p:nvPicPr>
        <p:blipFill>
          <a:blip r:embed="rId5">
            <a:alphaModFix/>
          </a:blip>
          <a:stretch>
            <a:fillRect/>
          </a:stretch>
        </p:blipFill>
        <p:spPr>
          <a:xfrm>
            <a:off x="0" y="1115330"/>
            <a:ext cx="9143999" cy="2912840"/>
          </a:xfrm>
          <a:prstGeom prst="rect">
            <a:avLst/>
          </a:prstGeom>
          <a:noFill/>
          <a:ln>
            <a:noFill/>
          </a:ln>
        </p:spPr>
      </p:pic>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3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3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3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90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recognition example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4"/>
          <p:cNvPicPr preferRelativeResize="0"/>
          <p:nvPr/>
        </p:nvPicPr>
        <p:blipFill rotWithShape="1">
          <a:blip r:embed="rId3">
            <a:alphaModFix/>
          </a:blip>
          <a:srcRect b="0" l="10128" r="0" t="0"/>
          <a:stretch/>
        </p:blipFill>
        <p:spPr>
          <a:xfrm>
            <a:off x="0" y="488675"/>
            <a:ext cx="8218174" cy="2889700"/>
          </a:xfrm>
          <a:prstGeom prst="rect">
            <a:avLst/>
          </a:prstGeom>
          <a:noFill/>
          <a:ln>
            <a:noFill/>
          </a:ln>
        </p:spPr>
      </p:pic>
      <p:pic>
        <p:nvPicPr>
          <p:cNvPr id="150" name="Google Shape;150;p24"/>
          <p:cNvPicPr preferRelativeResize="0"/>
          <p:nvPr/>
        </p:nvPicPr>
        <p:blipFill rotWithShape="1">
          <a:blip r:embed="rId4">
            <a:alphaModFix/>
          </a:blip>
          <a:srcRect b="0" l="15697" r="0" t="0"/>
          <a:stretch/>
        </p:blipFill>
        <p:spPr>
          <a:xfrm>
            <a:off x="3660575" y="1645925"/>
            <a:ext cx="5483426" cy="3497575"/>
          </a:xfrm>
          <a:prstGeom prst="rect">
            <a:avLst/>
          </a:prstGeom>
          <a:noFill/>
          <a:ln>
            <a:noFill/>
          </a:ln>
        </p:spPr>
      </p:pic>
      <p:pic>
        <p:nvPicPr>
          <p:cNvPr id="151" name="Google Shape;151;p24"/>
          <p:cNvPicPr preferRelativeResize="0"/>
          <p:nvPr/>
        </p:nvPicPr>
        <p:blipFill rotWithShape="1">
          <a:blip r:embed="rId5">
            <a:alphaModFix/>
          </a:blip>
          <a:srcRect b="0" l="26172" r="0" t="0"/>
          <a:stretch/>
        </p:blipFill>
        <p:spPr>
          <a:xfrm>
            <a:off x="2793825" y="95575"/>
            <a:ext cx="3556350" cy="4952350"/>
          </a:xfrm>
          <a:prstGeom prst="rect">
            <a:avLst/>
          </a:prstGeom>
          <a:noFill/>
          <a:ln>
            <a:noFill/>
          </a:ln>
        </p:spPr>
      </p:pic>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3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3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3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b="0" l="14661" r="0" t="0"/>
          <a:stretch/>
        </p:blipFill>
        <p:spPr>
          <a:xfrm>
            <a:off x="0" y="3085400"/>
            <a:ext cx="7133266" cy="2058100"/>
          </a:xfrm>
          <a:prstGeom prst="rect">
            <a:avLst/>
          </a:prstGeom>
          <a:noFill/>
          <a:ln>
            <a:noFill/>
          </a:ln>
        </p:spPr>
      </p:pic>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5"/>
          <p:cNvPicPr preferRelativeResize="0"/>
          <p:nvPr/>
        </p:nvPicPr>
        <p:blipFill rotWithShape="1">
          <a:blip r:embed="rId4">
            <a:alphaModFix/>
          </a:blip>
          <a:srcRect b="77593" l="16061" r="21246" t="0"/>
          <a:stretch/>
        </p:blipFill>
        <p:spPr>
          <a:xfrm>
            <a:off x="0" y="0"/>
            <a:ext cx="5363705" cy="2058100"/>
          </a:xfrm>
          <a:prstGeom prst="rect">
            <a:avLst/>
          </a:prstGeom>
          <a:noFill/>
          <a:ln>
            <a:noFill/>
          </a:ln>
        </p:spPr>
      </p:pic>
      <p:pic>
        <p:nvPicPr>
          <p:cNvPr id="161" name="Google Shape;161;p25"/>
          <p:cNvPicPr preferRelativeResize="0"/>
          <p:nvPr/>
        </p:nvPicPr>
        <p:blipFill rotWithShape="1">
          <a:blip r:embed="rId4">
            <a:alphaModFix/>
          </a:blip>
          <a:srcRect b="0" l="15888" r="0" t="22851"/>
          <a:stretch/>
        </p:blipFill>
        <p:spPr>
          <a:xfrm>
            <a:off x="5282525" y="0"/>
            <a:ext cx="3861474" cy="3802250"/>
          </a:xfrm>
          <a:prstGeom prst="rect">
            <a:avLst/>
          </a:prstGeom>
          <a:noFill/>
          <a:ln>
            <a:noFill/>
          </a:ln>
        </p:spPr>
      </p:pic>
      <p:sp>
        <p:nvSpPr>
          <p:cNvPr id="162" name="Google Shape;16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6"/>
          <p:cNvPicPr preferRelativeResize="0"/>
          <p:nvPr/>
        </p:nvPicPr>
        <p:blipFill rotWithShape="1">
          <a:blip r:embed="rId3">
            <a:alphaModFix/>
          </a:blip>
          <a:srcRect b="0" l="12579" r="0" t="0"/>
          <a:stretch/>
        </p:blipFill>
        <p:spPr>
          <a:xfrm>
            <a:off x="1154151" y="0"/>
            <a:ext cx="6835701" cy="5143500"/>
          </a:xfrm>
          <a:prstGeom prst="rect">
            <a:avLst/>
          </a:prstGeom>
          <a:noFill/>
          <a:ln>
            <a:noFill/>
          </a:ln>
        </p:spPr>
      </p:pic>
      <p:sp>
        <p:nvSpPr>
          <p:cNvPr id="170" name="Google Shape;17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7"/>
          <p:cNvPicPr preferRelativeResize="0"/>
          <p:nvPr/>
        </p:nvPicPr>
        <p:blipFill rotWithShape="1">
          <a:blip r:embed="rId3">
            <a:alphaModFix/>
          </a:blip>
          <a:srcRect b="0" l="15754" r="0" t="0"/>
          <a:stretch/>
        </p:blipFill>
        <p:spPr>
          <a:xfrm>
            <a:off x="376975" y="109538"/>
            <a:ext cx="8390052" cy="4924425"/>
          </a:xfrm>
          <a:prstGeom prst="rect">
            <a:avLst/>
          </a:prstGeom>
          <a:noFill/>
          <a:ln>
            <a:noFill/>
          </a:ln>
        </p:spPr>
      </p:pic>
      <p:sp>
        <p:nvSpPr>
          <p:cNvPr id="178" name="Google Shape;17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8"/>
          <p:cNvPicPr preferRelativeResize="0"/>
          <p:nvPr/>
        </p:nvPicPr>
        <p:blipFill rotWithShape="1">
          <a:blip r:embed="rId3">
            <a:alphaModFix/>
          </a:blip>
          <a:srcRect b="0" l="11730" r="0" t="0"/>
          <a:stretch/>
        </p:blipFill>
        <p:spPr>
          <a:xfrm>
            <a:off x="536388" y="94700"/>
            <a:ext cx="8071224" cy="4954100"/>
          </a:xfrm>
          <a:prstGeom prst="rect">
            <a:avLst/>
          </a:prstGeom>
          <a:noFill/>
          <a:ln>
            <a:noFill/>
          </a:ln>
        </p:spPr>
      </p:pic>
      <p:sp>
        <p:nvSpPr>
          <p:cNvPr id="186" name="Google Shape;18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9"/>
          <p:cNvPicPr preferRelativeResize="0"/>
          <p:nvPr/>
        </p:nvPicPr>
        <p:blipFill rotWithShape="1">
          <a:blip r:embed="rId3">
            <a:alphaModFix/>
          </a:blip>
          <a:srcRect b="0" l="18593" r="0" t="0"/>
          <a:stretch/>
        </p:blipFill>
        <p:spPr>
          <a:xfrm>
            <a:off x="311698" y="0"/>
            <a:ext cx="3530399" cy="5143500"/>
          </a:xfrm>
          <a:prstGeom prst="rect">
            <a:avLst/>
          </a:prstGeom>
          <a:noFill/>
          <a:ln>
            <a:noFill/>
          </a:ln>
        </p:spPr>
      </p:pic>
      <p:pic>
        <p:nvPicPr>
          <p:cNvPr id="194" name="Google Shape;194;p29"/>
          <p:cNvPicPr preferRelativeResize="0"/>
          <p:nvPr/>
        </p:nvPicPr>
        <p:blipFill>
          <a:blip r:embed="rId4">
            <a:alphaModFix/>
          </a:blip>
          <a:stretch>
            <a:fillRect/>
          </a:stretch>
        </p:blipFill>
        <p:spPr>
          <a:xfrm>
            <a:off x="4156374" y="0"/>
            <a:ext cx="4751753" cy="5143501"/>
          </a:xfrm>
          <a:prstGeom prst="rect">
            <a:avLst/>
          </a:prstGeom>
          <a:noFill/>
          <a:ln>
            <a:noFill/>
          </a:ln>
        </p:spPr>
      </p:pic>
      <p:sp>
        <p:nvSpPr>
          <p:cNvPr id="195" name="Google Shape;19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0"/>
          <p:cNvPicPr preferRelativeResize="0"/>
          <p:nvPr/>
        </p:nvPicPr>
        <p:blipFill rotWithShape="1">
          <a:blip r:embed="rId3">
            <a:alphaModFix/>
          </a:blip>
          <a:srcRect b="0" l="0" r="18413" t="45998"/>
          <a:stretch/>
        </p:blipFill>
        <p:spPr>
          <a:xfrm>
            <a:off x="4831193" y="1152475"/>
            <a:ext cx="4312807" cy="3991026"/>
          </a:xfrm>
          <a:prstGeom prst="rect">
            <a:avLst/>
          </a:prstGeom>
          <a:noFill/>
          <a:ln>
            <a:noFill/>
          </a:ln>
        </p:spPr>
      </p:pic>
      <p:pic>
        <p:nvPicPr>
          <p:cNvPr id="203" name="Google Shape;203;p30"/>
          <p:cNvPicPr preferRelativeResize="0"/>
          <p:nvPr/>
        </p:nvPicPr>
        <p:blipFill rotWithShape="1">
          <a:blip r:embed="rId3">
            <a:alphaModFix/>
          </a:blip>
          <a:srcRect b="56286" l="0" r="0" t="0"/>
          <a:stretch/>
        </p:blipFill>
        <p:spPr>
          <a:xfrm>
            <a:off x="0" y="0"/>
            <a:ext cx="4831200" cy="2952746"/>
          </a:xfrm>
          <a:prstGeom prst="rect">
            <a:avLst/>
          </a:prstGeom>
          <a:noFill/>
          <a:ln>
            <a:noFill/>
          </a:ln>
        </p:spPr>
      </p:pic>
      <p:sp>
        <p:nvSpPr>
          <p:cNvPr id="204" name="Google Shape;20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Benefits/Disadvantages of Using Tensorflow</a:t>
            </a:r>
            <a:endParaRPr/>
          </a:p>
        </p:txBody>
      </p:sp>
      <p:sp>
        <p:nvSpPr>
          <p:cNvPr id="210" name="Google Shape;210;p31"/>
          <p:cNvSpPr txBox="1"/>
          <p:nvPr>
            <p:ph idx="1" type="body"/>
          </p:nvPr>
        </p:nvSpPr>
        <p:spPr>
          <a:xfrm>
            <a:off x="311700" y="1017725"/>
            <a:ext cx="8520600" cy="3892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a:t>
            </a:r>
            <a:r>
              <a:rPr lang="en"/>
              <a:t>bstraction</a:t>
            </a:r>
            <a:endParaRPr/>
          </a:p>
          <a:p>
            <a:pPr indent="-317500" lvl="1" marL="914400" rtl="0" algn="l">
              <a:spcBef>
                <a:spcPts val="0"/>
              </a:spcBef>
              <a:spcAft>
                <a:spcPts val="0"/>
              </a:spcAft>
              <a:buSzPts val="1400"/>
              <a:buChar char="○"/>
            </a:pPr>
            <a:r>
              <a:rPr lang="en"/>
              <a:t>No details of implementing algorithm, developer can focus on the overall logic of the application. TensorFlow takes care of the details behind the</a:t>
            </a:r>
            <a:r>
              <a:rPr lang="en"/>
              <a:t> </a:t>
            </a:r>
            <a:r>
              <a:rPr lang="en"/>
              <a:t>scenes.</a:t>
            </a:r>
            <a:endParaRPr/>
          </a:p>
          <a:p>
            <a:pPr indent="-342900" lvl="0" marL="457200" rtl="0" algn="l">
              <a:spcBef>
                <a:spcPts val="0"/>
              </a:spcBef>
              <a:spcAft>
                <a:spcPts val="0"/>
              </a:spcAft>
              <a:buSzPts val="1800"/>
              <a:buChar char="●"/>
            </a:pPr>
            <a:r>
              <a:rPr lang="en"/>
              <a:t>TensorFlow apps</a:t>
            </a:r>
            <a:endParaRPr/>
          </a:p>
          <a:p>
            <a:pPr indent="-317500" lvl="1" marL="914400" rtl="0" algn="l">
              <a:spcBef>
                <a:spcPts val="0"/>
              </a:spcBef>
              <a:spcAft>
                <a:spcPts val="0"/>
              </a:spcAft>
              <a:buSzPts val="1400"/>
              <a:buChar char="○"/>
            </a:pPr>
            <a:r>
              <a:rPr lang="en"/>
              <a:t>TensorBoard visualization suite lets you inspect and profile the way graphs run by way of an interactive, web-based dashboard</a:t>
            </a:r>
            <a:endParaRPr/>
          </a:p>
          <a:p>
            <a:pPr indent="-342900" lvl="0" marL="457200" rtl="0" algn="l">
              <a:spcBef>
                <a:spcPts val="0"/>
              </a:spcBef>
              <a:spcAft>
                <a:spcPts val="0"/>
              </a:spcAft>
              <a:buSzPts val="1800"/>
              <a:buChar char="●"/>
            </a:pPr>
            <a:r>
              <a:rPr lang="en"/>
              <a:t>Google backing </a:t>
            </a:r>
            <a:endParaRPr/>
          </a:p>
          <a:p>
            <a:pPr indent="-317500" lvl="1" marL="914400" rtl="0" algn="l">
              <a:spcBef>
                <a:spcPts val="0"/>
              </a:spcBef>
              <a:spcAft>
                <a:spcPts val="0"/>
              </a:spcAft>
              <a:buSzPts val="1400"/>
              <a:buChar char="○"/>
            </a:pPr>
            <a:r>
              <a:rPr lang="en"/>
              <a:t>rapid pace of development </a:t>
            </a:r>
            <a:endParaRPr/>
          </a:p>
          <a:p>
            <a:pPr indent="-317500" lvl="1" marL="914400" rtl="0" algn="l">
              <a:spcBef>
                <a:spcPts val="0"/>
              </a:spcBef>
              <a:spcAft>
                <a:spcPts val="0"/>
              </a:spcAft>
              <a:buSzPts val="1400"/>
              <a:buChar char="○"/>
            </a:pPr>
            <a:r>
              <a:rPr lang="en"/>
              <a:t>accelerated performance in Google’s cloud</a:t>
            </a:r>
            <a:endParaRPr/>
          </a:p>
          <a:p>
            <a:pPr indent="-317500" lvl="1" marL="914400" rtl="0" algn="l">
              <a:spcBef>
                <a:spcPts val="0"/>
              </a:spcBef>
              <a:spcAft>
                <a:spcPts val="0"/>
              </a:spcAft>
              <a:buSzPts val="1400"/>
              <a:buChar char="○"/>
            </a:pPr>
            <a:r>
              <a:rPr lang="en"/>
              <a:t>online hub for sharing models </a:t>
            </a:r>
            <a:endParaRPr/>
          </a:p>
          <a:p>
            <a:pPr indent="-317500" lvl="1" marL="914400" rtl="0" algn="l">
              <a:spcBef>
                <a:spcPts val="0"/>
              </a:spcBef>
              <a:spcAft>
                <a:spcPts val="0"/>
              </a:spcAft>
              <a:buSzPts val="1400"/>
              <a:buChar char="○"/>
            </a:pPr>
            <a:r>
              <a:rPr lang="en"/>
              <a:t>in-browser and mobile-friendly</a:t>
            </a:r>
            <a:endParaRPr/>
          </a:p>
          <a:p>
            <a:pPr indent="-342900" lvl="0" marL="457200" rtl="0" algn="l">
              <a:spcBef>
                <a:spcPts val="0"/>
              </a:spcBef>
              <a:spcAft>
                <a:spcPts val="0"/>
              </a:spcAft>
              <a:buSzPts val="1800"/>
              <a:buChar char="●"/>
            </a:pPr>
            <a:r>
              <a:rPr lang="en"/>
              <a:t>Disadvantage: </a:t>
            </a:r>
            <a:r>
              <a:rPr lang="en"/>
              <a:t>Hard to obtain totally deterministic model-training results </a:t>
            </a:r>
            <a:endParaRPr/>
          </a:p>
          <a:p>
            <a:pPr indent="-317500" lvl="1" marL="914400" rtl="0" algn="l">
              <a:spcBef>
                <a:spcPts val="0"/>
              </a:spcBef>
              <a:spcAft>
                <a:spcPts val="0"/>
              </a:spcAft>
              <a:buSzPts val="1400"/>
              <a:buChar char="○"/>
            </a:pPr>
            <a:r>
              <a:rPr lang="en"/>
              <a:t>model trained on one system will vary slightly from a model trained on another, even when they are fed the exact same data. </a:t>
            </a:r>
            <a:endParaRPr/>
          </a:p>
          <a:p>
            <a:pPr indent="-317500" lvl="1" marL="914400" rtl="0" algn="l">
              <a:spcBef>
                <a:spcPts val="0"/>
              </a:spcBef>
              <a:spcAft>
                <a:spcPts val="0"/>
              </a:spcAft>
              <a:buSzPts val="1400"/>
              <a:buChar char="○"/>
            </a:pPr>
            <a:r>
              <a:rPr lang="en"/>
              <a:t>random numbers are seeded, certain non-deterministic behaviors when using GPUs, etc.</a:t>
            </a:r>
            <a:endParaRPr/>
          </a:p>
          <a:p>
            <a:pPr indent="-317500" lvl="1" marL="914400" rtl="0" algn="l">
              <a:spcBef>
                <a:spcPts val="0"/>
              </a:spcBef>
              <a:spcAft>
                <a:spcPts val="0"/>
              </a:spcAft>
              <a:buSzPts val="1400"/>
              <a:buChar char="○"/>
            </a:pPr>
            <a:r>
              <a:rPr lang="en"/>
              <a:t>TensorFlow’s team is considering more controls to affect determinism in a workflow.</a:t>
            </a:r>
            <a:endParaRPr/>
          </a:p>
        </p:txBody>
      </p:sp>
      <p:sp>
        <p:nvSpPr>
          <p:cNvPr id="211" name="Google Shape;21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62" name="Google Shape;6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What is Tensorflow?</a:t>
            </a:r>
            <a:endParaRPr/>
          </a:p>
          <a:p>
            <a:pPr indent="-317500" lvl="1" marL="914400" rtl="0" algn="l">
              <a:spcBef>
                <a:spcPts val="0"/>
              </a:spcBef>
              <a:spcAft>
                <a:spcPts val="0"/>
              </a:spcAft>
              <a:buSzPts val="1400"/>
              <a:buAutoNum type="alphaLcPeriod"/>
            </a:pPr>
            <a:r>
              <a:rPr lang="en"/>
              <a:t>What is Keras?</a:t>
            </a:r>
            <a:endParaRPr/>
          </a:p>
          <a:p>
            <a:pPr indent="-342900" lvl="0" marL="457200" rtl="0" algn="l">
              <a:spcBef>
                <a:spcPts val="0"/>
              </a:spcBef>
              <a:spcAft>
                <a:spcPts val="0"/>
              </a:spcAft>
              <a:buSzPts val="1800"/>
              <a:buAutoNum type="arabicPeriod"/>
            </a:pPr>
            <a:r>
              <a:rPr lang="en"/>
              <a:t>Typical uses</a:t>
            </a:r>
            <a:endParaRPr/>
          </a:p>
          <a:p>
            <a:pPr indent="-342900" lvl="0" marL="457200" rtl="0" algn="l">
              <a:spcBef>
                <a:spcPts val="0"/>
              </a:spcBef>
              <a:spcAft>
                <a:spcPts val="0"/>
              </a:spcAft>
              <a:buSzPts val="1800"/>
              <a:buAutoNum type="arabicPeriod"/>
            </a:pPr>
            <a:r>
              <a:rPr lang="en"/>
              <a:t>Coding Implementations</a:t>
            </a:r>
            <a:endParaRPr/>
          </a:p>
          <a:p>
            <a:pPr indent="-317500" lvl="1" marL="914400" rtl="0" algn="l">
              <a:spcBef>
                <a:spcPts val="0"/>
              </a:spcBef>
              <a:spcAft>
                <a:spcPts val="0"/>
              </a:spcAft>
              <a:buSzPts val="1400"/>
              <a:buAutoNum type="alphaLcPeriod"/>
            </a:pPr>
            <a:r>
              <a:rPr lang="en"/>
              <a:t>Sentiment analysis example</a:t>
            </a:r>
            <a:endParaRPr/>
          </a:p>
          <a:p>
            <a:pPr indent="-317500" lvl="1" marL="914400" rtl="0" algn="l">
              <a:spcBef>
                <a:spcPts val="0"/>
              </a:spcBef>
              <a:spcAft>
                <a:spcPts val="0"/>
              </a:spcAft>
              <a:buSzPts val="1400"/>
              <a:buAutoNum type="alphaLcPeriod"/>
            </a:pPr>
            <a:r>
              <a:rPr lang="en"/>
              <a:t>Image recognition example</a:t>
            </a:r>
            <a:endParaRPr/>
          </a:p>
          <a:p>
            <a:pPr indent="-342900" lvl="0" marL="457200" rtl="0" algn="l">
              <a:spcBef>
                <a:spcPts val="0"/>
              </a:spcBef>
              <a:spcAft>
                <a:spcPts val="0"/>
              </a:spcAft>
              <a:buSzPts val="1800"/>
              <a:buAutoNum type="arabicPeriod"/>
            </a:pPr>
            <a:r>
              <a:rPr lang="en"/>
              <a:t>Conclusion</a:t>
            </a:r>
            <a:endParaRPr/>
          </a:p>
          <a:p>
            <a:pPr indent="-317500" lvl="1" marL="914400" rtl="0" algn="l">
              <a:spcBef>
                <a:spcPts val="0"/>
              </a:spcBef>
              <a:spcAft>
                <a:spcPts val="0"/>
              </a:spcAft>
              <a:buSzPts val="1400"/>
              <a:buAutoNum type="alphaLcPeriod"/>
            </a:pPr>
            <a:r>
              <a:rPr lang="en"/>
              <a:t>Benefits/Disadvantages of Tensorflow</a:t>
            </a:r>
            <a:endParaRPr/>
          </a:p>
          <a:p>
            <a:pPr indent="-317500" lvl="1" marL="914400" rtl="0" algn="l">
              <a:spcBef>
                <a:spcPts val="0"/>
              </a:spcBef>
              <a:spcAft>
                <a:spcPts val="0"/>
              </a:spcAft>
              <a:buSzPts val="1400"/>
              <a:buAutoNum type="alphaLcPeriod"/>
            </a:pPr>
            <a:r>
              <a:rPr lang="en"/>
              <a:t>Competition</a:t>
            </a:r>
            <a:endParaRPr/>
          </a:p>
          <a:p>
            <a:pPr indent="-342900" lvl="0" marL="457200" rtl="0" algn="l">
              <a:spcBef>
                <a:spcPts val="0"/>
              </a:spcBef>
              <a:spcAft>
                <a:spcPts val="0"/>
              </a:spcAft>
              <a:buSzPts val="1800"/>
              <a:buAutoNum type="arabicPeriod"/>
            </a:pPr>
            <a:r>
              <a:rPr lang="en"/>
              <a:t>Extra resources and References</a:t>
            </a:r>
            <a:endParaRPr/>
          </a:p>
        </p:txBody>
      </p:sp>
      <p:sp>
        <p:nvSpPr>
          <p:cNvPr id="63" name="Google Shape;63;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Tensorflow Competitions</a:t>
            </a:r>
            <a:endParaRPr/>
          </a:p>
        </p:txBody>
      </p:sp>
      <p:sp>
        <p:nvSpPr>
          <p:cNvPr id="217" name="Google Shape;217;p32"/>
          <p:cNvSpPr txBox="1"/>
          <p:nvPr>
            <p:ph idx="1" type="body"/>
          </p:nvPr>
        </p:nvSpPr>
        <p:spPr>
          <a:xfrm>
            <a:off x="311700" y="1017725"/>
            <a:ext cx="8520600" cy="38925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PyTorch</a:t>
            </a:r>
            <a:endParaRPr/>
          </a:p>
          <a:p>
            <a:pPr indent="-310832" lvl="1" marL="914400" rtl="0" algn="l">
              <a:spcBef>
                <a:spcPts val="0"/>
              </a:spcBef>
              <a:spcAft>
                <a:spcPts val="0"/>
              </a:spcAft>
              <a:buSzPct val="100000"/>
              <a:buChar char="○"/>
            </a:pPr>
            <a:r>
              <a:rPr lang="en"/>
              <a:t>built with Python</a:t>
            </a:r>
            <a:endParaRPr/>
          </a:p>
          <a:p>
            <a:pPr indent="-310832" lvl="1" marL="914400" rtl="0" algn="l">
              <a:spcBef>
                <a:spcPts val="0"/>
              </a:spcBef>
              <a:spcAft>
                <a:spcPts val="0"/>
              </a:spcAft>
              <a:buSzPct val="100000"/>
              <a:buChar char="○"/>
            </a:pPr>
            <a:r>
              <a:rPr lang="en"/>
              <a:t>similarities to TensorFlow: hardware-accelerated components, a highly interactive development model that allows for design-as-you-go work, and many useful components already included. </a:t>
            </a:r>
            <a:endParaRPr/>
          </a:p>
          <a:p>
            <a:pPr indent="-310832" lvl="1" marL="914400" rtl="0" algn="l">
              <a:spcBef>
                <a:spcPts val="0"/>
              </a:spcBef>
              <a:spcAft>
                <a:spcPts val="0"/>
              </a:spcAft>
              <a:buSzPct val="100000"/>
              <a:buChar char="○"/>
            </a:pPr>
            <a:r>
              <a:rPr lang="en"/>
              <a:t>PyTorch is generally a better choice for fast development of projects that need to be up and running in a short time, but TensorFlow wins out for larger projects and more complex workflows.</a:t>
            </a:r>
            <a:endParaRPr/>
          </a:p>
          <a:p>
            <a:pPr indent="-334327" lvl="0" marL="457200" rtl="0" algn="l">
              <a:spcBef>
                <a:spcPts val="0"/>
              </a:spcBef>
              <a:spcAft>
                <a:spcPts val="0"/>
              </a:spcAft>
              <a:buSzPct val="100000"/>
              <a:buChar char="●"/>
            </a:pPr>
            <a:r>
              <a:rPr lang="en"/>
              <a:t>CNTK</a:t>
            </a:r>
            <a:endParaRPr/>
          </a:p>
          <a:p>
            <a:pPr indent="-310832" lvl="1" marL="914400" rtl="0" algn="l">
              <a:spcBef>
                <a:spcPts val="0"/>
              </a:spcBef>
              <a:spcAft>
                <a:spcPts val="0"/>
              </a:spcAft>
              <a:buSzPct val="100000"/>
              <a:buChar char="○"/>
            </a:pPr>
            <a:r>
              <a:rPr lang="en"/>
              <a:t>Microsoft Cognitive Toolkit, like TensorFlow uses a graph structure to describe dataflow, but focuses most on creating deep learning neural networks. </a:t>
            </a:r>
            <a:endParaRPr/>
          </a:p>
          <a:p>
            <a:pPr indent="-310832" lvl="1" marL="914400" rtl="0" algn="l">
              <a:spcBef>
                <a:spcPts val="0"/>
              </a:spcBef>
              <a:spcAft>
                <a:spcPts val="0"/>
              </a:spcAft>
              <a:buSzPct val="100000"/>
              <a:buChar char="○"/>
            </a:pPr>
            <a:r>
              <a:rPr lang="en"/>
              <a:t>handles many neural network jobs faster, and has a broader set of APIs (Python, C++, C#, Java). </a:t>
            </a:r>
            <a:endParaRPr/>
          </a:p>
          <a:p>
            <a:pPr indent="-310832" lvl="1" marL="914400" rtl="0" algn="l">
              <a:spcBef>
                <a:spcPts val="0"/>
              </a:spcBef>
              <a:spcAft>
                <a:spcPts val="0"/>
              </a:spcAft>
              <a:buSzPct val="100000"/>
              <a:buChar char="○"/>
            </a:pPr>
            <a:r>
              <a:rPr lang="en"/>
              <a:t>But CNTK isn’t currently as easy to learn or deploy as TensorFlow.</a:t>
            </a:r>
            <a:endParaRPr/>
          </a:p>
          <a:p>
            <a:pPr indent="-334327" lvl="0" marL="457200" rtl="0" algn="l">
              <a:spcBef>
                <a:spcPts val="0"/>
              </a:spcBef>
              <a:spcAft>
                <a:spcPts val="0"/>
              </a:spcAft>
              <a:buSzPct val="100000"/>
              <a:buChar char="●"/>
            </a:pPr>
            <a:r>
              <a:rPr lang="en"/>
              <a:t>Apache MXNet</a:t>
            </a:r>
            <a:endParaRPr/>
          </a:p>
          <a:p>
            <a:pPr indent="-310832" lvl="1" marL="914400" rtl="0" algn="l">
              <a:spcBef>
                <a:spcPts val="0"/>
              </a:spcBef>
              <a:spcAft>
                <a:spcPts val="0"/>
              </a:spcAft>
              <a:buSzPct val="100000"/>
              <a:buChar char="○"/>
            </a:pPr>
            <a:r>
              <a:rPr lang="en"/>
              <a:t>ad</a:t>
            </a:r>
            <a:r>
              <a:rPr lang="en"/>
              <a:t>opted by Amazon for deep learning on AWS</a:t>
            </a:r>
            <a:endParaRPr/>
          </a:p>
          <a:p>
            <a:pPr indent="-310832" lvl="1" marL="914400" rtl="0" algn="l">
              <a:spcBef>
                <a:spcPts val="0"/>
              </a:spcBef>
              <a:spcAft>
                <a:spcPts val="0"/>
              </a:spcAft>
              <a:buSzPct val="100000"/>
              <a:buChar char="○"/>
            </a:pPr>
            <a:r>
              <a:rPr lang="en"/>
              <a:t>scale almost across multiple GPUs/multiple machines</a:t>
            </a:r>
            <a:endParaRPr/>
          </a:p>
          <a:p>
            <a:pPr indent="-310832" lvl="1" marL="914400" rtl="0" algn="l">
              <a:spcBef>
                <a:spcPts val="0"/>
              </a:spcBef>
              <a:spcAft>
                <a:spcPts val="0"/>
              </a:spcAft>
              <a:buSzPct val="100000"/>
              <a:buChar char="○"/>
            </a:pPr>
            <a:r>
              <a:rPr lang="en"/>
              <a:t>supports a broad range of language APIs—Python, C++, Scala, R, JavaScript, Julia, Perl, Go—although its native APIs aren’t as pleasant to work with as TensorFlow’s.</a:t>
            </a:r>
            <a:endParaRPr/>
          </a:p>
        </p:txBody>
      </p:sp>
      <p:sp>
        <p:nvSpPr>
          <p:cNvPr id="218" name="Google Shape;21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4" name="Google Shape;224;p33"/>
          <p:cNvSpPr txBox="1"/>
          <p:nvPr>
            <p:ph idx="1" type="body"/>
          </p:nvPr>
        </p:nvSpPr>
        <p:spPr>
          <a:xfrm>
            <a:off x="0" y="417050"/>
            <a:ext cx="9144000" cy="4726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Metz, Cade. “Google Just Open Sourced TensorFlow, Its Artificial Intelligence Engine.” Wired, 9 Nov. 2015, </a:t>
            </a:r>
            <a:r>
              <a:rPr lang="en" u="sng">
                <a:solidFill>
                  <a:schemeClr val="hlink"/>
                </a:solidFill>
                <a:hlinkClick r:id="rId3"/>
              </a:rPr>
              <a:t>www.wired.com/2015/11/google-open-sources-its-artificial-intelligence-engine</a:t>
            </a:r>
            <a:r>
              <a:rPr lang="en"/>
              <a:t>. </a:t>
            </a:r>
            <a:endParaRPr/>
          </a:p>
          <a:p>
            <a:pPr indent="0" lvl="0" marL="0" rtl="0" algn="l">
              <a:spcBef>
                <a:spcPts val="1200"/>
              </a:spcBef>
              <a:spcAft>
                <a:spcPts val="0"/>
              </a:spcAft>
              <a:buNone/>
            </a:pPr>
            <a:r>
              <a:rPr lang="en"/>
              <a:t>“TensorFlow Decision Forests.” TensorFlow, </a:t>
            </a:r>
            <a:r>
              <a:rPr lang="en" u="sng">
                <a:solidFill>
                  <a:schemeClr val="hlink"/>
                </a:solidFill>
                <a:hlinkClick r:id="rId4"/>
              </a:rPr>
              <a:t>www.tensorflow.org/decision_forests</a:t>
            </a:r>
            <a:r>
              <a:rPr lang="en"/>
              <a:t>. Accessed 28 Oct. 2021.</a:t>
            </a:r>
            <a:endParaRPr/>
          </a:p>
          <a:p>
            <a:pPr indent="0" lvl="0" marL="0" rtl="0" algn="l">
              <a:spcBef>
                <a:spcPts val="1200"/>
              </a:spcBef>
              <a:spcAft>
                <a:spcPts val="0"/>
              </a:spcAft>
              <a:buNone/>
            </a:pPr>
            <a:r>
              <a:rPr lang="en"/>
              <a:t>Toydemir, Fikret. “Top Five Use Cases of Tensorflow.” Exastax, 3 Feb. 2017, </a:t>
            </a:r>
            <a:r>
              <a:rPr lang="en" u="sng">
                <a:solidFill>
                  <a:schemeClr val="hlink"/>
                </a:solidFill>
                <a:hlinkClick r:id="rId5"/>
              </a:rPr>
              <a:t>www.exastax.com/deep-learning/top-five-use-cases-of-tensorflow</a:t>
            </a:r>
            <a:r>
              <a:rPr lang="en"/>
              <a:t>. </a:t>
            </a:r>
            <a:endParaRPr/>
          </a:p>
          <a:p>
            <a:pPr indent="0" lvl="0" marL="0" rtl="0" algn="l">
              <a:spcBef>
                <a:spcPts val="1200"/>
              </a:spcBef>
              <a:spcAft>
                <a:spcPts val="0"/>
              </a:spcAft>
              <a:buNone/>
            </a:pPr>
            <a:r>
              <a:rPr lang="en"/>
              <a:t>“Tutorials | TensorFlow Core.” TensorFlow, </a:t>
            </a:r>
            <a:r>
              <a:rPr lang="en" u="sng">
                <a:solidFill>
                  <a:schemeClr val="hlink"/>
                </a:solidFill>
                <a:hlinkClick r:id="rId6"/>
              </a:rPr>
              <a:t>www.tensorflow.org/tutorials</a:t>
            </a:r>
            <a:r>
              <a:rPr lang="en"/>
              <a:t>. Accessed 28 Oct. 2021.</a:t>
            </a:r>
            <a:endParaRPr/>
          </a:p>
          <a:p>
            <a:pPr indent="0" lvl="0" marL="0" rtl="0" algn="l">
              <a:spcBef>
                <a:spcPts val="1200"/>
              </a:spcBef>
              <a:spcAft>
                <a:spcPts val="0"/>
              </a:spcAft>
              <a:buNone/>
            </a:pPr>
            <a:r>
              <a:rPr lang="en"/>
              <a:t>Yegulalp, Serdar. “What Is TensorFlow? The Machine Learning Library Explained.” InfoWorld, 18 June 2019, </a:t>
            </a:r>
            <a:r>
              <a:rPr lang="en" u="sng">
                <a:solidFill>
                  <a:schemeClr val="hlink"/>
                </a:solidFill>
                <a:hlinkClick r:id="rId7"/>
              </a:rPr>
              <a:t>www.infoworld.com/article/3278008/what-is-tensorflow-the-machine-learning-library-explained.html</a:t>
            </a:r>
            <a:r>
              <a:rPr lang="en"/>
              <a:t>. </a:t>
            </a:r>
            <a:endParaRPr/>
          </a:p>
          <a:p>
            <a:pPr indent="0" lvl="0" marL="0" rtl="0" algn="l">
              <a:spcBef>
                <a:spcPts val="1200"/>
              </a:spcBef>
              <a:spcAft>
                <a:spcPts val="0"/>
              </a:spcAft>
              <a:buNone/>
            </a:pPr>
            <a:r>
              <a:rPr lang="en"/>
              <a:t>Extra:</a:t>
            </a:r>
            <a:endParaRPr/>
          </a:p>
          <a:p>
            <a:pPr indent="0" lvl="0" marL="0" rtl="0" algn="l">
              <a:spcBef>
                <a:spcPts val="1200"/>
              </a:spcBef>
              <a:spcAft>
                <a:spcPts val="0"/>
              </a:spcAft>
              <a:buNone/>
            </a:pPr>
            <a:r>
              <a:rPr lang="en"/>
              <a:t>Brownlee, Jason. “TensorFlow 2 Tutorial: Get Started in Deep Learning With Tf.Keras.” Machine Learning Mastery, 27 Aug. 2020, </a:t>
            </a:r>
            <a:r>
              <a:rPr lang="en" u="sng">
                <a:solidFill>
                  <a:schemeClr val="accent5"/>
                </a:solidFill>
                <a:hlinkClick r:id="rId8">
                  <a:extLst>
                    <a:ext uri="{A12FA001-AC4F-418D-AE19-62706E023703}">
                      <ahyp:hlinkClr val="tx"/>
                    </a:ext>
                  </a:extLst>
                </a:hlinkClick>
              </a:rPr>
              <a:t>machinelearningmastery.com/tensorflow-tutorial-deep-learning-with-tf-keras.</a:t>
            </a:r>
            <a:endParaRPr/>
          </a:p>
          <a:p>
            <a:pPr indent="0" lvl="0" marL="0" rtl="0" algn="l">
              <a:spcBef>
                <a:spcPts val="1200"/>
              </a:spcBef>
              <a:spcAft>
                <a:spcPts val="0"/>
              </a:spcAft>
              <a:buNone/>
            </a:pPr>
            <a:r>
              <a:rPr lang="en"/>
              <a:t>Brownlee, Jason. “Your First Deep Learning Project in Python with Keras Step-By-Step.” Machine Learning Mastery, 13 Oct. 2021, </a:t>
            </a:r>
            <a:r>
              <a:rPr lang="en" u="sng">
                <a:solidFill>
                  <a:schemeClr val="hlink"/>
                </a:solidFill>
                <a:hlinkClick r:id="rId9"/>
              </a:rPr>
              <a:t>machinelearningmastery.com/tutorial-first-neural-network-python-keras</a:t>
            </a:r>
            <a:r>
              <a:rPr lang="en"/>
              <a:t>. </a:t>
            </a:r>
            <a:endParaRPr/>
          </a:p>
          <a:p>
            <a:pPr indent="0" lvl="0" marL="0" rtl="0" algn="l">
              <a:spcBef>
                <a:spcPts val="1200"/>
              </a:spcBef>
              <a:spcAft>
                <a:spcPts val="0"/>
              </a:spcAft>
              <a:buNone/>
            </a:pPr>
            <a:r>
              <a:rPr lang="en"/>
              <a:t>Willems, Karlijn. “TensorFlow Tutorial For Beginners.” DataCamp Community, 16 Jan. 2019, </a:t>
            </a:r>
            <a:r>
              <a:rPr lang="en" u="sng">
                <a:solidFill>
                  <a:schemeClr val="accent5"/>
                </a:solidFill>
                <a:hlinkClick r:id="rId10">
                  <a:extLst>
                    <a:ext uri="{A12FA001-AC4F-418D-AE19-62706E023703}">
                      <ahyp:hlinkClr val="tx"/>
                    </a:ext>
                  </a:extLst>
                </a:hlinkClick>
              </a:rPr>
              <a:t>https://www.datacamp.com/community/tutorials/tensorflow-tutorial</a:t>
            </a:r>
            <a:r>
              <a:rPr lang="en"/>
              <a:t>. </a:t>
            </a:r>
            <a:endParaRPr/>
          </a:p>
          <a:p>
            <a:pPr indent="0" lvl="0" marL="0" rtl="0" algn="l">
              <a:spcBef>
                <a:spcPts val="1200"/>
              </a:spcBef>
              <a:spcAft>
                <a:spcPts val="1200"/>
              </a:spcAft>
              <a:buNone/>
            </a:pPr>
            <a:r>
              <a:rPr lang="en"/>
              <a:t>"I pledge that on all academic work that I submit, I will neither give nor receive unauthorized aid, nor will I present another person's work as my own." - Kim Lam</a:t>
            </a:r>
            <a:endParaRPr/>
          </a:p>
        </p:txBody>
      </p:sp>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What is Tensorflow? 			      What is Keras?</a:t>
            </a:r>
            <a:endParaRPr/>
          </a:p>
        </p:txBody>
      </p:sp>
      <p:sp>
        <p:nvSpPr>
          <p:cNvPr id="70" name="Google Shape;70;p15"/>
          <p:cNvSpPr txBox="1"/>
          <p:nvPr>
            <p:ph idx="1" type="body"/>
          </p:nvPr>
        </p:nvSpPr>
        <p:spPr>
          <a:xfrm>
            <a:off x="311700" y="1152475"/>
            <a:ext cx="40482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u="sng">
                <a:solidFill>
                  <a:schemeClr val="hlink"/>
                </a:solidFill>
                <a:hlinkClick r:id="rId3"/>
              </a:rPr>
              <a:t>https://www.tensorflow.org/</a:t>
            </a:r>
            <a:r>
              <a:rPr lang="en"/>
              <a:t> </a:t>
            </a:r>
            <a:endParaRPr/>
          </a:p>
          <a:p>
            <a:pPr indent="-317182" lvl="0" marL="457200" rtl="0" algn="l">
              <a:spcBef>
                <a:spcPts val="0"/>
              </a:spcBef>
              <a:spcAft>
                <a:spcPts val="0"/>
              </a:spcAft>
              <a:buSzPct val="100000"/>
              <a:buChar char="●"/>
            </a:pPr>
            <a:r>
              <a:rPr lang="en"/>
              <a:t>TensorFlow is an open source machine learning </a:t>
            </a:r>
            <a:r>
              <a:rPr lang="en"/>
              <a:t>library that the Google Brain team</a:t>
            </a:r>
            <a:r>
              <a:rPr lang="en"/>
              <a:t> created</a:t>
            </a:r>
            <a:endParaRPr/>
          </a:p>
          <a:p>
            <a:pPr indent="-317182" lvl="0" marL="457200" rtl="0" algn="l">
              <a:spcBef>
                <a:spcPts val="0"/>
              </a:spcBef>
              <a:spcAft>
                <a:spcPts val="0"/>
              </a:spcAft>
              <a:buSzPct val="100000"/>
              <a:buChar char="●"/>
            </a:pPr>
            <a:r>
              <a:rPr lang="en"/>
              <a:t>Released in November 2015</a:t>
            </a:r>
            <a:endParaRPr/>
          </a:p>
          <a:p>
            <a:pPr indent="-317182" lvl="0" marL="457200" rtl="0" algn="l">
              <a:spcBef>
                <a:spcPts val="0"/>
              </a:spcBef>
              <a:spcAft>
                <a:spcPts val="0"/>
              </a:spcAft>
              <a:buSzPct val="100000"/>
              <a:buChar char="●"/>
            </a:pPr>
            <a:r>
              <a:rPr lang="en"/>
              <a:t>Tensorflow creates dataflow </a:t>
            </a:r>
            <a:r>
              <a:rPr lang="en"/>
              <a:t>g</a:t>
            </a:r>
            <a:r>
              <a:rPr lang="en"/>
              <a:t>raphs, structures that describe how data moves through a graph, or a series of processing nodes. Each node in the graph represents a mathematical operation, and each connection or edge between nodes is a multidimensional data array, or tensor</a:t>
            </a:r>
            <a:endParaRPr/>
          </a:p>
          <a:p>
            <a:pPr indent="-317182" lvl="0" marL="457200" rtl="0" algn="l">
              <a:spcBef>
                <a:spcPts val="0"/>
              </a:spcBef>
              <a:spcAft>
                <a:spcPts val="0"/>
              </a:spcAft>
              <a:buSzPct val="100000"/>
              <a:buChar char="●"/>
            </a:pPr>
            <a:r>
              <a:rPr lang="en"/>
              <a:t>Tensorflow is named af</a:t>
            </a:r>
            <a:r>
              <a:rPr lang="en"/>
              <a:t>ter the literal flow of tensors, or the operations of neural networks on multidimensional arrays</a:t>
            </a:r>
            <a:endParaRPr/>
          </a:p>
        </p:txBody>
      </p:sp>
      <p:sp>
        <p:nvSpPr>
          <p:cNvPr id="71" name="Google Shape;71;p15"/>
          <p:cNvSpPr txBox="1"/>
          <p:nvPr>
            <p:ph idx="1" type="body"/>
          </p:nvPr>
        </p:nvSpPr>
        <p:spPr>
          <a:xfrm>
            <a:off x="4572000" y="1093550"/>
            <a:ext cx="4048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4"/>
              </a:rPr>
              <a:t>https://keras.io/</a:t>
            </a:r>
            <a:endParaRPr/>
          </a:p>
          <a:p>
            <a:pPr indent="-342900" lvl="0" marL="457200" rtl="0" algn="l">
              <a:spcBef>
                <a:spcPts val="0"/>
              </a:spcBef>
              <a:spcAft>
                <a:spcPts val="0"/>
              </a:spcAft>
              <a:buSzPts val="1800"/>
              <a:buChar char="●"/>
            </a:pPr>
            <a:r>
              <a:rPr lang="en"/>
              <a:t>Keras is also an open-source deep learning library</a:t>
            </a:r>
            <a:endParaRPr/>
          </a:p>
          <a:p>
            <a:pPr indent="-342900" lvl="0" marL="457200" rtl="0" algn="l">
              <a:spcBef>
                <a:spcPts val="0"/>
              </a:spcBef>
              <a:spcAft>
                <a:spcPts val="0"/>
              </a:spcAft>
              <a:buSzPts val="1800"/>
              <a:buChar char="●"/>
            </a:pPr>
            <a:r>
              <a:rPr lang="en"/>
              <a:t>Tensorflow is usually used in </a:t>
            </a:r>
            <a:r>
              <a:rPr lang="en"/>
              <a:t>tandem</a:t>
            </a:r>
            <a:r>
              <a:rPr lang="en"/>
              <a:t> with Keras that builds a model for predictions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2" name="Google Shape;72;p15"/>
          <p:cNvPicPr preferRelativeResize="0"/>
          <p:nvPr/>
        </p:nvPicPr>
        <p:blipFill rotWithShape="1">
          <a:blip r:embed="rId5">
            <a:alphaModFix/>
          </a:blip>
          <a:srcRect b="21391" l="16574" r="17911" t="20620"/>
          <a:stretch/>
        </p:blipFill>
        <p:spPr>
          <a:xfrm>
            <a:off x="4972175" y="3310500"/>
            <a:ext cx="3247850" cy="1617075"/>
          </a:xfrm>
          <a:prstGeom prst="rect">
            <a:avLst/>
          </a:prstGeom>
          <a:noFill/>
          <a:ln>
            <a:noFill/>
          </a:ln>
        </p:spPr>
      </p:pic>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Typical uses</a:t>
            </a:r>
            <a:endParaRPr/>
          </a:p>
        </p:txBody>
      </p:sp>
      <p:sp>
        <p:nvSpPr>
          <p:cNvPr id="79" name="Google Shape;79;p16"/>
          <p:cNvSpPr txBox="1"/>
          <p:nvPr>
            <p:ph idx="1" type="body"/>
          </p:nvPr>
        </p:nvSpPr>
        <p:spPr>
          <a:xfrm>
            <a:off x="311700" y="1017725"/>
            <a:ext cx="8520600" cy="396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a:t>
            </a:r>
            <a:r>
              <a:rPr lang="en"/>
              <a:t>ainly used for: Classification, Perception, Understanding, Discovering, Prediction, Creation</a:t>
            </a:r>
            <a:endParaRPr/>
          </a:p>
          <a:p>
            <a:pPr indent="-342900" lvl="0" marL="457200" rtl="0" algn="l">
              <a:spcBef>
                <a:spcPts val="0"/>
              </a:spcBef>
              <a:spcAft>
                <a:spcPts val="0"/>
              </a:spcAft>
              <a:buSzPts val="1800"/>
              <a:buChar char="●"/>
            </a:pPr>
            <a:r>
              <a:rPr lang="en"/>
              <a:t>Voice/Sound Recognition</a:t>
            </a:r>
            <a:endParaRPr/>
          </a:p>
          <a:p>
            <a:pPr indent="-317500" lvl="1" marL="914400" rtl="0" algn="l">
              <a:spcBef>
                <a:spcPts val="0"/>
              </a:spcBef>
              <a:spcAft>
                <a:spcPts val="0"/>
              </a:spcAft>
              <a:buSzPts val="1400"/>
              <a:buChar char="○"/>
            </a:pPr>
            <a:r>
              <a:rPr lang="en"/>
              <a:t>Voice recognition – IoT, Automotive, Security, UX/UI</a:t>
            </a:r>
            <a:endParaRPr/>
          </a:p>
          <a:p>
            <a:pPr indent="-317500" lvl="1" marL="914400" rtl="0" algn="l">
              <a:spcBef>
                <a:spcPts val="0"/>
              </a:spcBef>
              <a:spcAft>
                <a:spcPts val="0"/>
              </a:spcAft>
              <a:buSzPts val="1400"/>
              <a:buChar char="○"/>
            </a:pPr>
            <a:r>
              <a:rPr lang="en"/>
              <a:t>Voice search – Telecoms, Handset Manufacturers</a:t>
            </a:r>
            <a:endParaRPr/>
          </a:p>
          <a:p>
            <a:pPr indent="-317500" lvl="1" marL="914400" rtl="0" algn="l">
              <a:spcBef>
                <a:spcPts val="0"/>
              </a:spcBef>
              <a:spcAft>
                <a:spcPts val="0"/>
              </a:spcAft>
              <a:buSzPts val="1400"/>
              <a:buChar char="○"/>
            </a:pPr>
            <a:r>
              <a:rPr lang="en"/>
              <a:t>Sentiment Analysis – CRM</a:t>
            </a:r>
            <a:endParaRPr/>
          </a:p>
          <a:p>
            <a:pPr indent="-317500" lvl="1" marL="914400" rtl="0" algn="l">
              <a:spcBef>
                <a:spcPts val="0"/>
              </a:spcBef>
              <a:spcAft>
                <a:spcPts val="0"/>
              </a:spcAft>
              <a:buSzPts val="1400"/>
              <a:buChar char="○"/>
            </a:pPr>
            <a:r>
              <a:rPr lang="en"/>
              <a:t>Flaw Detection (ex: engine noise) – Automotive, Aviation</a:t>
            </a:r>
            <a:endParaRPr/>
          </a:p>
          <a:p>
            <a:pPr indent="-317500" lvl="1" marL="914400" rtl="0" algn="l">
              <a:spcBef>
                <a:spcPts val="0"/>
              </a:spcBef>
              <a:spcAft>
                <a:spcPts val="0"/>
              </a:spcAft>
              <a:buSzPts val="1400"/>
              <a:buChar char="○"/>
            </a:pPr>
            <a:r>
              <a:rPr lang="en"/>
              <a:t>Language understanding (ex: Speech-to-text) </a:t>
            </a:r>
            <a:endParaRPr/>
          </a:p>
          <a:p>
            <a:pPr indent="-342900" lvl="0" marL="457200" rtl="0" algn="l">
              <a:spcBef>
                <a:spcPts val="0"/>
              </a:spcBef>
              <a:spcAft>
                <a:spcPts val="0"/>
              </a:spcAft>
              <a:buSzPts val="1800"/>
              <a:buChar char="●"/>
            </a:pPr>
            <a:r>
              <a:rPr lang="en"/>
              <a:t>Text Based Applications</a:t>
            </a:r>
            <a:endParaRPr/>
          </a:p>
          <a:p>
            <a:pPr indent="-317500" lvl="1" marL="914400" rtl="0" algn="l">
              <a:spcBef>
                <a:spcPts val="0"/>
              </a:spcBef>
              <a:spcAft>
                <a:spcPts val="0"/>
              </a:spcAft>
              <a:buSzPts val="1400"/>
              <a:buChar char="○"/>
            </a:pPr>
            <a:r>
              <a:rPr lang="en"/>
              <a:t>Sentimental analysis - CRM, Social Media</a:t>
            </a:r>
            <a:endParaRPr/>
          </a:p>
          <a:p>
            <a:pPr indent="-317500" lvl="1" marL="914400" rtl="0" algn="l">
              <a:spcBef>
                <a:spcPts val="0"/>
              </a:spcBef>
              <a:spcAft>
                <a:spcPts val="0"/>
              </a:spcAft>
              <a:buSzPts val="1400"/>
              <a:buChar char="○"/>
            </a:pPr>
            <a:r>
              <a:rPr lang="en"/>
              <a:t>Threat Detection - Social Media, Government</a:t>
            </a:r>
            <a:endParaRPr/>
          </a:p>
          <a:p>
            <a:pPr indent="-317500" lvl="1" marL="914400" rtl="0" algn="l">
              <a:spcBef>
                <a:spcPts val="0"/>
              </a:spcBef>
              <a:spcAft>
                <a:spcPts val="0"/>
              </a:spcAft>
              <a:buSzPts val="1400"/>
              <a:buChar char="○"/>
            </a:pPr>
            <a:r>
              <a:rPr lang="en"/>
              <a:t>Fraud Detection - Insurance, Finance</a:t>
            </a:r>
            <a:endParaRPr/>
          </a:p>
          <a:p>
            <a:pPr indent="-317500" lvl="1" marL="914400" rtl="0" algn="l">
              <a:spcBef>
                <a:spcPts val="0"/>
              </a:spcBef>
              <a:spcAft>
                <a:spcPts val="0"/>
              </a:spcAft>
              <a:buSzPts val="1400"/>
              <a:buChar char="○"/>
            </a:pPr>
            <a:r>
              <a:rPr lang="en"/>
              <a:t>Language Detection (ex: Google Translate)</a:t>
            </a:r>
            <a:endParaRPr/>
          </a:p>
          <a:p>
            <a:pPr indent="-317500" lvl="1" marL="914400" rtl="0" algn="l">
              <a:spcBef>
                <a:spcPts val="0"/>
              </a:spcBef>
              <a:spcAft>
                <a:spcPts val="0"/>
              </a:spcAft>
              <a:buSzPts val="1400"/>
              <a:buChar char="○"/>
            </a:pPr>
            <a:r>
              <a:rPr lang="en"/>
              <a:t>Text Summarization (sequence-to-sequence learning) - produces headlines for articles</a:t>
            </a:r>
            <a:endParaRPr/>
          </a:p>
          <a:p>
            <a:pPr indent="-317500" lvl="1" marL="914400" rtl="0" algn="l">
              <a:spcBef>
                <a:spcPts val="0"/>
              </a:spcBef>
              <a:spcAft>
                <a:spcPts val="0"/>
              </a:spcAft>
              <a:buSzPts val="1400"/>
              <a:buChar char="○"/>
            </a:pPr>
            <a:r>
              <a:rPr lang="en"/>
              <a:t>Google SmartReply - </a:t>
            </a:r>
            <a:r>
              <a:rPr lang="en"/>
              <a:t>generates</a:t>
            </a:r>
            <a:r>
              <a:rPr lang="en"/>
              <a:t> </a:t>
            </a:r>
            <a:r>
              <a:rPr lang="en"/>
              <a:t>email</a:t>
            </a:r>
            <a:r>
              <a:rPr lang="en"/>
              <a:t> responses</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Typical uses (cont.)</a:t>
            </a:r>
            <a:endParaRPr/>
          </a:p>
        </p:txBody>
      </p:sp>
      <p:sp>
        <p:nvSpPr>
          <p:cNvPr id="86" name="Google Shape;86;p17"/>
          <p:cNvSpPr txBox="1"/>
          <p:nvPr>
            <p:ph idx="1" type="body"/>
          </p:nvPr>
        </p:nvSpPr>
        <p:spPr>
          <a:xfrm>
            <a:off x="311700" y="1017725"/>
            <a:ext cx="8520600" cy="3961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Image Recognition</a:t>
            </a:r>
            <a:endParaRPr/>
          </a:p>
          <a:p>
            <a:pPr indent="-304165" lvl="1" marL="914400" rtl="0" algn="l">
              <a:spcBef>
                <a:spcPts val="0"/>
              </a:spcBef>
              <a:spcAft>
                <a:spcPts val="0"/>
              </a:spcAft>
              <a:buSzPct val="100000"/>
              <a:buChar char="○"/>
            </a:pPr>
            <a:r>
              <a:rPr lang="en"/>
              <a:t>Face Recognition, Image Search, Motion Detection, Machine Vision, Photo Clustering, Image Recognition - Social Media, Telecom, Handset Manufacturers, Automotive, Aviation, Healthcare</a:t>
            </a:r>
            <a:endParaRPr/>
          </a:p>
          <a:p>
            <a:pPr indent="-304165" lvl="1" marL="914400" rtl="0" algn="l">
              <a:spcBef>
                <a:spcPts val="0"/>
              </a:spcBef>
              <a:spcAft>
                <a:spcPts val="0"/>
              </a:spcAft>
              <a:buSzPct val="100000"/>
              <a:buChar char="○"/>
            </a:pPr>
            <a:r>
              <a:rPr lang="en"/>
              <a:t>O</a:t>
            </a:r>
            <a:r>
              <a:rPr lang="en"/>
              <a:t>bject recognition (classify/identify arbitrary objects within larger images)</a:t>
            </a:r>
            <a:endParaRPr/>
          </a:p>
          <a:p>
            <a:pPr indent="-304164" lvl="2" marL="1371600" rtl="0" algn="l">
              <a:spcBef>
                <a:spcPts val="0"/>
              </a:spcBef>
              <a:spcAft>
                <a:spcPts val="0"/>
              </a:spcAft>
              <a:buSzPct val="100000"/>
              <a:buChar char="■"/>
            </a:pPr>
            <a:r>
              <a:rPr lang="en"/>
              <a:t>Engineering - identify shapes for modeling purposes (3D construction from 2D images) </a:t>
            </a:r>
            <a:endParaRPr/>
          </a:p>
          <a:p>
            <a:pPr indent="-304164" lvl="2" marL="1371600" rtl="0" algn="l">
              <a:spcBef>
                <a:spcPts val="0"/>
              </a:spcBef>
              <a:spcAft>
                <a:spcPts val="0"/>
              </a:spcAft>
              <a:buSzPct val="100000"/>
              <a:buChar char="■"/>
            </a:pPr>
            <a:r>
              <a:rPr lang="en"/>
              <a:t>Social networks - photo tagging (Facebook’s Deep Face)</a:t>
            </a:r>
            <a:endParaRPr/>
          </a:p>
          <a:p>
            <a:pPr indent="-325755" lvl="0" marL="457200" rtl="0" algn="l">
              <a:spcBef>
                <a:spcPts val="0"/>
              </a:spcBef>
              <a:spcAft>
                <a:spcPts val="0"/>
              </a:spcAft>
              <a:buSzPct val="100000"/>
              <a:buChar char="●"/>
            </a:pPr>
            <a:r>
              <a:rPr lang="en"/>
              <a:t>Time Series</a:t>
            </a:r>
            <a:endParaRPr/>
          </a:p>
          <a:p>
            <a:pPr indent="-304165" lvl="1" marL="914400" rtl="0" algn="l">
              <a:spcBef>
                <a:spcPts val="0"/>
              </a:spcBef>
              <a:spcAft>
                <a:spcPts val="0"/>
              </a:spcAft>
              <a:buSzPct val="100000"/>
              <a:buChar char="○"/>
            </a:pPr>
            <a:r>
              <a:rPr lang="en"/>
              <a:t>extract meaningful statistics to forecasting non-specific time periods and  generate alternative versions</a:t>
            </a:r>
            <a:endParaRPr/>
          </a:p>
          <a:p>
            <a:pPr indent="-304165" lvl="1" marL="914400" rtl="0" algn="l">
              <a:spcBef>
                <a:spcPts val="0"/>
              </a:spcBef>
              <a:spcAft>
                <a:spcPts val="0"/>
              </a:spcAft>
              <a:buSzPct val="100000"/>
              <a:buChar char="○"/>
            </a:pPr>
            <a:r>
              <a:rPr lang="en"/>
              <a:t>Recommendation - Amazon, Google, Facebook,  Netflix</a:t>
            </a:r>
            <a:endParaRPr/>
          </a:p>
          <a:p>
            <a:pPr indent="-304164" lvl="2" marL="1371600" rtl="0" algn="l">
              <a:spcBef>
                <a:spcPts val="0"/>
              </a:spcBef>
              <a:spcAft>
                <a:spcPts val="0"/>
              </a:spcAft>
              <a:buSzPct val="100000"/>
              <a:buChar char="■"/>
            </a:pPr>
            <a:r>
              <a:rPr lang="en"/>
              <a:t>Even more advanced: Recommend gifts/TV shows that your family/friends might like</a:t>
            </a:r>
            <a:endParaRPr/>
          </a:p>
          <a:p>
            <a:pPr indent="-304165" lvl="1" marL="914400" rtl="0" algn="l">
              <a:spcBef>
                <a:spcPts val="0"/>
              </a:spcBef>
              <a:spcAft>
                <a:spcPts val="0"/>
              </a:spcAft>
              <a:buSzPct val="100000"/>
              <a:buChar char="○"/>
            </a:pPr>
            <a:r>
              <a:rPr lang="en"/>
              <a:t>Finance, Accounting, Government, Security and IoT with Risk Detections, Predictive Analysis, Enterprise/Resource Planning</a:t>
            </a:r>
            <a:endParaRPr/>
          </a:p>
          <a:p>
            <a:pPr indent="-325755" lvl="0" marL="457200" rtl="0" algn="l">
              <a:spcBef>
                <a:spcPts val="0"/>
              </a:spcBef>
              <a:spcAft>
                <a:spcPts val="0"/>
              </a:spcAft>
              <a:buSzPct val="100000"/>
              <a:buChar char="●"/>
            </a:pPr>
            <a:r>
              <a:rPr lang="en"/>
              <a:t>Video Detection</a:t>
            </a:r>
            <a:endParaRPr/>
          </a:p>
          <a:p>
            <a:pPr indent="-304165" lvl="1" marL="914400" rtl="0" algn="l">
              <a:spcBef>
                <a:spcPts val="0"/>
              </a:spcBef>
              <a:spcAft>
                <a:spcPts val="0"/>
              </a:spcAft>
              <a:buSzPct val="100000"/>
              <a:buChar char="○"/>
            </a:pPr>
            <a:r>
              <a:rPr lang="en"/>
              <a:t>Motion Detection, Real-Time Thread Detection in Gaming, Security, Airports, UX/UI</a:t>
            </a:r>
            <a:endParaRPr/>
          </a:p>
          <a:p>
            <a:pPr indent="-304165" lvl="1" marL="914400" rtl="0" algn="l">
              <a:spcBef>
                <a:spcPts val="0"/>
              </a:spcBef>
              <a:spcAft>
                <a:spcPts val="0"/>
              </a:spcAft>
              <a:buSzPct val="100000"/>
              <a:buChar char="○"/>
            </a:pPr>
            <a:r>
              <a:rPr lang="en"/>
              <a:t>Universities working on Large scale Video Classification datasets like YouTube-8M </a:t>
            </a:r>
            <a:endParaRPr/>
          </a:p>
          <a:p>
            <a:pPr indent="-304164" lvl="2" marL="1371600" rtl="0" algn="l">
              <a:spcBef>
                <a:spcPts val="0"/>
              </a:spcBef>
              <a:spcAft>
                <a:spcPts val="0"/>
              </a:spcAft>
              <a:buSzPct val="100000"/>
              <a:buChar char="■"/>
            </a:pPr>
            <a:r>
              <a:rPr lang="en"/>
              <a:t>accelerate research on large-scale video understanding, representation learning, noisy data modeling, transfer learning, domain adaptation approaches</a:t>
            </a:r>
            <a:endParaRPr/>
          </a:p>
          <a:p>
            <a:pPr indent="-304165" lvl="1" marL="914400" rtl="0" algn="l">
              <a:spcBef>
                <a:spcPts val="0"/>
              </a:spcBef>
              <a:spcAft>
                <a:spcPts val="0"/>
              </a:spcAft>
              <a:buSzPct val="100000"/>
              <a:buChar char="○"/>
            </a:pPr>
            <a:r>
              <a:rPr lang="en"/>
              <a:t>Nasa is designing system with TensorFlow for orbit classification/object clustering of asteroids to classify/predict NEOs (near earth objects).</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example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0" y="472725"/>
            <a:ext cx="7683649" cy="4014625"/>
          </a:xfrm>
          <a:prstGeom prst="rect">
            <a:avLst/>
          </a:prstGeom>
          <a:noFill/>
          <a:ln>
            <a:noFill/>
          </a:ln>
        </p:spPr>
      </p:pic>
      <p:pic>
        <p:nvPicPr>
          <p:cNvPr id="95" name="Google Shape;95;p18"/>
          <p:cNvPicPr preferRelativeResize="0"/>
          <p:nvPr/>
        </p:nvPicPr>
        <p:blipFill>
          <a:blip r:embed="rId4">
            <a:alphaModFix/>
          </a:blip>
          <a:stretch>
            <a:fillRect/>
          </a:stretch>
        </p:blipFill>
        <p:spPr>
          <a:xfrm>
            <a:off x="1616550" y="1592325"/>
            <a:ext cx="7527451" cy="3551175"/>
          </a:xfrm>
          <a:prstGeom prst="rect">
            <a:avLst/>
          </a:prstGeom>
          <a:noFill/>
          <a:ln>
            <a:noFill/>
          </a:ln>
        </p:spPr>
      </p:pic>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3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3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0" y="0"/>
            <a:ext cx="7391400" cy="5143500"/>
          </a:xfrm>
          <a:prstGeom prst="rect">
            <a:avLst/>
          </a:prstGeom>
          <a:noFill/>
          <a:ln>
            <a:noFill/>
          </a:ln>
        </p:spPr>
      </p:pic>
      <p:pic>
        <p:nvPicPr>
          <p:cNvPr id="104" name="Google Shape;104;p19"/>
          <p:cNvPicPr preferRelativeResize="0"/>
          <p:nvPr/>
        </p:nvPicPr>
        <p:blipFill>
          <a:blip r:embed="rId4">
            <a:alphaModFix/>
          </a:blip>
          <a:stretch>
            <a:fillRect/>
          </a:stretch>
        </p:blipFill>
        <p:spPr>
          <a:xfrm>
            <a:off x="1805010" y="0"/>
            <a:ext cx="7338981" cy="5143500"/>
          </a:xfrm>
          <a:prstGeom prst="rect">
            <a:avLst/>
          </a:prstGeom>
          <a:noFill/>
          <a:ln>
            <a:noFill/>
          </a:ln>
        </p:spPr>
      </p:pic>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3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3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2" y="0"/>
            <a:ext cx="8664704" cy="5143500"/>
          </a:xfrm>
          <a:prstGeom prst="rect">
            <a:avLst/>
          </a:prstGeom>
          <a:noFill/>
          <a:ln>
            <a:noFill/>
          </a:ln>
        </p:spPr>
      </p:pic>
      <p:pic>
        <p:nvPicPr>
          <p:cNvPr id="113" name="Google Shape;113;p20"/>
          <p:cNvPicPr preferRelativeResize="0"/>
          <p:nvPr/>
        </p:nvPicPr>
        <p:blipFill rotWithShape="1">
          <a:blip r:embed="rId4">
            <a:alphaModFix/>
          </a:blip>
          <a:srcRect b="15782" l="0" r="0" t="0"/>
          <a:stretch/>
        </p:blipFill>
        <p:spPr>
          <a:xfrm>
            <a:off x="4" y="287770"/>
            <a:ext cx="9144001" cy="4567968"/>
          </a:xfrm>
          <a:prstGeom prst="rect">
            <a:avLst/>
          </a:prstGeom>
          <a:noFill/>
          <a:ln>
            <a:noFill/>
          </a:ln>
        </p:spPr>
      </p:pic>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3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3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1546100" y="445037"/>
            <a:ext cx="6051811" cy="4698526"/>
          </a:xfrm>
          <a:prstGeom prst="rect">
            <a:avLst/>
          </a:prstGeom>
          <a:noFill/>
          <a:ln>
            <a:noFill/>
          </a:ln>
        </p:spPr>
      </p:pic>
      <p:pic>
        <p:nvPicPr>
          <p:cNvPr id="122" name="Google Shape;122;p21"/>
          <p:cNvPicPr preferRelativeResize="0"/>
          <p:nvPr/>
        </p:nvPicPr>
        <p:blipFill rotWithShape="1">
          <a:blip r:embed="rId4">
            <a:alphaModFix/>
          </a:blip>
          <a:srcRect b="0" l="0" r="13554" t="89285"/>
          <a:stretch/>
        </p:blipFill>
        <p:spPr>
          <a:xfrm>
            <a:off x="1546100" y="0"/>
            <a:ext cx="6051801" cy="444975"/>
          </a:xfrm>
          <a:prstGeom prst="rect">
            <a:avLst/>
          </a:prstGeom>
          <a:noFill/>
          <a:ln>
            <a:noFill/>
          </a:ln>
        </p:spPr>
      </p:pic>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