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32" r:id="rId2"/>
    <p:sldId id="341" r:id="rId3"/>
    <p:sldId id="359" r:id="rId4"/>
    <p:sldId id="360" r:id="rId5"/>
    <p:sldId id="361" r:id="rId6"/>
    <p:sldId id="362" r:id="rId7"/>
    <p:sldId id="335" r:id="rId8"/>
    <p:sldId id="333" r:id="rId9"/>
    <p:sldId id="334" r:id="rId10"/>
    <p:sldId id="336" r:id="rId11"/>
    <p:sldId id="337" r:id="rId12"/>
    <p:sldId id="338" r:id="rId13"/>
    <p:sldId id="339" r:id="rId14"/>
    <p:sldId id="340" r:id="rId15"/>
    <p:sldId id="342" r:id="rId16"/>
    <p:sldId id="343" r:id="rId17"/>
    <p:sldId id="346" r:id="rId18"/>
    <p:sldId id="348" r:id="rId19"/>
    <p:sldId id="349" r:id="rId20"/>
    <p:sldId id="350" r:id="rId21"/>
    <p:sldId id="351" r:id="rId22"/>
    <p:sldId id="356" r:id="rId23"/>
    <p:sldId id="355" r:id="rId24"/>
    <p:sldId id="363" r:id="rId25"/>
    <p:sldId id="354" r:id="rId26"/>
    <p:sldId id="352" r:id="rId27"/>
    <p:sldId id="357" r:id="rId28"/>
    <p:sldId id="358" r:id="rId29"/>
    <p:sldId id="364" r:id="rId30"/>
    <p:sldId id="36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67" autoAdjust="0"/>
  </p:normalViewPr>
  <p:slideViewPr>
    <p:cSldViewPr>
      <p:cViewPr varScale="1">
        <p:scale>
          <a:sx n="82" d="100"/>
          <a:sy n="82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B9AD-498A-4326-BCAD-EA297AD2E49F}" type="datetimeFigureOut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050EF-703F-497F-997F-073E552E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7A4781D5-39A4-426C-85CD-18FD1375D6D3}" type="slidenum">
              <a:rPr lang="ko-KR" altLang="en-US" sz="1200" b="0" smtClean="0">
                <a:latin typeface="Times New Roman" pitchFamily="18" charset="0"/>
                <a:ea typeface="굴림" charset="-127"/>
              </a:rPr>
              <a:pPr/>
              <a:t>11</a:t>
            </a:fld>
            <a:endParaRPr lang="ko-KR" altLang="en-US" sz="1200" b="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ko-KR" altLang="en-US" sz="1000" b="0" i="1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886200" y="-15811"/>
            <a:ext cx="2971800" cy="45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3886200" y="8698105"/>
            <a:ext cx="2971800" cy="4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ko-KR" altLang="en-US" sz="1000" b="0" i="1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0" y="8698105"/>
            <a:ext cx="2971800" cy="4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0" y="-15811"/>
            <a:ext cx="2971800" cy="45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 w="12700" cap="flat">
            <a:solidFill>
              <a:schemeClr val="tx1"/>
            </a:solidFill>
          </a:ln>
        </p:spPr>
      </p:sp>
      <p:sp>
        <p:nvSpPr>
          <p:cNvPr id="2868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1938"/>
            <a:ext cx="5029200" cy="41268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AC91F92-EF73-4E91-B076-F5FD50359658}" type="slidenum">
              <a:rPr lang="ko-KR" altLang="en-US" sz="1200" b="0" smtClean="0">
                <a:latin typeface="Times New Roman" pitchFamily="18" charset="0"/>
                <a:ea typeface="굴림" charset="-127"/>
              </a:rPr>
              <a:pPr/>
              <a:t>12</a:t>
            </a:fld>
            <a:endParaRPr lang="ko-KR" altLang="en-US" sz="1200" b="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ko-KR" altLang="en-US" sz="1000" b="0" i="1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0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886200" y="-15811"/>
            <a:ext cx="2971800" cy="45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3886200" y="8698105"/>
            <a:ext cx="2971800" cy="4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ko-KR" altLang="en-US" sz="1000" b="0" i="1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0" y="8698105"/>
            <a:ext cx="2971800" cy="4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0" y="-15811"/>
            <a:ext cx="2971800" cy="45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 w="12700" cap="flat">
            <a:solidFill>
              <a:schemeClr val="tx1"/>
            </a:solidFill>
          </a:ln>
        </p:spPr>
      </p:sp>
      <p:sp>
        <p:nvSpPr>
          <p:cNvPr id="2970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1938"/>
            <a:ext cx="5029200" cy="41268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0BB62D-4215-45B3-8CE8-C203ADCA1401}" type="slidenum">
              <a:rPr lang="ko-KR" altLang="en-US" sz="1200" b="0" smtClean="0">
                <a:latin typeface="Times New Roman" pitchFamily="18" charset="0"/>
                <a:ea typeface="굴림" charset="-127"/>
              </a:rPr>
              <a:pPr/>
              <a:t>13</a:t>
            </a:fld>
            <a:endParaRPr lang="ko-KR" altLang="en-US" sz="1200" b="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ko-KR" altLang="en-US" sz="1000" b="0" i="1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0"/>
            <a:ext cx="2971800" cy="45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3886200" y="-15811"/>
            <a:ext cx="2971800" cy="45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3886200" y="8698105"/>
            <a:ext cx="2971800" cy="4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ko-KR" altLang="en-US" sz="1000" b="0" i="1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8698105"/>
            <a:ext cx="2971800" cy="4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0" y="-15811"/>
            <a:ext cx="2971800" cy="45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 w="12700" cap="flat">
            <a:solidFill>
              <a:schemeClr val="tx1"/>
            </a:solidFill>
          </a:ln>
        </p:spPr>
      </p:sp>
      <p:sp>
        <p:nvSpPr>
          <p:cNvPr id="3073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4341938"/>
            <a:ext cx="5029200" cy="41268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C8D5EE-F3B0-4F18-A03C-5C74B90A5B6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4F85-FAED-42C7-88F6-70A17BC9FB1D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pPr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205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C600-4580-4DFB-81BC-6A9C1858188B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8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95C-EF06-44D9-B93D-33B064D54571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3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5EBF-3E47-457B-B6BE-706EE69D16B1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245D-BA6C-4F58-A87C-99758B716773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7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8657-E7BD-43C4-92DB-856474452ECA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4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87C-5A48-4D4A-B5D0-973EC1F7593F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A29-BE08-474F-9AFA-BCECD2BAE096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4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1E9A-E6EE-4295-AA65-515F10E5B29E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09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91BF-300B-46B5-9B18-4AA850E83B01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6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E0BA-1113-44E0-813C-FEB14D327320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1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47BE-F3FA-487F-8600-23FBC7C23D44}" type="datetime1">
              <a:rPr lang="ko-KR" altLang="en-US" smtClean="0"/>
              <a:t>2013-09-03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3ABD-F9A2-43C8-A0B0-EF0357862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4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 anchor="ctr" anchorCtr="1">
            <a:normAutofit/>
          </a:bodyPr>
          <a:lstStyle/>
          <a:p>
            <a:r>
              <a:rPr lang="ko-KR" altLang="en-US" sz="3200" b="1" dirty="0" smtClean="0">
                <a:solidFill>
                  <a:srgbClr val="0000CC"/>
                </a:solidFill>
                <a:latin typeface="Verdana" pitchFamily="34" charset="0"/>
                <a:cs typeface="Verdana" pitchFamily="34" charset="0"/>
              </a:rPr>
              <a:t>프로세스 분석 및 설계</a:t>
            </a:r>
            <a:r>
              <a:rPr lang="en-US" altLang="ko-K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T02208(2)</a:t>
            </a:r>
            <a:endParaRPr lang="ko-KR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Week 1: Overview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3568" y="4797152"/>
            <a:ext cx="7772400" cy="115212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>
                <a:latin typeface="Verdana" pitchFamily="34" charset="0"/>
                <a:cs typeface="Verdana" pitchFamily="34" charset="0"/>
              </a:rPr>
              <a:t>이영래</a:t>
            </a:r>
            <a:endParaRPr lang="en-US" altLang="ko-KR" sz="32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산업공학 </a:t>
            </a:r>
            <a:r>
              <a:rPr lang="ko-KR" alt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박사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69897" y="4283804"/>
            <a:ext cx="1399742" cy="369332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2013. 9. 4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04248" y="260648"/>
            <a:ext cx="2031325" cy="64633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algn="ctr"/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한국외국어대학교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ko-KR" altLang="en-US" dirty="0" smtClean="0">
                <a:latin typeface="Verdana" pitchFamily="34" charset="0"/>
                <a:cs typeface="Verdana" pitchFamily="34" charset="0"/>
              </a:rPr>
              <a:t>산업경영공학과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9632" y="292494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3600" b="1" dirty="0" smtClean="0"/>
              <a:t>“</a:t>
            </a:r>
            <a:r>
              <a:rPr lang="ko-KR" altLang="ko-KR" sz="3600" b="1" dirty="0" smtClean="0"/>
              <a:t>지도처럼 </a:t>
            </a:r>
            <a:r>
              <a:rPr lang="ko-KR" altLang="en-US" sz="3600" b="1" dirty="0" smtClean="0"/>
              <a:t>명확한 </a:t>
            </a:r>
            <a:r>
              <a:rPr lang="en-US" altLang="ko-KR" sz="3600" b="1" dirty="0" smtClean="0"/>
              <a:t>IE </a:t>
            </a:r>
            <a:r>
              <a:rPr lang="ko-KR" altLang="ko-KR" sz="3600" b="1" dirty="0" smtClean="0"/>
              <a:t>방향</a:t>
            </a:r>
            <a:r>
              <a:rPr lang="en-US" altLang="ko-KR" sz="3600" b="1" dirty="0" smtClean="0"/>
              <a:t> Guide”</a:t>
            </a:r>
            <a:endParaRPr lang="en-US" altLang="ko-KR" sz="36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75656" y="1340768"/>
            <a:ext cx="1967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3200" b="1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강의 목표</a:t>
            </a:r>
            <a:endParaRPr lang="ko-KR" altLang="ko-KR" sz="32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435992" y="579661"/>
            <a:ext cx="7088336" cy="47307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내가 걸어온 길</a:t>
            </a:r>
            <a:endParaRPr lang="en-US" altLang="ko-KR" sz="2800" b="1" dirty="0" smtClean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5364" name="직사각형 13"/>
          <p:cNvSpPr>
            <a:spLocks noChangeArrowheads="1"/>
          </p:cNvSpPr>
          <p:nvPr/>
        </p:nvSpPr>
        <p:spPr bwMode="auto">
          <a:xfrm>
            <a:off x="444500" y="1273175"/>
            <a:ext cx="85598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ko-KR" altLang="en-US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학생</a:t>
            </a:r>
            <a:r>
              <a:rPr lang="en-US" altLang="ko-KR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	</a:t>
            </a:r>
            <a:r>
              <a:rPr lang="en-US" altLang="ko-KR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1982년	서울공대 산업공학 학사</a:t>
            </a:r>
          </a:p>
          <a:p>
            <a:pPr marL="609600" indent="-609600"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en-US" altLang="ko-KR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1984년	</a:t>
            </a:r>
            <a:r>
              <a:rPr lang="en-US" altLang="ko-KR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KAIST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산업공학 석사</a:t>
            </a:r>
          </a:p>
          <a:p>
            <a:pPr marL="609600" indent="-609600" algn="l">
              <a:lnSpc>
                <a:spcPct val="90000"/>
              </a:lnSpc>
              <a:spcBef>
                <a:spcPts val="36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en-US" altLang="ko-KR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1</a:t>
            </a:r>
            <a:r>
              <a:rPr lang="ko-KR" altLang="en-US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기 산업현장</a:t>
            </a:r>
            <a:r>
              <a:rPr lang="en-US" altLang="ko-KR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198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7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년	대림산업 사우디 건설현장</a:t>
            </a:r>
          </a:p>
          <a:p>
            <a:pPr marL="609600" indent="-609600"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(6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년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)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198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9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년	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ETRI </a:t>
            </a:r>
            <a:r>
              <a:rPr lang="ko-KR" altLang="en-US" sz="1800" b="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행정전산망 주전산기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개발본부</a:t>
            </a:r>
          </a:p>
          <a:p>
            <a:pPr marL="609600" indent="-609600" algn="l">
              <a:lnSpc>
                <a:spcPct val="90000"/>
              </a:lnSpc>
              <a:spcBef>
                <a:spcPts val="36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ko-KR" altLang="en-US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미국 유학 및</a:t>
            </a:r>
            <a:r>
              <a:rPr lang="en-US" altLang="ko-KR" sz="1800" dirty="0">
                <a:latin typeface="Verdana" pitchFamily="34" charset="0"/>
                <a:ea typeface="굴림" charset="-127"/>
                <a:cs typeface="Verdana" pitchFamily="34" charset="0"/>
              </a:rPr>
              <a:t>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1992년	미국 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North Carolina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주립대 산업공학 박사</a:t>
            </a:r>
          </a:p>
          <a:p>
            <a:pPr marL="609600" indent="-609600"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ko-KR" altLang="en-US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대학교수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(7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년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)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199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7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년	단국대학교 산업공학과 조교수</a:t>
            </a:r>
          </a:p>
          <a:p>
            <a:pPr marL="609600" indent="-609600" algn="l">
              <a:lnSpc>
                <a:spcPct val="90000"/>
              </a:lnSpc>
              <a:spcBef>
                <a:spcPts val="36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en-US" altLang="ko-KR" sz="1800" dirty="0">
                <a:latin typeface="Verdana" pitchFamily="34" charset="0"/>
                <a:ea typeface="굴림" charset="-127"/>
                <a:cs typeface="Verdana" pitchFamily="34" charset="0"/>
              </a:rPr>
              <a:t>2</a:t>
            </a:r>
            <a:r>
              <a:rPr lang="ko-KR" altLang="en-US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기 산업현장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199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9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년	삼성 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SDS </a:t>
            </a:r>
            <a:r>
              <a:rPr lang="en-US" altLang="ko-KR" sz="1800" b="0" dirty="0" smtClean="0">
                <a:latin typeface="Verdana" pitchFamily="34" charset="0"/>
                <a:ea typeface="굴림" charset="-127"/>
                <a:cs typeface="Verdana" pitchFamily="34" charset="0"/>
              </a:rPr>
              <a:t>SAP </a:t>
            </a:r>
            <a:r>
              <a:rPr lang="ko-KR" altLang="en-US" sz="1800" b="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사업팀</a:t>
            </a:r>
            <a:endParaRPr lang="ko-KR" altLang="en-US" sz="1800" b="0" dirty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 marL="609600" indent="-609600"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(11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년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)	2000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년	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i2 Technologies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이사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(Supply Chain Management)</a:t>
            </a:r>
            <a:endParaRPr lang="ko-KR" altLang="en-US" sz="1800" b="0" dirty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 marL="609600" indent="-609600"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200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2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년	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Descartes System Group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부사장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(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물류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)</a:t>
            </a:r>
            <a:endParaRPr lang="ko-KR" altLang="en-US" sz="1800" b="0" dirty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 marL="609600" indent="-609600"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  <a:tab pos="2603500" algn="l"/>
              </a:tabLst>
            </a:pP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20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1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3년	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SK C&amp;C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상무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(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컨설팅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, Telecom,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금융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연구소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, Global)</a:t>
            </a:r>
            <a:endParaRPr lang="ko-KR" altLang="en-US" sz="1800" b="0" dirty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7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00" y="723677"/>
            <a:ext cx="7088336" cy="473075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산업현장 혁신활동</a:t>
            </a:r>
            <a:endParaRPr lang="en-US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6387" name="직사각형 13"/>
          <p:cNvSpPr>
            <a:spLocks noChangeArrowheads="1"/>
          </p:cNvSpPr>
          <p:nvPr/>
        </p:nvSpPr>
        <p:spPr bwMode="auto">
          <a:xfrm>
            <a:off x="419100" y="1512622"/>
            <a:ext cx="8458200" cy="4796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ko-KR" altLang="en-US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삼성 </a:t>
            </a:r>
            <a:r>
              <a:rPr lang="en-US" altLang="ko-KR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SDS		</a:t>
            </a:r>
            <a:r>
              <a:rPr lang="en-US" altLang="ko-KR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Consultative Sales(Sales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및 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PM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역할 통합</a:t>
            </a:r>
            <a:r>
              <a:rPr lang="en-US" altLang="ko-KR" sz="1800" b="0" dirty="0">
                <a:latin typeface="Verdana" pitchFamily="34" charset="0"/>
                <a:ea typeface="굴림" charset="-127"/>
                <a:cs typeface="Verdana" pitchFamily="34" charset="0"/>
              </a:rPr>
              <a:t>)</a:t>
            </a:r>
            <a:endParaRPr lang="ko-KR" altLang="en-US" sz="1800" b="0" dirty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 algn="l">
              <a:lnSpc>
                <a:spcPct val="90000"/>
              </a:lnSpc>
              <a:spcBef>
                <a:spcPts val="24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en-US" altLang="ko-KR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i</a:t>
            </a:r>
            <a:r>
              <a:rPr lang="en-US" altLang="ko-KR" sz="18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2 Tech.</a:t>
            </a:r>
            <a:r>
              <a:rPr lang="en-US" altLang="ko-KR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		</a:t>
            </a:r>
            <a:r>
              <a:rPr lang="en-US" altLang="ko-KR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Value Proposition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방법론</a:t>
            </a:r>
          </a:p>
          <a:p>
            <a:pPr algn="l">
              <a:lnSpc>
                <a:spcPct val="90000"/>
              </a:lnSpc>
              <a:spcBef>
                <a:spcPts val="24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en-US" altLang="ko-KR" sz="1800" dirty="0">
                <a:latin typeface="Verdana" pitchFamily="34" charset="0"/>
                <a:ea typeface="굴림" charset="-127"/>
              </a:rPr>
              <a:t>Descartes		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Global Visibility</a:t>
            </a:r>
          </a:p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en-US" altLang="ko-KR" sz="1800" b="0" dirty="0">
                <a:latin typeface="Verdana" pitchFamily="34" charset="0"/>
                <a:ea typeface="굴림" charset="-127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배송 시간약속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반품 활성화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후불제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Home Survey</a:t>
            </a:r>
            <a:endParaRPr lang="ko-KR" altLang="en-US" sz="1800" b="0" dirty="0">
              <a:latin typeface="Verdana" pitchFamily="34" charset="0"/>
              <a:ea typeface="맑은 고딕" pitchFamily="50" charset="-127"/>
            </a:endParaRPr>
          </a:p>
          <a:p>
            <a:pPr marL="1790700" indent="-1790700" algn="l">
              <a:lnSpc>
                <a:spcPct val="90000"/>
              </a:lnSpc>
              <a:spcBef>
                <a:spcPts val="24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en-US" altLang="ko-KR" sz="1800" dirty="0">
                <a:latin typeface="Verdana" pitchFamily="34" charset="0"/>
                <a:ea typeface="굴림" charset="-127"/>
              </a:rPr>
              <a:t>SKC&amp;C		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One-body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조직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Continuous Improvement, Top-down </a:t>
            </a:r>
            <a:r>
              <a:rPr lang="ko-KR" altLang="en-US" sz="1800" b="0" dirty="0" smtClean="0">
                <a:latin typeface="Verdana" pitchFamily="34" charset="0"/>
                <a:ea typeface="맑은 고딕" pitchFamily="50" charset="-127"/>
              </a:rPr>
              <a:t>서비스</a:t>
            </a:r>
            <a:r>
              <a:rPr lang="en-US" altLang="ko-KR" dirty="0" smtClean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 smtClean="0">
                <a:latin typeface="Verdana" pitchFamily="34" charset="0"/>
                <a:ea typeface="맑은 고딕" pitchFamily="50" charset="-127"/>
              </a:rPr>
              <a:t>개발반장제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화면공장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발로 뛰는 이슈관리</a:t>
            </a:r>
          </a:p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en-US" altLang="ko-KR" sz="1800" b="0" dirty="0">
                <a:latin typeface="Verdana" pitchFamily="34" charset="0"/>
                <a:ea typeface="굴림" charset="-127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문제해결형 제안 차별화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On-line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문의대응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상황실 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Layout</a:t>
            </a:r>
          </a:p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en-US" altLang="ko-KR" sz="1800" b="0" dirty="0">
                <a:latin typeface="Verdana" pitchFamily="34" charset="0"/>
                <a:ea typeface="굴림" charset="-127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티맥스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 Proframe,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투비소프트 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MiPlatform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상용화</a:t>
            </a:r>
            <a:endParaRPr lang="en-US" altLang="ko-KR" sz="1800" b="0" dirty="0">
              <a:latin typeface="Verdana" pitchFamily="34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en-US" altLang="ko-KR" sz="1800" b="0" dirty="0">
                <a:latin typeface="Verdana" pitchFamily="34" charset="0"/>
                <a:ea typeface="맑은 고딕" pitchFamily="50" charset="-127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사고 프로젝트 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Rescue Practice</a:t>
            </a:r>
            <a:endParaRPr lang="en-US" altLang="ko-KR" sz="1800" b="0" dirty="0">
              <a:latin typeface="Verdana" pitchFamily="34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en-US" altLang="ko-KR" sz="1800" b="0" dirty="0">
                <a:latin typeface="Verdana" pitchFamily="34" charset="0"/>
                <a:ea typeface="맑은 고딕" pitchFamily="50" charset="-127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상고출신 채용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Professional IT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서비스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 Practice</a:t>
            </a:r>
          </a:p>
          <a:p>
            <a:pPr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435100" algn="l"/>
              </a:tabLst>
              <a:defRPr/>
            </a:pPr>
            <a:r>
              <a:rPr lang="en-US" altLang="ko-KR" sz="1800" b="0" dirty="0">
                <a:latin typeface="Verdana" pitchFamily="34" charset="0"/>
                <a:ea typeface="굴림" charset="-127"/>
              </a:rPr>
              <a:t>		</a:t>
            </a:r>
            <a:endParaRPr lang="ko-KR" altLang="en-US" sz="1800" b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90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580008" y="579661"/>
            <a:ext cx="6656288" cy="473075"/>
          </a:xfrm>
        </p:spPr>
        <p:txBody>
          <a:bodyPr>
            <a:normAutofit/>
          </a:bodyPr>
          <a:lstStyle/>
          <a:p>
            <a:pPr algn="l"/>
            <a:r>
              <a:rPr lang="ko-KR" altLang="en-US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주요 </a:t>
            </a:r>
            <a:r>
              <a:rPr lang="ko-KR" altLang="en-US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혁신성과</a:t>
            </a:r>
            <a:endParaRPr lang="en-US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7412" name="직사각형 13"/>
          <p:cNvSpPr>
            <a:spLocks noChangeArrowheads="1"/>
          </p:cNvSpPr>
          <p:nvPr/>
        </p:nvSpPr>
        <p:spPr bwMode="auto">
          <a:xfrm>
            <a:off x="584200" y="1273175"/>
            <a:ext cx="83947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</a:tabLst>
            </a:pPr>
            <a:r>
              <a:rPr lang="en-US" altLang="ko-KR" sz="1800" dirty="0">
                <a:latin typeface="Verdana" pitchFamily="34" charset="0"/>
                <a:ea typeface="굴림" charset="-127"/>
              </a:rPr>
              <a:t>ETRI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	</a:t>
            </a:r>
            <a:r>
              <a:rPr lang="en-US" altLang="ko-KR" sz="1800" b="0" dirty="0" smtClean="0">
                <a:latin typeface="Verdana" pitchFamily="34" charset="0"/>
                <a:ea typeface="굴림" charset="-127"/>
              </a:rPr>
              <a:t>	Supermini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컴퓨터 개발 방법론</a:t>
            </a:r>
          </a:p>
          <a:p>
            <a:pPr marL="609600" indent="-609600" algn="l">
              <a:lnSpc>
                <a:spcPct val="90000"/>
              </a:lnSpc>
              <a:spcBef>
                <a:spcPts val="36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</a:tabLst>
            </a:pPr>
            <a:r>
              <a:rPr lang="ko-KR" altLang="en-US" sz="180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삼성</a:t>
            </a:r>
            <a:r>
              <a:rPr lang="en-US" altLang="ko-KR" sz="1800" dirty="0">
                <a:latin typeface="Verdana" pitchFamily="34" charset="0"/>
                <a:ea typeface="굴림" charset="-127"/>
              </a:rPr>
              <a:t>SDS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그룹 외부 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ERP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사업 최초 수주</a:t>
            </a:r>
            <a:endParaRPr lang="en-US" altLang="ko-KR" sz="1800" b="0" dirty="0">
              <a:latin typeface="Verdana" pitchFamily="34" charset="0"/>
              <a:ea typeface="굴림" charset="-127"/>
            </a:endParaRPr>
          </a:p>
          <a:p>
            <a:pPr marL="609600" indent="-609600" algn="l">
              <a:lnSpc>
                <a:spcPct val="90000"/>
              </a:lnSpc>
              <a:spcBef>
                <a:spcPts val="25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</a:tabLst>
            </a:pPr>
            <a:r>
              <a:rPr lang="en-US" altLang="ko-KR" sz="1800" b="0" dirty="0">
                <a:latin typeface="Verdana" pitchFamily="34" charset="0"/>
                <a:ea typeface="굴림" charset="-127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삼성전자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삼성전관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 PDM,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삼성석유화학 </a:t>
            </a:r>
            <a:r>
              <a:rPr lang="en-US" altLang="ko-KR" sz="1800" b="0" dirty="0">
                <a:latin typeface="Verdana" pitchFamily="34" charset="0"/>
                <a:ea typeface="맑은 고딕" pitchFamily="50" charset="-127"/>
              </a:rPr>
              <a:t>BPR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프로젝트</a:t>
            </a:r>
            <a:endParaRPr lang="en-US" altLang="ko-KR" sz="1800" b="0" dirty="0">
              <a:latin typeface="Verdana" pitchFamily="34" charset="0"/>
              <a:ea typeface="굴림" charset="-127"/>
            </a:endParaRPr>
          </a:p>
          <a:p>
            <a:pPr marL="609600" indent="-609600" algn="l">
              <a:lnSpc>
                <a:spcPct val="90000"/>
              </a:lnSpc>
              <a:spcBef>
                <a:spcPts val="36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</a:tabLst>
            </a:pPr>
            <a:r>
              <a:rPr lang="en-US" altLang="ko-KR" dirty="0">
                <a:latin typeface="Verdana" pitchFamily="34" charset="0"/>
                <a:ea typeface="굴림" charset="-127"/>
              </a:rPr>
              <a:t>i</a:t>
            </a:r>
            <a:r>
              <a:rPr lang="en-US" altLang="ko-KR" sz="1800" dirty="0" smtClean="0">
                <a:latin typeface="Verdana" pitchFamily="34" charset="0"/>
                <a:ea typeface="굴림" charset="-127"/>
              </a:rPr>
              <a:t>2 Tech.</a:t>
            </a:r>
            <a:r>
              <a:rPr lang="en-US" altLang="ko-KR" sz="1800" dirty="0">
                <a:latin typeface="Verdana" pitchFamily="34" charset="0"/>
                <a:ea typeface="굴림" charset="-127"/>
              </a:rPr>
              <a:t>	</a:t>
            </a:r>
            <a:r>
              <a:rPr lang="en-US" altLang="ko-KR" sz="1800" b="0" dirty="0" smtClean="0">
                <a:latin typeface="Verdana" pitchFamily="34" charset="0"/>
                <a:ea typeface="굴림" charset="-127"/>
              </a:rPr>
              <a:t>POSCO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삼성전자 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SCM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프로젝트</a:t>
            </a:r>
            <a:endParaRPr lang="en-US" altLang="ko-KR" sz="1800" b="0" dirty="0">
              <a:latin typeface="Verdana" pitchFamily="34" charset="0"/>
              <a:ea typeface="굴림" charset="-127"/>
            </a:endParaRPr>
          </a:p>
          <a:p>
            <a:pPr marL="609600" indent="-609600" algn="l">
              <a:lnSpc>
                <a:spcPct val="90000"/>
              </a:lnSpc>
              <a:spcBef>
                <a:spcPts val="36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</a:tabLst>
            </a:pPr>
            <a:r>
              <a:rPr lang="en-US" altLang="ko-KR" sz="1800" dirty="0">
                <a:latin typeface="Verdana" pitchFamily="34" charset="0"/>
                <a:ea typeface="굴림" charset="-127"/>
              </a:rPr>
              <a:t>Descartes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한솔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CJ,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홈쇼핑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-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택배 연계 프로젝트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				KLNet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 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Global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물류 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Alliance</a:t>
            </a:r>
          </a:p>
          <a:p>
            <a:pPr marL="609600" indent="-609600" algn="l">
              <a:lnSpc>
                <a:spcPct val="90000"/>
              </a:lnSpc>
              <a:spcBef>
                <a:spcPts val="3600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</a:tabLst>
            </a:pPr>
            <a:r>
              <a:rPr lang="en-US" altLang="ko-KR" sz="1800" dirty="0">
                <a:latin typeface="Verdana" pitchFamily="34" charset="0"/>
                <a:ea typeface="굴림" charset="-127"/>
              </a:rPr>
              <a:t>SKC&amp;C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	SK Telecom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차세대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(3,000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억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1,200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명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4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년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)</a:t>
            </a:r>
          </a:p>
          <a:p>
            <a:pPr marL="609600" indent="-609600" algn="l">
              <a:lnSpc>
                <a:spcPct val="90000"/>
              </a:lnSpc>
              <a:spcBef>
                <a:spcPts val="25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</a:tabLst>
            </a:pPr>
            <a:r>
              <a:rPr lang="en-US" altLang="ko-KR" sz="1800" b="0" dirty="0">
                <a:latin typeface="Verdana" pitchFamily="34" charset="0"/>
                <a:ea typeface="굴림" charset="-127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금융 </a:t>
            </a:r>
            <a:r>
              <a:rPr lang="ko-KR" altLang="en-US" dirty="0" smtClean="0">
                <a:latin typeface="Verdana" pitchFamily="34" charset="0"/>
                <a:ea typeface="맑은 고딕" pitchFamily="50" charset="-127"/>
              </a:rPr>
              <a:t>차세대</a:t>
            </a:r>
            <a:r>
              <a:rPr lang="ko-KR" altLang="en-US" sz="1800" b="0" dirty="0" smtClean="0">
                <a:latin typeface="Verdana" pitchFamily="34" charset="0"/>
                <a:ea typeface="맑은 고딕" pitchFamily="50" charset="-127"/>
              </a:rPr>
              <a:t>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진출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(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국민은행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하나은행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부산은행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한투증권 등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)</a:t>
            </a:r>
          </a:p>
          <a:p>
            <a:pPr marL="609600" indent="-609600" algn="l">
              <a:lnSpc>
                <a:spcPct val="90000"/>
              </a:lnSpc>
              <a:spcBef>
                <a:spcPts val="25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</a:tabLst>
            </a:pPr>
            <a:r>
              <a:rPr lang="en-US" altLang="ko-KR" sz="1800" b="0" dirty="0">
                <a:latin typeface="Verdana" pitchFamily="34" charset="0"/>
                <a:ea typeface="굴림" charset="-127"/>
              </a:rPr>
              <a:t>		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아제르바이젠 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ITS,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몽골 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ITS,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인도네시아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재난경보</a:t>
            </a:r>
            <a:endParaRPr lang="en-US" altLang="ko-KR" sz="1800" b="0" dirty="0">
              <a:latin typeface="Verdana" pitchFamily="34" charset="0"/>
              <a:ea typeface="굴림" charset="-127"/>
            </a:endParaRPr>
          </a:p>
          <a:p>
            <a:pPr marL="609600" indent="-609600" algn="l">
              <a:lnSpc>
                <a:spcPct val="90000"/>
              </a:lnSpc>
              <a:spcBef>
                <a:spcPts val="25"/>
              </a:spcBef>
              <a:spcAft>
                <a:spcPct val="25000"/>
              </a:spcAft>
              <a:buClr>
                <a:srgbClr val="000099"/>
              </a:buClr>
              <a:tabLst>
                <a:tab pos="1612900" algn="l"/>
              </a:tabLst>
            </a:pPr>
            <a:r>
              <a:rPr lang="en-US" altLang="ko-KR" sz="1800" b="0" dirty="0">
                <a:latin typeface="Verdana" pitchFamily="34" charset="0"/>
                <a:ea typeface="굴림" charset="-127"/>
              </a:rPr>
              <a:t>		Application </a:t>
            </a:r>
            <a:r>
              <a:rPr lang="ko-KR" altLang="ko-KR" sz="1800" b="0" dirty="0">
                <a:latin typeface="Verdana" pitchFamily="34" charset="0"/>
                <a:ea typeface="맑은 고딕" pitchFamily="50" charset="-127"/>
              </a:rPr>
              <a:t>개발</a:t>
            </a:r>
            <a:r>
              <a:rPr lang="en-US" altLang="ko-KR" sz="1800" b="0" dirty="0">
                <a:latin typeface="Verdana" pitchFamily="34" charset="0"/>
                <a:ea typeface="굴림" charset="-127"/>
              </a:rPr>
              <a:t> Framework, </a:t>
            </a:r>
            <a:r>
              <a:rPr lang="ko-KR" altLang="en-US" sz="1800" b="0" dirty="0">
                <a:latin typeface="Verdana" pitchFamily="34" charset="0"/>
                <a:ea typeface="맑은 고딕" pitchFamily="50" charset="-127"/>
              </a:rPr>
              <a:t>모바일 플랫폼</a:t>
            </a:r>
            <a:r>
              <a:rPr lang="en-US" altLang="ko-KR" sz="1800" b="0" dirty="0">
                <a:latin typeface="Verdana" pitchFamily="34" charset="0"/>
                <a:ea typeface="맑은 고딕" pitchFamily="50" charset="-127"/>
              </a:rPr>
              <a:t>(OSMU)</a:t>
            </a:r>
            <a:endParaRPr lang="en-US" altLang="ko-KR" sz="1800" b="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3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7584" y="548680"/>
            <a:ext cx="498726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ko-KR" altLang="ko-KR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산업공학</a:t>
            </a:r>
            <a:r>
              <a:rPr lang="ko-KR" altLang="en-US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이</a:t>
            </a:r>
            <a:r>
              <a:rPr lang="en-US" altLang="ko-KR" sz="28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타 </a:t>
            </a:r>
            <a:r>
              <a:rPr lang="ko-KR" altLang="ko-KR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공학</a:t>
            </a:r>
            <a:r>
              <a:rPr lang="ko-KR" altLang="en-US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과</a:t>
            </a:r>
            <a:r>
              <a:rPr lang="ko-KR" altLang="ko-KR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다른 점</a:t>
            </a:r>
            <a:endParaRPr lang="ko-KR" altLang="en-US" sz="28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302434"/>
            <a:ext cx="784887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Analysis, Design and Operation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of Systems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Nature vs. Human</a:t>
            </a:r>
          </a:p>
          <a:p>
            <a:pPr marL="28575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Irrationality of Human Nature(Political, Social, Cultural, Organizational, Psychological)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Hard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System vs. Soft System</a:t>
            </a:r>
            <a:endParaRPr lang="ko-KR" altLang="ko-KR" sz="2000" dirty="0">
              <a:latin typeface="Verdana" pitchFamily="34" charset="0"/>
              <a:cs typeface="Verdana" pitchFamily="34" charset="0"/>
            </a:endParaRP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Verdana" pitchFamily="34" charset="0"/>
                <a:cs typeface="Verdana" pitchFamily="34" charset="0"/>
              </a:rPr>
              <a:t>공식</a:t>
            </a:r>
            <a:r>
              <a:rPr lang="en-US" altLang="ko-KR" sz="2000" dirty="0" smtClean="0">
                <a:latin typeface="Verdana" pitchFamily="34" charset="0"/>
                <a:cs typeface="Verdana" pitchFamily="34" charset="0"/>
              </a:rPr>
              <a:t>/</a:t>
            </a:r>
            <a:r>
              <a:rPr lang="ko-KR" altLang="ko-KR" sz="2000" dirty="0" smtClean="0">
                <a:latin typeface="Verdana" pitchFamily="34" charset="0"/>
                <a:cs typeface="Verdana" pitchFamily="34" charset="0"/>
              </a:rPr>
              <a:t>실험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vs. Simulation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Laboratory vs. History(Case Study)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Repeatable vs. Recoverable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Predict vs. Interpret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Theory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vs. </a:t>
            </a:r>
            <a:r>
              <a:rPr lang="ko-KR" altLang="ko-KR" sz="2000" dirty="0" smtClean="0">
                <a:latin typeface="Verdana" pitchFamily="34" charset="0"/>
                <a:cs typeface="Verdana" pitchFamily="34" charset="0"/>
              </a:rPr>
              <a:t>상황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Experiential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Action &amp;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Practice)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Convergence, Continuous Learning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ChangeArrowheads="1"/>
          </p:cNvSpPr>
          <p:nvPr/>
        </p:nvSpPr>
        <p:spPr bwMode="auto">
          <a:xfrm>
            <a:off x="683568" y="1676400"/>
            <a:ext cx="3168352" cy="699864"/>
          </a:xfrm>
          <a:prstGeom prst="rect">
            <a:avLst/>
          </a:prstGeom>
          <a:gradFill rotWithShape="0">
            <a:gsLst>
              <a:gs pos="0">
                <a:srgbClr val="669900"/>
              </a:gs>
              <a:gs pos="50000">
                <a:srgbClr val="446500"/>
              </a:gs>
              <a:gs pos="100000">
                <a:srgbClr val="669900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ko-KR" sz="2000" b="1">
                <a:solidFill>
                  <a:srgbClr val="FFFFFF"/>
                </a:solidFill>
                <a:ea typeface="HY헤드라인M" pitchFamily="18" charset="-127"/>
              </a:rPr>
              <a:t>Integration</a:t>
            </a:r>
            <a:endParaRPr lang="ko-KR" altLang="en-US" sz="2000" b="1">
              <a:solidFill>
                <a:srgbClr val="FFFFFF"/>
              </a:solidFill>
              <a:ea typeface="HY헤드라인M" pitchFamily="18" charset="-127"/>
            </a:endParaRPr>
          </a:p>
        </p:txBody>
      </p:sp>
      <p:sp>
        <p:nvSpPr>
          <p:cNvPr id="3" name="Rectangle 2055"/>
          <p:cNvSpPr>
            <a:spLocks noChangeArrowheads="1"/>
          </p:cNvSpPr>
          <p:nvPr/>
        </p:nvSpPr>
        <p:spPr bwMode="auto">
          <a:xfrm>
            <a:off x="683568" y="2362200"/>
            <a:ext cx="3168352" cy="699864"/>
          </a:xfrm>
          <a:prstGeom prst="rect">
            <a:avLst/>
          </a:prstGeom>
          <a:gradFill rotWithShape="0">
            <a:gsLst>
              <a:gs pos="0">
                <a:srgbClr val="669900"/>
              </a:gs>
              <a:gs pos="50000">
                <a:srgbClr val="446500"/>
              </a:gs>
              <a:gs pos="100000">
                <a:srgbClr val="669900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ko-KR" sz="2000" b="1">
                <a:solidFill>
                  <a:srgbClr val="FFFFFF"/>
                </a:solidFill>
                <a:ea typeface="HY헤드라인M" pitchFamily="18" charset="-127"/>
              </a:rPr>
              <a:t>Software Engineering</a:t>
            </a:r>
            <a:endParaRPr lang="ko-KR" altLang="en-US" sz="2000" b="1">
              <a:solidFill>
                <a:srgbClr val="FFFFFF"/>
              </a:solidFill>
              <a:ea typeface="HY헤드라인M" pitchFamily="18" charset="-127"/>
            </a:endParaRPr>
          </a:p>
        </p:txBody>
      </p:sp>
      <p:sp>
        <p:nvSpPr>
          <p:cNvPr id="4" name="Rectangle 2056"/>
          <p:cNvSpPr>
            <a:spLocks noChangeArrowheads="1"/>
          </p:cNvSpPr>
          <p:nvPr/>
        </p:nvSpPr>
        <p:spPr bwMode="auto">
          <a:xfrm>
            <a:off x="683568" y="3048000"/>
            <a:ext cx="3168352" cy="699864"/>
          </a:xfrm>
          <a:prstGeom prst="rect">
            <a:avLst/>
          </a:prstGeom>
          <a:gradFill rotWithShape="0">
            <a:gsLst>
              <a:gs pos="0">
                <a:srgbClr val="669900"/>
              </a:gs>
              <a:gs pos="50000">
                <a:srgbClr val="446500"/>
              </a:gs>
              <a:gs pos="100000">
                <a:srgbClr val="669900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ko-KR" sz="2000" b="1">
                <a:solidFill>
                  <a:srgbClr val="FFFFFF"/>
                </a:solidFill>
                <a:ea typeface="HY헤드라인M" pitchFamily="18" charset="-127"/>
              </a:rPr>
              <a:t>Project Management</a:t>
            </a:r>
            <a:endParaRPr lang="ko-KR" altLang="en-US" sz="2000" b="1">
              <a:solidFill>
                <a:srgbClr val="FFFFFF"/>
              </a:solidFill>
              <a:ea typeface="HY헤드라인M" pitchFamily="18" charset="-127"/>
            </a:endParaRPr>
          </a:p>
        </p:txBody>
      </p:sp>
      <p:sp>
        <p:nvSpPr>
          <p:cNvPr id="5" name="Rectangle 2057"/>
          <p:cNvSpPr>
            <a:spLocks noChangeArrowheads="1"/>
          </p:cNvSpPr>
          <p:nvPr/>
        </p:nvSpPr>
        <p:spPr bwMode="auto">
          <a:xfrm>
            <a:off x="683568" y="3733800"/>
            <a:ext cx="3168352" cy="699864"/>
          </a:xfrm>
          <a:prstGeom prst="rect">
            <a:avLst/>
          </a:prstGeom>
          <a:gradFill rotWithShape="0">
            <a:gsLst>
              <a:gs pos="0">
                <a:srgbClr val="669900"/>
              </a:gs>
              <a:gs pos="50000">
                <a:srgbClr val="446500"/>
              </a:gs>
              <a:gs pos="100000">
                <a:srgbClr val="669900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r>
              <a:rPr lang="ko-KR" altLang="en-US" sz="2000" b="1" dirty="0" smtClean="0">
                <a:solidFill>
                  <a:srgbClr val="FFFFFF"/>
                </a:solidFill>
                <a:ea typeface="HY헤드라인M" pitchFamily="18" charset="-127"/>
              </a:rPr>
              <a:t>프로세스 개선</a:t>
            </a:r>
            <a:endParaRPr lang="ko-KR" altLang="en-US" sz="2000" b="1" dirty="0">
              <a:solidFill>
                <a:srgbClr val="FFFFFF"/>
              </a:solidFill>
              <a:ea typeface="HY헤드라인M" pitchFamily="18" charset="-127"/>
            </a:endParaRPr>
          </a:p>
        </p:txBody>
      </p:sp>
      <p:sp>
        <p:nvSpPr>
          <p:cNvPr id="6" name="Rectangle 2058"/>
          <p:cNvSpPr>
            <a:spLocks noChangeArrowheads="1"/>
          </p:cNvSpPr>
          <p:nvPr/>
        </p:nvSpPr>
        <p:spPr bwMode="auto">
          <a:xfrm>
            <a:off x="683568" y="4419600"/>
            <a:ext cx="3168352" cy="699864"/>
          </a:xfrm>
          <a:prstGeom prst="rect">
            <a:avLst/>
          </a:prstGeom>
          <a:gradFill rotWithShape="0">
            <a:gsLst>
              <a:gs pos="0">
                <a:srgbClr val="669900"/>
              </a:gs>
              <a:gs pos="50000">
                <a:srgbClr val="446500"/>
              </a:gs>
              <a:gs pos="100000">
                <a:srgbClr val="669900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r>
              <a:rPr lang="ko-KR" altLang="en-US" sz="2000" b="1">
                <a:solidFill>
                  <a:srgbClr val="FFFFFF"/>
                </a:solidFill>
                <a:ea typeface="HY헤드라인M" pitchFamily="18" charset="-127"/>
              </a:rPr>
              <a:t>공장관리(생산, 품질, 공정)</a:t>
            </a:r>
          </a:p>
        </p:txBody>
      </p:sp>
      <p:sp>
        <p:nvSpPr>
          <p:cNvPr id="7" name="Rectangle 2059"/>
          <p:cNvSpPr>
            <a:spLocks noChangeArrowheads="1"/>
          </p:cNvSpPr>
          <p:nvPr/>
        </p:nvSpPr>
        <p:spPr bwMode="auto">
          <a:xfrm>
            <a:off x="683568" y="5105400"/>
            <a:ext cx="3168352" cy="699864"/>
          </a:xfrm>
          <a:prstGeom prst="rect">
            <a:avLst/>
          </a:prstGeom>
          <a:gradFill rotWithShape="0">
            <a:gsLst>
              <a:gs pos="0">
                <a:srgbClr val="669900"/>
              </a:gs>
              <a:gs pos="50000">
                <a:srgbClr val="446500"/>
              </a:gs>
              <a:gs pos="100000">
                <a:srgbClr val="669900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669900"/>
            </a:extrusionClr>
          </a:sp3d>
        </p:spPr>
        <p:txBody>
          <a:bodyPr wrap="none" anchor="ctr">
            <a:flatTx/>
          </a:bodyPr>
          <a:lstStyle/>
          <a:p>
            <a:r>
              <a:rPr lang="ko-KR" altLang="en-US" sz="2000" b="1">
                <a:solidFill>
                  <a:srgbClr val="FFFFFF"/>
                </a:solidFill>
                <a:ea typeface="HY헤드라인M" pitchFamily="18" charset="-127"/>
              </a:rPr>
              <a:t>시스템 설계 </a:t>
            </a:r>
          </a:p>
        </p:txBody>
      </p:sp>
      <p:sp>
        <p:nvSpPr>
          <p:cNvPr id="8" name="AutoShape 2062"/>
          <p:cNvSpPr>
            <a:spLocks noChangeArrowheads="1"/>
          </p:cNvSpPr>
          <p:nvPr/>
        </p:nvSpPr>
        <p:spPr bwMode="auto">
          <a:xfrm>
            <a:off x="4139952" y="1645866"/>
            <a:ext cx="4752528" cy="1135062"/>
          </a:xfrm>
          <a:prstGeom prst="roundRect">
            <a:avLst>
              <a:gd name="adj" fmla="val 18870"/>
            </a:avLst>
          </a:prstGeom>
          <a:solidFill>
            <a:srgbClr val="3399FF"/>
          </a:solidFill>
          <a:ln w="9525" algn="ctr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99FF"/>
            </a:extrusionClr>
          </a:sp3d>
        </p:spPr>
        <p:txBody>
          <a:bodyPr anchor="ctr">
            <a:flatTx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전산학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공학, 경영학, 수학과의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차별성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2849" y="529516"/>
            <a:ext cx="4987263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ko-KR" altLang="ko-KR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산업공학</a:t>
            </a:r>
            <a:r>
              <a:rPr lang="en-US" altLang="ko-KR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(IE) </a:t>
            </a:r>
            <a:r>
              <a:rPr lang="ko-KR" altLang="en-US" sz="28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진출 분야</a:t>
            </a:r>
            <a:endParaRPr lang="ko-KR" altLang="en-US" sz="28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1" name="AutoShape 2062"/>
          <p:cNvSpPr>
            <a:spLocks noChangeArrowheads="1"/>
          </p:cNvSpPr>
          <p:nvPr/>
        </p:nvSpPr>
        <p:spPr bwMode="auto">
          <a:xfrm>
            <a:off x="4139952" y="3140968"/>
            <a:ext cx="4752528" cy="2647528"/>
          </a:xfrm>
          <a:prstGeom prst="roundRect">
            <a:avLst>
              <a:gd name="adj" fmla="val 18870"/>
            </a:avLst>
          </a:prstGeom>
          <a:solidFill>
            <a:srgbClr val="3399FF"/>
          </a:solidFill>
          <a:ln w="9525" algn="ctr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99FF"/>
            </a:extrusionClr>
          </a:sp3d>
        </p:spPr>
        <p:txBody>
          <a:bodyPr anchor="ctr">
            <a:flatTx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강의를 열심히 들어야 하는 이유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ko-KR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기업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에서</a:t>
            </a:r>
            <a:r>
              <a:rPr lang="ko-KR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임원 비율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1% </a:t>
            </a:r>
            <a:r>
              <a:rPr lang="ko-KR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이하</a:t>
            </a:r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Business Process has barely been touched and it is still the richest opportunity for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IE</a:t>
            </a:r>
            <a:endParaRPr lang="ko-KR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9" y="908720"/>
            <a:ext cx="868264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19872" y="3738518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Verdana" pitchFamily="34" charset="0"/>
                <a:cs typeface="Verdana" pitchFamily="34" charset="0"/>
              </a:rPr>
              <a:t>ERP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067944" y="4098558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Verdana" pitchFamily="34" charset="0"/>
                <a:cs typeface="Verdana" pitchFamily="34" charset="0"/>
              </a:rPr>
              <a:t>PDM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08375" y="4458598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Verdana" pitchFamily="34" charset="0"/>
                <a:cs typeface="Verdana" pitchFamily="34" charset="0"/>
              </a:rPr>
              <a:t>CRM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762514" y="4818638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Verdana" pitchFamily="34" charset="0"/>
                <a:cs typeface="Verdana" pitchFamily="34" charset="0"/>
              </a:rPr>
              <a:t>SCM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3782621" y="51357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Verdana" pitchFamily="34" charset="0"/>
                <a:cs typeface="Verdana" pitchFamily="34" charset="0"/>
              </a:rPr>
              <a:t>삼성전</a:t>
            </a:r>
            <a:r>
              <a:rPr lang="ko-KR" altLang="en-US" sz="1600" b="1" dirty="0">
                <a:latin typeface="Verdana" pitchFamily="34" charset="0"/>
                <a:cs typeface="Verdana" pitchFamily="34" charset="0"/>
              </a:rPr>
              <a:t>자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5752485" y="5135706"/>
            <a:ext cx="979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Verdana" pitchFamily="34" charset="0"/>
                <a:cs typeface="Verdana" pitchFamily="34" charset="0"/>
              </a:rPr>
              <a:t>POSCO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732240" y="5135706"/>
            <a:ext cx="628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atin typeface="Verdana" pitchFamily="34" charset="0"/>
                <a:cs typeface="Verdana" pitchFamily="34" charset="0"/>
              </a:rPr>
              <a:t>SKT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7452320" y="51357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err="1" smtClean="0">
                <a:latin typeface="Verdana" pitchFamily="34" charset="0"/>
                <a:cs typeface="Verdana" pitchFamily="34" charset="0"/>
              </a:rPr>
              <a:t>신</a:t>
            </a:r>
            <a:r>
              <a:rPr lang="ko-KR" altLang="en-US" sz="1600" b="1" dirty="0" err="1">
                <a:latin typeface="Verdana" pitchFamily="34" charset="0"/>
                <a:cs typeface="Verdana" pitchFamily="34" charset="0"/>
              </a:rPr>
              <a:t>한</a:t>
            </a:r>
            <a:r>
              <a:rPr lang="ko-KR" altLang="en-US" sz="1600" b="1" dirty="0" err="1" smtClean="0">
                <a:latin typeface="Verdana" pitchFamily="34" charset="0"/>
                <a:cs typeface="Verdana" pitchFamily="34" charset="0"/>
              </a:rPr>
              <a:t>은행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54101" y="4098558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방법 개선</a:t>
            </a:r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683568" y="476672"/>
            <a:ext cx="370967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n-US" altLang="ko-KR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IE </a:t>
            </a:r>
            <a:r>
              <a:rPr lang="ko-KR" altLang="en-US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변천사</a:t>
            </a:r>
            <a:endParaRPr lang="ko-KR" altLang="en-US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" y="908720"/>
            <a:ext cx="8962134" cy="504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768" y="5373216"/>
            <a:ext cx="43924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solidFill>
                  <a:srgbClr val="0000CC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smtClean="0"/>
              <a:t>SI </a:t>
            </a:r>
            <a:r>
              <a:rPr lang="ko-KR" altLang="en-US" dirty="0" smtClean="0"/>
              <a:t>변</a:t>
            </a:r>
            <a:r>
              <a:rPr lang="ko-KR" altLang="en-US" dirty="0"/>
              <a:t>천</a:t>
            </a:r>
            <a:r>
              <a:rPr lang="ko-KR" altLang="en-US" dirty="0" smtClean="0"/>
              <a:t>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LoAfAMBIgACEQEDEQH/xAAcAAACAwADAQAAAAAAAAAAAAAEBQMGBwABAgj/xAA9EAABAwIEAwUGBQMDBAMAAAABAgMRAAQFEiExBkFREyJhcYEykaHB0fAHFEKx8SNSYjOC4RUkQ3JTc7L/xAAUAQEAAAAAAAAAAAAAAAAAAAAA/8QAFBEBAAAAAAAAAAAAAAAAAAAAAP/aAAwDAQACEQMRAD8Aty0ntXCAfbPPxrnYSoGBtrO1FKaOdf8A7K09a7UkawZHWgBzamBy3mK5cPdmjUaH9R8p+Ve30gAn1A6mhXVZmyCCTEwAen2KAV+7S3qpOsaDr5UtXdoDzqmkqMxmMmIE7cvdUeMvtWTLj9wopaC4KucnkPGqVeY9cuOEWqlss5jKv1qE+773oLo5eoTq9kQTsFKEyB03oywSblKQXWGVEkFDqwFbTtuPX+M3/MvKVIUsa946FR9d58ulE2qkojMtzMDEAbd3edvDyoNOVg1wQFJdaUdBm11PwoW7tLm3QXHWFhKdSoJzJ8jB0rnDLrirEocLueAQoqzGPlVisnUwo6mfaIO3geU+VBTFqhEEEjTuneJFDOlM6zMx68udWrFMAa/1rUOELObIkgEHw5e+q1iNq9apHaIXkzRJEZT99OtBGpxJc0zHXefa+lDvOthBUVKSVHUk7eXWoXFrBH6f7VADXehH3IMKUsk6Dbffz5UBxuAEyhRAAIg7z1n0oW6cYcdzOOQroWwfnQ6ncitVLEmI9do9PKhXHZVKlrH/AKuFPwmg2BT0LJP9xMetc7TKJjuxQZAbdUcyvaIIzba132x/UaCV9SIKp0jc9aWYniNrhdm7eXWYIb3AAlZ5JTO5PjRLlwMijmhQP6jArOPxDu3HMVate1JYbbzITmnUyJPjA+NAnxrGH8Zu/wAw+SloH+k0k6Nj5nqflQSEzJnbUDrXkJIUR030prYWPaLbDmYZ1dyBrttH3tQCIB3zFJ2KiO8fKigtFvlSwFOXAMqSEiEe/SdvAbeNNb/BbgAll5OmvZgEgeW2v/Fd2eBPIDZUx2yCJBKSpI8QOes0Drhm8vUthbUPEwFlBKx5qUYTPvq84f2q0BK0JEfpb0A8+lVrB7G4DwQ6xcKa2gkJRIjQAa9dzV8w5gJQgQkJAGVAAAHpQSM2RVbkKIgjQkUJc4Cl1tfaFKwRqgyM3r1p6k7VLEigyTivh9Vij8zalarecjhPtNH76c6qjy8wEOSZ3kzH1rcsatkuW6wUBSHUKbWkjQyND9+FYm+3rlSMqeQn750C9xRKMqSTrqkCSKCcfQlxSdCAdClJIj0Ioy5C57NcgBRI5a6z5Uque1LshSIIkZjyoNsdSozB8Zj76CgXG8zoQFEJmY9KapRmB0FBXLcT8KCJWYI3mBy+FZTxI6XOIb0qeS4oL7NJA0009da055zsWy6VBKUalRMAmPnrzrHWs0qUsQtUqWCIMnWgJt20FQK1kAckp1Gu1MsPdUX0hEJnXWY+/GlzLqmkZgEFQ00FTWqnFLzr7NAMnvc6C5shYbQorUkwCTl93IjrTS0ccDYWk5gk6KzaeX30NIbdanR2eiMqsxAUYJnTXl1p3YoKgG0EqBGnd5x/Pv8ACge2Sl9wpTyjKqdqsVooqSCURSfDWFpaTnWCoaExT+0ToNRHIGgKaeBiikLkaUDkyKmBpRTWqZoIsTaU/b9kjSTmnyB/4rDL5am3HWpCihSk979MTIjbl8a3pZABB2I1rCeJ1NsY3foBCkB0gKJ6wfn47a0Ce5LkhSVJ56dPp/wKWLd75IIEnXU/KiLpz+nlVk6ADalDrmVZnnrt9aDfUrCYE6g7CoLiTqOvXagRcao78DXSCamS43nJEyYmTI0+A9KDP/xEvXf+psWmdSWmme0yhRHeJInzgRPnVZWpSlkEkmf1Hfwq1/iGwj/q9tchAUXLeD07pP1FVO3aK3kgJCynaKCVlM97QlOvkKbWyIy5wkpUNMv6o1jyoBpPZlbSE6c8vP5+nhRlu0lSPZgzGXWD6CgOw2/Q0AOzSEgwYEHx/jarZZ45YIaAKAFxtIga8vjWfXHaJcACdzB1B1+zXVjh99c3C0WrQS4DEqOVR13Eke7woNFd44w63cIKFSNBl5k0bg/4i4ZcvdkpC2DMAriCPSqDjXC+JNYHa4i/aOF8lSHmkjMtCRJCyBsDoMpk7mY0FZYbLjyQ2iVKMiFUH0WMat3GUutqCkLVlSRsTRGH47ZvOBkOoCyY351m+N273DHBGHvJQtVw4tKyo7Nkg7nl0AqiI7a5dcecD2ZsBxSkSVNp37SOSRpJ27w60H0u8+hu3cfmUtoUsxzABJr51urw3lw/dJQYeUpxOsESZ/Y1qeC42tfAl1iNyrtQizcBcA9owU7ddprH0oCWylQW4QBEjXzoI3CDp2RBIhP360vW6hpakllCtSZVB/fWjbghLJCQuVAbeR6UqWpOYyfeoj4Cg2FS+6DI0k+Y6V6So9n4zuAf55GhS9qpaVKkRqOURO/nUqchhMlSVA+EigUcT25vcNJy963XmkcknRXrpPpVTchpYW0rZMFR3VP7GK0MAKcKe6UyN9Qes9Z+tVPifCGsMDTtktwMPEhTajOUjUAHfrv76BZAVJKCSdZ6z1olhtaCFkGAJmJjp60Iy6ZBSoevlzpjboCkIShS84MjaduvWgu/DbeGXiVW1222SZQFEb6e41axgrPZpUUturAgqIHeA2286y5tT1u4VIWpMTtsT4c+Qq+cO4wp+0RmUVKAIVm5Gg6xlpbLCm20JbQQROWYEeHOsuumbVi6SLcKy5gSkqmdZmRV2484hRbMC2tnZuFEFSd4HXw10qhBTmdvtCnMvUHOYPSg3Zu0axrh20V2aHQtsdxQBCh9a7wHBbbDe0aDICnEwvO0nvp6ExJHgam4ZWi14Xs1vKypbaGZXKOtOMwIBBBnWgovHtkxgfCOIjDG02zdxcIWptGicylDNA6GNvrWQqASlOYHxPr4c6078YcYAYscKa1LrhedM7JTokepJP8AsrMe0TkBka7mZPu2oB3PZMKJGXSNdPs0ucWlKtzrrrRzi0kqCh7WkJOv3pQi5zHLlIoNHedUlQBX+reedR/mSM2aJ2qF59LqyDqmTvr/ADUAIKoXorpsaBuw8M6liO7BzczH3tSfjF5Aw9lKnB2hdzIEzmEGY8NR7xRDl5bWbYN04loaBA2Kieg3NWe3wOw4k4ZYaus6e1/rMvBIC2idAR4QBIO4+AZO2uMpmNNaZ2NyEqQpMLKR7PX1+ldcQcNYlw48fzjYdtZhu8QD2avX9J8D6TSxp8CSSrUba6/Ogsb14hajASFJQZGpIHWRtTLCcbbtLIBMBS1eECqq282tacyQUjfLGgn71ovHgm2TaKaaX2bjYcCgNFGeXu+NB54kKFPofS52jqjKle6NeelLGXLi4eQ20nO4owlCQSSeg5/zXpDoWlIXbZijQQSAZOxjX9tqsWE2q7K2/oWl61eOIVlUqycBQTpExr3c0edBe+AV8SLwt6wxSwLVp2R7N18wVAyIj1o7ga7vkYU3Y4jnNzbEtGRvBiuN8S4dh+HMJvXbi2LSUIK7m2cbzcpEiCOdS3121ZW1/iQUg9i0p0rTqFEJkaz1igyfjjEDifFWIPNuZmW19ghU6EI0/wD1mpOD3QJHe0TmMZddxXhsEJJ9rnm3mpFkhMQNdTp8KAdxKUriQdIMbUIXcp7wSSeqh8xRboSQoBPeOpjrQinIPebzGgu6mkgkH2idiJHSPGuklpkFT8JZSJKyNtdfpUiIzKUkoIiSCPZH8TVaxrEVXrxbbUDboPd5Z/8AL9vs0EWLYgL66zozBlACEJOhA6+tajwJxNZ4jYW+HOLSzesNJQGjoHEgQCnr4jesh0j2cvlXEqCVpUlRCgQQZgjyPKg+jFrCkqQsBSVCFBWoUPEcxWccYcFIE4jw6wU6f1rJA2/ybH7p93SluB/iBiNkhDGKtrv2E+y4FDtkjzPtf7vfV1wniKwxOHMOukqJGrSu6tPmn37SKDIEr1gjuifTerRhGKoetm7Z5QUUklKCBpz0PLyq1Y3wjh2N57q3i0vlal1KZStQ5rHXxGvnVGxfhvFsDX2lwxLebuvtHMgzpvvOuxAoHF5wvc34/NWTQQVKkRoDpVy4dsONrFtlBeact0lMhxcnL0BiqXwzxW9ZrFvcqPZEgapmK0VnidLV8zbJUTnRmO0fz/zQPr6H7ZTV8jtUqTCkqEpJ32rKvxBxG3sbJvAsPhKXFh19KNcqN0o9SJ/2+NXDjfip3CcKZuGmM7lysttlQ7qYEknrvyrG3lPXFw7c3Ky4+6StayfaV9+4RQQoTKSU6beGtTOxnGSJEgabb16Q2pSQkCDI0rjySADGmm30oAXFJKYKNxETUKcxG4Gv/wAiR8xRi0yo6cpE7D7mgXEArPdzeMnX4UB19iNxeDsycrPJCdjruTzoQJV099e0AySBrXtKdzQQlJynQDnXQQTAA1PKpSk6yNBuZj4/SuBJKDOp10Hlv8edBCUmDkGURXvvpdzJOgPdJOvv6+VeldYBA5n7gVxGip2OwPX50D/BuMcZw1SJc/MNgjuvysR57j31a7T8R7a7Qli7wl1lxwhs9k6HE68iCAY99Z32DqEAqaUAqY03jeOtTWCQb63T2UqLqAFE7HONenhFB9ENcMsrYCbgN/45G9hyEnwpfZYdw6zdvzhyHnLZRQp8ALTmAClDQ6EA7EdelJPxF4/Fkk4NgT4/OrX2b91MIYGygFf3cjGg150Tw82heG2tveuNqeLaVZUd1C+6UkpHOZMk79BQLvxhLb+FYM7brQtovOJSUHSMuw90VlyUkJ9mI57H31fvxMwu6Zs2L2xedVh9u4Qq2ABQwpUDOPAmARsCdImqLKSjOUATzTyPP3/Sg9NgTmWJ2GUaaeQrpc5iFIII8CfSuwZI70z9+/aunTlSlQkiIAIG3jHOgGeEkBKVjSSNZ15/Heh0qyCOxSrrMmKIegCZJMHpQSmgpRMgCdIE0EzYBmASfASa7ShMSYE6D7+966SkZwFKSApIkgzuegr21oZlZRljfQ896Dw6k5SJgjkOX1qJs5pAMgDYjSiFAgQoxIEeG1QEQ6SrRI+H0oO4GbMe8eRnSPX5Vzs1IgQQFajxH7++KlB72hEnQa7/ADNSMsyiUoMgSfH3b+tBZOB+KVYLcG0vWxdYa9CXWFoCgNNwNgfDnWtp4T4RxVhF4xhdqpt0Sl22Km5H+wivn1zuKBQYgwY5GrtwDxq9gryWHVLfsnVf1GhqR/kjx8OfnQWLi38MEptlXXDjjylt6/knXVLChzyKPezeZ161nFpj97bMJQbh0Fo/0lkSpkjcAEaeu1fSVpdM3ts1dWjiXmHUhaHEnRQNZX+LXCAYLnEeGoAQT/3zYGn/ANg5D/L0PWgN4exFPEHDi7TFm3HReqVbf0x3ntJzAabAE6f26VmN3Z3GC4rcYfdmVtKyqIGZKkkSFDwIim2D4qcNwTtVXa2sRsbxq8ZQ4nVbRTEJncGVaDkaZ8TcMXxwFrEFvN3DzKC8kpT3lsq76k6aq7Mqkf4qOgIoKuWyW05ZTrPdMj7+lDOr7qQglRT7Q2n09amsnitvslwVAd2efh8a4+zmakmE7nfWgCWqNHCCCden0oYlGZRzKknXRR19KnuCoHvEQRsfhp5UE66ouKICNTOus0BWoKkqInxjWvaV5VR7s3KvbpS80laICkaEAVCCFapJChyigLBiUToU+dQPtHtBMgzPlXtC4gBU67kVOASFEyARAEc/uKBdqhRGYajc0yw15ZSWyQkfqjSRH1il7yQVFI2nUD50c0AwiErQFATvz86DxeLKnlrW4CpRkkmcxneTv6UIlxTau7EzqI35+dFvp7ysp0IMGD8Z1PpQS0KSox12jl9+NBfOBuM3cAvQl4leFPql9o6ltR/WmPiOfnW357e9tMzeR62fbnMIUlxKh8QRXy7bO5YUogpiDOkD9htWhfhlxqMKukYFi7//AGbywm1fP/jWeUn9KuXQ+egVjjx1TONjDEuJdtMNUWbZam++ESCUFW6gk6enjWk/h/iLuL8LNqeuM77RU0oqA1jYEdIPxrNuNYb4mxuzcJSU3peQR1KdQfAz8Ksn4XOuHDMTtLVwJfC0uCRsCkj4EUFX4wwhvhviNdtbOE2ikpdbzjVKVT3fSCPdXntM6UOpICj7JAGkbjX16VHxdipxbFl3OdBZQVtskD9CVqI18jUGGvCA0VggiIG/Xc70Hm9QlWbLB5ggbikynCVqJTqTrCjVmuLVXZaQVJBKZnbf79KRXzHZ3CkoQSB/lEUEjEtqEzBGxri09lc93RKh3RUbK8plQkc9PfRty0HLUPNlJWkhRHhQCtzJSdwedHtOBLZjWRlUTofXwO1LkqUHZjTw86NZckAZdfftQDXDRJJSP9sDSumXVZMqicw9kz9/CiHQFpJUkSFQfdQ7rSokAKIPqaAl0w2kGAAdM06j9/4NCKQpTUwYE6T9ipMxc7izBAmJ+/HevThR2StAB0B00+H8UAzBkRKT6/fwr0tJcSYgkHWeY+e/xqJCSVBISJUYg6T4SaJRGcRqhXtc5B3oGFg2/j2I9ld3AXcvMllDjh9paU9yeugCZPOKafh+5cWPFKGnBl7dpxhxJ18R8QBVXylpXPu7EcvI7U0wvEV2+O2GJPrzJRdNqdWqTCZAMnyn9udBzH7dti+xW2tkKbatrs9mhwyQJgiek+HSlLa3GzIUE852n61buPAwri3FfyqgStKe1yn/AMgASoTvuPjVLGYAyCT50Fos3lP241SFtjUnQkemvSld2B2xktgwNFKiPdUeHXZaWlMaf2pPyou8s+1dC2loykclTQAWwbdVkXv+kzXttRt31NLMJUYUI3mh29FpI074phjQH5hJgf6Y/egBASDCY0MedStkSRAjfY/fShZlxU/3fOpGfaoCkEKWonnz8PsVMGwQUkEmI0kydqgb9knnPzosgflWjAmaAF9lTbkDQxMCP2rgUHEhUgrEkyaIvtH1gbAiPChrYSp8nof2oOnkgLy8tSmpbdHaNqMQUdOmldXYASYEa/WuWX+ofMUEjjQWz2iu8E7qA5E6R986gcbCmnNAvtEkGTEzp50xtVKDN1BO3XwFLLnutqKdCdyOelA1xa9bucexG9bCuyed7RKVblJAmY8ZpI4U6wBqcxJ5g9QNBTJCQWxIB0+ZpbdaOLSNE5joNqCJasp0/TM7fxTayxZKWSlwmQYGiug6GlC9TrrAEeG1R2+rcn70o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8640"/>
            <a:ext cx="4176464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8275" y="2492896"/>
            <a:ext cx="37556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CC"/>
                </a:solidFill>
                <a:latin typeface="Verdana" pitchFamily="34" charset="0"/>
                <a:cs typeface="Verdana" pitchFamily="34" charset="0"/>
              </a:rPr>
              <a:t>Frederick W. Taylor</a:t>
            </a:r>
          </a:p>
          <a:p>
            <a:pPr algn="ctr"/>
            <a:r>
              <a:rPr lang="en-US" altLang="ko-KR" sz="2400" b="1" dirty="0">
                <a:solidFill>
                  <a:srgbClr val="0000CC"/>
                </a:solidFill>
                <a:latin typeface="Verdana" pitchFamily="34" charset="0"/>
                <a:cs typeface="Verdana" pitchFamily="34" charset="0"/>
              </a:rPr>
              <a:t>1856- 1915(age 60)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0"/>
            <a:ext cx="4968552" cy="672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9288" y="332656"/>
            <a:ext cx="1882552" cy="796950"/>
          </a:xfrm>
        </p:spPr>
        <p:txBody>
          <a:bodyPr>
            <a:normAutofit/>
          </a:bodyPr>
          <a:lstStyle/>
          <a:p>
            <a:pPr algn="l"/>
            <a:r>
              <a:rPr lang="en-US" altLang="ko-KR" sz="2500" b="1" dirty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Agenda</a:t>
            </a:r>
            <a:endParaRPr lang="ko-KR" altLang="en-US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>
                <a:latin typeface="Verdana" pitchFamily="34" charset="0"/>
                <a:cs typeface="Verdana" pitchFamily="34" charset="0"/>
              </a:rPr>
              <a:t>2</a:t>
            </a:fld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1124744"/>
            <a:ext cx="770485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교재</a:t>
            </a: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ko-KR" alt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성적평가</a:t>
            </a: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강의 일정</a:t>
            </a:r>
            <a:endParaRPr lang="en-US" altLang="ko-KR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강의 목표</a:t>
            </a:r>
            <a:r>
              <a:rPr lang="en-US" altLang="ko-KR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및 강사 </a:t>
            </a:r>
            <a:r>
              <a:rPr lang="ko-KR" alt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소개</a:t>
            </a:r>
            <a:endParaRPr lang="en-US" altLang="ko-KR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ko-KR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산업공학</a:t>
            </a: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개념 및 변천사</a:t>
            </a:r>
            <a:endParaRPr lang="en-US" altLang="ko-KR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</a:t>
            </a:r>
            <a:r>
              <a:rPr lang="ko-KR" alt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변</a:t>
            </a:r>
            <a:r>
              <a:rPr lang="ko-KR" alt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천</a:t>
            </a:r>
            <a:r>
              <a:rPr lang="ko-KR" alt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사</a:t>
            </a:r>
            <a:endParaRPr lang="en-US" altLang="ko-KR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Frederick W. Taylor Life Story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TQM(Total Quality Management)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Toyota Production System, Lean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6 </a:t>
            </a: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Sigma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BPR(Business Process Reengineering)</a:t>
            </a:r>
          </a:p>
          <a:p>
            <a:pPr marL="0"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TOC(Theory of Constraints)</a:t>
            </a:r>
            <a:endParaRPr lang="ko-KR" altLang="en-US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4260"/>
            <a:ext cx="4968552" cy="620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6" y="116632"/>
            <a:ext cx="5147574" cy="648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620688"/>
            <a:ext cx="748883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TQM </a:t>
            </a:r>
            <a:r>
              <a:rPr lang="en-US" altLang="ko-KR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(Total Quality </a:t>
            </a:r>
            <a:r>
              <a:rPr lang="en-US" altLang="ko-KR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Management)</a:t>
            </a:r>
            <a:endParaRPr lang="ko-KR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268760"/>
            <a:ext cx="727280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Cross-functional product design</a:t>
            </a: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Process management</a:t>
            </a: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Supplier quality management</a:t>
            </a: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Customer involvement</a:t>
            </a: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Information and feedback</a:t>
            </a: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Committed leadership</a:t>
            </a: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Strategic planning</a:t>
            </a: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Cross-functional training</a:t>
            </a: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Employee involvement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48357" y="5445224"/>
            <a:ext cx="30382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Edwards Deming</a:t>
            </a:r>
          </a:p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Joseph Juran</a:t>
            </a:r>
            <a:endParaRPr lang="ko-KR" altLang="en-US" sz="24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980728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your management decisions on a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long-term philosophy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even at the expense of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short-term financial </a:t>
            </a:r>
            <a:r>
              <a:rPr lang="en-US" altLang="ko-K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continuous process flow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bring problems to the </a:t>
            </a:r>
            <a:r>
              <a:rPr lang="en-US" altLang="ko-K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surface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“pull”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systems to avoid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overproduction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Level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out the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workload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Build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culture of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stopping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to fix problems, to get quality right the first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Standardize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tasks and processes are the foundation for continuous improvement and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employee </a:t>
            </a:r>
            <a:r>
              <a:rPr lang="en-US" altLang="ko-K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empowerment</a:t>
            </a:r>
            <a:endParaRPr lang="en-US" altLang="ko-KR" sz="20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Use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visual control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so no problems are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hidden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332656"/>
            <a:ext cx="71287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0"/>
              </a:spcBef>
            </a:pPr>
            <a:r>
              <a:rPr lang="en-US" altLang="ko-KR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Toyota’s 14 Management Principles</a:t>
            </a:r>
            <a:endParaRPr lang="ko-KR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980728"/>
            <a:ext cx="81369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only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reliable, thoroughly tested technology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that serves your people and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processes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ko-K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Grow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leaders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who thoroughly understand the work, live the philosophy, and teach it to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others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Develop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exceptional people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and teams who follow your company’s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philosophy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Respect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your extended network of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partners and suppliers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by challenging them and helping them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improve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Go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see for yourself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to thoroughly understand the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situation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Make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decisions slowly by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consensus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thoroughly considering all options;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implement decisions </a:t>
            </a:r>
            <a:r>
              <a:rPr lang="en-US" altLang="ko-KR" sz="2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rapidly</a:t>
            </a:r>
            <a:endParaRPr lang="en-US" altLang="ko-KR" sz="20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Become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ko-KR" sz="20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organization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through relentless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reflection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and continuous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improvement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332656"/>
            <a:ext cx="71287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0"/>
              </a:spcBef>
            </a:pPr>
            <a:r>
              <a:rPr lang="ko-KR" altLang="en-US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계속</a:t>
            </a:r>
            <a:r>
              <a:rPr lang="en-US" altLang="ko-KR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…</a:t>
            </a:r>
            <a:endParaRPr lang="ko-KR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8072" y="1556792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Over-production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Waiting time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Transportation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Processing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Inventory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Motion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Scrap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836712"/>
            <a:ext cx="4680520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spcBef>
                <a:spcPct val="0"/>
              </a:spcBef>
            </a:pPr>
            <a:r>
              <a:rPr lang="en-US" altLang="ko-KR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Lean: 7 Wastes</a:t>
            </a:r>
            <a:endParaRPr lang="ko-KR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575682"/>
            <a:ext cx="2504886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Six Sigma</a:t>
            </a:r>
            <a:endParaRPr lang="ko-KR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322179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Originated in Motorola in the mid-1980’s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Popularized by GE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Measure of quality that strives for near perfection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Disciplined, data-driven approach and methodology </a:t>
            </a:r>
          </a:p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Eliminate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defects based on statistical data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process must not produce more than 3.4 defects per million parts</a:t>
            </a:r>
          </a:p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means of realigning enterprise processes for market differentiation</a:t>
            </a:r>
          </a:p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means of driving out costs from existing processes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1046" y="431666"/>
            <a:ext cx="60051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Business Process Reengineering</a:t>
            </a:r>
            <a:endParaRPr lang="ko-KR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210682"/>
            <a:ext cx="8640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Michael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Hammer, “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Reengineering the Corporation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”, 1993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undamental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rethinking and radical redesign of business processes </a:t>
            </a:r>
          </a:p>
          <a:p>
            <a:pPr lvl="1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7 P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rinciples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of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BPR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87425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Organize around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outcomes,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not tasks </a:t>
            </a:r>
            <a:endParaRPr lang="en-US" altLang="ko-K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87425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Have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those who use the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perform the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process</a:t>
            </a:r>
          </a:p>
          <a:p>
            <a:pPr marL="987425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Merge information-processing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into the real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</a:t>
            </a:r>
          </a:p>
          <a:p>
            <a:pPr marL="987425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Centralize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geographically dispersed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resources</a:t>
            </a:r>
          </a:p>
          <a:p>
            <a:pPr marL="987425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Link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parallel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activities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87425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Put the decision point where the work is performed and build control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into the process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87425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Capture information once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at the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</a:t>
            </a:r>
            <a:endParaRPr lang="ko-KR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764704"/>
            <a:ext cx="7200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TOC (Theory of Constraints) 5 </a:t>
            </a:r>
            <a:r>
              <a:rPr lang="ko-KR" altLang="ko-KR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단계</a:t>
            </a:r>
            <a:endParaRPr lang="ko-KR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503943"/>
            <a:ext cx="78488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Identify the system’s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Decide how to exploit the system’s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Subordinate everything else to those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decisions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Elevate the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2865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Go back to Step 1. Don’t let inertia become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system’s </a:t>
            </a:r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constraint</a:t>
            </a:r>
            <a:endParaRPr lang="ko-KR" altLang="ko-K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76056" y="4797152"/>
            <a:ext cx="3505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Eliyahu </a:t>
            </a:r>
            <a:r>
              <a:rPr lang="en-US" altLang="ko-K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M. Goldratt</a:t>
            </a:r>
            <a:endParaRPr lang="ko-KR" altLang="en-US" sz="2400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 txBox="1">
            <a:spLocks/>
          </p:cNvSpPr>
          <p:nvPr/>
        </p:nvSpPr>
        <p:spPr bwMode="auto">
          <a:xfrm>
            <a:off x="184639" y="287650"/>
            <a:ext cx="8789377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defRPr sz="2500" b="1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defRPr>
            </a:lvl1pPr>
          </a:lstStyle>
          <a:p>
            <a:r>
              <a:rPr lang="en-US" altLang="ko-KR" dirty="0" smtClean="0"/>
              <a:t>TOC Approach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4099" name="TextBox 67"/>
          <p:cNvSpPr txBox="1">
            <a:spLocks noChangeArrowheads="1"/>
          </p:cNvSpPr>
          <p:nvPr/>
        </p:nvSpPr>
        <p:spPr bwMode="auto">
          <a:xfrm>
            <a:off x="184639" y="908720"/>
            <a:ext cx="877325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Aft>
                <a:spcPct val="30000"/>
              </a:spcAft>
            </a:pPr>
            <a:r>
              <a:rPr kumimoji="0" lang="ko-KR" altLang="en-US" sz="20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현장의 </a:t>
            </a:r>
            <a:r>
              <a:rPr kumimoji="0" lang="en-US" altLang="ko-K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Reality</a:t>
            </a:r>
            <a:r>
              <a:rPr kumimoji="0" lang="ko-KR" altLang="en-US" sz="20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를 바탕으로 </a:t>
            </a:r>
            <a:r>
              <a:rPr kumimoji="0" lang="en-US" altLang="ko-K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Problems &amp;</a:t>
            </a:r>
            <a:r>
              <a:rPr kumimoji="0" lang="ko-KR" altLang="en-US" sz="20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 </a:t>
            </a:r>
            <a:r>
              <a:rPr kumimoji="0" lang="en-US" altLang="ko-K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Root Cause</a:t>
            </a:r>
            <a:r>
              <a:rPr kumimoji="0" lang="ko-KR" altLang="en-US" sz="20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를 </a:t>
            </a:r>
            <a:r>
              <a:rPr kumimoji="0" lang="ko-KR" altLang="en-US" sz="2000" b="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파악해 </a:t>
            </a:r>
            <a:r>
              <a:rPr kumimoji="0" lang="ko-KR" altLang="en-US" sz="20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개선 </a:t>
            </a:r>
            <a:r>
              <a:rPr kumimoji="0" lang="en-US" altLang="ko-K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Idea</a:t>
            </a:r>
            <a:r>
              <a:rPr kumimoji="0" lang="ko-KR" altLang="en-US" sz="20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를 도출하고 </a:t>
            </a:r>
            <a:r>
              <a:rPr kumimoji="0" lang="en-US" altLang="ko-K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Action Plan</a:t>
            </a:r>
            <a:r>
              <a:rPr kumimoji="0" lang="ko-KR" altLang="en-US" sz="20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을 </a:t>
            </a:r>
            <a:r>
              <a:rPr kumimoji="0" lang="ko-KR" altLang="en-US" sz="2000" b="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수립하</a:t>
            </a:r>
            <a:r>
              <a:rPr kumimoji="0" lang="ko-KR" altLang="en-US" sz="2000" b="0" dirty="0">
                <a:latin typeface="Verdana" pitchFamily="34" charset="0"/>
                <a:ea typeface="맑은 고딕" pitchFamily="50" charset="-127"/>
                <a:cs typeface="Verdana" pitchFamily="34" charset="0"/>
              </a:rPr>
              <a:t>고</a:t>
            </a:r>
            <a:r>
              <a:rPr kumimoji="0" lang="ko-KR" altLang="en-US" sz="2000" b="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자 함</a:t>
            </a:r>
            <a:r>
              <a:rPr kumimoji="0" lang="en-US" altLang="ko-KR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kumimoji="0" lang="ko-KR" altLang="en-US" sz="2000" b="0" dirty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1" name="오각형 40"/>
          <p:cNvSpPr/>
          <p:nvPr/>
        </p:nvSpPr>
        <p:spPr bwMode="gray">
          <a:xfrm rot="5400000">
            <a:off x="650004" y="2160629"/>
            <a:ext cx="730260" cy="992769"/>
          </a:xfrm>
          <a:prstGeom prst="homePlate">
            <a:avLst>
              <a:gd name="adj" fmla="val 1950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vert270"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As-Is</a:t>
            </a:r>
            <a:endParaRPr lang="ko-KR" altLang="en-US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오각형 41"/>
          <p:cNvSpPr/>
          <p:nvPr/>
        </p:nvSpPr>
        <p:spPr bwMode="gray">
          <a:xfrm rot="5400000">
            <a:off x="650004" y="3036941"/>
            <a:ext cx="730260" cy="992769"/>
          </a:xfrm>
          <a:prstGeom prst="homePlate">
            <a:avLst>
              <a:gd name="adj" fmla="val 1950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vert270"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Cause </a:t>
            </a:r>
            <a:r>
              <a:rPr lang="ko-KR" altLang="en-US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오각형 42"/>
          <p:cNvSpPr/>
          <p:nvPr/>
        </p:nvSpPr>
        <p:spPr bwMode="gray">
          <a:xfrm rot="5400000">
            <a:off x="650004" y="3945033"/>
            <a:ext cx="730260" cy="992769"/>
          </a:xfrm>
          <a:prstGeom prst="homePlate">
            <a:avLst>
              <a:gd name="adj" fmla="val 1950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vert270"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Ideas</a:t>
            </a:r>
          </a:p>
        </p:txBody>
      </p:sp>
      <p:sp>
        <p:nvSpPr>
          <p:cNvPr id="4103" name="TextBox 13"/>
          <p:cNvSpPr txBox="1">
            <a:spLocks noChangeArrowheads="1"/>
          </p:cNvSpPr>
          <p:nvPr/>
        </p:nvSpPr>
        <p:spPr bwMode="auto">
          <a:xfrm>
            <a:off x="1812681" y="2291927"/>
            <a:ext cx="2683119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Interview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Reality Check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Problems</a:t>
            </a:r>
          </a:p>
        </p:txBody>
      </p:sp>
      <p:sp>
        <p:nvSpPr>
          <p:cNvPr id="45" name="오각형 44"/>
          <p:cNvSpPr/>
          <p:nvPr/>
        </p:nvSpPr>
        <p:spPr bwMode="gray">
          <a:xfrm rot="5400000">
            <a:off x="650004" y="4972130"/>
            <a:ext cx="730260" cy="992769"/>
          </a:xfrm>
          <a:prstGeom prst="homePlate">
            <a:avLst>
              <a:gd name="adj" fmla="val 1950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vert270"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Action Plan</a:t>
            </a:r>
            <a:endParaRPr lang="ko-KR" altLang="en-US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5" name="TextBox 13"/>
          <p:cNvSpPr txBox="1">
            <a:spLocks noChangeArrowheads="1"/>
          </p:cNvSpPr>
          <p:nvPr/>
        </p:nvSpPr>
        <p:spPr bwMode="auto">
          <a:xfrm>
            <a:off x="1812681" y="3168228"/>
            <a:ext cx="268311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Causes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Root Cause </a:t>
            </a:r>
          </a:p>
        </p:txBody>
      </p:sp>
      <p:sp>
        <p:nvSpPr>
          <p:cNvPr id="4106" name="TextBox 13"/>
          <p:cNvSpPr txBox="1">
            <a:spLocks noChangeArrowheads="1"/>
          </p:cNvSpPr>
          <p:nvPr/>
        </p:nvSpPr>
        <p:spPr bwMode="auto">
          <a:xfrm>
            <a:off x="1812681" y="4003252"/>
            <a:ext cx="2683119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Brainstorming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Prioritize</a:t>
            </a:r>
            <a:br>
              <a:rPr lang="en-US" altLang="ko-KR" sz="14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(Urgency, Impact, Duration)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장애요인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제거방안 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13"/>
          <p:cNvSpPr txBox="1">
            <a:spLocks noChangeArrowheads="1"/>
          </p:cNvSpPr>
          <p:nvPr/>
        </p:nvSpPr>
        <p:spPr bwMode="auto">
          <a:xfrm>
            <a:off x="1812681" y="5066877"/>
            <a:ext cx="2683119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R&amp;C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R&amp;R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Schedule</a:t>
            </a:r>
          </a:p>
        </p:txBody>
      </p:sp>
      <p:grpSp>
        <p:nvGrpSpPr>
          <p:cNvPr id="4108" name="그룹 75"/>
          <p:cNvGrpSpPr>
            <a:grpSpLocks/>
          </p:cNvGrpSpPr>
          <p:nvPr/>
        </p:nvGrpSpPr>
        <p:grpSpPr bwMode="auto">
          <a:xfrm>
            <a:off x="383931" y="1739478"/>
            <a:ext cx="3808535" cy="340158"/>
            <a:chOff x="482549" y="684558"/>
            <a:chExt cx="4259520" cy="362639"/>
          </a:xfrm>
        </p:grpSpPr>
        <p:cxnSp>
          <p:nvCxnSpPr>
            <p:cNvPr id="50" name="직선 연결선 49"/>
            <p:cNvCxnSpPr/>
            <p:nvPr/>
          </p:nvCxnSpPr>
          <p:spPr bwMode="auto">
            <a:xfrm>
              <a:off x="482549" y="1046735"/>
              <a:ext cx="425952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8" name="TextBox 72"/>
            <p:cNvSpPr txBox="1">
              <a:spLocks noChangeArrowheads="1"/>
            </p:cNvSpPr>
            <p:nvPr/>
          </p:nvSpPr>
          <p:spPr bwMode="auto">
            <a:xfrm>
              <a:off x="1962380" y="684558"/>
              <a:ext cx="1339309" cy="36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Aft>
                  <a:spcPct val="30000"/>
                </a:spcAft>
              </a:pP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Approach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951535" y="2334790"/>
            <a:ext cx="1078523" cy="19288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Paradigm Shift </a:t>
            </a:r>
            <a:endParaRPr lang="ko-KR" altLang="en-US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51535" y="4592215"/>
            <a:ext cx="1078523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Mechanism</a:t>
            </a:r>
            <a:endParaRPr lang="ko-KR" altLang="en-US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05246" y="4628727"/>
            <a:ext cx="808892" cy="3952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Senior</a:t>
            </a:r>
            <a:endParaRPr lang="ko-KR" altLang="en-US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05246" y="5986041"/>
            <a:ext cx="808892" cy="395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Junior</a:t>
            </a:r>
            <a:endParaRPr lang="ko-KR" altLang="en-US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131169" y="2328440"/>
            <a:ext cx="808892" cy="620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Job Division</a:t>
            </a:r>
            <a:endParaRPr lang="ko-KR" altLang="en-US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4" name="TextBox 13"/>
          <p:cNvSpPr txBox="1">
            <a:spLocks noChangeArrowheads="1"/>
          </p:cNvSpPr>
          <p:nvPr/>
        </p:nvSpPr>
        <p:spPr bwMode="auto">
          <a:xfrm>
            <a:off x="6872654" y="5285953"/>
            <a:ext cx="77518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Eco-system</a:t>
            </a:r>
          </a:p>
        </p:txBody>
      </p:sp>
      <p:sp>
        <p:nvSpPr>
          <p:cNvPr id="63" name="오른쪽으로 구부러진 화살표 62"/>
          <p:cNvSpPr/>
          <p:nvPr/>
        </p:nvSpPr>
        <p:spPr bwMode="gray">
          <a:xfrm>
            <a:off x="6367097" y="4774777"/>
            <a:ext cx="370742" cy="1277938"/>
          </a:xfrm>
          <a:prstGeom prst="curvedRightArrow">
            <a:avLst/>
          </a:prstGeom>
          <a:solidFill>
            <a:srgbClr val="D3E9E5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endParaRPr lang="ko-KR" altLang="en-US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오른쪽으로 구부러진 화살표 63"/>
          <p:cNvSpPr/>
          <p:nvPr/>
        </p:nvSpPr>
        <p:spPr bwMode="gray">
          <a:xfrm rot="10800000">
            <a:off x="7647843" y="4774777"/>
            <a:ext cx="370742" cy="1277938"/>
          </a:xfrm>
          <a:prstGeom prst="curvedRightArrow">
            <a:avLst/>
          </a:prstGeom>
          <a:solidFill>
            <a:srgbClr val="D3E9E5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endParaRPr lang="ko-KR" altLang="en-US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580435" y="2328441"/>
            <a:ext cx="1078523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Job Enrichment</a:t>
            </a:r>
            <a:endParaRPr lang="ko-KR" altLang="en-US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31169" y="2985665"/>
            <a:ext cx="808892" cy="620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제도</a:t>
            </a: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b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System</a:t>
            </a:r>
            <a:endParaRPr lang="ko-KR" altLang="en-US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80435" y="2987253"/>
            <a:ext cx="1078523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People</a:t>
            </a:r>
          </a:p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Practice</a:t>
            </a:r>
            <a:r>
              <a:rPr lang="ko-KR" altLang="en-US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8" name="이등변 삼각형 67"/>
          <p:cNvSpPr/>
          <p:nvPr/>
        </p:nvSpPr>
        <p:spPr bwMode="gray">
          <a:xfrm rot="5400000">
            <a:off x="6730817" y="3211762"/>
            <a:ext cx="1058862" cy="168519"/>
          </a:xfrm>
          <a:prstGeom prst="triangle">
            <a:avLst/>
          </a:prstGeom>
          <a:solidFill>
            <a:srgbClr val="D3E9E5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endParaRPr lang="ko-KR" altLang="en-US" sz="1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21" name="그룹 75"/>
          <p:cNvGrpSpPr>
            <a:grpSpLocks/>
          </p:cNvGrpSpPr>
          <p:nvPr/>
        </p:nvGrpSpPr>
        <p:grpSpPr bwMode="auto">
          <a:xfrm>
            <a:off x="4807927" y="1744241"/>
            <a:ext cx="3851031" cy="363176"/>
            <a:chOff x="482549" y="684558"/>
            <a:chExt cx="4259520" cy="387178"/>
          </a:xfrm>
        </p:grpSpPr>
        <p:cxnSp>
          <p:nvCxnSpPr>
            <p:cNvPr id="70" name="직선 연결선 69"/>
            <p:cNvCxnSpPr/>
            <p:nvPr/>
          </p:nvCxnSpPr>
          <p:spPr bwMode="auto">
            <a:xfrm>
              <a:off x="482549" y="1046735"/>
              <a:ext cx="425952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TextBox 72"/>
            <p:cNvSpPr txBox="1">
              <a:spLocks noChangeArrowheads="1"/>
            </p:cNvSpPr>
            <p:nvPr/>
          </p:nvSpPr>
          <p:spPr bwMode="auto">
            <a:xfrm>
              <a:off x="1916907" y="684558"/>
              <a:ext cx="2266297" cy="38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Aft>
                  <a:spcPct val="30000"/>
                </a:spcAft>
              </a:pP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개선 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Idea </a:t>
              </a:r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도출방향 </a:t>
              </a:r>
            </a:p>
          </p:txBody>
        </p:sp>
      </p:grpSp>
      <p:sp>
        <p:nvSpPr>
          <p:cNvPr id="4122" name="슬라이드 번호 개체 틀 5"/>
          <p:cNvSpPr txBox="1">
            <a:spLocks/>
          </p:cNvSpPr>
          <p:nvPr/>
        </p:nvSpPr>
        <p:spPr bwMode="auto">
          <a:xfrm>
            <a:off x="8481646" y="6642101"/>
            <a:ext cx="61106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fld id="{BE1D4C80-6BB0-4707-955A-F49C05073D64}" type="slidenum"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pPr algn="r" eaLnBrk="1" hangingPunct="1"/>
              <a:t>29</a:t>
            </a:fld>
            <a:endParaRPr kumimoji="0" lang="en-US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31169" y="3642890"/>
            <a:ext cx="808892" cy="620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결과</a:t>
            </a:r>
            <a:endParaRPr lang="en-US" altLang="ko-KR" sz="1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580435" y="3644478"/>
            <a:ext cx="1078523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ko-KR" altLang="en-US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과정</a:t>
            </a:r>
            <a: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일하는 방법 </a:t>
            </a:r>
          </a:p>
        </p:txBody>
      </p:sp>
    </p:spTree>
    <p:extLst>
      <p:ext uri="{BB962C8B-B14F-4D97-AF65-F5344CB8AC3E}">
        <p14:creationId xmlns:p14="http://schemas.microsoft.com/office/powerpoint/2010/main" val="35761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332656"/>
            <a:ext cx="82809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0"/>
              </a:spcBef>
            </a:pPr>
            <a:r>
              <a:rPr lang="ko-KR" altLang="en-US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교재</a:t>
            </a:r>
            <a:endParaRPr lang="en-US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 marL="0" lvl="1">
              <a:spcBef>
                <a:spcPts val="1200"/>
              </a:spcBef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White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Space Revisited: Creating Value through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Process, Geary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A. Rummler, Alan Ramias and Richard A.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Rummler, Jossey-Bass, 2010</a:t>
            </a:r>
            <a:endParaRPr lang="ko-KR" alt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>
              <a:spcBef>
                <a:spcPts val="2400"/>
              </a:spcBef>
            </a:pPr>
            <a:r>
              <a:rPr lang="ko-KR" altLang="en-US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참고문헌</a:t>
            </a:r>
            <a:endParaRPr lang="ko-KR" altLang="en-US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Improving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Performance: How to Manage the White Space, 3rd ed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., Geary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A. Rummler, Alan P.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Brache, 2012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Rediscovering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Value: Leading the 3-D Enterprise to Sustainable Success,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Geary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A. Rummler, Alan J. Ramias, Cherie L.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Wilkins, 2011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Serious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Performance Consulting: According to Rummler by Geary A. Rummler, ISPI,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2004</a:t>
            </a:r>
          </a:p>
          <a:p>
            <a:pPr lvl="1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비즈니스 프로세스 재설계를 위한 실천적 방법론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실무자가 알아야 할 선진기업들의 일 잘하는 기술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폴 </a:t>
            </a:r>
            <a:r>
              <a:rPr lang="ko-KR" alt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하몬</a:t>
            </a: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저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권윤태 역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길잡이미디어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2007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슬라이드 번호 개체 틀 5"/>
          <p:cNvSpPr txBox="1">
            <a:spLocks/>
          </p:cNvSpPr>
          <p:nvPr/>
        </p:nvSpPr>
        <p:spPr bwMode="auto">
          <a:xfrm>
            <a:off x="8544659" y="6567897"/>
            <a:ext cx="61106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E408FB6-3EC7-4400-90F5-AE54DA58258B}" type="slidenum">
              <a:rPr kumimoji="0" lang="en-US" altLang="ko-KR" sz="1600" b="0">
                <a:latin typeface="맑은 고딕" pitchFamily="50" charset="-127"/>
                <a:ea typeface="맑은 고딕" pitchFamily="50" charset="-127"/>
              </a:rPr>
              <a:pPr algn="r"/>
              <a:t>30</a:t>
            </a:fld>
            <a:endParaRPr kumimoji="0" lang="en-US" altLang="en-US" sz="16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67"/>
          <p:cNvSpPr txBox="1">
            <a:spLocks noChangeArrowheads="1"/>
          </p:cNvSpPr>
          <p:nvPr/>
        </p:nvSpPr>
        <p:spPr bwMode="auto">
          <a:xfrm>
            <a:off x="184639" y="980728"/>
            <a:ext cx="8773258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110000"/>
              </a:lnSpc>
              <a:spcAft>
                <a:spcPct val="30000"/>
              </a:spcAft>
            </a:pP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GDC </a:t>
            </a:r>
            <a:r>
              <a:rPr kumimoji="0" lang="ko-KR" altLang="en-US" sz="1600" dirty="0" smtClean="0">
                <a:latin typeface="맑은 고딕" pitchFamily="50" charset="-127"/>
                <a:ea typeface="맑은 고딕" pitchFamily="50" charset="-127"/>
              </a:rPr>
              <a:t>운영상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600" dirty="0" smtClean="0">
                <a:latin typeface="맑은 고딕" pitchFamily="50" charset="-127"/>
                <a:ea typeface="맑은 고딕" pitchFamily="50" charset="-127"/>
              </a:rPr>
              <a:t>문제점을 도출하고 근본원인을 파악해 단기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600" dirty="0" smtClean="0">
                <a:latin typeface="맑은 고딕" pitchFamily="50" charset="-127"/>
                <a:ea typeface="맑은 고딕" pitchFamily="50" charset="-127"/>
              </a:rPr>
              <a:t>장기 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Action plan</a:t>
            </a:r>
            <a:r>
              <a:rPr kumimoji="0" lang="ko-KR" altLang="en-US" sz="1600" dirty="0" smtClean="0">
                <a:latin typeface="맑은 고딕" pitchFamily="50" charset="-127"/>
                <a:ea typeface="맑은 고딕" pitchFamily="50" charset="-127"/>
              </a:rPr>
              <a:t>을 수립하고자 함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 bwMode="gray">
          <a:xfrm>
            <a:off x="218343" y="1787228"/>
            <a:ext cx="1229457" cy="777676"/>
          </a:xfrm>
          <a:prstGeom prst="downArrow">
            <a:avLst>
              <a:gd name="adj1" fmla="val 100000"/>
              <a:gd name="adj2" fmla="val 0"/>
            </a:avLst>
          </a:prstGeom>
          <a:solidFill>
            <a:srgbClr val="D3E9E5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lvl="1" algn="ctr" eaLnBrk="0" latinLnBrk="0" hangingPunct="0">
              <a:spcBef>
                <a:spcPct val="20000"/>
              </a:spcBef>
              <a:defRPr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Objectives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 bwMode="gray">
          <a:xfrm>
            <a:off x="218343" y="3067807"/>
            <a:ext cx="1229457" cy="2665449"/>
          </a:xfrm>
          <a:prstGeom prst="downArrow">
            <a:avLst>
              <a:gd name="adj1" fmla="val 100000"/>
              <a:gd name="adj2" fmla="val 0"/>
            </a:avLst>
          </a:prstGeom>
          <a:solidFill>
            <a:srgbClr val="D3E9E5"/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marL="0" lvl="1" algn="ctr" eaLnBrk="0" latinLnBrk="0" hangingPunct="0">
              <a:spcBef>
                <a:spcPct val="20000"/>
              </a:spcBef>
              <a:defRPr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Approach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7881" y="1797742"/>
            <a:ext cx="6134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문제점 파악 및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Action plan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수립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Long-term Sustainable GDC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운영방안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GDC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리더급과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Consensus Building 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오각형 15"/>
          <p:cNvSpPr/>
          <p:nvPr/>
        </p:nvSpPr>
        <p:spPr bwMode="gray">
          <a:xfrm>
            <a:off x="2111586" y="4055804"/>
            <a:ext cx="1348173" cy="741348"/>
          </a:xfrm>
          <a:prstGeom prst="homePlate">
            <a:avLst>
              <a:gd name="adj" fmla="val 11909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rtlCol="0" anchor="ctr"/>
          <a:lstStyle/>
          <a:p>
            <a:pPr>
              <a:spcBef>
                <a:spcPct val="0"/>
              </a:spcBef>
            </a:pPr>
            <a:r>
              <a:rPr lang="ko-KR" altLang="en-US" sz="16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문제점 진단 </a:t>
            </a:r>
          </a:p>
        </p:txBody>
      </p:sp>
      <p:sp>
        <p:nvSpPr>
          <p:cNvPr id="17" name="오각형 16"/>
          <p:cNvSpPr/>
          <p:nvPr/>
        </p:nvSpPr>
        <p:spPr bwMode="gray">
          <a:xfrm>
            <a:off x="3459759" y="4055804"/>
            <a:ext cx="1348172" cy="741348"/>
          </a:xfrm>
          <a:prstGeom prst="homePlate">
            <a:avLst>
              <a:gd name="adj" fmla="val 11909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rtlCol="0" anchor="ctr"/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Root Cause </a:t>
            </a:r>
            <a:r>
              <a:rPr lang="ko-KR" altLang="en-US" sz="16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분석 </a:t>
            </a:r>
          </a:p>
        </p:txBody>
      </p:sp>
      <p:sp>
        <p:nvSpPr>
          <p:cNvPr id="18" name="오각형 17"/>
          <p:cNvSpPr/>
          <p:nvPr/>
        </p:nvSpPr>
        <p:spPr bwMode="gray">
          <a:xfrm>
            <a:off x="4807931" y="4055804"/>
            <a:ext cx="1348172" cy="741348"/>
          </a:xfrm>
          <a:prstGeom prst="homePlate">
            <a:avLst>
              <a:gd name="adj" fmla="val 11909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rtlCol="0" anchor="ctr"/>
          <a:lstStyle/>
          <a:p>
            <a:pPr>
              <a:spcBef>
                <a:spcPct val="0"/>
              </a:spcBef>
            </a:pPr>
            <a:r>
              <a:rPr lang="ko-KR" altLang="en-US" sz="16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우선순위</a:t>
            </a:r>
            <a:endParaRPr lang="en-US" altLang="ko-KR" sz="16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>
              <a:spcBef>
                <a:spcPct val="0"/>
              </a:spcBef>
            </a:pPr>
            <a:r>
              <a:rPr lang="ko-KR" altLang="en-US" sz="16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선정 </a:t>
            </a:r>
          </a:p>
        </p:txBody>
      </p:sp>
      <p:sp>
        <p:nvSpPr>
          <p:cNvPr id="19" name="오각형 18"/>
          <p:cNvSpPr/>
          <p:nvPr/>
        </p:nvSpPr>
        <p:spPr bwMode="gray">
          <a:xfrm>
            <a:off x="6156103" y="4055804"/>
            <a:ext cx="1636204" cy="741348"/>
          </a:xfrm>
          <a:prstGeom prst="homePlate">
            <a:avLst>
              <a:gd name="adj" fmla="val 11909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rtlCol="0" anchor="ctr"/>
          <a:lstStyle/>
          <a:p>
            <a:pPr>
              <a:spcBef>
                <a:spcPct val="0"/>
              </a:spcBef>
            </a:pPr>
            <a:r>
              <a:rPr lang="ko-KR" altLang="en-US" sz="16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개선 아이디어 도출 </a:t>
            </a:r>
          </a:p>
        </p:txBody>
      </p:sp>
      <p:sp>
        <p:nvSpPr>
          <p:cNvPr id="20" name="오각형 19"/>
          <p:cNvSpPr/>
          <p:nvPr/>
        </p:nvSpPr>
        <p:spPr bwMode="gray">
          <a:xfrm>
            <a:off x="7792307" y="4055804"/>
            <a:ext cx="956157" cy="741348"/>
          </a:xfrm>
          <a:prstGeom prst="homePlate">
            <a:avLst>
              <a:gd name="adj" fmla="val 11909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rtlCol="0" anchor="ctr"/>
          <a:lstStyle/>
          <a:p>
            <a:pPr>
              <a:spcBef>
                <a:spcPct val="0"/>
              </a:spcBef>
            </a:pPr>
            <a:r>
              <a:rPr lang="en-US" altLang="ko-KR" sz="16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Action Plan</a:t>
            </a:r>
            <a:r>
              <a:rPr lang="ko-KR" altLang="en-US" sz="16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44176" y="4913873"/>
            <a:ext cx="295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6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인터뷰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Pain Points </a:t>
            </a:r>
            <a:r>
              <a:rPr lang="ko-KR" altLang="en-US" sz="16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도출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Trend/ Forecast </a:t>
            </a:r>
            <a:r>
              <a:rPr lang="ko-KR" altLang="en-US" sz="16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자료 </a:t>
            </a:r>
            <a:r>
              <a:rPr lang="en-US" altLang="ko-K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eview</a:t>
            </a:r>
            <a:r>
              <a:rPr lang="ko-KR" altLang="en-US" sz="16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Reality Check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ko-KR" altLang="en-US" sz="16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경쟁사 </a:t>
            </a: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Benchmarking</a:t>
            </a:r>
            <a:endParaRPr lang="ko-KR" altLang="en-US" sz="1600" dirty="0" smtClean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28" name="이등변 삼각형 27"/>
          <p:cNvSpPr/>
          <p:nvPr/>
        </p:nvSpPr>
        <p:spPr>
          <a:xfrm flipV="1">
            <a:off x="2077881" y="3573871"/>
            <a:ext cx="4503167" cy="300049"/>
          </a:xfrm>
          <a:prstGeom prst="triangle">
            <a:avLst>
              <a:gd name="adj" fmla="val 50901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0" lang="ko-KR" altLang="en-US" sz="1600" b="0" dirty="0" smtClean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077881" y="3026179"/>
            <a:ext cx="6466778" cy="438156"/>
            <a:chOff x="2214525" y="3100383"/>
            <a:chExt cx="2665448" cy="438156"/>
          </a:xfrm>
        </p:grpSpPr>
        <p:sp>
          <p:nvSpPr>
            <p:cNvPr id="21" name="직사각형 20"/>
            <p:cNvSpPr/>
            <p:nvPr/>
          </p:nvSpPr>
          <p:spPr bwMode="gray">
            <a:xfrm>
              <a:off x="2360578" y="3136896"/>
              <a:ext cx="423523" cy="36513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>
                <a:spcBef>
                  <a:spcPct val="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Verdana" pitchFamily="34" charset="0"/>
                  <a:ea typeface="맑은 고딕" pitchFamily="50" charset="-127"/>
                  <a:cs typeface="Verdana" pitchFamily="34" charset="0"/>
                </a:rPr>
                <a:t>Supply</a:t>
              </a:r>
              <a:r>
                <a:rPr lang="ko-KR" altLang="en-US" sz="1600" b="1" dirty="0">
                  <a:solidFill>
                    <a:srgbClr val="0000CC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 </a:t>
              </a:r>
            </a:p>
          </p:txBody>
        </p:sp>
        <p:sp>
          <p:nvSpPr>
            <p:cNvPr id="23" name="직사각형 22"/>
            <p:cNvSpPr/>
            <p:nvPr/>
          </p:nvSpPr>
          <p:spPr bwMode="gray">
            <a:xfrm>
              <a:off x="3034780" y="3136896"/>
              <a:ext cx="1035841" cy="36513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>
                <a:spcBef>
                  <a:spcPct val="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Verdana" pitchFamily="34" charset="0"/>
                  <a:ea typeface="맑은 고딕" pitchFamily="50" charset="-127"/>
                  <a:cs typeface="Verdana" pitchFamily="34" charset="0"/>
                </a:rPr>
                <a:t>Develop &amp; Retention</a:t>
              </a:r>
              <a:r>
                <a:rPr lang="ko-KR" altLang="en-US" sz="1600" b="1" dirty="0">
                  <a:solidFill>
                    <a:srgbClr val="0000FF"/>
                  </a:solidFill>
                  <a:latin typeface="Verdana" pitchFamily="34" charset="0"/>
                  <a:ea typeface="맑은 고딕" pitchFamily="50" charset="-127"/>
                  <a:cs typeface="Verdana" pitchFamily="34" charset="0"/>
                </a:rPr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 bwMode="gray">
            <a:xfrm>
              <a:off x="4224537" y="3136896"/>
              <a:ext cx="620720" cy="36513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>
                <a:spcBef>
                  <a:spcPct val="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Verdana" pitchFamily="34" charset="0"/>
                  <a:ea typeface="맑은 고딕" pitchFamily="50" charset="-127"/>
                  <a:cs typeface="Verdana" pitchFamily="34" charset="0"/>
                </a:rPr>
                <a:t>Demand</a:t>
              </a:r>
              <a:r>
                <a:rPr lang="ko-KR" altLang="en-US" sz="1600" b="1" dirty="0">
                  <a:solidFill>
                    <a:srgbClr val="0000FF"/>
                  </a:solidFill>
                  <a:latin typeface="Verdana" pitchFamily="34" charset="0"/>
                  <a:ea typeface="맑은 고딕" pitchFamily="50" charset="-127"/>
                  <a:cs typeface="Verdana" pitchFamily="34" charset="0"/>
                </a:rPr>
                <a:t> </a:t>
              </a:r>
            </a:p>
          </p:txBody>
        </p:sp>
        <p:sp>
          <p:nvSpPr>
            <p:cNvPr id="25" name="직사각형 24"/>
            <p:cNvSpPr/>
            <p:nvPr/>
          </p:nvSpPr>
          <p:spPr bwMode="gray">
            <a:xfrm>
              <a:off x="2214525" y="3100383"/>
              <a:ext cx="2665448" cy="438156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rtlCol="0" anchor="ctr"/>
            <a:lstStyle/>
            <a:p>
              <a:pPr marL="0" algn="ctr" eaLnBrk="0" latinLnBrk="0" hangingPunct="0">
                <a:spcBef>
                  <a:spcPct val="20000"/>
                </a:spcBef>
              </a:pPr>
              <a:r>
                <a:rPr lang="ko-KR" altLang="en-US" sz="1600" dirty="0" smtClean="0">
                  <a:solidFill>
                    <a:srgbClr val="0000CC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cxnSp>
          <p:nvCxnSpPr>
            <p:cNvPr id="30" name="직선 화살표 연결선 29"/>
            <p:cNvCxnSpPr>
              <a:stCxn id="21" idx="3"/>
              <a:endCxn id="23" idx="1"/>
            </p:cNvCxnSpPr>
            <p:nvPr/>
          </p:nvCxnSpPr>
          <p:spPr>
            <a:xfrm>
              <a:off x="2784101" y="3319461"/>
              <a:ext cx="2506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3" idx="3"/>
              <a:endCxn id="24" idx="1"/>
            </p:cNvCxnSpPr>
            <p:nvPr/>
          </p:nvCxnSpPr>
          <p:spPr>
            <a:xfrm>
              <a:off x="4070621" y="3319461"/>
              <a:ext cx="1539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제목 1"/>
          <p:cNvSpPr txBox="1">
            <a:spLocks/>
          </p:cNvSpPr>
          <p:nvPr/>
        </p:nvSpPr>
        <p:spPr bwMode="auto">
          <a:xfrm>
            <a:off x="184639" y="287650"/>
            <a:ext cx="8789377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defRPr sz="2500" b="1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defRPr>
            </a:lvl1pPr>
          </a:lstStyle>
          <a:p>
            <a:r>
              <a:rPr lang="en-US" altLang="ko-KR" dirty="0" smtClean="0"/>
              <a:t>TOC Approach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9632" y="219034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강의 수강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30</a:t>
            </a:r>
            <a:endParaRPr lang="ko-KR" alt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>
              <a:spcBef>
                <a:spcPts val="1200"/>
              </a:spcBef>
            </a:pP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리포트 제출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ko-KR" alt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>
              <a:spcBef>
                <a:spcPts val="1200"/>
              </a:spcBef>
            </a:pP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프로세스 </a:t>
            </a:r>
            <a:r>
              <a:rPr lang="ko-KR" alt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매핑</a:t>
            </a: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실습 프로젝트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ko-KR" alt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ko-KR" alt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>
              <a:spcBef>
                <a:spcPts val="1200"/>
              </a:spcBef>
            </a:pP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중간 시험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endParaRPr lang="ko-KR" alt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1">
              <a:spcBef>
                <a:spcPts val="1200"/>
              </a:spcBef>
            </a:pPr>
            <a:r>
              <a:rPr lang="ko-KR" alt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기말 시험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endParaRPr lang="ko-KR" alt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88447" y="1383159"/>
            <a:ext cx="1627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2400"/>
              </a:spcBef>
            </a:pPr>
            <a:r>
              <a:rPr lang="ko-KR" altLang="en-US" sz="24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성적 평가 </a:t>
            </a:r>
            <a:endParaRPr lang="ko-KR" altLang="en-US" sz="24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72506" y="620688"/>
            <a:ext cx="1521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2400"/>
              </a:spcBef>
            </a:pPr>
            <a:r>
              <a:rPr lang="ko-KR" altLang="en-US" sz="24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강의 일정</a:t>
            </a:r>
            <a:endParaRPr lang="ko-KR" altLang="en-US" sz="24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15562"/>
              </p:ext>
            </p:extLst>
          </p:nvPr>
        </p:nvGraphicFramePr>
        <p:xfrm>
          <a:off x="899592" y="1407393"/>
          <a:ext cx="7776864" cy="385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528392"/>
                <a:gridCol w="2808312"/>
              </a:tblGrid>
              <a:tr h="401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주차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내 용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과제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1(9/4)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Overview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2(9/11)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시스템 개념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3(9/18)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추석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4(9/25)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Ch.</a:t>
                      </a:r>
                      <a:r>
                        <a:rPr lang="en-US" altLang="ko-KR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1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프로세스 역사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Ch. 2 </a:t>
                      </a: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프로세스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5(10/2)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Ch.</a:t>
                      </a:r>
                      <a:r>
                        <a:rPr lang="en-US" altLang="ko-KR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3 </a:t>
                      </a: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가치창출 </a:t>
                      </a: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Hierarchy - 1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6(10/9)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한글날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7(10/16)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Ch.</a:t>
                      </a:r>
                      <a:r>
                        <a:rPr lang="en-US" altLang="ko-KR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3 </a:t>
                      </a: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가치창출 </a:t>
                      </a: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Hierarchy - 2</a:t>
                      </a:r>
                      <a:endParaRPr lang="en-US" altLang="ko-KR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8(10/23)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중간 시험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4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548680"/>
            <a:ext cx="1122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Bef>
                <a:spcPts val="2400"/>
              </a:spcBef>
            </a:pPr>
            <a:r>
              <a:rPr lang="ko-KR" altLang="en-US" sz="24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계속</a:t>
            </a:r>
            <a:r>
              <a:rPr lang="en-US" altLang="ko-KR" sz="24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…</a:t>
            </a:r>
            <a:endParaRPr lang="ko-KR" altLang="en-US" sz="24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33290"/>
              </p:ext>
            </p:extLst>
          </p:nvPr>
        </p:nvGraphicFramePr>
        <p:xfrm>
          <a:off x="899592" y="1263377"/>
          <a:ext cx="7560840" cy="432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456384"/>
                <a:gridCol w="2736304"/>
              </a:tblGrid>
              <a:tr h="401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주차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내 용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과제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cs typeface="Verdana" pitchFamily="34" charset="0"/>
                        </a:rPr>
                        <a:t> 9(10/30)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Ch. 4 </a:t>
                      </a: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가치창출 </a:t>
                      </a: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Architecture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10(11/6)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Ch.</a:t>
                      </a:r>
                      <a:r>
                        <a:rPr lang="en-US" altLang="ko-KR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5 </a:t>
                      </a: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프로세스 관리</a:t>
                      </a:r>
                      <a:endParaRPr lang="en-US" altLang="ko-KR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11(11/13)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Ch. 6 </a:t>
                      </a: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프로세스 </a:t>
                      </a:r>
                      <a:r>
                        <a:rPr lang="en-US" altLang="ko-KR" dirty="0" smtClean="0">
                          <a:latin typeface="Verdana" pitchFamily="34" charset="0"/>
                          <a:cs typeface="Verdana" pitchFamily="34" charset="0"/>
                        </a:rPr>
                        <a:t>Framework, </a:t>
                      </a:r>
                      <a:r>
                        <a:rPr lang="en-US" altLang="ko-KR" dirty="0" smtClean="0">
                          <a:latin typeface="Verdana" pitchFamily="34" charset="0"/>
                          <a:cs typeface="Verdana" pitchFamily="34" charset="0"/>
                        </a:rPr>
                        <a:t>Methodology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실습 프로젝트 </a:t>
                      </a:r>
                      <a:r>
                        <a:rPr lang="en-US" altLang="ko-KR" dirty="0" smtClean="0">
                          <a:latin typeface="Verdana" pitchFamily="34" charset="0"/>
                          <a:cs typeface="Verdana" pitchFamily="34" charset="0"/>
                        </a:rPr>
                        <a:t>Out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12(11/20)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Ch.</a:t>
                      </a:r>
                      <a:r>
                        <a:rPr lang="en-US" altLang="ko-KR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11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프로세스와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시스템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dk1"/>
                        </a:solidFill>
                        <a:latin typeface="Verdana" pitchFamily="34" charset="0"/>
                        <a:ea typeface="+mn-ea"/>
                        <a:cs typeface="Verdana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 -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ERP, CRM, SCM,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+mn-ea"/>
                          <a:cs typeface="Verdana" pitchFamily="34" charset="0"/>
                        </a:rPr>
                        <a:t>물류 등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13(11/27)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Verdana" pitchFamily="34" charset="0"/>
                          <a:cs typeface="Verdana" pitchFamily="34" charset="0"/>
                        </a:rPr>
                        <a:t>Value Proposition Practice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14(12/4)</a:t>
                      </a:r>
                      <a:endParaRPr lang="ko-KR" altLang="en-US" dirty="0" smtClean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실습 프로젝트 조별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15(12/11)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프로세스와 경영의 현실적 문제</a:t>
                      </a:r>
                      <a:endParaRPr lang="en-US" altLang="ko-KR" dirty="0" smtClean="0">
                        <a:latin typeface="Verdana" pitchFamily="34" charset="0"/>
                        <a:cs typeface="Verdana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강의 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4014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16(12/18)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Verdana" pitchFamily="34" charset="0"/>
                          <a:cs typeface="Verdana" pitchFamily="34" charset="0"/>
                        </a:rPr>
                        <a:t>기말 시험</a:t>
                      </a:r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이영래\Personal\Family Pictures\JY\사진 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780890" cy="507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53159" y="404664"/>
            <a:ext cx="31277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2</a:t>
            </a:r>
            <a:r>
              <a:rPr lang="ko-KR" altLang="en-US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남</a:t>
            </a:r>
            <a:r>
              <a:rPr lang="en-US" altLang="ko-KR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(1987, 1992)</a:t>
            </a:r>
            <a:endParaRPr lang="ko-KR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20688"/>
            <a:ext cx="842493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ko-KR" sz="2500" b="1" dirty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섬 그리고 고독</a:t>
            </a:r>
          </a:p>
          <a:p>
            <a:pPr>
              <a:spcBef>
                <a:spcPts val="1200"/>
              </a:spcBef>
            </a:pPr>
            <a:r>
              <a:rPr lang="ko-KR" altLang="ko-KR" sz="2000" b="1" dirty="0"/>
              <a:t>이생진</a:t>
            </a:r>
          </a:p>
          <a:p>
            <a:pPr>
              <a:spcBef>
                <a:spcPts val="3600"/>
              </a:spcBef>
            </a:pPr>
            <a:r>
              <a:rPr lang="ko-KR" altLang="ko-KR" sz="2000" dirty="0"/>
              <a:t>어디 가느냐고 묻는 사람이 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/>
              <a:t>섬에 간다고 하면 왜 가느냐고 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/>
              <a:t>고독해서 간다고 하면 섬은 더 고독할 텐데 한다</a:t>
            </a:r>
            <a:r>
              <a:rPr lang="en-US" altLang="ko-KR" sz="2000" dirty="0" smtClean="0"/>
              <a:t>.</a:t>
            </a:r>
          </a:p>
          <a:p>
            <a:pPr>
              <a:spcBef>
                <a:spcPts val="600"/>
              </a:spcBef>
            </a:pPr>
            <a:endParaRPr lang="ko-KR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/>
              <a:t>옳은 말이다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/>
              <a:t>섬에 가면 더 고독하다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/>
              <a:t>그러나 그 고독이 내게 힘이 된다는 말은 아무에게도 하지 않았다</a:t>
            </a:r>
            <a:r>
              <a:rPr lang="en-US" altLang="ko-KR" sz="2000" dirty="0" smtClean="0"/>
              <a:t>.</a:t>
            </a:r>
          </a:p>
          <a:p>
            <a:pPr>
              <a:spcBef>
                <a:spcPts val="600"/>
              </a:spcBef>
            </a:pPr>
            <a:endParaRPr lang="en-US" altLang="ko-KR" sz="2000" dirty="0" smtClean="0"/>
          </a:p>
          <a:p>
            <a:pPr>
              <a:spcBef>
                <a:spcPts val="600"/>
              </a:spcBef>
            </a:pPr>
            <a:r>
              <a:rPr lang="ko-KR" altLang="ko-KR" sz="2000" dirty="0" smtClean="0"/>
              <a:t>고독은 </a:t>
            </a:r>
            <a:r>
              <a:rPr lang="ko-KR" altLang="ko-KR" sz="2000" dirty="0"/>
              <a:t>힘만 줄 뿐 아니라 나를 슬프게도 </a:t>
            </a:r>
            <a:r>
              <a:rPr lang="ko-KR" altLang="ko-KR" sz="2000" dirty="0" smtClean="0"/>
              <a:t>하고</a:t>
            </a:r>
            <a:endParaRPr lang="en-US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 smtClean="0"/>
              <a:t>나를 </a:t>
            </a:r>
            <a:r>
              <a:rPr lang="ko-KR" altLang="ko-KR" sz="2000" dirty="0"/>
              <a:t>가난하게도 하고 나를 어둡게도 한다</a:t>
            </a:r>
            <a:r>
              <a:rPr lang="en-US" altLang="ko-KR" sz="2000" dirty="0" smtClean="0"/>
              <a:t>.</a:t>
            </a:r>
            <a:endParaRPr lang="ko-KR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654636"/>
            <a:ext cx="8064896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ko-KR" sz="2000" dirty="0"/>
              <a:t>어떤 사람은 고독해서 술을 마시고</a:t>
            </a:r>
          </a:p>
          <a:p>
            <a:pPr>
              <a:spcBef>
                <a:spcPts val="600"/>
              </a:spcBef>
            </a:pPr>
            <a:r>
              <a:rPr lang="ko-KR" altLang="ko-KR" sz="2000" dirty="0"/>
              <a:t>어떤 사람은 고독해서 수화기를 든다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/>
              <a:t>모두 자기 고독을 해결하기 위해 나름대로의 지혜를 짜낸다</a:t>
            </a:r>
            <a:r>
              <a:rPr lang="en-US" altLang="ko-KR" sz="2000" dirty="0" smtClean="0"/>
              <a:t>.</a:t>
            </a:r>
          </a:p>
          <a:p>
            <a:pPr>
              <a:spcBef>
                <a:spcPts val="600"/>
              </a:spcBef>
            </a:pPr>
            <a:endParaRPr lang="ko-KR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/>
              <a:t>하지만 고독은 자유로워야 한다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/>
              <a:t>훨훨 날 수 있는 날개를 가져야 하고</a:t>
            </a:r>
          </a:p>
          <a:p>
            <a:pPr>
              <a:spcBef>
                <a:spcPts val="600"/>
              </a:spcBef>
            </a:pPr>
            <a:r>
              <a:rPr lang="ko-KR" altLang="ko-KR" sz="2000" b="1" dirty="0">
                <a:solidFill>
                  <a:srgbClr val="0000CC"/>
                </a:solidFill>
              </a:rPr>
              <a:t>지도처럼 방향이 명확해야 한다</a:t>
            </a:r>
            <a:r>
              <a:rPr lang="en-US" altLang="ko-KR" sz="2000" b="1" dirty="0" smtClean="0">
                <a:solidFill>
                  <a:srgbClr val="0000CC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ko-KR" altLang="ko-KR" sz="2000" dirty="0"/>
          </a:p>
          <a:p>
            <a:pPr>
              <a:spcBef>
                <a:spcPts val="600"/>
              </a:spcBef>
            </a:pPr>
            <a:r>
              <a:rPr lang="ko-KR" altLang="ko-KR" sz="2000" dirty="0"/>
              <a:t>마음대로 만든 공간을 마음대로 누웠다가</a:t>
            </a:r>
          </a:p>
          <a:p>
            <a:pPr>
              <a:spcBef>
                <a:spcPts val="600"/>
              </a:spcBef>
            </a:pPr>
            <a:r>
              <a:rPr lang="ko-KR" altLang="ko-KR" sz="2000" dirty="0"/>
              <a:t>마음대로 일어설 수 있어야 한다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  <p:sp>
        <p:nvSpPr>
          <p:cNvPr id="3" name="직사각형 2"/>
          <p:cNvSpPr/>
          <p:nvPr/>
        </p:nvSpPr>
        <p:spPr>
          <a:xfrm>
            <a:off x="805993" y="940658"/>
            <a:ext cx="117211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계속</a:t>
            </a:r>
            <a:r>
              <a:rPr lang="en-US" altLang="ko-KR" sz="2500" b="1" dirty="0" smtClean="0">
                <a:solidFill>
                  <a:srgbClr val="0000FF"/>
                </a:solidFill>
                <a:latin typeface="Verdana" pitchFamily="34" charset="0"/>
                <a:ea typeface="맑은 고딕" pitchFamily="50" charset="-127"/>
                <a:cs typeface="Verdana" pitchFamily="34" charset="0"/>
              </a:rPr>
              <a:t>…</a:t>
            </a:r>
            <a:endParaRPr lang="ko-KR" altLang="ko-KR" sz="2500" b="1" dirty="0">
              <a:solidFill>
                <a:srgbClr val="0000FF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3ABD-F9A2-43C8-A0B0-EF0357862A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1176</Words>
  <Application>Microsoft Office PowerPoint</Application>
  <PresentationFormat>화면 슬라이드 쇼(4:3)</PresentationFormat>
  <Paragraphs>324</Paragraphs>
  <Slides>30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프로세스 분석 및 설계 T02208(2)</vt:lpstr>
      <vt:lpstr>Agenda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내가 걸어온 길</vt:lpstr>
      <vt:lpstr>산업현장 혁신활동</vt:lpstr>
      <vt:lpstr>주요 혁신성과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SKCC_USER</dc:creator>
  <cp:lastModifiedBy>SKCC_USER</cp:lastModifiedBy>
  <cp:revision>147</cp:revision>
  <dcterms:created xsi:type="dcterms:W3CDTF">2013-08-14T18:50:37Z</dcterms:created>
  <dcterms:modified xsi:type="dcterms:W3CDTF">2013-09-03T01:14:34Z</dcterms:modified>
</cp:coreProperties>
</file>