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1" r:id="rId27"/>
    <p:sldId id="282" r:id="rId28"/>
    <p:sldId id="285" r:id="rId29"/>
    <p:sldId id="283" r:id="rId30"/>
    <p:sldId id="286" r:id="rId31"/>
    <p:sldId id="284" r:id="rId32"/>
    <p:sldId id="287" r:id="rId33"/>
    <p:sldId id="289" r:id="rId34"/>
    <p:sldId id="290" r:id="rId35"/>
    <p:sldId id="29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276" y="-4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5B10F4-71F3-4C5A-B0B7-1AAFD7DED7DF}"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DEF98-89C4-486B-952B-26E63B6E6A6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5B10F4-71F3-4C5A-B0B7-1AAFD7DED7DF}"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DEF98-89C4-486B-952B-26E63B6E6A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5B10F4-71F3-4C5A-B0B7-1AAFD7DED7DF}"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DEF98-89C4-486B-952B-26E63B6E6A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5B10F4-71F3-4C5A-B0B7-1AAFD7DED7DF}"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DEF98-89C4-486B-952B-26E63B6E6A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5B10F4-71F3-4C5A-B0B7-1AAFD7DED7DF}"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DEF98-89C4-486B-952B-26E63B6E6A6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5B10F4-71F3-4C5A-B0B7-1AAFD7DED7DF}" type="datetimeFigureOut">
              <a:rPr lang="en-US" smtClean="0"/>
              <a:pPr/>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DEF98-89C4-486B-952B-26E63B6E6A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5B10F4-71F3-4C5A-B0B7-1AAFD7DED7DF}" type="datetimeFigureOut">
              <a:rPr lang="en-US" smtClean="0"/>
              <a:pPr/>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ADEF98-89C4-486B-952B-26E63B6E6A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5B10F4-71F3-4C5A-B0B7-1AAFD7DED7DF}" type="datetimeFigureOut">
              <a:rPr lang="en-US" smtClean="0"/>
              <a:pPr/>
              <a:t>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ADEF98-89C4-486B-952B-26E63B6E6A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5B10F4-71F3-4C5A-B0B7-1AAFD7DED7DF}" type="datetimeFigureOut">
              <a:rPr lang="en-US" smtClean="0"/>
              <a:pPr/>
              <a:t>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ADEF98-89C4-486B-952B-26E63B6E6A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5B10F4-71F3-4C5A-B0B7-1AAFD7DED7DF}" type="datetimeFigureOut">
              <a:rPr lang="en-US" smtClean="0"/>
              <a:pPr/>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DEF98-89C4-486B-952B-26E63B6E6A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5B10F4-71F3-4C5A-B0B7-1AAFD7DED7DF}" type="datetimeFigureOut">
              <a:rPr lang="en-US" smtClean="0"/>
              <a:pPr/>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DEF98-89C4-486B-952B-26E63B6E6A6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B10F4-71F3-4C5A-B0B7-1AAFD7DED7DF}" type="datetimeFigureOut">
              <a:rPr lang="en-US" smtClean="0"/>
              <a:pPr/>
              <a:t>1/21/2021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ADEF98-89C4-486B-952B-26E63B6E6A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a-DK" dirty="0" smtClean="0"/>
              <a:t>Algorithms</a:t>
            </a:r>
            <a:endParaRPr lang="en-US" dirty="0"/>
          </a:p>
        </p:txBody>
      </p:sp>
      <p:sp>
        <p:nvSpPr>
          <p:cNvPr id="3" name="Subtitle 2"/>
          <p:cNvSpPr>
            <a:spLocks noGrp="1"/>
          </p:cNvSpPr>
          <p:nvPr>
            <p:ph type="subTitle" idx="1"/>
          </p:nvPr>
        </p:nvSpPr>
        <p:spPr/>
        <p:txBody>
          <a:bodyPr/>
          <a:lstStyle/>
          <a:p>
            <a:r>
              <a:rPr lang="da-DK" dirty="0" smtClean="0"/>
              <a:t>By</a:t>
            </a:r>
          </a:p>
          <a:p>
            <a:r>
              <a:rPr lang="da-DK" dirty="0" smtClean="0"/>
              <a:t>Dr Abanti, C.M PhD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Consecutive integer checking algorithm</a:t>
            </a:r>
            <a:endParaRPr lang="en-US" dirty="0"/>
          </a:p>
        </p:txBody>
      </p:sp>
      <p:sp>
        <p:nvSpPr>
          <p:cNvPr id="3" name="Content Placeholder 2"/>
          <p:cNvSpPr>
            <a:spLocks noGrp="1"/>
          </p:cNvSpPr>
          <p:nvPr>
            <p:ph idx="1"/>
          </p:nvPr>
        </p:nvSpPr>
        <p:spPr/>
        <p:txBody>
          <a:bodyPr/>
          <a:lstStyle/>
          <a:p>
            <a:r>
              <a:rPr lang="en-US" dirty="0" smtClean="0"/>
              <a:t>This is </a:t>
            </a:r>
            <a:r>
              <a:rPr lang="en-US" dirty="0"/>
              <a:t>simply based on the definition of the greatest common divisor </a:t>
            </a:r>
            <a:r>
              <a:rPr lang="en-US" dirty="0" smtClean="0"/>
              <a:t>of </a:t>
            </a:r>
            <a:r>
              <a:rPr lang="en-US" i="1" dirty="0" smtClean="0"/>
              <a:t>m </a:t>
            </a:r>
            <a:r>
              <a:rPr lang="en-US" i="1" dirty="0"/>
              <a:t>and n as the largest integer that divides both numbers evenly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Consecutive integer checking algorithm 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7030A0"/>
                </a:solidFill>
              </a:rPr>
              <a:t>Such a </a:t>
            </a:r>
            <a:r>
              <a:rPr lang="en-US" dirty="0">
                <a:solidFill>
                  <a:srgbClr val="7030A0"/>
                </a:solidFill>
              </a:rPr>
              <a:t>common divisor cannot be greater than the smaller of these numbers, which </a:t>
            </a:r>
            <a:r>
              <a:rPr lang="en-US" dirty="0" smtClean="0">
                <a:solidFill>
                  <a:srgbClr val="7030A0"/>
                </a:solidFill>
              </a:rPr>
              <a:t>we will </a:t>
            </a:r>
            <a:r>
              <a:rPr lang="en-US" dirty="0">
                <a:solidFill>
                  <a:srgbClr val="7030A0"/>
                </a:solidFill>
              </a:rPr>
              <a:t>denote by </a:t>
            </a:r>
            <a:r>
              <a:rPr lang="en-US" i="1" dirty="0">
                <a:solidFill>
                  <a:srgbClr val="7030A0"/>
                </a:solidFill>
              </a:rPr>
              <a:t>t = min{m, n}. </a:t>
            </a:r>
            <a:endParaRPr lang="en-US" i="1" dirty="0" smtClean="0">
              <a:solidFill>
                <a:srgbClr val="7030A0"/>
              </a:solidFill>
            </a:endParaRPr>
          </a:p>
          <a:p>
            <a:r>
              <a:rPr lang="en-US" i="1" dirty="0" smtClean="0"/>
              <a:t>So </a:t>
            </a:r>
            <a:r>
              <a:rPr lang="en-US" i="1" dirty="0"/>
              <a:t>we can start by checking whether t divides </a:t>
            </a:r>
            <a:r>
              <a:rPr lang="en-US" i="1" dirty="0" smtClean="0"/>
              <a:t>both m </a:t>
            </a:r>
            <a:r>
              <a:rPr lang="en-US" i="1" dirty="0"/>
              <a:t>and n: if it does, t is the answer; if it does not, we simply decrease t by 1 </a:t>
            </a:r>
            <a:r>
              <a:rPr lang="en-US" i="1" dirty="0" smtClean="0"/>
              <a:t>and </a:t>
            </a:r>
            <a:r>
              <a:rPr lang="en-US" dirty="0" smtClean="0"/>
              <a:t>try </a:t>
            </a:r>
            <a:r>
              <a:rPr lang="en-US" dirty="0"/>
              <a:t>again. </a:t>
            </a:r>
            <a:endParaRPr lang="en-US" dirty="0" smtClean="0"/>
          </a:p>
          <a:p>
            <a:r>
              <a:rPr lang="en-US" dirty="0" smtClean="0"/>
              <a:t>(</a:t>
            </a:r>
            <a:r>
              <a:rPr lang="en-US" dirty="0"/>
              <a:t>How do we know that the process will eventually stop?) </a:t>
            </a:r>
            <a:endParaRPr lang="en-US" dirty="0" smtClean="0"/>
          </a:p>
          <a:p>
            <a:r>
              <a:rPr lang="en-US" dirty="0" smtClean="0">
                <a:solidFill>
                  <a:srgbClr val="002060"/>
                </a:solidFill>
              </a:rPr>
              <a:t>For example, for </a:t>
            </a:r>
            <a:r>
              <a:rPr lang="en-US" dirty="0">
                <a:solidFill>
                  <a:srgbClr val="002060"/>
                </a:solidFill>
              </a:rPr>
              <a:t>numbers 60 and 24, the algorithm will try first 24, then 23, and so on, until </a:t>
            </a:r>
            <a:r>
              <a:rPr lang="en-US" dirty="0" smtClean="0">
                <a:solidFill>
                  <a:srgbClr val="002060"/>
                </a:solidFill>
              </a:rPr>
              <a:t>it reaches </a:t>
            </a:r>
            <a:r>
              <a:rPr lang="en-US" dirty="0">
                <a:solidFill>
                  <a:srgbClr val="002060"/>
                </a:solidFill>
              </a:rPr>
              <a:t>12, where it stops.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Consecutive integer checking algorithm cont…</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533400" y="1600200"/>
            <a:ext cx="8229600" cy="46482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rtl="0">
              <a:spcBef>
                <a:spcPct val="0"/>
              </a:spcBef>
            </a:pPr>
            <a:r>
              <a:rPr lang="en-US" sz="3200" b="1" dirty="0" smtClean="0">
                <a:solidFill>
                  <a:srgbClr val="002060"/>
                </a:solidFill>
              </a:rPr>
              <a:t>Middle-school procedure</a:t>
            </a:r>
            <a:endParaRPr lang="en-US" sz="3200" dirty="0"/>
          </a:p>
        </p:txBody>
      </p:sp>
      <p:pic>
        <p:nvPicPr>
          <p:cNvPr id="6146" name="Picture 2"/>
          <p:cNvPicPr>
            <a:picLocks noGrp="1" noChangeAspect="1" noChangeArrowheads="1"/>
          </p:cNvPicPr>
          <p:nvPr>
            <p:ph idx="1"/>
          </p:nvPr>
        </p:nvPicPr>
        <p:blipFill>
          <a:blip r:embed="rId2"/>
          <a:srcRect/>
          <a:stretch>
            <a:fillRect/>
          </a:stretch>
        </p:blipFill>
        <p:spPr bwMode="auto">
          <a:xfrm>
            <a:off x="457200" y="1600200"/>
            <a:ext cx="8229600" cy="41910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Middle-school procedure cont…</a:t>
            </a:r>
            <a:endParaRPr lang="en-US" dirty="0"/>
          </a:p>
        </p:txBody>
      </p:sp>
      <p:sp>
        <p:nvSpPr>
          <p:cNvPr id="3" name="Content Placeholder 2"/>
          <p:cNvSpPr>
            <a:spLocks noGrp="1"/>
          </p:cNvSpPr>
          <p:nvPr>
            <p:ph idx="1"/>
          </p:nvPr>
        </p:nvSpPr>
        <p:spPr/>
        <p:txBody>
          <a:bodyPr>
            <a:normAutofit/>
          </a:bodyPr>
          <a:lstStyle/>
          <a:p>
            <a:r>
              <a:rPr lang="en-US" dirty="0" smtClean="0"/>
              <a:t>Note </a:t>
            </a:r>
            <a:r>
              <a:rPr lang="en-US" dirty="0"/>
              <a:t>that the </a:t>
            </a:r>
            <a:r>
              <a:rPr lang="en-US" dirty="0" smtClean="0"/>
              <a:t>middle-school procedure </a:t>
            </a:r>
            <a:r>
              <a:rPr lang="en-US" dirty="0"/>
              <a:t>is </a:t>
            </a:r>
            <a:endParaRPr lang="en-US" dirty="0" smtClean="0"/>
          </a:p>
          <a:p>
            <a:pPr lvl="1"/>
            <a:r>
              <a:rPr lang="en-US" dirty="0" smtClean="0">
                <a:solidFill>
                  <a:srgbClr val="7030A0"/>
                </a:solidFill>
              </a:rPr>
              <a:t>much </a:t>
            </a:r>
            <a:r>
              <a:rPr lang="en-US" dirty="0">
                <a:solidFill>
                  <a:srgbClr val="7030A0"/>
                </a:solidFill>
              </a:rPr>
              <a:t>more complex </a:t>
            </a:r>
            <a:r>
              <a:rPr lang="en-US" dirty="0" smtClean="0">
                <a:solidFill>
                  <a:srgbClr val="7030A0"/>
                </a:solidFill>
              </a:rPr>
              <a:t>than </a:t>
            </a:r>
            <a:r>
              <a:rPr lang="en-US" dirty="0" smtClean="0">
                <a:solidFill>
                  <a:srgbClr val="7030A0"/>
                </a:solidFill>
              </a:rPr>
              <a:t>Euclid’s algorithm</a:t>
            </a:r>
            <a:r>
              <a:rPr lang="en-US" dirty="0">
                <a:solidFill>
                  <a:srgbClr val="7030A0"/>
                </a:solidFill>
              </a:rPr>
              <a:t>. </a:t>
            </a:r>
            <a:endParaRPr lang="en-US" dirty="0" smtClean="0">
              <a:solidFill>
                <a:srgbClr val="7030A0"/>
              </a:solidFill>
            </a:endParaRPr>
          </a:p>
          <a:p>
            <a:pPr lvl="1"/>
            <a:r>
              <a:rPr lang="en-US" dirty="0" smtClean="0">
                <a:solidFill>
                  <a:srgbClr val="7030A0"/>
                </a:solidFill>
              </a:rPr>
              <a:t>Much slower </a:t>
            </a:r>
            <a:r>
              <a:rPr lang="en-US" dirty="0" smtClean="0">
                <a:solidFill>
                  <a:srgbClr val="7030A0"/>
                </a:solidFill>
              </a:rPr>
              <a:t>than Euclid’s algorithm</a:t>
            </a:r>
            <a:r>
              <a:rPr lang="en-US" smtClean="0">
                <a:solidFill>
                  <a:srgbClr val="7030A0"/>
                </a:solidFill>
              </a:rPr>
              <a:t>. </a:t>
            </a:r>
            <a:endParaRPr lang="en-US" dirty="0" smtClean="0">
              <a:solidFill>
                <a:srgbClr val="7030A0"/>
              </a:solidFill>
            </a:endParaRPr>
          </a:p>
          <a:p>
            <a:pPr lvl="1"/>
            <a:r>
              <a:rPr lang="en-US" dirty="0" smtClean="0">
                <a:solidFill>
                  <a:srgbClr val="7030A0"/>
                </a:solidFill>
              </a:rPr>
              <a:t>inferior </a:t>
            </a:r>
            <a:r>
              <a:rPr lang="en-US" dirty="0">
                <a:solidFill>
                  <a:srgbClr val="7030A0"/>
                </a:solidFill>
              </a:rPr>
              <a:t>efficiency, </a:t>
            </a:r>
            <a:endParaRPr lang="en-US" dirty="0" smtClean="0">
              <a:solidFill>
                <a:srgbClr val="7030A0"/>
              </a:solidFill>
            </a:endParaRPr>
          </a:p>
          <a:p>
            <a:pPr lvl="1"/>
            <a:r>
              <a:rPr lang="en-US" dirty="0" smtClean="0">
                <a:solidFill>
                  <a:srgbClr val="7030A0"/>
                </a:solidFill>
              </a:rPr>
              <a:t>does </a:t>
            </a:r>
            <a:r>
              <a:rPr lang="en-US" dirty="0">
                <a:solidFill>
                  <a:srgbClr val="7030A0"/>
                </a:solidFill>
              </a:rPr>
              <a:t>not qualify, in </a:t>
            </a:r>
            <a:r>
              <a:rPr lang="en-US" dirty="0" smtClean="0">
                <a:solidFill>
                  <a:srgbClr val="7030A0"/>
                </a:solidFill>
              </a:rPr>
              <a:t>form  </a:t>
            </a:r>
            <a:r>
              <a:rPr lang="en-US" dirty="0">
                <a:solidFill>
                  <a:srgbClr val="7030A0"/>
                </a:solidFill>
              </a:rPr>
              <a:t>as a legitimate algorithm</a:t>
            </a:r>
            <a:r>
              <a:rPr lang="en-US" dirty="0" smtClean="0">
                <a:solidFill>
                  <a:srgbClr val="7030A0"/>
                </a:solidFill>
              </a:rPr>
              <a:t>.</a:t>
            </a:r>
            <a:endParaRPr lang="en-US" dirty="0">
              <a:solidFill>
                <a:srgbClr val="7030A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Middle-school procedure cont…</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C00000"/>
                </a:solidFill>
              </a:rPr>
              <a:t>Why? </a:t>
            </a:r>
            <a:r>
              <a:rPr lang="en-US" dirty="0" smtClean="0"/>
              <a:t>Because the prime factorization steps are not defined unambiguously:  </a:t>
            </a:r>
          </a:p>
          <a:p>
            <a:pPr lvl="1"/>
            <a:r>
              <a:rPr lang="en-US" dirty="0" smtClean="0">
                <a:solidFill>
                  <a:srgbClr val="C00000"/>
                </a:solidFill>
              </a:rPr>
              <a:t>require </a:t>
            </a:r>
            <a:r>
              <a:rPr lang="en-US" dirty="0">
                <a:solidFill>
                  <a:srgbClr val="C00000"/>
                </a:solidFill>
              </a:rPr>
              <a:t>a list of prime numbers, </a:t>
            </a:r>
            <a:endParaRPr lang="en-US" dirty="0" smtClean="0">
              <a:solidFill>
                <a:srgbClr val="C00000"/>
              </a:solidFill>
            </a:endParaRPr>
          </a:p>
          <a:p>
            <a:pPr lvl="1"/>
            <a:r>
              <a:rPr lang="en-US" dirty="0" smtClean="0">
                <a:solidFill>
                  <a:srgbClr val="C00000"/>
                </a:solidFill>
              </a:rPr>
              <a:t>how </a:t>
            </a:r>
            <a:r>
              <a:rPr lang="en-US" dirty="0">
                <a:solidFill>
                  <a:srgbClr val="C00000"/>
                </a:solidFill>
              </a:rPr>
              <a:t>to obtain such a </a:t>
            </a:r>
            <a:r>
              <a:rPr lang="en-US" dirty="0" smtClean="0">
                <a:solidFill>
                  <a:srgbClr val="C00000"/>
                </a:solidFill>
              </a:rPr>
              <a:t>list can not be explained</a:t>
            </a:r>
            <a:r>
              <a:rPr lang="en-US" dirty="0" smtClean="0"/>
              <a:t>. </a:t>
            </a:r>
          </a:p>
          <a:p>
            <a:r>
              <a:rPr lang="en-US" dirty="0" smtClean="0"/>
              <a:t>Unless </a:t>
            </a:r>
            <a:r>
              <a:rPr lang="en-US" dirty="0"/>
              <a:t>this issue is resolved, we cannot, </a:t>
            </a:r>
            <a:r>
              <a:rPr lang="en-US" dirty="0" smtClean="0"/>
              <a:t> </a:t>
            </a:r>
            <a:r>
              <a:rPr lang="en-US" dirty="0"/>
              <a:t>write </a:t>
            </a:r>
            <a:r>
              <a:rPr lang="en-US" dirty="0" smtClean="0"/>
              <a:t>a program </a:t>
            </a:r>
            <a:r>
              <a:rPr lang="en-US" dirty="0"/>
              <a:t>implementing this procedure. </a:t>
            </a:r>
            <a:endParaRPr lang="en-US" dirty="0" smtClean="0"/>
          </a:p>
          <a:p>
            <a:r>
              <a:rPr lang="en-US" dirty="0" smtClean="0"/>
              <a:t>Incidentally</a:t>
            </a:r>
            <a:r>
              <a:rPr lang="en-US" dirty="0"/>
              <a:t>, Step 3 is also not </a:t>
            </a:r>
            <a:r>
              <a:rPr lang="en-US" dirty="0" smtClean="0"/>
              <a:t>defined clearly </a:t>
            </a:r>
            <a:r>
              <a:rPr lang="en-US" dirty="0"/>
              <a:t>enough. </a:t>
            </a:r>
            <a:r>
              <a:rPr lang="en-US" dirty="0">
                <a:solidFill>
                  <a:srgbClr val="C00000"/>
                </a:solidFill>
              </a:rPr>
              <a:t>Its ambiguity is much easier to rectify than that of the </a:t>
            </a:r>
            <a:r>
              <a:rPr lang="en-US" dirty="0" smtClean="0">
                <a:solidFill>
                  <a:srgbClr val="C00000"/>
                </a:solidFill>
              </a:rPr>
              <a:t>factorization steps</a:t>
            </a:r>
            <a:r>
              <a:rPr lang="en-US" dirty="0">
                <a:solidFill>
                  <a:srgbClr val="C00000"/>
                </a:solidFill>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sieve of Eratosthenes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This is a </a:t>
            </a:r>
            <a:r>
              <a:rPr lang="en-US" dirty="0"/>
              <a:t>simple algorithm for generating consecutive </a:t>
            </a:r>
            <a:r>
              <a:rPr lang="en-US" dirty="0">
                <a:solidFill>
                  <a:srgbClr val="C00000"/>
                </a:solidFill>
              </a:rPr>
              <a:t>primes</a:t>
            </a:r>
            <a:r>
              <a:rPr lang="en-US" dirty="0"/>
              <a:t> </a:t>
            </a:r>
            <a:r>
              <a:rPr lang="en-US" dirty="0" smtClean="0"/>
              <a:t>not exceeding </a:t>
            </a:r>
            <a:r>
              <a:rPr lang="en-US" dirty="0"/>
              <a:t>any given integer </a:t>
            </a:r>
            <a:r>
              <a:rPr lang="en-US" i="1" dirty="0"/>
              <a:t>n &gt; 1</a:t>
            </a:r>
            <a:r>
              <a:rPr lang="en-US" i="1" dirty="0" smtClean="0"/>
              <a:t>.</a:t>
            </a:r>
          </a:p>
          <a:p>
            <a:r>
              <a:rPr lang="en-US" dirty="0"/>
              <a:t>The algorithm starts </a:t>
            </a:r>
            <a:r>
              <a:rPr lang="en-US" dirty="0" smtClean="0"/>
              <a:t>by initializing </a:t>
            </a:r>
            <a:r>
              <a:rPr lang="en-US" dirty="0"/>
              <a:t>a list </a:t>
            </a:r>
            <a:r>
              <a:rPr lang="en-US" dirty="0">
                <a:solidFill>
                  <a:srgbClr val="C00000"/>
                </a:solidFill>
              </a:rPr>
              <a:t>of prime candidates </a:t>
            </a:r>
            <a:r>
              <a:rPr lang="en-US" dirty="0"/>
              <a:t>with consecutive integers from 2 to </a:t>
            </a:r>
            <a:r>
              <a:rPr lang="en-US" i="1" dirty="0"/>
              <a:t>n. </a:t>
            </a:r>
            <a:endParaRPr lang="en-US" i="1" dirty="0" smtClean="0"/>
          </a:p>
          <a:p>
            <a:r>
              <a:rPr lang="en-US" i="1" dirty="0" smtClean="0"/>
              <a:t>Then, </a:t>
            </a:r>
            <a:r>
              <a:rPr lang="en-US" dirty="0" smtClean="0"/>
              <a:t>on </a:t>
            </a:r>
            <a:r>
              <a:rPr lang="en-US" dirty="0"/>
              <a:t>its first iteration, the algorithm eliminates from the list all multiples of 2, i.e., </a:t>
            </a:r>
            <a:r>
              <a:rPr lang="en-US" dirty="0" smtClean="0"/>
              <a:t>4,  6</a:t>
            </a:r>
            <a:r>
              <a:rPr lang="en-US" dirty="0"/>
              <a:t>, and so on. </a:t>
            </a:r>
            <a:endParaRPr lang="en-US" dirty="0" smtClean="0"/>
          </a:p>
          <a:p>
            <a:r>
              <a:rPr lang="en-US" dirty="0" smtClean="0"/>
              <a:t>Then </a:t>
            </a:r>
            <a:r>
              <a:rPr lang="en-US" dirty="0"/>
              <a:t>it moves to the next item on the list, which is 3, and </a:t>
            </a:r>
            <a:r>
              <a:rPr lang="en-US" dirty="0" smtClean="0"/>
              <a:t>eliminates its </a:t>
            </a:r>
            <a:r>
              <a:rPr lang="en-US" dirty="0"/>
              <a:t>multiples</a:t>
            </a:r>
            <a:r>
              <a:rPr lang="en-US" dirty="0" smtClean="0"/>
              <a:t>.</a:t>
            </a:r>
          </a:p>
          <a:p>
            <a:r>
              <a:rPr lang="en-US" dirty="0"/>
              <a:t>The next remaining number on the list, which </a:t>
            </a:r>
            <a:r>
              <a:rPr lang="en-US" dirty="0" smtClean="0"/>
              <a:t>is used </a:t>
            </a:r>
            <a:r>
              <a:rPr lang="en-US" dirty="0"/>
              <a:t>on the third pass, is 5. </a:t>
            </a:r>
            <a:endParaRPr lang="en-US" dirty="0" smtClean="0"/>
          </a:p>
          <a:p>
            <a:r>
              <a:rPr lang="en-US" dirty="0" smtClean="0"/>
              <a:t>The </a:t>
            </a:r>
            <a:r>
              <a:rPr lang="en-US" dirty="0"/>
              <a:t>algorithm continues in this fashion until no </a:t>
            </a:r>
            <a:r>
              <a:rPr lang="en-US" dirty="0" smtClean="0"/>
              <a:t>more numbers </a:t>
            </a:r>
            <a:r>
              <a:rPr lang="en-US" dirty="0"/>
              <a:t>can be eliminated from the list. </a:t>
            </a:r>
            <a:endParaRPr lang="en-US" dirty="0" smtClean="0"/>
          </a:p>
          <a:p>
            <a:r>
              <a:rPr lang="en-US" dirty="0" smtClean="0">
                <a:solidFill>
                  <a:srgbClr val="C00000"/>
                </a:solidFill>
              </a:rPr>
              <a:t>The </a:t>
            </a:r>
            <a:r>
              <a:rPr lang="en-US" dirty="0">
                <a:solidFill>
                  <a:srgbClr val="C00000"/>
                </a:solidFill>
              </a:rPr>
              <a:t>remaining integers of the list are </a:t>
            </a:r>
            <a:r>
              <a:rPr lang="en-US" dirty="0" smtClean="0">
                <a:solidFill>
                  <a:srgbClr val="C00000"/>
                </a:solidFill>
              </a:rPr>
              <a:t>the primes </a:t>
            </a:r>
            <a:r>
              <a:rPr lang="en-US" dirty="0">
                <a:solidFill>
                  <a:srgbClr val="C00000"/>
                </a:solidFill>
              </a:rPr>
              <a:t>needed.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sieve of Eratosthenes cont…</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533400" y="1905000"/>
            <a:ext cx="8305800" cy="42672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sieve of Eratosthenes cont…</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381000" y="1219200"/>
            <a:ext cx="8458200" cy="47244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sieve of Eratosthenes cont…</a:t>
            </a:r>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685800" y="1676400"/>
            <a:ext cx="6934200" cy="1143000"/>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457200" y="2819400"/>
            <a:ext cx="7467600" cy="31242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Introduction</a:t>
            </a:r>
            <a:endParaRPr lang="en-US" dirty="0"/>
          </a:p>
        </p:txBody>
      </p:sp>
      <p:sp>
        <p:nvSpPr>
          <p:cNvPr id="3" name="Content Placeholder 2"/>
          <p:cNvSpPr>
            <a:spLocks noGrp="1"/>
          </p:cNvSpPr>
          <p:nvPr>
            <p:ph idx="1"/>
          </p:nvPr>
        </p:nvSpPr>
        <p:spPr/>
        <p:txBody>
          <a:bodyPr>
            <a:normAutofit fontScale="85000" lnSpcReduction="20000"/>
          </a:bodyPr>
          <a:lstStyle/>
          <a:p>
            <a:r>
              <a:rPr lang="da-DK" dirty="0" smtClean="0"/>
              <a:t>What is an Algorithm?</a:t>
            </a:r>
          </a:p>
          <a:p>
            <a:pPr lvl="1"/>
            <a:r>
              <a:rPr lang="en-US" dirty="0" smtClean="0">
                <a:solidFill>
                  <a:srgbClr val="FF0000"/>
                </a:solidFill>
              </a:rPr>
              <a:t>An algorithm is an explicit, precise, unambiguous, mechanically-executable sequence of elementary instructions, usually intended to accomplish a specific purpose</a:t>
            </a:r>
            <a:r>
              <a:rPr lang="en-US" dirty="0" smtClean="0"/>
              <a:t>.</a:t>
            </a:r>
          </a:p>
          <a:p>
            <a:pPr lvl="1"/>
            <a:r>
              <a:rPr lang="en-US" dirty="0" smtClean="0">
                <a:solidFill>
                  <a:srgbClr val="7030A0"/>
                </a:solidFill>
              </a:rPr>
              <a:t>Informally, an algorithm is any well-defined computational procedure that takes some value, or set of values, as input and produces some value, or set of values, as output. We can also view an algorithm as a tool for solving a well-specified computational problem.</a:t>
            </a:r>
          </a:p>
          <a:p>
            <a:pPr lvl="1"/>
            <a:r>
              <a:rPr lang="en-US" dirty="0" smtClean="0">
                <a:solidFill>
                  <a:srgbClr val="00B050"/>
                </a:solidFill>
              </a:rPr>
              <a:t>An algorithm is a sequence of unambiguous instructions for solving a problem, i.e., for obtaining a required output for any legitimate input in a finite amount of time.</a:t>
            </a:r>
            <a:endParaRPr lang="en-US" dirty="0">
              <a:solidFill>
                <a:srgbClr val="00B05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Exercise</a:t>
            </a:r>
            <a:endParaRPr lang="en-US" dirty="0">
              <a:solidFill>
                <a:srgbClr val="C00000"/>
              </a:solidFill>
            </a:endParaRPr>
          </a:p>
        </p:txBody>
      </p:sp>
      <p:pic>
        <p:nvPicPr>
          <p:cNvPr id="10242" name="Picture 2"/>
          <p:cNvPicPr>
            <a:picLocks noGrp="1" noChangeAspect="1" noChangeArrowheads="1"/>
          </p:cNvPicPr>
          <p:nvPr>
            <p:ph idx="1"/>
          </p:nvPr>
        </p:nvPicPr>
        <p:blipFill>
          <a:blip r:embed="rId2"/>
          <a:srcRect/>
          <a:stretch>
            <a:fillRect/>
          </a:stretch>
        </p:blipFill>
        <p:spPr bwMode="auto">
          <a:xfrm>
            <a:off x="457200" y="1447800"/>
            <a:ext cx="8458200" cy="47244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Fundamentals of Algorithmic Problem Solving</a:t>
            </a:r>
            <a:endParaRPr lang="en-US" dirty="0"/>
          </a:p>
        </p:txBody>
      </p:sp>
      <p:sp>
        <p:nvSpPr>
          <p:cNvPr id="3" name="Content Placeholder 2"/>
          <p:cNvSpPr>
            <a:spLocks noGrp="1"/>
          </p:cNvSpPr>
          <p:nvPr>
            <p:ph idx="1"/>
          </p:nvPr>
        </p:nvSpPr>
        <p:spPr/>
        <p:txBody>
          <a:bodyPr/>
          <a:lstStyle/>
          <a:p>
            <a:r>
              <a:rPr lang="en-US" dirty="0"/>
              <a:t>We can consider algorithms to be procedural solutions to problems</a:t>
            </a:r>
            <a:r>
              <a:rPr lang="en-US" dirty="0" smtClean="0"/>
              <a:t>.</a:t>
            </a:r>
          </a:p>
          <a:p>
            <a:r>
              <a:rPr lang="en-US" dirty="0">
                <a:solidFill>
                  <a:srgbClr val="C00000"/>
                </a:solidFill>
              </a:rPr>
              <a:t>These solutions are not answers but specific instructions for getting answers. </a:t>
            </a:r>
            <a:endParaRPr lang="en-US" dirty="0" smtClean="0">
              <a:solidFill>
                <a:srgbClr val="C00000"/>
              </a:solidFill>
            </a:endParaRPr>
          </a:p>
          <a:p>
            <a:r>
              <a:rPr lang="en-US" dirty="0" smtClean="0"/>
              <a:t>It is this </a:t>
            </a:r>
            <a:r>
              <a:rPr lang="en-US" dirty="0"/>
              <a:t>emphasis on precisely defined constructive procedures that makes </a:t>
            </a:r>
            <a:r>
              <a:rPr lang="en-US" dirty="0" smtClean="0"/>
              <a:t>computer science </a:t>
            </a:r>
            <a:r>
              <a:rPr lang="en-US" dirty="0"/>
              <a:t>distinct from other disciplines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Fundamentals of Algorithmic Problem Solving cont…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sequence of steps one typically goes through in designing and analyzing an algorithm are:</a:t>
            </a:r>
          </a:p>
          <a:p>
            <a:pPr marL="1028700" lvl="1" indent="-571500">
              <a:buFont typeface="+mj-lt"/>
              <a:buAutoNum type="romanLcPeriod"/>
            </a:pPr>
            <a:r>
              <a:rPr lang="en-US" dirty="0" smtClean="0">
                <a:solidFill>
                  <a:srgbClr val="C00000"/>
                </a:solidFill>
              </a:rPr>
              <a:t>Understanding the Problem</a:t>
            </a:r>
          </a:p>
          <a:p>
            <a:pPr marL="1028700" lvl="1" indent="-571500">
              <a:buFont typeface="+mj-lt"/>
              <a:buAutoNum type="romanLcPeriod"/>
            </a:pPr>
            <a:r>
              <a:rPr lang="en-US" dirty="0">
                <a:solidFill>
                  <a:srgbClr val="C00000"/>
                </a:solidFill>
              </a:rPr>
              <a:t>Ascertaining the Capabilities of the Computational </a:t>
            </a:r>
            <a:r>
              <a:rPr lang="en-US" dirty="0" smtClean="0">
                <a:solidFill>
                  <a:srgbClr val="C00000"/>
                </a:solidFill>
              </a:rPr>
              <a:t>Device</a:t>
            </a:r>
          </a:p>
          <a:p>
            <a:pPr marL="1028700" lvl="1" indent="-571500">
              <a:buFont typeface="+mj-lt"/>
              <a:buAutoNum type="romanLcPeriod"/>
            </a:pPr>
            <a:r>
              <a:rPr lang="en-US" dirty="0">
                <a:solidFill>
                  <a:srgbClr val="C00000"/>
                </a:solidFill>
              </a:rPr>
              <a:t>Choosing between Exact and Approximate Problem </a:t>
            </a:r>
            <a:r>
              <a:rPr lang="en-US" dirty="0" smtClean="0">
                <a:solidFill>
                  <a:srgbClr val="C00000"/>
                </a:solidFill>
              </a:rPr>
              <a:t>Solving</a:t>
            </a:r>
          </a:p>
          <a:p>
            <a:pPr marL="1028700" lvl="1" indent="-571500">
              <a:buFont typeface="+mj-lt"/>
              <a:buAutoNum type="romanLcPeriod"/>
            </a:pPr>
            <a:r>
              <a:rPr lang="en-US" dirty="0">
                <a:solidFill>
                  <a:srgbClr val="C00000"/>
                </a:solidFill>
              </a:rPr>
              <a:t>Algorithm Design </a:t>
            </a:r>
            <a:r>
              <a:rPr lang="en-US" dirty="0" smtClean="0">
                <a:solidFill>
                  <a:srgbClr val="C00000"/>
                </a:solidFill>
              </a:rPr>
              <a:t>Techniques</a:t>
            </a:r>
          </a:p>
          <a:p>
            <a:pPr marL="1028700" lvl="1" indent="-571500">
              <a:buFont typeface="+mj-lt"/>
              <a:buAutoNum type="romanLcPeriod"/>
            </a:pPr>
            <a:r>
              <a:rPr lang="en-US" dirty="0">
                <a:solidFill>
                  <a:srgbClr val="C00000"/>
                </a:solidFill>
              </a:rPr>
              <a:t>Designing an Algorithm and Data </a:t>
            </a:r>
            <a:r>
              <a:rPr lang="en-US" dirty="0" smtClean="0">
                <a:solidFill>
                  <a:srgbClr val="C00000"/>
                </a:solidFill>
              </a:rPr>
              <a:t>Structures</a:t>
            </a:r>
          </a:p>
          <a:p>
            <a:pPr marL="1028700" lvl="1" indent="-571500">
              <a:buFont typeface="+mj-lt"/>
              <a:buAutoNum type="romanLcPeriod"/>
            </a:pPr>
            <a:r>
              <a:rPr lang="en-US" dirty="0">
                <a:solidFill>
                  <a:srgbClr val="C00000"/>
                </a:solidFill>
              </a:rPr>
              <a:t>Methods of Specifying an </a:t>
            </a:r>
            <a:r>
              <a:rPr lang="en-US" dirty="0" smtClean="0">
                <a:solidFill>
                  <a:srgbClr val="C00000"/>
                </a:solidFill>
              </a:rPr>
              <a:t>Algorithm</a:t>
            </a:r>
          </a:p>
          <a:p>
            <a:pPr marL="1028700" lvl="1" indent="-571500">
              <a:buFont typeface="+mj-lt"/>
              <a:buAutoNum type="romanLcPeriod"/>
            </a:pPr>
            <a:r>
              <a:rPr lang="en-US" dirty="0">
                <a:solidFill>
                  <a:srgbClr val="C00000"/>
                </a:solidFill>
              </a:rPr>
              <a:t>Proving an Algorithm’s </a:t>
            </a:r>
            <a:r>
              <a:rPr lang="en-US" dirty="0" smtClean="0">
                <a:solidFill>
                  <a:srgbClr val="C00000"/>
                </a:solidFill>
              </a:rPr>
              <a:t>Correctness</a:t>
            </a:r>
          </a:p>
          <a:p>
            <a:pPr marL="1028700" lvl="1" indent="-571500">
              <a:buFont typeface="+mj-lt"/>
              <a:buAutoNum type="romanLcPeriod"/>
            </a:pPr>
            <a:r>
              <a:rPr lang="en-US" dirty="0">
                <a:solidFill>
                  <a:srgbClr val="C00000"/>
                </a:solidFill>
              </a:rPr>
              <a:t>Analyzing an </a:t>
            </a:r>
            <a:r>
              <a:rPr lang="en-US" dirty="0" smtClean="0">
                <a:solidFill>
                  <a:srgbClr val="C00000"/>
                </a:solidFill>
              </a:rPr>
              <a:t>Algorithm</a:t>
            </a:r>
          </a:p>
          <a:p>
            <a:pPr marL="1028700" lvl="1" indent="-571500">
              <a:buFont typeface="+mj-lt"/>
              <a:buAutoNum type="romanLcPeriod"/>
            </a:pPr>
            <a:r>
              <a:rPr lang="en-US" dirty="0">
                <a:solidFill>
                  <a:srgbClr val="C00000"/>
                </a:solidFill>
              </a:rPr>
              <a:t>Coding an Algorithm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Fundamentals of Algorithmic Problem Solving cont…</a:t>
            </a:r>
            <a:endParaRPr lang="en-US" dirty="0"/>
          </a:p>
        </p:txBody>
      </p:sp>
      <p:pic>
        <p:nvPicPr>
          <p:cNvPr id="12290" name="Picture 2"/>
          <p:cNvPicPr>
            <a:picLocks noGrp="1" noChangeAspect="1" noChangeArrowheads="1"/>
          </p:cNvPicPr>
          <p:nvPr>
            <p:ph idx="1"/>
          </p:nvPr>
        </p:nvPicPr>
        <p:blipFill>
          <a:blip r:embed="rId2"/>
          <a:srcRect/>
          <a:stretch>
            <a:fillRect/>
          </a:stretch>
        </p:blipFill>
        <p:spPr bwMode="auto">
          <a:xfrm>
            <a:off x="762000" y="1447800"/>
            <a:ext cx="6553200" cy="54102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quiz</a:t>
            </a:r>
            <a:endParaRPr 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457200" y="1676400"/>
            <a:ext cx="8382000" cy="43434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Important Problem Types</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most important problem types:</a:t>
            </a:r>
          </a:p>
          <a:p>
            <a:pPr lvl="1"/>
            <a:r>
              <a:rPr lang="en-US" dirty="0">
                <a:solidFill>
                  <a:srgbClr val="00B0F0"/>
                </a:solidFill>
              </a:rPr>
              <a:t>Sorting</a:t>
            </a:r>
          </a:p>
          <a:p>
            <a:pPr lvl="1"/>
            <a:r>
              <a:rPr lang="en-US" dirty="0">
                <a:solidFill>
                  <a:srgbClr val="00B0F0"/>
                </a:solidFill>
              </a:rPr>
              <a:t>Searching</a:t>
            </a:r>
          </a:p>
          <a:p>
            <a:pPr lvl="1"/>
            <a:r>
              <a:rPr lang="en-US" dirty="0">
                <a:solidFill>
                  <a:srgbClr val="00B0F0"/>
                </a:solidFill>
              </a:rPr>
              <a:t>String processing</a:t>
            </a:r>
          </a:p>
          <a:p>
            <a:pPr lvl="1"/>
            <a:r>
              <a:rPr lang="en-US" dirty="0">
                <a:solidFill>
                  <a:srgbClr val="00B0F0"/>
                </a:solidFill>
              </a:rPr>
              <a:t>Graph problems</a:t>
            </a:r>
          </a:p>
          <a:p>
            <a:pPr lvl="1"/>
            <a:r>
              <a:rPr lang="en-US" dirty="0">
                <a:solidFill>
                  <a:srgbClr val="00B0F0"/>
                </a:solidFill>
              </a:rPr>
              <a:t>Combinatorial problems</a:t>
            </a:r>
          </a:p>
          <a:p>
            <a:pPr lvl="1"/>
            <a:r>
              <a:rPr lang="en-US" dirty="0">
                <a:solidFill>
                  <a:srgbClr val="00B0F0"/>
                </a:solidFill>
              </a:rPr>
              <a:t>Geometric problems</a:t>
            </a:r>
          </a:p>
          <a:p>
            <a:pPr lvl="1"/>
            <a:r>
              <a:rPr lang="en-US" dirty="0">
                <a:solidFill>
                  <a:srgbClr val="00B0F0"/>
                </a:solidFill>
              </a:rPr>
              <a:t>Numerical problems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Multiplication</a:t>
            </a:r>
            <a:endParaRPr lang="en-US" dirty="0"/>
          </a:p>
        </p:txBody>
      </p:sp>
      <p:sp>
        <p:nvSpPr>
          <p:cNvPr id="3" name="Content Placeholder 2"/>
          <p:cNvSpPr>
            <a:spLocks noGrp="1"/>
          </p:cNvSpPr>
          <p:nvPr>
            <p:ph idx="1"/>
          </p:nvPr>
        </p:nvSpPr>
        <p:spPr/>
        <p:txBody>
          <a:bodyPr>
            <a:normAutofit/>
          </a:bodyPr>
          <a:lstStyle/>
          <a:p>
            <a:pPr marL="571500" indent="-571500">
              <a:buFont typeface="+mj-lt"/>
              <a:buAutoNum type="romanLcPeriod"/>
            </a:pPr>
            <a:r>
              <a:rPr lang="en-US" b="1" dirty="0"/>
              <a:t>Lattice </a:t>
            </a:r>
            <a:r>
              <a:rPr lang="en-US" b="1" dirty="0" smtClean="0"/>
              <a:t>Multiplication-</a:t>
            </a:r>
            <a:r>
              <a:rPr lang="en-US" dirty="0" smtClean="0"/>
              <a:t>The </a:t>
            </a:r>
            <a:r>
              <a:rPr lang="en-US" dirty="0"/>
              <a:t>most familiar method for multiplying large numbers, </a:t>
            </a:r>
            <a:r>
              <a:rPr lang="en-US" dirty="0" smtClean="0"/>
              <a:t> </a:t>
            </a:r>
            <a:r>
              <a:rPr lang="en-US" dirty="0"/>
              <a:t>the </a:t>
            </a:r>
            <a:r>
              <a:rPr lang="en-US" b="1" i="1" dirty="0"/>
              <a:t>lattice algorithm</a:t>
            </a:r>
            <a:r>
              <a:rPr lang="en-US" b="1" i="1" dirty="0" smtClean="0"/>
              <a:t>.</a:t>
            </a:r>
          </a:p>
          <a:p>
            <a:pPr marL="571500" indent="-571500">
              <a:buFont typeface="+mj-lt"/>
              <a:buAutoNum type="romanLcPeriod"/>
            </a:pPr>
            <a:r>
              <a:rPr lang="en-US" b="1" dirty="0" err="1"/>
              <a:t>Duplation</a:t>
            </a:r>
            <a:r>
              <a:rPr lang="en-US" b="1" dirty="0"/>
              <a:t> and </a:t>
            </a:r>
            <a:r>
              <a:rPr lang="en-US" b="1" dirty="0" smtClean="0"/>
              <a:t>Mediation </a:t>
            </a:r>
            <a:r>
              <a:rPr lang="en-US" b="1" dirty="0"/>
              <a:t>(</a:t>
            </a:r>
            <a:r>
              <a:rPr lang="en-US" i="1" dirty="0" smtClean="0"/>
              <a:t>Russian peasant multiplication</a:t>
            </a:r>
            <a:r>
              <a:rPr lang="en-US" i="1" dirty="0"/>
              <a:t>, Ethiopian peasant multiplication, or just </a:t>
            </a:r>
            <a:r>
              <a:rPr lang="en-US" b="1" i="1" dirty="0"/>
              <a:t>peasant </a:t>
            </a:r>
            <a:r>
              <a:rPr lang="en-US" b="1" i="1" dirty="0" smtClean="0"/>
              <a:t>multiplication)</a:t>
            </a:r>
          </a:p>
          <a:p>
            <a:pPr marL="571500" indent="-571500">
              <a:buFont typeface="+mj-lt"/>
              <a:buAutoNum type="romanLcPeriod"/>
            </a:pPr>
            <a:r>
              <a:rPr lang="en-US" b="1" dirty="0"/>
              <a:t>Compass and Straightedge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Lattice Multiplication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most familiar method for multiplying large numbers, is the </a:t>
            </a:r>
            <a:r>
              <a:rPr lang="en-US" b="1" i="1" dirty="0" smtClean="0"/>
              <a:t>lattice algorithm. </a:t>
            </a:r>
          </a:p>
          <a:p>
            <a:r>
              <a:rPr lang="en-US" i="1" dirty="0" smtClean="0"/>
              <a:t>This algorithm was popularized by </a:t>
            </a:r>
            <a:r>
              <a:rPr lang="en-US" b="1" i="1" dirty="0" smtClean="0"/>
              <a:t>Fibonacci </a:t>
            </a:r>
            <a:r>
              <a:rPr lang="en-US" b="1" dirty="0" smtClean="0"/>
              <a:t>and </a:t>
            </a:r>
            <a:r>
              <a:rPr lang="en-US" b="1" i="1" dirty="0" smtClean="0"/>
              <a:t>al-</a:t>
            </a:r>
            <a:r>
              <a:rPr lang="en-US" b="1" i="1" dirty="0" err="1" smtClean="0"/>
              <a:t>Khw¯arizm¯ı</a:t>
            </a:r>
            <a:r>
              <a:rPr lang="en-US" b="1" i="1" dirty="0" smtClean="0"/>
              <a:t>,</a:t>
            </a:r>
          </a:p>
          <a:p>
            <a:r>
              <a:rPr lang="en-US" dirty="0" smtClean="0"/>
              <a:t>The lattice algorithm assumes that the input numbers are represented as explicit strings of digits;</a:t>
            </a:r>
          </a:p>
          <a:p>
            <a:r>
              <a:rPr lang="en-US" dirty="0" smtClean="0"/>
              <a:t>Multiply one factor (</a:t>
            </a:r>
            <a:r>
              <a:rPr lang="en-US" dirty="0" smtClean="0">
                <a:solidFill>
                  <a:srgbClr val="FF0000"/>
                </a:solidFill>
              </a:rPr>
              <a:t>the “multiplicand”) </a:t>
            </a:r>
            <a:r>
              <a:rPr lang="en-US" dirty="0" smtClean="0"/>
              <a:t>by each digit in the other factor (</a:t>
            </a:r>
            <a:r>
              <a:rPr lang="en-US" dirty="0" smtClean="0">
                <a:solidFill>
                  <a:srgbClr val="FF0000"/>
                </a:solidFill>
              </a:rPr>
              <a:t>the “multiplier”), </a:t>
            </a:r>
            <a:r>
              <a:rPr lang="en-US" dirty="0" smtClean="0"/>
              <a:t>writing down all the multiplicand-by-digit products before adding them up</a:t>
            </a:r>
            <a:endParaRPr lang="en-US"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Compass and Straightedge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Using </a:t>
            </a:r>
            <a:r>
              <a:rPr lang="en-US" i="1" dirty="0" smtClean="0"/>
              <a:t>only compass and straightedge,  reduced several complex</a:t>
            </a:r>
          </a:p>
          <a:p>
            <a:r>
              <a:rPr lang="en-US" dirty="0" smtClean="0"/>
              <a:t>geometric constructions to the following primitive operations, starting with one or more identified reference points.</a:t>
            </a:r>
          </a:p>
          <a:p>
            <a:pPr lvl="1"/>
            <a:r>
              <a:rPr lang="en-US" dirty="0" smtClean="0">
                <a:solidFill>
                  <a:srgbClr val="FF0000"/>
                </a:solidFill>
              </a:rPr>
              <a:t>Draw the unique line passing through two distinct identified points.</a:t>
            </a:r>
          </a:p>
          <a:p>
            <a:pPr lvl="1"/>
            <a:r>
              <a:rPr lang="en-US" dirty="0" smtClean="0">
                <a:solidFill>
                  <a:srgbClr val="FF0000"/>
                </a:solidFill>
              </a:rPr>
              <a:t>Draw the unique circle centered at one identified point and passing through another.</a:t>
            </a:r>
          </a:p>
          <a:p>
            <a:pPr lvl="1"/>
            <a:r>
              <a:rPr lang="en-US" dirty="0" smtClean="0">
                <a:solidFill>
                  <a:srgbClr val="FF0000"/>
                </a:solidFill>
              </a:rPr>
              <a:t>Identify the intersection point (if any) of two lines.</a:t>
            </a:r>
          </a:p>
          <a:p>
            <a:pPr lvl="1"/>
            <a:r>
              <a:rPr lang="en-US" dirty="0" smtClean="0">
                <a:solidFill>
                  <a:srgbClr val="FF0000"/>
                </a:solidFill>
              </a:rPr>
              <a:t>Identify the intersection points (if any) of a line and a circle.</a:t>
            </a:r>
          </a:p>
          <a:p>
            <a:pPr lvl="1"/>
            <a:r>
              <a:rPr lang="en-US" dirty="0" smtClean="0">
                <a:solidFill>
                  <a:srgbClr val="FF0000"/>
                </a:solidFill>
              </a:rPr>
              <a:t>Identify the intersection points (if any) of two circles.</a:t>
            </a:r>
            <a:endParaRPr lang="en-US" dirty="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Duplation</a:t>
            </a:r>
            <a:r>
              <a:rPr lang="en-US" b="1" dirty="0" smtClean="0"/>
              <a:t> and Mediation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This older simpler algorithm, which does not rely on place-value notation, is sometimes called </a:t>
            </a:r>
            <a:r>
              <a:rPr lang="en-US" i="1" dirty="0" smtClean="0"/>
              <a:t>Russian peasant multiplication, Ethiopian peasant multiplication, or just </a:t>
            </a:r>
            <a:r>
              <a:rPr lang="en-US" b="1" i="1" dirty="0" smtClean="0">
                <a:solidFill>
                  <a:srgbClr val="FF0000"/>
                </a:solidFill>
              </a:rPr>
              <a:t>peasant multiplication</a:t>
            </a:r>
          </a:p>
          <a:p>
            <a:r>
              <a:rPr lang="en-US" dirty="0" smtClean="0"/>
              <a:t>The peasant multiplication algorithm reduces the difficult task of multiplying arbitrary numbers to a sequence of four simpler operations: </a:t>
            </a:r>
          </a:p>
          <a:p>
            <a:pPr lvl="1"/>
            <a:r>
              <a:rPr lang="en-US" dirty="0" smtClean="0"/>
              <a:t>(</a:t>
            </a:r>
            <a:r>
              <a:rPr lang="en-US" dirty="0" smtClean="0">
                <a:solidFill>
                  <a:srgbClr val="FF0000"/>
                </a:solidFill>
              </a:rPr>
              <a:t>1) determining parity (even or odd), </a:t>
            </a:r>
          </a:p>
          <a:p>
            <a:pPr lvl="1"/>
            <a:r>
              <a:rPr lang="en-US" dirty="0" smtClean="0">
                <a:solidFill>
                  <a:srgbClr val="FF0000"/>
                </a:solidFill>
              </a:rPr>
              <a:t>(2) addition, </a:t>
            </a:r>
          </a:p>
          <a:p>
            <a:pPr lvl="1"/>
            <a:r>
              <a:rPr lang="en-US" dirty="0" smtClean="0">
                <a:solidFill>
                  <a:srgbClr val="FF0000"/>
                </a:solidFill>
              </a:rPr>
              <a:t>(3) </a:t>
            </a:r>
            <a:r>
              <a:rPr lang="en-US" b="1" i="1" dirty="0" err="1" smtClean="0">
                <a:solidFill>
                  <a:srgbClr val="FF0000"/>
                </a:solidFill>
              </a:rPr>
              <a:t>duplation</a:t>
            </a:r>
            <a:r>
              <a:rPr lang="en-US" b="1" i="1" dirty="0" smtClean="0">
                <a:solidFill>
                  <a:srgbClr val="FF0000"/>
                </a:solidFill>
              </a:rPr>
              <a:t> (doubling a number), and </a:t>
            </a:r>
          </a:p>
          <a:p>
            <a:pPr lvl="1"/>
            <a:r>
              <a:rPr lang="en-US" b="1" i="1" dirty="0" smtClean="0">
                <a:solidFill>
                  <a:srgbClr val="FF0000"/>
                </a:solidFill>
              </a:rPr>
              <a:t>(4) mediation (halving a number, rounding down).</a:t>
            </a:r>
            <a:endParaRPr lang="en-US"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Introduction cont...</a:t>
            </a:r>
            <a:endParaRPr lang="en-US" dirty="0"/>
          </a:p>
        </p:txBody>
      </p:sp>
      <p:sp>
        <p:nvSpPr>
          <p:cNvPr id="3" name="Content Placeholder 2"/>
          <p:cNvSpPr>
            <a:spLocks noGrp="1"/>
          </p:cNvSpPr>
          <p:nvPr>
            <p:ph idx="1"/>
          </p:nvPr>
        </p:nvSpPr>
        <p:spPr/>
        <p:txBody>
          <a:bodyPr>
            <a:normAutofit fontScale="92500"/>
          </a:bodyPr>
          <a:lstStyle/>
          <a:p>
            <a:r>
              <a:rPr lang="en-US" dirty="0" smtClean="0"/>
              <a:t>The word </a:t>
            </a:r>
            <a:r>
              <a:rPr lang="en-US" dirty="0" smtClean="0">
                <a:solidFill>
                  <a:srgbClr val="FF0000"/>
                </a:solidFill>
              </a:rPr>
              <a:t>“algorithm” </a:t>
            </a:r>
            <a:r>
              <a:rPr lang="en-US" dirty="0" smtClean="0"/>
              <a:t>does not derive, as </a:t>
            </a:r>
            <a:r>
              <a:rPr lang="en-US" dirty="0" err="1" smtClean="0">
                <a:solidFill>
                  <a:srgbClr val="FF0000"/>
                </a:solidFill>
              </a:rPr>
              <a:t>algorithmophobic</a:t>
            </a:r>
            <a:r>
              <a:rPr lang="en-US" dirty="0" smtClean="0">
                <a:solidFill>
                  <a:srgbClr val="FF0000"/>
                </a:solidFill>
              </a:rPr>
              <a:t> classicists </a:t>
            </a:r>
            <a:r>
              <a:rPr lang="en-US" dirty="0" smtClean="0"/>
              <a:t>might guess, from the Greek roots </a:t>
            </a:r>
            <a:r>
              <a:rPr lang="en-US" dirty="0" err="1" smtClean="0">
                <a:solidFill>
                  <a:srgbClr val="FF0000"/>
                </a:solidFill>
              </a:rPr>
              <a:t>arithmos</a:t>
            </a:r>
            <a:r>
              <a:rPr lang="en-US" dirty="0"/>
              <a:t>,</a:t>
            </a:r>
            <a:r>
              <a:rPr lang="en-US" dirty="0" smtClean="0"/>
              <a:t> meaning </a:t>
            </a:r>
            <a:r>
              <a:rPr lang="en-US" dirty="0" smtClean="0">
                <a:solidFill>
                  <a:srgbClr val="FF0000"/>
                </a:solidFill>
              </a:rPr>
              <a:t>“number</a:t>
            </a:r>
            <a:r>
              <a:rPr lang="en-US" dirty="0" smtClean="0"/>
              <a:t>”, and </a:t>
            </a:r>
            <a:r>
              <a:rPr lang="en-US" dirty="0" err="1" smtClean="0">
                <a:solidFill>
                  <a:srgbClr val="7030A0"/>
                </a:solidFill>
              </a:rPr>
              <a:t>algos</a:t>
            </a:r>
            <a:r>
              <a:rPr lang="en-US" dirty="0" smtClean="0"/>
              <a:t> , meaning </a:t>
            </a:r>
            <a:r>
              <a:rPr lang="en-US" dirty="0" smtClean="0">
                <a:solidFill>
                  <a:srgbClr val="7030A0"/>
                </a:solidFill>
              </a:rPr>
              <a:t>“pain”. </a:t>
            </a:r>
          </a:p>
          <a:p>
            <a:r>
              <a:rPr lang="en-US" dirty="0" smtClean="0"/>
              <a:t>Rather, it is a corruption of the name of the 9th century Persian scholar, the writer of the treatise.</a:t>
            </a:r>
          </a:p>
          <a:p>
            <a:r>
              <a:rPr lang="en-US" dirty="0" smtClean="0"/>
              <a:t>The methods described in this latter treatise, using either written figures or counting stones, became known in English as </a:t>
            </a:r>
            <a:r>
              <a:rPr lang="en-US" dirty="0" smtClean="0">
                <a:solidFill>
                  <a:srgbClr val="FF0000"/>
                </a:solidFill>
              </a:rPr>
              <a:t>algorism or </a:t>
            </a:r>
            <a:r>
              <a:rPr lang="en-US" dirty="0" err="1" smtClean="0">
                <a:solidFill>
                  <a:srgbClr val="FF0000"/>
                </a:solidFill>
              </a:rPr>
              <a:t>augrym</a:t>
            </a:r>
            <a:endParaRPr lang="en-US" dirty="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Describing Algorithms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skills required to effectively </a:t>
            </a:r>
            <a:r>
              <a:rPr lang="en-US" i="1" dirty="0" smtClean="0"/>
              <a:t>design and analyze algorithms are entangled </a:t>
            </a:r>
            <a:r>
              <a:rPr lang="en-US" dirty="0" smtClean="0"/>
              <a:t>the skills required to effectively </a:t>
            </a:r>
            <a:r>
              <a:rPr lang="en-US" i="1" dirty="0" smtClean="0"/>
              <a:t>describe algorithms. </a:t>
            </a:r>
          </a:p>
          <a:p>
            <a:r>
              <a:rPr lang="en-US" i="1" dirty="0" smtClean="0"/>
              <a:t>A </a:t>
            </a:r>
            <a:r>
              <a:rPr lang="en-US" dirty="0" smtClean="0"/>
              <a:t>complete description of any algorithm has four components:</a:t>
            </a:r>
          </a:p>
          <a:p>
            <a:pPr lvl="1"/>
            <a:r>
              <a:rPr lang="en-US" dirty="0" smtClean="0">
                <a:solidFill>
                  <a:srgbClr val="FF0000"/>
                </a:solidFill>
              </a:rPr>
              <a:t>What: </a:t>
            </a:r>
            <a:r>
              <a:rPr lang="en-US" dirty="0" smtClean="0"/>
              <a:t>A precise specification of the problem that the algorithm solves.</a:t>
            </a:r>
          </a:p>
          <a:p>
            <a:pPr lvl="1"/>
            <a:r>
              <a:rPr lang="en-US" dirty="0" smtClean="0">
                <a:solidFill>
                  <a:srgbClr val="FF0000"/>
                </a:solidFill>
              </a:rPr>
              <a:t>How: </a:t>
            </a:r>
            <a:r>
              <a:rPr lang="en-US" dirty="0" smtClean="0"/>
              <a:t>A precise description of the algorithm itself.</a:t>
            </a:r>
          </a:p>
          <a:p>
            <a:pPr lvl="1"/>
            <a:r>
              <a:rPr lang="en-US" dirty="0" smtClean="0">
                <a:solidFill>
                  <a:srgbClr val="FF0000"/>
                </a:solidFill>
              </a:rPr>
              <a:t>Why: </a:t>
            </a:r>
            <a:r>
              <a:rPr lang="en-US" dirty="0" smtClean="0"/>
              <a:t>A proof that the algorithm solves the problem it is supposed to solve.</a:t>
            </a:r>
          </a:p>
          <a:p>
            <a:pPr lvl="1"/>
            <a:r>
              <a:rPr lang="en-US" dirty="0" smtClean="0">
                <a:solidFill>
                  <a:srgbClr val="FF0000"/>
                </a:solidFill>
              </a:rPr>
              <a:t>How fast</a:t>
            </a:r>
            <a:r>
              <a:rPr lang="en-US" dirty="0" smtClean="0"/>
              <a:t>: An analysis of the running time of the algorithm</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Describing Algorithms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As with any writing, it’s important to aim your descriptions at the right audience</a:t>
            </a:r>
          </a:p>
          <a:p>
            <a:r>
              <a:rPr lang="en-US" dirty="0" smtClean="0"/>
              <a:t>Even if you never have to explain your algorithms to anyone else, it’s still important to develop them with an audience in mind. </a:t>
            </a:r>
          </a:p>
          <a:p>
            <a:r>
              <a:rPr lang="en-US" dirty="0" smtClean="0"/>
              <a:t>Trying to communicate clearly forces you to </a:t>
            </a:r>
            <a:r>
              <a:rPr lang="en-US" i="1" dirty="0" smtClean="0"/>
              <a:t>think more clearly.</a:t>
            </a:r>
          </a:p>
          <a:p>
            <a:r>
              <a:rPr lang="en-US" b="1" dirty="0" smtClean="0"/>
              <a:t>Your primary job as an algorithm designer is </a:t>
            </a:r>
            <a:r>
              <a:rPr lang="en-US" b="1" i="1" dirty="0" smtClean="0"/>
              <a:t>teaching other people how and why your algorithms work.</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Analyzing Algorithms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It’s not enough just to write down an algorithm and say “Behold!” We must also convince our audience (and ourselves!) that the algorithm actually does what it’s supposed to do, and that it does so: </a:t>
            </a:r>
          </a:p>
          <a:p>
            <a:pPr marL="971550" lvl="1" indent="-571500">
              <a:buFont typeface="+mj-lt"/>
              <a:buAutoNum type="romanLcPeriod"/>
            </a:pPr>
            <a:r>
              <a:rPr lang="en-US" dirty="0" smtClean="0">
                <a:solidFill>
                  <a:srgbClr val="FF0000"/>
                </a:solidFill>
              </a:rPr>
              <a:t>Efficiency (time and space)</a:t>
            </a:r>
          </a:p>
          <a:p>
            <a:pPr marL="971550" lvl="1" indent="-571500">
              <a:buFont typeface="+mj-lt"/>
              <a:buAutoNum type="romanLcPeriod"/>
            </a:pPr>
            <a:r>
              <a:rPr lang="en-US" b="1" dirty="0" smtClean="0">
                <a:solidFill>
                  <a:srgbClr val="FF0000"/>
                </a:solidFill>
              </a:rPr>
              <a:t>Correctness</a:t>
            </a:r>
          </a:p>
          <a:p>
            <a:pPr marL="971550" lvl="1" indent="-571500">
              <a:buFont typeface="+mj-lt"/>
              <a:buAutoNum type="romanLcPeriod"/>
            </a:pPr>
            <a:r>
              <a:rPr lang="en-US" b="1" dirty="0" smtClean="0">
                <a:solidFill>
                  <a:srgbClr val="FF0000"/>
                </a:solidFill>
              </a:rPr>
              <a:t>Running Time</a:t>
            </a:r>
          </a:p>
          <a:p>
            <a:pPr marL="971550" lvl="1" indent="-571500">
              <a:buFont typeface="+mj-lt"/>
              <a:buAutoNum type="romanLcPeriod"/>
            </a:pPr>
            <a:r>
              <a:rPr lang="da-DK" b="1" dirty="0" smtClean="0">
                <a:solidFill>
                  <a:srgbClr val="FF0000"/>
                </a:solidFill>
              </a:rPr>
              <a:t>Simplicity</a:t>
            </a:r>
          </a:p>
          <a:p>
            <a:pPr marL="971550" lvl="1" indent="-571500">
              <a:buFont typeface="+mj-lt"/>
              <a:buAutoNum type="romanLcPeriod"/>
            </a:pPr>
            <a:r>
              <a:rPr lang="da-DK" b="1" dirty="0" smtClean="0">
                <a:solidFill>
                  <a:srgbClr val="FF0000"/>
                </a:solidFill>
              </a:rPr>
              <a:t>Generality</a:t>
            </a:r>
            <a:endParaRPr lang="en-US" dirty="0">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Coding an Algorithm</a:t>
            </a:r>
            <a:endParaRPr lang="en-US" dirty="0"/>
          </a:p>
        </p:txBody>
      </p:sp>
      <p:sp>
        <p:nvSpPr>
          <p:cNvPr id="3" name="Content Placeholder 2"/>
          <p:cNvSpPr>
            <a:spLocks noGrp="1"/>
          </p:cNvSpPr>
          <p:nvPr>
            <p:ph idx="1"/>
          </p:nvPr>
        </p:nvSpPr>
        <p:spPr/>
        <p:txBody>
          <a:bodyPr/>
          <a:lstStyle/>
          <a:p>
            <a:r>
              <a:rPr lang="en-US" dirty="0" smtClean="0"/>
              <a:t>Most algorithms are destined to be ultimately implemented as computer programs.</a:t>
            </a:r>
          </a:p>
          <a:p>
            <a:r>
              <a:rPr lang="en-US" dirty="0" smtClean="0"/>
              <a:t>Programming an algorithm presents both a </a:t>
            </a:r>
          </a:p>
          <a:p>
            <a:pPr lvl="1"/>
            <a:r>
              <a:rPr lang="en-US" dirty="0" smtClean="0">
                <a:solidFill>
                  <a:srgbClr val="FF0000"/>
                </a:solidFill>
              </a:rPr>
              <a:t>peril and </a:t>
            </a:r>
          </a:p>
          <a:p>
            <a:pPr lvl="1"/>
            <a:r>
              <a:rPr lang="en-US" dirty="0" smtClean="0">
                <a:solidFill>
                  <a:srgbClr val="FF0000"/>
                </a:solidFill>
              </a:rPr>
              <a:t>an opportunity. </a:t>
            </a:r>
          </a:p>
          <a:p>
            <a:r>
              <a:rPr lang="en-US" dirty="0" smtClean="0"/>
              <a:t>The peril lies in the possibility of making the transition from an algorithm to a program either incorrectly or very inefficiently.</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Fundamental Data Structures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Since the vast majority of algorithms of interest operate on data, particular ways of organizing data play a critical role in the design and analysis of algorithms.</a:t>
            </a:r>
          </a:p>
          <a:p>
            <a:r>
              <a:rPr lang="en-US" dirty="0" smtClean="0"/>
              <a:t>A </a:t>
            </a:r>
            <a:r>
              <a:rPr lang="en-US" b="1" i="1" dirty="0" smtClean="0"/>
              <a:t>data structure can be defined as a particular scheme of organizing related data items.</a:t>
            </a:r>
          </a:p>
          <a:p>
            <a:r>
              <a:rPr lang="en-US" dirty="0" smtClean="0"/>
              <a:t>The nature of the data items is dictated by the problem at hand; they can range from elementary data types (e.g., integers or characters) to data structures (e.g., a one-dimensional array of one-dimensional arrays is often used for implementing matrices).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Fundamental Data Structures cont…</a:t>
            </a:r>
            <a:endParaRPr lang="en-US" dirty="0"/>
          </a:p>
        </p:txBody>
      </p:sp>
      <p:sp>
        <p:nvSpPr>
          <p:cNvPr id="3" name="Content Placeholder 2"/>
          <p:cNvSpPr>
            <a:spLocks noGrp="1"/>
          </p:cNvSpPr>
          <p:nvPr>
            <p:ph idx="1"/>
          </p:nvPr>
        </p:nvSpPr>
        <p:spPr/>
        <p:txBody>
          <a:bodyPr/>
          <a:lstStyle/>
          <a:p>
            <a:r>
              <a:rPr lang="da-DK" dirty="0" smtClean="0"/>
              <a:t>Review of data structure are:</a:t>
            </a:r>
          </a:p>
          <a:p>
            <a:pPr marL="1371600" lvl="2" indent="-571500">
              <a:buFont typeface="+mj-lt"/>
              <a:buAutoNum type="romanLcPeriod"/>
            </a:pPr>
            <a:r>
              <a:rPr lang="en-US" b="1" dirty="0" smtClean="0">
                <a:solidFill>
                  <a:srgbClr val="FF0000"/>
                </a:solidFill>
              </a:rPr>
              <a:t>Linear Data Structures (</a:t>
            </a:r>
            <a:r>
              <a:rPr lang="en-US" dirty="0" smtClean="0">
                <a:solidFill>
                  <a:srgbClr val="FF0000"/>
                </a:solidFill>
              </a:rPr>
              <a:t>the array and the linked list</a:t>
            </a:r>
            <a:r>
              <a:rPr lang="en-US" b="1" dirty="0" smtClean="0">
                <a:solidFill>
                  <a:srgbClr val="FF0000"/>
                </a:solidFill>
              </a:rPr>
              <a:t>)</a:t>
            </a:r>
          </a:p>
          <a:p>
            <a:pPr marL="1371600" lvl="2" indent="-571500">
              <a:buFont typeface="+mj-lt"/>
              <a:buAutoNum type="romanLcPeriod"/>
            </a:pPr>
            <a:r>
              <a:rPr lang="en-US" b="1" dirty="0" smtClean="0">
                <a:solidFill>
                  <a:srgbClr val="FF0000"/>
                </a:solidFill>
              </a:rPr>
              <a:t>Graphs</a:t>
            </a:r>
          </a:p>
          <a:p>
            <a:pPr marL="1371600" lvl="2" indent="-571500">
              <a:buFont typeface="+mj-lt"/>
              <a:buAutoNum type="romanLcPeriod"/>
            </a:pPr>
            <a:r>
              <a:rPr lang="en-US" b="1" dirty="0" smtClean="0">
                <a:solidFill>
                  <a:srgbClr val="FF0000"/>
                </a:solidFill>
              </a:rPr>
              <a:t>Trees</a:t>
            </a:r>
          </a:p>
          <a:p>
            <a:pPr marL="1371600" lvl="2" indent="-571500">
              <a:buFont typeface="+mj-lt"/>
              <a:buAutoNum type="romanLcPeriod"/>
            </a:pPr>
            <a:r>
              <a:rPr lang="en-US" b="1" dirty="0" smtClean="0">
                <a:solidFill>
                  <a:srgbClr val="FF0000"/>
                </a:solidFill>
              </a:rPr>
              <a:t>Sets and Dictionaries</a:t>
            </a:r>
            <a:endParaRPr lang="en-US"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Introduction cont...</a:t>
            </a:r>
            <a:endParaRPr lang="en-US" dirty="0"/>
          </a:p>
        </p:txBody>
      </p:sp>
      <p:pic>
        <p:nvPicPr>
          <p:cNvPr id="1028" name="Picture 4"/>
          <p:cNvPicPr>
            <a:picLocks noGrp="1" noChangeAspect="1" noChangeArrowheads="1"/>
          </p:cNvPicPr>
          <p:nvPr>
            <p:ph idx="1"/>
          </p:nvPr>
        </p:nvPicPr>
        <p:blipFill>
          <a:blip r:embed="rId2"/>
          <a:srcRect/>
          <a:stretch>
            <a:fillRect/>
          </a:stretch>
        </p:blipFill>
        <p:spPr bwMode="auto">
          <a:xfrm>
            <a:off x="1066800" y="1219200"/>
            <a:ext cx="7010400" cy="44958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Introduction cont...</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reference to “</a:t>
            </a:r>
            <a:r>
              <a:rPr lang="en-US" dirty="0">
                <a:solidFill>
                  <a:srgbClr val="FF0000"/>
                </a:solidFill>
              </a:rPr>
              <a:t>instructions” </a:t>
            </a:r>
            <a:r>
              <a:rPr lang="en-US" dirty="0"/>
              <a:t>in the definition implies that there is </a:t>
            </a:r>
            <a:r>
              <a:rPr lang="en-US" dirty="0" smtClean="0"/>
              <a:t>something or </a:t>
            </a:r>
            <a:r>
              <a:rPr lang="en-US" dirty="0"/>
              <a:t>someone </a:t>
            </a:r>
            <a:r>
              <a:rPr lang="en-US" dirty="0">
                <a:solidFill>
                  <a:srgbClr val="FF0000"/>
                </a:solidFill>
              </a:rPr>
              <a:t>capable of understanding </a:t>
            </a:r>
            <a:r>
              <a:rPr lang="en-US" dirty="0"/>
              <a:t>and following the instructions </a:t>
            </a:r>
            <a:r>
              <a:rPr lang="en-US" dirty="0" smtClean="0"/>
              <a:t>given.</a:t>
            </a:r>
          </a:p>
          <a:p>
            <a:r>
              <a:rPr lang="en-US" dirty="0" smtClean="0"/>
              <a:t>We </a:t>
            </a:r>
            <a:r>
              <a:rPr lang="en-US" dirty="0"/>
              <a:t>call this a </a:t>
            </a:r>
            <a:r>
              <a:rPr lang="en-US" dirty="0">
                <a:solidFill>
                  <a:srgbClr val="FF0000"/>
                </a:solidFill>
              </a:rPr>
              <a:t>“computer,” </a:t>
            </a:r>
            <a:endParaRPr lang="en-US" dirty="0" smtClean="0">
              <a:solidFill>
                <a:srgbClr val="FF0000"/>
              </a:solidFill>
            </a:endParaRPr>
          </a:p>
          <a:p>
            <a:r>
              <a:rPr lang="en-US" dirty="0" smtClean="0"/>
              <a:t>Keeping </a:t>
            </a:r>
            <a:r>
              <a:rPr lang="en-US" dirty="0"/>
              <a:t>in mind that before the electronic </a:t>
            </a:r>
            <a:r>
              <a:rPr lang="en-US" dirty="0" smtClean="0"/>
              <a:t>computer was </a:t>
            </a:r>
            <a:r>
              <a:rPr lang="en-US" dirty="0"/>
              <a:t>invented, the word </a:t>
            </a:r>
            <a:r>
              <a:rPr lang="en-US" dirty="0">
                <a:solidFill>
                  <a:srgbClr val="FF0000"/>
                </a:solidFill>
              </a:rPr>
              <a:t>“computer</a:t>
            </a:r>
            <a:r>
              <a:rPr lang="en-US" dirty="0"/>
              <a:t>” meant a </a:t>
            </a:r>
            <a:r>
              <a:rPr lang="en-US" dirty="0">
                <a:solidFill>
                  <a:srgbClr val="FF0000"/>
                </a:solidFill>
              </a:rPr>
              <a:t>human being involved in </a:t>
            </a:r>
            <a:r>
              <a:rPr lang="en-US" dirty="0" smtClean="0">
                <a:solidFill>
                  <a:srgbClr val="FF0000"/>
                </a:solidFill>
              </a:rPr>
              <a:t>performing numeric </a:t>
            </a:r>
            <a:r>
              <a:rPr lang="en-US" dirty="0">
                <a:solidFill>
                  <a:srgbClr val="FF0000"/>
                </a:solidFill>
              </a:rPr>
              <a:t>calculations. </a:t>
            </a:r>
            <a:endParaRPr lang="en-US" dirty="0" smtClean="0">
              <a:solidFill>
                <a:srgbClr val="FF0000"/>
              </a:solidFill>
            </a:endParaRPr>
          </a:p>
          <a:p>
            <a:r>
              <a:rPr lang="en-US" dirty="0" smtClean="0"/>
              <a:t>Nowadays</a:t>
            </a:r>
            <a:r>
              <a:rPr lang="en-US" dirty="0"/>
              <a:t>, of course, “computers” are those </a:t>
            </a:r>
            <a:r>
              <a:rPr lang="en-US" dirty="0" smtClean="0"/>
              <a:t>ubiquitous electronic </a:t>
            </a:r>
            <a:r>
              <a:rPr lang="en-US" dirty="0"/>
              <a:t>devices that have become indispensable in almost everything we </a:t>
            </a:r>
            <a:r>
              <a:rPr lang="en-US" dirty="0" smtClean="0"/>
              <a:t>do.</a:t>
            </a:r>
          </a:p>
          <a:p>
            <a:r>
              <a:rPr lang="en-US" dirty="0" smtClean="0">
                <a:solidFill>
                  <a:srgbClr val="FF0000"/>
                </a:solidFill>
              </a:rPr>
              <a:t>Note</a:t>
            </a:r>
            <a:r>
              <a:rPr lang="en-US" dirty="0">
                <a:solidFill>
                  <a:srgbClr val="FF0000"/>
                </a:solidFill>
              </a:rPr>
              <a:t>, </a:t>
            </a:r>
            <a:r>
              <a:rPr lang="en-US" dirty="0"/>
              <a:t>however, that although the majority of algorithms are indeed intended </a:t>
            </a:r>
            <a:r>
              <a:rPr lang="en-US" dirty="0" smtClean="0"/>
              <a:t>for eventual </a:t>
            </a:r>
            <a:r>
              <a:rPr lang="en-US" dirty="0"/>
              <a:t>computer implementation, </a:t>
            </a:r>
            <a:r>
              <a:rPr lang="en-US" dirty="0">
                <a:solidFill>
                  <a:srgbClr val="FF0000"/>
                </a:solidFill>
              </a:rPr>
              <a:t>the notion of algorithm does not depend </a:t>
            </a:r>
            <a:r>
              <a:rPr lang="en-US" dirty="0" smtClean="0">
                <a:solidFill>
                  <a:srgbClr val="FF0000"/>
                </a:solidFill>
              </a:rPr>
              <a:t>on such </a:t>
            </a:r>
            <a:r>
              <a:rPr lang="en-US" dirty="0">
                <a:solidFill>
                  <a:srgbClr val="FF0000"/>
                </a:solidFill>
              </a:rPr>
              <a:t>an assumption.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Introduction cont...</a:t>
            </a:r>
            <a:endParaRPr lang="en-US" dirty="0"/>
          </a:p>
        </p:txBody>
      </p:sp>
      <p:sp>
        <p:nvSpPr>
          <p:cNvPr id="3" name="Content Placeholder 2"/>
          <p:cNvSpPr>
            <a:spLocks noGrp="1"/>
          </p:cNvSpPr>
          <p:nvPr>
            <p:ph idx="1"/>
          </p:nvPr>
        </p:nvSpPr>
        <p:spPr/>
        <p:txBody>
          <a:bodyPr>
            <a:normAutofit fontScale="70000" lnSpcReduction="20000"/>
          </a:bodyPr>
          <a:lstStyle/>
          <a:p>
            <a:r>
              <a:rPr lang="en-US" dirty="0"/>
              <a:t>As examples illustrating the notion of the algorithm, we consider </a:t>
            </a:r>
            <a:r>
              <a:rPr lang="en-US" dirty="0" smtClean="0"/>
              <a:t> three </a:t>
            </a:r>
            <a:r>
              <a:rPr lang="en-US" dirty="0"/>
              <a:t>methods for solving the same problem: </a:t>
            </a:r>
            <a:r>
              <a:rPr lang="en-US" dirty="0">
                <a:solidFill>
                  <a:srgbClr val="7030A0"/>
                </a:solidFill>
              </a:rPr>
              <a:t>computing the </a:t>
            </a:r>
            <a:r>
              <a:rPr lang="en-US" dirty="0" smtClean="0">
                <a:solidFill>
                  <a:srgbClr val="7030A0"/>
                </a:solidFill>
              </a:rPr>
              <a:t>greatest common </a:t>
            </a:r>
            <a:r>
              <a:rPr lang="en-US" dirty="0">
                <a:solidFill>
                  <a:srgbClr val="7030A0"/>
                </a:solidFill>
              </a:rPr>
              <a:t>divisor of two integers. </a:t>
            </a:r>
            <a:endParaRPr lang="en-US" dirty="0" smtClean="0">
              <a:solidFill>
                <a:srgbClr val="7030A0"/>
              </a:solidFill>
            </a:endParaRPr>
          </a:p>
          <a:p>
            <a:pPr marL="1371600" lvl="2" indent="-571500">
              <a:buFont typeface="+mj-lt"/>
              <a:buAutoNum type="romanLcPeriod"/>
            </a:pPr>
            <a:r>
              <a:rPr lang="en-US" b="1" dirty="0">
                <a:solidFill>
                  <a:srgbClr val="002060"/>
                </a:solidFill>
              </a:rPr>
              <a:t>Euclid’s algorithm</a:t>
            </a:r>
            <a:endParaRPr lang="en-US" b="1" dirty="0" smtClean="0">
              <a:solidFill>
                <a:srgbClr val="002060"/>
              </a:solidFill>
            </a:endParaRPr>
          </a:p>
          <a:p>
            <a:pPr marL="1371600" lvl="2" indent="-571500">
              <a:buFont typeface="+mj-lt"/>
              <a:buAutoNum type="romanLcPeriod"/>
            </a:pPr>
            <a:r>
              <a:rPr lang="en-US" b="1" dirty="0" smtClean="0">
                <a:solidFill>
                  <a:srgbClr val="002060"/>
                </a:solidFill>
              </a:rPr>
              <a:t>Consecutive </a:t>
            </a:r>
            <a:r>
              <a:rPr lang="en-US" b="1" dirty="0">
                <a:solidFill>
                  <a:srgbClr val="002060"/>
                </a:solidFill>
              </a:rPr>
              <a:t>integer checking </a:t>
            </a:r>
            <a:r>
              <a:rPr lang="en-US" b="1" dirty="0" smtClean="0">
                <a:solidFill>
                  <a:srgbClr val="002060"/>
                </a:solidFill>
              </a:rPr>
              <a:t>algorithm</a:t>
            </a:r>
          </a:p>
          <a:p>
            <a:pPr marL="1371600" lvl="2" indent="-571500">
              <a:buFont typeface="+mj-lt"/>
              <a:buAutoNum type="romanLcPeriod"/>
            </a:pPr>
            <a:r>
              <a:rPr lang="en-US" b="1" dirty="0">
                <a:solidFill>
                  <a:srgbClr val="002060"/>
                </a:solidFill>
              </a:rPr>
              <a:t>Middle-school procedure</a:t>
            </a:r>
            <a:endParaRPr lang="en-US" dirty="0" smtClean="0">
              <a:solidFill>
                <a:srgbClr val="002060"/>
              </a:solidFill>
            </a:endParaRPr>
          </a:p>
          <a:p>
            <a:r>
              <a:rPr lang="en-US" dirty="0" smtClean="0"/>
              <a:t>These </a:t>
            </a:r>
            <a:r>
              <a:rPr lang="en-US" dirty="0"/>
              <a:t>examples will help us to illustrate </a:t>
            </a:r>
            <a:r>
              <a:rPr lang="en-US" dirty="0" smtClean="0"/>
              <a:t>several important points:</a:t>
            </a:r>
          </a:p>
          <a:p>
            <a:pPr lvl="1"/>
            <a:r>
              <a:rPr lang="en-US" dirty="0" smtClean="0">
                <a:solidFill>
                  <a:srgbClr val="FF0000"/>
                </a:solidFill>
              </a:rPr>
              <a:t>The non ambiguity </a:t>
            </a:r>
            <a:r>
              <a:rPr lang="en-US" dirty="0">
                <a:solidFill>
                  <a:srgbClr val="FF0000"/>
                </a:solidFill>
              </a:rPr>
              <a:t>requirement for each step of an algorithm cannot be </a:t>
            </a:r>
            <a:r>
              <a:rPr lang="en-US" dirty="0" smtClean="0">
                <a:solidFill>
                  <a:srgbClr val="FF0000"/>
                </a:solidFill>
              </a:rPr>
              <a:t>compromised.</a:t>
            </a:r>
          </a:p>
          <a:p>
            <a:pPr lvl="1"/>
            <a:r>
              <a:rPr lang="en-US" dirty="0" smtClean="0">
                <a:solidFill>
                  <a:srgbClr val="FF0000"/>
                </a:solidFill>
              </a:rPr>
              <a:t>The </a:t>
            </a:r>
            <a:r>
              <a:rPr lang="en-US" dirty="0">
                <a:solidFill>
                  <a:srgbClr val="FF0000"/>
                </a:solidFill>
              </a:rPr>
              <a:t>range of inputs for which an algorithm works has to be specified </a:t>
            </a:r>
            <a:r>
              <a:rPr lang="en-US" dirty="0" smtClean="0">
                <a:solidFill>
                  <a:srgbClr val="FF0000"/>
                </a:solidFill>
              </a:rPr>
              <a:t>carefully.</a:t>
            </a:r>
          </a:p>
          <a:p>
            <a:pPr lvl="1"/>
            <a:r>
              <a:rPr lang="en-US" dirty="0" smtClean="0">
                <a:solidFill>
                  <a:srgbClr val="FF0000"/>
                </a:solidFill>
              </a:rPr>
              <a:t>The </a:t>
            </a:r>
            <a:r>
              <a:rPr lang="en-US" dirty="0">
                <a:solidFill>
                  <a:srgbClr val="FF0000"/>
                </a:solidFill>
              </a:rPr>
              <a:t>same algorithm can be represented in several different </a:t>
            </a:r>
            <a:r>
              <a:rPr lang="en-US" dirty="0" smtClean="0">
                <a:solidFill>
                  <a:srgbClr val="FF0000"/>
                </a:solidFill>
              </a:rPr>
              <a:t>ways.</a:t>
            </a:r>
          </a:p>
          <a:p>
            <a:pPr lvl="1"/>
            <a:r>
              <a:rPr lang="en-US" dirty="0" smtClean="0"/>
              <a:t>There </a:t>
            </a:r>
            <a:r>
              <a:rPr lang="en-US" dirty="0"/>
              <a:t>may exist several algorithms for solving the same </a:t>
            </a:r>
            <a:r>
              <a:rPr lang="en-US" dirty="0" smtClean="0"/>
              <a:t>problem.</a:t>
            </a:r>
          </a:p>
          <a:p>
            <a:pPr lvl="1"/>
            <a:r>
              <a:rPr lang="en-US" dirty="0" smtClean="0"/>
              <a:t>Algorithms </a:t>
            </a:r>
            <a:r>
              <a:rPr lang="en-US" dirty="0"/>
              <a:t>for the same problem can be based on very different ideas </a:t>
            </a:r>
            <a:r>
              <a:rPr lang="en-US" dirty="0" smtClean="0"/>
              <a:t>and can </a:t>
            </a:r>
            <a:r>
              <a:rPr lang="en-US" dirty="0"/>
              <a:t>solve the problem with dramatically different speeds.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Euclid’s algorithm</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533400" y="1524000"/>
            <a:ext cx="8305800" cy="51054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Euclid’s </a:t>
            </a:r>
            <a:r>
              <a:rPr lang="en-US" b="1" dirty="0" smtClean="0"/>
              <a:t>algorithm cont…</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381000" y="1600200"/>
            <a:ext cx="8534400" cy="50292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Euclid’s algorithm cont…</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228600" y="1676400"/>
            <a:ext cx="8458200" cy="2574131"/>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399</TotalTime>
  <Words>1665</Words>
  <Application>Microsoft Office PowerPoint</Application>
  <PresentationFormat>On-screen Show (4:3)</PresentationFormat>
  <Paragraphs>151</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Algorithms</vt:lpstr>
      <vt:lpstr>Introduction</vt:lpstr>
      <vt:lpstr>Introduction cont...</vt:lpstr>
      <vt:lpstr>Introduction cont...</vt:lpstr>
      <vt:lpstr>Introduction cont...</vt:lpstr>
      <vt:lpstr>Introduction cont...</vt:lpstr>
      <vt:lpstr>Euclid’s algorithm</vt:lpstr>
      <vt:lpstr>Euclid’s algorithm cont…</vt:lpstr>
      <vt:lpstr>Euclid’s algorithm cont…</vt:lpstr>
      <vt:lpstr>Consecutive integer checking algorithm</vt:lpstr>
      <vt:lpstr>Consecutive integer checking algorithm cont…</vt:lpstr>
      <vt:lpstr>Consecutive integer checking algorithm cont…</vt:lpstr>
      <vt:lpstr>Middle-school procedure</vt:lpstr>
      <vt:lpstr>Middle-school procedure cont…</vt:lpstr>
      <vt:lpstr>Middle-school procedure cont…</vt:lpstr>
      <vt:lpstr>sieve of Eratosthenes</vt:lpstr>
      <vt:lpstr>sieve of Eratosthenes cont…</vt:lpstr>
      <vt:lpstr>sieve of Eratosthenes cont…</vt:lpstr>
      <vt:lpstr>sieve of Eratosthenes cont…</vt:lpstr>
      <vt:lpstr>Exercise</vt:lpstr>
      <vt:lpstr>Fundamentals of Algorithmic Problem Solving</vt:lpstr>
      <vt:lpstr>Fundamentals of Algorithmic Problem Solving cont…</vt:lpstr>
      <vt:lpstr>Fundamentals of Algorithmic Problem Solving cont…</vt:lpstr>
      <vt:lpstr>quiz</vt:lpstr>
      <vt:lpstr>Important Problem Types</vt:lpstr>
      <vt:lpstr>Multiplication</vt:lpstr>
      <vt:lpstr>Lattice Multiplication</vt:lpstr>
      <vt:lpstr>Compass and Straightedge</vt:lpstr>
      <vt:lpstr>Duplation and Mediation</vt:lpstr>
      <vt:lpstr>Describing Algorithms</vt:lpstr>
      <vt:lpstr>Describing Algorithms cont…</vt:lpstr>
      <vt:lpstr>Analyzing Algorithms</vt:lpstr>
      <vt:lpstr>Coding an Algorithm</vt:lpstr>
      <vt:lpstr>Fundamental Data Structures</vt:lpstr>
      <vt:lpstr>Fundamental Data Structures cont…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dc:title>
  <dc:creator>DELL</dc:creator>
  <cp:lastModifiedBy>DELL</cp:lastModifiedBy>
  <cp:revision>45</cp:revision>
  <dcterms:created xsi:type="dcterms:W3CDTF">2021-01-20T09:57:57Z</dcterms:created>
  <dcterms:modified xsi:type="dcterms:W3CDTF">2021-01-21T06:34:34Z</dcterms:modified>
</cp:coreProperties>
</file>