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4"/>
  </p:notesMasterIdLst>
  <p:sldIdLst>
    <p:sldId id="256" r:id="rId2"/>
    <p:sldId id="257" r:id="rId3"/>
    <p:sldId id="259" r:id="rId4"/>
    <p:sldId id="266" r:id="rId5"/>
    <p:sldId id="260" r:id="rId6"/>
    <p:sldId id="321" r:id="rId7"/>
    <p:sldId id="290" r:id="rId8"/>
    <p:sldId id="322" r:id="rId9"/>
    <p:sldId id="262" r:id="rId10"/>
    <p:sldId id="291" r:id="rId11"/>
    <p:sldId id="292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19" r:id="rId38"/>
    <p:sldId id="320" r:id="rId39"/>
    <p:sldId id="263" r:id="rId40"/>
    <p:sldId id="267" r:id="rId41"/>
    <p:sldId id="276" r:id="rId42"/>
    <p:sldId id="272" r:id="rId43"/>
    <p:sldId id="277" r:id="rId44"/>
    <p:sldId id="268" r:id="rId45"/>
    <p:sldId id="278" r:id="rId46"/>
    <p:sldId id="269" r:id="rId47"/>
    <p:sldId id="270" r:id="rId48"/>
    <p:sldId id="280" r:id="rId49"/>
    <p:sldId id="271" r:id="rId50"/>
    <p:sldId id="281" r:id="rId51"/>
    <p:sldId id="274" r:id="rId52"/>
    <p:sldId id="275" r:id="rId53"/>
    <p:sldId id="282" r:id="rId54"/>
    <p:sldId id="283" r:id="rId55"/>
    <p:sldId id="293" r:id="rId56"/>
    <p:sldId id="265" r:id="rId57"/>
    <p:sldId id="285" r:id="rId58"/>
    <p:sldId id="286" r:id="rId59"/>
    <p:sldId id="287" r:id="rId60"/>
    <p:sldId id="288" r:id="rId61"/>
    <p:sldId id="289" r:id="rId62"/>
    <p:sldId id="258" r:id="rId63"/>
  </p:sldIdLst>
  <p:sldSz cx="9906000" cy="6858000" type="A4"/>
  <p:notesSz cx="6858000" cy="9144000"/>
  <p:embeddedFontLst>
    <p:embeddedFont>
      <p:font typeface="나눔스퀘어" panose="020B0600000101010101" pitchFamily="50" charset="-127"/>
      <p:regular r:id="rId65"/>
    </p:embeddedFont>
    <p:embeddedFont>
      <p:font typeface="나눔스퀘어 Bold" panose="020B0600000101010101" pitchFamily="50" charset="-127"/>
      <p:bold r:id="rId66"/>
    </p:embeddedFont>
    <p:embeddedFont>
      <p:font typeface="나눔스퀘어 Light" panose="020B0600000101010101" pitchFamily="50" charset="-127"/>
      <p:regular r:id="rId6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378" y="25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D512F8C6-B078-482C-B77E-8FFCDCD03B1C}" type="datetimeFigureOut">
              <a:rPr lang="ko-KR" altLang="en-US" smtClean="0"/>
              <a:pPr/>
              <a:t>2022-04-06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A9A977B-B46D-4F3F-8D38-8FF7E6B29C1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099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" panose="020B0600000101010101" pitchFamily="50" charset="-127"/>
        <a:ea typeface="나눔스퀘어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A977B-B46D-4F3F-8D38-8FF7E6B29C1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900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A977B-B46D-4F3F-8D38-8FF7E6B29C1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432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기본값 </a:t>
            </a:r>
            <a:r>
              <a:rPr lang="en-US" altLang="ko-KR" dirty="0"/>
              <a:t>1</a:t>
            </a:r>
            <a:r>
              <a:rPr lang="ko-KR" altLang="en-US" dirty="0"/>
              <a:t>인 이유</a:t>
            </a:r>
            <a:r>
              <a:rPr lang="en-US" altLang="ko-KR" dirty="0"/>
              <a:t>: </a:t>
            </a:r>
            <a:r>
              <a:rPr lang="ko-KR" altLang="en-US" dirty="0"/>
              <a:t>블랙리스트에 회원이 기본적으로 추가되어 있지 않음</a:t>
            </a:r>
            <a:r>
              <a:rPr lang="en-US" altLang="ko-KR" dirty="0"/>
              <a:t>. </a:t>
            </a:r>
            <a:r>
              <a:rPr lang="ko-KR" altLang="en-US" dirty="0"/>
              <a:t>경고 받았을 때 추가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9A977B-B46D-4F3F-8D38-8FF7E6B29C1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9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33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51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14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9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66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5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6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876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/>
        </p:nvSpPr>
        <p:spPr>
          <a:xfrm>
            <a:off x="7710169" y="6575907"/>
            <a:ext cx="21932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3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/>
        </p:nvSpPr>
        <p:spPr>
          <a:xfrm>
            <a:off x="7710169" y="6575907"/>
            <a:ext cx="21932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4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F494-608D-4511-BB0E-855BE1228566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C4547-535D-468B-AAF4-CCA9068725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3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195F494-608D-4511-BB0E-855BE1228566}" type="datetimeFigureOut">
              <a:rPr lang="ko-KR" altLang="en-US" smtClean="0"/>
              <a:pPr/>
              <a:t>2022-04-06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609C4547-535D-468B-AAF4-CCA90687259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76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6B40BE-E1FD-4CBB-9696-4AC80143A704}"/>
              </a:ext>
            </a:extLst>
          </p:cNvPr>
          <p:cNvGrpSpPr/>
          <p:nvPr/>
        </p:nvGrpSpPr>
        <p:grpSpPr>
          <a:xfrm>
            <a:off x="6291942" y="4036050"/>
            <a:ext cx="2008415" cy="1629467"/>
            <a:chOff x="6291942" y="4036050"/>
            <a:chExt cx="2008415" cy="16294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F7281C-6B27-434E-85E4-4CB65DE7D094}"/>
                </a:ext>
              </a:extLst>
            </p:cNvPr>
            <p:cNvSpPr txBox="1"/>
            <p:nvPr/>
          </p:nvSpPr>
          <p:spPr>
            <a:xfrm>
              <a:off x="6291942" y="4036050"/>
              <a:ext cx="20084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accent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_Pro Medium" panose="00000600000000000000" pitchFamily="50" charset="-127"/>
                </a:rPr>
                <a:t>9</a:t>
              </a:r>
              <a:r>
                <a:rPr lang="ko-KR" altLang="en-US" sz="20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accent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_Pro Medium" panose="00000600000000000000" pitchFamily="50" charset="-127"/>
                </a:rPr>
                <a:t>조</a:t>
              </a:r>
              <a:endParaRPr lang="en-US" altLang="ko-KR" sz="20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A8D388-76B6-4741-8465-9C0DE3C35636}"/>
                </a:ext>
              </a:extLst>
            </p:cNvPr>
            <p:cNvSpPr txBox="1"/>
            <p:nvPr/>
          </p:nvSpPr>
          <p:spPr>
            <a:xfrm>
              <a:off x="6291943" y="4465188"/>
              <a:ext cx="200841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17013145 </a:t>
              </a:r>
              <a:r>
                <a:rPr lang="ko-KR" altLang="en-US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신동준</a:t>
              </a:r>
              <a:endParaRPr lang="en-US" altLang="ko-KR" sz="18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en-US" altLang="ko-KR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18013171 </a:t>
              </a:r>
              <a:r>
                <a:rPr lang="ko-KR" altLang="en-US" sz="1800" dirty="0" err="1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김리아</a:t>
              </a:r>
              <a:endParaRPr lang="en-US" altLang="ko-KR" sz="18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en-US" altLang="ko-KR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18013182 </a:t>
              </a:r>
              <a:r>
                <a:rPr lang="ko-KR" altLang="en-US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이가은</a:t>
              </a:r>
              <a:endParaRPr lang="en-US" altLang="ko-KR" sz="18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r>
                <a:rPr lang="en-US" altLang="ko-KR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18013184 </a:t>
              </a:r>
              <a:r>
                <a:rPr lang="ko-KR" altLang="en-US" sz="18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이정규</a:t>
              </a:r>
              <a:endParaRPr lang="en-US" altLang="ko-KR" sz="18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FC609D-B778-43DD-8FE5-CA04E4D00359}"/>
              </a:ext>
            </a:extLst>
          </p:cNvPr>
          <p:cNvGrpSpPr/>
          <p:nvPr/>
        </p:nvGrpSpPr>
        <p:grpSpPr>
          <a:xfrm>
            <a:off x="1373414" y="1803476"/>
            <a:ext cx="3757389" cy="1627010"/>
            <a:chOff x="1373414" y="1803476"/>
            <a:chExt cx="3757389" cy="1627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CE6375-ABEF-42AA-AA0A-3C5159F93068}"/>
                </a:ext>
              </a:extLst>
            </p:cNvPr>
            <p:cNvSpPr txBox="1"/>
            <p:nvPr/>
          </p:nvSpPr>
          <p:spPr>
            <a:xfrm>
              <a:off x="1373414" y="3091932"/>
              <a:ext cx="32131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지도 교수님</a:t>
              </a:r>
              <a:r>
                <a:rPr lang="en-US" altLang="ko-KR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:</a:t>
              </a: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 </a:t>
              </a:r>
              <a:r>
                <a:rPr lang="ko-KR" altLang="en-US" sz="1600" dirty="0" err="1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권기학</a:t>
              </a:r>
              <a:r>
                <a:rPr lang="en-US" altLang="ko-KR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, </a:t>
              </a: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문현준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62C9CB-EB1C-4BFB-875B-AEB955B3FA30}"/>
                </a:ext>
              </a:extLst>
            </p:cNvPr>
            <p:cNvSpPr txBox="1"/>
            <p:nvPr/>
          </p:nvSpPr>
          <p:spPr>
            <a:xfrm>
              <a:off x="1373415" y="1803476"/>
              <a:ext cx="375738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2022</a:t>
              </a:r>
              <a:r>
                <a:rPr lang="ko-KR" altLang="en-US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학년도</a:t>
              </a:r>
              <a:r>
                <a:rPr lang="en-US" altLang="ko-KR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 1</a:t>
              </a:r>
              <a:r>
                <a:rPr lang="ko-KR" altLang="en-US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학기 </a:t>
              </a:r>
              <a:r>
                <a:rPr lang="en-US" altLang="ko-KR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Capstone </a:t>
              </a:r>
              <a:r>
                <a:rPr lang="ko-KR" altLang="en-US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디자인</a:t>
              </a:r>
              <a:endParaRPr lang="en-US" altLang="ko-KR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6C5858-72EB-4180-8144-F716B1D1B392}"/>
                </a:ext>
              </a:extLst>
            </p:cNvPr>
            <p:cNvSpPr txBox="1"/>
            <p:nvPr/>
          </p:nvSpPr>
          <p:spPr>
            <a:xfrm>
              <a:off x="1373415" y="2225878"/>
              <a:ext cx="3757388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44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accent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_Pro Medium" panose="00000600000000000000" pitchFamily="50" charset="-127"/>
                </a:rPr>
                <a:t>요구사항분석서</a:t>
              </a:r>
              <a:endParaRPr lang="en-US" altLang="ko-KR" sz="44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908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식별자 목록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65DE95E-F15D-4456-850A-D3DB639EC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734540"/>
              </p:ext>
            </p:extLst>
          </p:nvPr>
        </p:nvGraphicFramePr>
        <p:xfrm>
          <a:off x="888999" y="1473283"/>
          <a:ext cx="8128002" cy="50429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83284965"/>
                    </a:ext>
                  </a:extLst>
                </a:gridCol>
                <a:gridCol w="897235">
                  <a:extLst>
                    <a:ext uri="{9D8B030D-6E8A-4147-A177-3AD203B41FA5}">
                      <a16:colId xmlns:a16="http://schemas.microsoft.com/office/drawing/2014/main" val="4166683171"/>
                    </a:ext>
                  </a:extLst>
                </a:gridCol>
                <a:gridCol w="1812099">
                  <a:extLst>
                    <a:ext uri="{9D8B030D-6E8A-4147-A177-3AD203B41FA5}">
                      <a16:colId xmlns:a16="http://schemas.microsoft.com/office/drawing/2014/main" val="4611844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42402908"/>
                    </a:ext>
                  </a:extLst>
                </a:gridCol>
                <a:gridCol w="897930">
                  <a:extLst>
                    <a:ext uri="{9D8B030D-6E8A-4147-A177-3AD203B41FA5}">
                      <a16:colId xmlns:a16="http://schemas.microsoft.com/office/drawing/2014/main" val="1085866641"/>
                    </a:ext>
                  </a:extLst>
                </a:gridCol>
                <a:gridCol w="1811404">
                  <a:extLst>
                    <a:ext uri="{9D8B030D-6E8A-4147-A177-3AD203B41FA5}">
                      <a16:colId xmlns:a16="http://schemas.microsoft.com/office/drawing/2014/main" val="2858477974"/>
                    </a:ext>
                  </a:extLst>
                </a:gridCol>
              </a:tblGrid>
              <a:tr h="4120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식별자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행위자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732067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65242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6835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검색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91986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915783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UC-A05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등록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UC-C05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288737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정보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UC-C06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69658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UC-C07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연장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531585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방치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좌석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683184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UC-A09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내역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UC-C09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취소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5331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푸시 알림 발신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659849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조회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264316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탈퇴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00792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공석 방지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649428"/>
                  </a:ext>
                </a:extLst>
              </a:tr>
              <a:tr h="3307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UC-A14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삭제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 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노쇼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방지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25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4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57533"/>
              </p:ext>
            </p:extLst>
          </p:nvPr>
        </p:nvGraphicFramePr>
        <p:xfrm>
          <a:off x="1349476" y="1440758"/>
          <a:ext cx="7207049" cy="49681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UC-A01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관리자와 사용자를 로그인 아이디로 구분하는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시 데이터 베이스에 관리자로 분류된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아이디여야한다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시 아이디와 비밀번호를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데이터베이스에 관리자로 분류된 아이디를 확인한다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권한에서 로그아웃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하는경우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로그아웃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0645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데이터베이스에 관리자로 분류된 아이디가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없는경우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아이디와 비밀번호를 다시 입력해달라고 요청한다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42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406294"/>
              </p:ext>
            </p:extLst>
          </p:nvPr>
        </p:nvGraphicFramePr>
        <p:xfrm>
          <a:off x="1349476" y="1459640"/>
          <a:ext cx="7207049" cy="454221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UC-A02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가입된 회원들의 목록을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로그인이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되어있어야한다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전체 회원 목록을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조회된 회원에게 회원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(UC-A03)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을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5911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전체 회원 목록을 조회한 후 특정 회원만 보려는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목록에서 특정 회원을 터치한다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0271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목록을 불러올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목록을 불러올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79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504168"/>
              </p:ext>
            </p:extLst>
          </p:nvPr>
        </p:nvGraphicFramePr>
        <p:xfrm>
          <a:off x="1349476" y="1456736"/>
          <a:ext cx="7207049" cy="491799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UC-A03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수정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가입된 회원을 수정하는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중이고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특정 회원을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선택한 회원을 수정할 수 있는 페이지를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수정할 정보를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수정이 완료되면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저장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수정된 정보를 갱신한다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하단에 있는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눌러서 회원삭제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(UC-A04)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를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수정하지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목록으로 이동하려는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저장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누르지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뒤로가기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버튼을 통해 목록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(UC-A02)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090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사용자를 수정할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수정할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703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78785"/>
              </p:ext>
            </p:extLst>
          </p:nvPr>
        </p:nvGraphicFramePr>
        <p:xfrm>
          <a:off x="1349476" y="1469557"/>
          <a:ext cx="7207049" cy="44733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UC-A04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삭제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가입된 사용자를 삭제하는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관리자로 로그인 중이고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선택 되어야 함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삭제하면 영구히 삭제된다는 경고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해당 사용자를 삭제한다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2803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사용자를 삭제하지 않으려는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9616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삭제할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삭제할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99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12478"/>
              </p:ext>
            </p:extLst>
          </p:nvPr>
        </p:nvGraphicFramePr>
        <p:xfrm>
          <a:off x="1349476" y="1460848"/>
          <a:ext cx="7207049" cy="493052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UC-A05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등록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새로운 사용자를 등록하는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등록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사용자의 신상정보를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등록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사용자를 데이터베이스에 저장한다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904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사용자를 등록하지 않으려는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148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등록할 수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없는경우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등록할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등록에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62346"/>
              </p:ext>
            </p:extLst>
          </p:nvPr>
        </p:nvGraphicFramePr>
        <p:xfrm>
          <a:off x="1349476" y="1456102"/>
          <a:ext cx="7207049" cy="43355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77087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629962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UC-A06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좌석 정보를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좌석 정보를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선택해서 좌석 정보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(UC-A07)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을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선택해서 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(UC-A08)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을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1145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정보를 불러올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목록을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줄러올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98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616466"/>
              </p:ext>
            </p:extLst>
          </p:nvPr>
        </p:nvGraphicFramePr>
        <p:xfrm>
          <a:off x="1349476" y="1434148"/>
          <a:ext cx="7207049" cy="4636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UC-A07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 수정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등록된 좌석을 수정하는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중이고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좌석이 선택 되어야 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선택한 좌석을 수정할 수 있는 페이지를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수정할 정보를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수정이 완료되면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저장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수정된 정보를 업데이트 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4032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수정하지 않고 목록으로 이동하려는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8705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수정할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수정할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등록에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005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9614"/>
              </p:ext>
            </p:extLst>
          </p:nvPr>
        </p:nvGraphicFramePr>
        <p:xfrm>
          <a:off x="1349476" y="1445112"/>
          <a:ext cx="7207049" cy="489920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UC-A08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방치된 좌석을 관리하는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방치된 좌석이라고 판단한 좌석을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좌석상태가 이용중 에서 자리 비움으로 변경된다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71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방치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관리를 하지 않는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02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이용중인 상태를 변경할 수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없는경우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상태를 변경할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상태 변경에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020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28628"/>
              </p:ext>
            </p:extLst>
          </p:nvPr>
        </p:nvGraphicFramePr>
        <p:xfrm>
          <a:off x="1349476" y="1442667"/>
          <a:ext cx="7207049" cy="48177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UC-A09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관리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예약 내역을 관리하는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관리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내역중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우선순위 변경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취소를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변경내용을 데이터베이스에 저장한다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289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관리를 하지 않는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649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취소할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내역을 취소할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내역 변경에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12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4DFD708-DA5F-416F-9301-898776B85617}"/>
              </a:ext>
            </a:extLst>
          </p:cNvPr>
          <p:cNvGrpSpPr/>
          <p:nvPr/>
        </p:nvGrpSpPr>
        <p:grpSpPr>
          <a:xfrm>
            <a:off x="2083917" y="889402"/>
            <a:ext cx="5738167" cy="5079197"/>
            <a:chOff x="2083917" y="982635"/>
            <a:chExt cx="5738167" cy="50791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9263F5-5323-4FE2-8735-25EE7E770093}"/>
                </a:ext>
              </a:extLst>
            </p:cNvPr>
            <p:cNvSpPr txBox="1"/>
            <p:nvPr/>
          </p:nvSpPr>
          <p:spPr>
            <a:xfrm>
              <a:off x="2083917" y="982635"/>
              <a:ext cx="2168075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0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accent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KoPubWorld돋움체_Pro Medium" panose="00000600000000000000" pitchFamily="50" charset="-127"/>
                </a:rPr>
                <a:t>목차</a:t>
              </a:r>
              <a:endParaRPr lang="en-US" altLang="ko-KR" sz="30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42FC0B-38DC-472E-A386-F319964834C0}"/>
                </a:ext>
              </a:extLst>
            </p:cNvPr>
            <p:cNvSpPr txBox="1"/>
            <p:nvPr/>
          </p:nvSpPr>
          <p:spPr>
            <a:xfrm>
              <a:off x="4608984" y="1536633"/>
              <a:ext cx="3213100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0.   </a:t>
              </a: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개요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문제 설명서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요구사항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기능적 요구사항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비기능적 요구사항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 err="1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유스케이스</a:t>
              </a: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 다이어그램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식별자목록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시나리오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클래스 다이어그램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속성 및 오퍼레이션 정의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관계 정의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800100" lvl="1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관계형 데이터베이스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  <a:p>
              <a:pPr marL="342900" indent="-342900">
                <a:buAutoNum type="arabicPeriod"/>
              </a:pPr>
              <a:r>
                <a:rPr lang="ko-KR" altLang="en-US" sz="1600" dirty="0">
                  <a:ln>
                    <a:solidFill>
                      <a:srgbClr val="E7E6EB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KoPubWorld돋움체_Pro Medium" panose="00000600000000000000" pitchFamily="50" charset="-127"/>
                </a:rPr>
                <a:t>시퀀스 다이어그램</a:t>
              </a:r>
              <a:endParaRPr lang="en-US" altLang="ko-KR" sz="16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AA9D9348-2E38-4401-877D-3BAE59FEBBBE}"/>
                </a:ext>
              </a:extLst>
            </p:cNvPr>
            <p:cNvCxnSpPr>
              <a:cxnSpLocks/>
            </p:cNvCxnSpPr>
            <p:nvPr/>
          </p:nvCxnSpPr>
          <p:spPr>
            <a:xfrm>
              <a:off x="4263624" y="1536632"/>
              <a:ext cx="0" cy="4525200"/>
            </a:xfrm>
            <a:prstGeom prst="line">
              <a:avLst/>
            </a:prstGeom>
            <a:ln w="38100">
              <a:solidFill>
                <a:schemeClr val="accent4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6380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09360"/>
              </p:ext>
            </p:extLst>
          </p:nvPr>
        </p:nvGraphicFramePr>
        <p:xfrm>
          <a:off x="1349476" y="1438045"/>
          <a:ext cx="7207049" cy="46361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UC-A10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 발신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-1270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사용자들에게 푸시 알림을 발신하는</a:t>
                      </a: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중이여야한다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 발신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푸시 알림 메시지를 입력한다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사용자들에게 푸시 알림을 전달한다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6600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 발신을</a:t>
                      </a: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하지 않으려는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052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알림을 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알림을 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푸시 알림 발신에 성공한다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79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46304"/>
              </p:ext>
            </p:extLst>
          </p:nvPr>
        </p:nvGraphicFramePr>
        <p:xfrm>
          <a:off x="1349476" y="1438045"/>
          <a:ext cx="7207049" cy="46299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UC-A11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 회원들의 목록을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로그인이 되어있어야</a:t>
                      </a: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회원 목록을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조회된 회원에게 블랙리스트 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(UC-A13)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을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6850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목록을 조회한 후 특정 회원만 보려는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목록에서 특정 회원을 터치한다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0208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목록을 불러올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목록을 불러올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58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805044"/>
              </p:ext>
            </p:extLst>
          </p:nvPr>
        </p:nvGraphicFramePr>
        <p:xfrm>
          <a:off x="1349476" y="1438045"/>
          <a:ext cx="7207049" cy="51184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UC-A12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추가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블랙리스트에 회원을 추가하는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로그인중이다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추가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블랙리스트에 들어갈 수 있는 회원 목록을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특정 회원을 선택 후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추가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수정된 정보를 갱신한다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블랙리스트에 추가 하지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목록으로 이동하려는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추가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누르지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뒤로가기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버튼을 통해 블랙리스트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(UC-A11)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13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추가 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추가 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432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98402"/>
              </p:ext>
            </p:extLst>
          </p:nvPr>
        </p:nvGraphicFramePr>
        <p:xfrm>
          <a:off x="1349476" y="1438045"/>
          <a:ext cx="7207049" cy="501820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UC-A13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수정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 회원을 수정하는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 권한으로 로그인중이다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 회원</a:t>
                      </a: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중에 특정 회원을 선택하고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수정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경고 횟수를 수정한 후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확인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수정된 정보를 갱신한다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수정 하지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목록으로 이동하려는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확인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누르지 않고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뒤로가기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버튼을 통해 블랙리스트 조회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(UC-A11)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1465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수정 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블랙리스트를 수정 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11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770CED-2437-4D23-B4B2-153128A78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72497"/>
              </p:ext>
            </p:extLst>
          </p:nvPr>
        </p:nvGraphicFramePr>
        <p:xfrm>
          <a:off x="1349476" y="1438045"/>
          <a:ext cx="7207049" cy="486163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UC-A14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삭제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블랙리스트 목록을 삭제하는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205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관리자로 로그인 중이고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선택 되어야 함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979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현재 블랙리스트를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회원 선택 후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삭제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시스템이 해당 사용자를 블랙리스트에서 삭제한다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7340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삭제하지 않으려는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취소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버튼을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2258445"/>
                  </a:ext>
                </a:extLst>
              </a:tr>
              <a:tr h="11022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 삭제할 수 없는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회원을 삭제할 수 없다는 메시지를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오류 메시지를 인식하고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2476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다른 메뉴로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640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46587"/>
              </p:ext>
            </p:extLst>
          </p:nvPr>
        </p:nvGraphicFramePr>
        <p:xfrm>
          <a:off x="1349476" y="1438045"/>
          <a:ext cx="7207049" cy="51370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UC-C01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정보가 없는 사용자가 회원 가입을 진행하는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데이터가 없어야 함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로그아웃 상태로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 클릭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정보를 입력하는 창을 띄운다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사용자가 자신의 정보를 누락없이 기입 후 완료를 누른다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DB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회원의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ID/PW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를 추가하고 회원을 생성한다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6006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아이디가 중복되는 경우 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아이디가 중복되었다는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다른 아이디를 입력하도록 유도한다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비밀번호가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자리 미만인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비밀번호의 길이가 짧다는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형식에 맞는 비밀번호를 설정하도록 유도한다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회원가입을 성공적으로 마치거나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95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567828"/>
              </p:ext>
            </p:extLst>
          </p:nvPr>
        </p:nvGraphicFramePr>
        <p:xfrm>
          <a:off x="1349476" y="1438045"/>
          <a:ext cx="7207049" cy="4905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UC-C02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회원가입을 완료한 사용자가 로그인하는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데이터가 있으며 로그아웃 상태여야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버튼을 클릭한다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회원의 정보와 일치하는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ID/PW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를 입력한다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확인 버튼을 누른다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정보와 일치할 시 로그인 상태로 변경된다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6006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아이디가 존재하지 않는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유효하지 않는 아이디라는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올바른 데이터를 입력하도록 유도한다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비밀번호가 일치하지 않는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형식에 맞는 비밀번호를 입력하도록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로그인을 성공적으로 마치거나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2175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71494"/>
              </p:ext>
            </p:extLst>
          </p:nvPr>
        </p:nvGraphicFramePr>
        <p:xfrm>
          <a:off x="1349476" y="1438045"/>
          <a:ext cx="7207049" cy="41523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UC-C03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도서관 검색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도서관을 검색하는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로그인한 사용자가 도서관 검색 버튼을 눌러야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8900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사용자로부터 도서관 이름을 입력 받는다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올바른 데이터가 있을 경우 도서관 리스트를 보여준다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647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조건의 도서관이 존재하지 않을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존재하는 데이터가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값을 입력하도록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도서관을 선택하거나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79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65147"/>
              </p:ext>
            </p:extLst>
          </p:nvPr>
        </p:nvGraphicFramePr>
        <p:xfrm>
          <a:off x="1349476" y="1438045"/>
          <a:ext cx="7207049" cy="47849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UC-C04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열람실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선택한 도서관의 열람실 정보를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9774330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로그인한 사용자가 도서관을 검색한 상태여야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선택한 도서관 내의 열람실 리스트를 화면에 표시하고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열람실을 선택한다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0174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도서관의 열람실을 조회하려는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이전 창으로 돌아가서 다시 검색한다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변경된 도서관에서 열람실을 조회한다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8350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임의로 접근을 막은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데이터에 접근할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창으로 이동하도록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창을 벗어나거나 열람실을 선택하여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341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473255"/>
              </p:ext>
            </p:extLst>
          </p:nvPr>
        </p:nvGraphicFramePr>
        <p:xfrm>
          <a:off x="1349476" y="1438045"/>
          <a:ext cx="7207049" cy="48350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UC-C05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선택한 열람실의 좌석을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897224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로그인한 사용자가 열람실을 선택한 상태여야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선택한 열람실 내의 좌석을 화면에 표시한다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좌석을 선택한다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열람실의 좌석을 조회하려는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이전 창으로 돌아가서 열람실을 재 검색한다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변경된 열람실에서 좌석을 조회한다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438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관리자가 임의로 접근을 막은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데이터에 접근할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창으로 이동하도록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창을 벗어나거나 좌석을 선택하여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41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5F4E9191-D2D9-4ADF-8CA0-C7CB6A45139C}"/>
              </a:ext>
            </a:extLst>
          </p:cNvPr>
          <p:cNvGrpSpPr/>
          <p:nvPr/>
        </p:nvGrpSpPr>
        <p:grpSpPr>
          <a:xfrm>
            <a:off x="1690914" y="2355026"/>
            <a:ext cx="6524172" cy="2147948"/>
            <a:chOff x="1690914" y="2355026"/>
            <a:chExt cx="6524172" cy="2147948"/>
          </a:xfrm>
        </p:grpSpPr>
        <p:sp>
          <p:nvSpPr>
            <p:cNvPr id="9" name="양쪽 대괄호 8">
              <a:extLst>
                <a:ext uri="{FF2B5EF4-FFF2-40B4-BE49-F238E27FC236}">
                  <a16:creationId xmlns:a16="http://schemas.microsoft.com/office/drawing/2014/main" id="{5B78B803-40E4-4881-881D-D25E50B145EB}"/>
                </a:ext>
              </a:extLst>
            </p:cNvPr>
            <p:cNvSpPr/>
            <p:nvPr/>
          </p:nvSpPr>
          <p:spPr>
            <a:xfrm>
              <a:off x="1690914" y="2355026"/>
              <a:ext cx="6524172" cy="2147948"/>
            </a:xfrm>
            <a:prstGeom prst="bracketPair">
              <a:avLst>
                <a:gd name="adj" fmla="val 10867"/>
              </a:avLst>
            </a:prstGeom>
            <a:ln w="95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B9445A7-B28C-44D6-9252-0C2EA9D66C59}"/>
                </a:ext>
              </a:extLst>
            </p:cNvPr>
            <p:cNvGrpSpPr/>
            <p:nvPr/>
          </p:nvGrpSpPr>
          <p:grpSpPr>
            <a:xfrm>
              <a:off x="2740851" y="2860900"/>
              <a:ext cx="4424298" cy="1136200"/>
              <a:chOff x="2975543" y="3252899"/>
              <a:chExt cx="3954928" cy="1015663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023D05-9D72-4DB6-8CE0-D32942493E77}"/>
                  </a:ext>
                </a:extLst>
              </p:cNvPr>
              <p:cNvSpPr txBox="1"/>
              <p:nvPr/>
            </p:nvSpPr>
            <p:spPr>
              <a:xfrm>
                <a:off x="2975543" y="3252899"/>
                <a:ext cx="3954928" cy="412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accent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ESL(</a:t>
                </a:r>
                <a:r>
                  <a:rPr lang="ko-KR" altLang="en-US" sz="2400" dirty="0">
                    <a:solidFill>
                      <a:schemeClr val="accent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전자가격표시기</a:t>
                </a:r>
                <a:r>
                  <a:rPr lang="en-US" altLang="ko-KR" sz="2400" dirty="0">
                    <a:solidFill>
                      <a:schemeClr val="accent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)</a:t>
                </a:r>
                <a:r>
                  <a:rPr lang="ko-KR" altLang="en-US" sz="2400" dirty="0">
                    <a:solidFill>
                      <a:schemeClr val="accent3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을 활용한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C0A8716-61F4-452C-9C02-4D357D7BDD53}"/>
                  </a:ext>
                </a:extLst>
              </p:cNvPr>
              <p:cNvSpPr txBox="1"/>
              <p:nvPr/>
            </p:nvSpPr>
            <p:spPr>
              <a:xfrm>
                <a:off x="2975547" y="3773336"/>
                <a:ext cx="3954920" cy="49522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anchor="b">
                <a:spAutoFit/>
              </a:bodyPr>
              <a:lstStyle/>
              <a:p>
                <a:pPr algn="ctr"/>
                <a:r>
                  <a:rPr lang="ko-KR" altLang="en-US" sz="3000" dirty="0"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KoPubWorld돋움체_Pro Medium" panose="00000600000000000000" pitchFamily="50" charset="-127"/>
                  </a:rPr>
                  <a:t>도서관 좌석 예약 서비스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82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52650"/>
              </p:ext>
            </p:extLst>
          </p:nvPr>
        </p:nvGraphicFramePr>
        <p:xfrm>
          <a:off x="1349476" y="1438045"/>
          <a:ext cx="7207049" cy="44344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UC-C06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예약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좌석을 예약하는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블랙리스트에 포함되지 않은 회원이</a:t>
                      </a:r>
                      <a:endParaRPr lang="en-US" alt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상태로 좌석 조회 창에서 좌석을 선택되어 있어야 함</a:t>
                      </a:r>
                      <a:endParaRPr lang="en-US" alt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조회 창에서 선택한 좌석 정보를 보여준다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해당 좌석을 이용할 시간을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버튼을 눌러 좌석을 예약한다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103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원하는 시간대에 예약이 있을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사용할 수 없는 이용 시간이라는 메시지를 보여준다 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창 이동을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좌석을 예약하거나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645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63613"/>
              </p:ext>
            </p:extLst>
          </p:nvPr>
        </p:nvGraphicFramePr>
        <p:xfrm>
          <a:off x="1349476" y="1438045"/>
          <a:ext cx="7207049" cy="48165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UC-C07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연장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정보가 있는 회원이 시간을 연장하는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상태로 좌석을 이용중이며 연장 가능 시간이여야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8963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이용중인 좌석 정보와 함께 연장 가능 버튼을 보여준다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사용 연장 버튼을 클릭한다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7225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연장 가능 횟수를 초과하였을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더 이상 연장할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 상태를 변경하지 않거나 퇴실을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 가능 시간 이후에 다른 사람의 예약 정보가 있을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더 이상 연장할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 상태를 변경하지 않거나 퇴실을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예약을 연장하거나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432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635264"/>
              </p:ext>
            </p:extLst>
          </p:nvPr>
        </p:nvGraphicFramePr>
        <p:xfrm>
          <a:off x="1349476" y="1438045"/>
          <a:ext cx="7207049" cy="42525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UC-C08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퇴실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사용한 사용자가 퇴실하는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로그인 상태이고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이용중인 좌석이 있어야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예약된 좌석을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 정보를 출력하며 퇴실할 것인지 메시지를 보여준다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퇴실 버튼을 누르면 좌석에 할당된 사용자 데이터를 해제한다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9477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이용중인 좌석을 취소할 수 없을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좌석의 정보를 불러올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다른 창으로 이동하도록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퇴실 처리가 완료되거나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1139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134744"/>
              </p:ext>
            </p:extLst>
          </p:nvPr>
        </p:nvGraphicFramePr>
        <p:xfrm>
          <a:off x="1349476" y="1438045"/>
          <a:ext cx="7207049" cy="455321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UC-C09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취소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좌석을 예약한 사용자가 사용 전 좌석을 취소하는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로그인 상태이고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예약한 좌석이 있어야 함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예약된 좌석을 선택한다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예약된 좌석 정보를 출력하며 예약 취소 확인 메시지를 보여준다 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취소 버튼을 누르면 해당 좌석의 예약을 취소한다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24835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예약된 좌석을 취소할 수 없을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해당 좌석의 정보를 불러올 수 없다는 메시지를 보여준다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다른 창으로 이동하도록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취소가 완료되거나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57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087609"/>
              </p:ext>
            </p:extLst>
          </p:nvPr>
        </p:nvGraphicFramePr>
        <p:xfrm>
          <a:off x="1349476" y="1438045"/>
          <a:ext cx="7207049" cy="41774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UC-C10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정보 조회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자신의 정보를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상태의 사용자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사용자가 회원 정보 조회를 클릭한다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회원의 정보를 화면에 출력한다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하단의 회원 정보 수정 버튼을 눌러 정보를 수정할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하단의 회원 탈퇴 버튼을 눌러 회원 탈퇴를 진행할 수 있다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8725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회원의 정보를 불러올 수 없을 때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회원의 정보를 불러올 수 없다는 메시지를 출력한다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창을 종료하거나 정보 수정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768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71881"/>
              </p:ext>
            </p:extLst>
          </p:nvPr>
        </p:nvGraphicFramePr>
        <p:xfrm>
          <a:off x="1349476" y="1438045"/>
          <a:ext cx="7207049" cy="43590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UC-C11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정보 수정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자신의 정보를 조회하는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정보 조회 상태의 사용자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아이디와 이름을 제외한 회원 정보를 수정할 수 있다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 변경 시 기존의 비밀번호를 입력 받는다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변경사항 저장 버튼 혹은 취소 버튼을 클릭한다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54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잘못된 값을 입력 받았을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잘못된 값을 입력 받았다고 메시지를 띄운다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데이터 수정을 철회하거나 다른 값을 입력하도록 유도한다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창을 종료하거나 정보 수정을 완료한다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237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17855"/>
              </p:ext>
            </p:extLst>
          </p:nvPr>
        </p:nvGraphicFramePr>
        <p:xfrm>
          <a:off x="1349476" y="1438045"/>
          <a:ext cx="7207049" cy="43590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UC-C12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탈퇴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회원 탈퇴를 진행하는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유스케이스이다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로그인 상태의 회원이 정보 조회 창에 있을 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비밀번호를 다시 한번 입력 받는다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비밀번호가 일치할 시 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 탈퇴를 진행하겠습니까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?” 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알림을 띄운다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54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 비밀번호와 입력 받은 비밀번호가 일치하지 않을 경우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비밀번호가 일치하지 않는다는 메시지를 띄운다</a:t>
                      </a:r>
                    </a:p>
                    <a:p>
                      <a:pPr marL="342900" lvl="0" indent="-342900"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arabicParenR"/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다른 값을 입력 받거나 해당 과정을 취소시킨다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회원이 성공적으로 탈퇴를 진행하거나 다른 창으로 이동한다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289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294082"/>
              </p:ext>
            </p:extLst>
          </p:nvPr>
        </p:nvGraphicFramePr>
        <p:xfrm>
          <a:off x="1349476" y="1438045"/>
          <a:ext cx="7207049" cy="435905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UC-C13 ESL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공석 방지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좌석을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사용중일때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자리에 있음을 알리는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유스케이스이다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자리에 있으며 공석 확인 알림이 왔을 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사용자에게 알림이 온다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사용자의 휴대폰을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ESL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에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태그한다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3.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사용자가 좌석을 이용하고 있는걸 정상적으로 확인한다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54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태그가 정상적으로 되지 않은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다시 태그 하도록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시스템 문제일 경우 관리자에게 알리고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마친다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성공적으로 좌석 이용 인증을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35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3-2.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시나리오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)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KoPubWorld돋움체_Pro Medium" panose="000006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AEEB2D-3697-47B5-87AA-CB400C80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16629"/>
              </p:ext>
            </p:extLst>
          </p:nvPr>
        </p:nvGraphicFramePr>
        <p:xfrm>
          <a:off x="1349476" y="1438045"/>
          <a:ext cx="7207049" cy="48454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27508">
                  <a:extLst>
                    <a:ext uri="{9D8B030D-6E8A-4147-A177-3AD203B41FA5}">
                      <a16:colId xmlns:a16="http://schemas.microsoft.com/office/drawing/2014/main" val="2641932382"/>
                    </a:ext>
                  </a:extLst>
                </a:gridCol>
                <a:gridCol w="5579541">
                  <a:extLst>
                    <a:ext uri="{9D8B030D-6E8A-4147-A177-3AD203B41FA5}">
                      <a16:colId xmlns:a16="http://schemas.microsoft.com/office/drawing/2014/main" val="306965018"/>
                    </a:ext>
                  </a:extLst>
                </a:gridCol>
              </a:tblGrid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제목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예약 및 관리 시스템</a:t>
                      </a:r>
                      <a:endParaRPr lang="ko-KR" sz="12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485081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유스케이스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이름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UC-C14 ESL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노쇼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방지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45976316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개요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예약 시간에 좌석에 도착했음을 알리는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유스케이스이다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259246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액터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2305157"/>
                  </a:ext>
                </a:extLst>
              </a:tr>
              <a:tr h="3622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예약시간 내에 자리에 왔으며 공석 확인 알림이 왔을 때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771525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사용자의 휴대폰으로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ESL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을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 시작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10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분 이내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)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사용자가 좌석에 도착함을 정상적으로 확인한다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4466647"/>
                  </a:ext>
                </a:extLst>
              </a:tr>
              <a:tr h="1107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대안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A1.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다른 좌석을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태그하였을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시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올바른 좌석이 아니라고 알린다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예약한 좌석의 정보를 알려준다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7537605"/>
                  </a:ext>
                </a:extLst>
              </a:tr>
              <a:tr h="10541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예외 흐름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E1.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태그가 정상적으로 되지 않은 경우</a:t>
                      </a: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1)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다시 태그 하도록 유도한다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   2) 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시스템 문제일 경우 관리자에게 알리고 </a:t>
                      </a:r>
                      <a:r>
                        <a:rPr lang="ko-KR" sz="1200" kern="100" dirty="0" err="1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유스케이스를</a:t>
                      </a: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 마친다</a:t>
                      </a: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9091047"/>
                  </a:ext>
                </a:extLst>
              </a:tr>
              <a:tr h="3670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 조건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회원이 예약 시간에 도착했다는 인증을 마친다</a:t>
                      </a:r>
                      <a:r>
                        <a:rPr lang="en-US" sz="12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Arial" panose="020B0604020202020204" pitchFamily="34" charset="0"/>
                        </a:rPr>
                        <a:t>.</a:t>
                      </a:r>
                      <a:endParaRPr lang="ko-KR" sz="12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3039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537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FB73DE4-6AA2-46D0-B7DB-23B240804C5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F74A2C4-74E1-4A95-BBB3-7FFBD6645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3" y="1319737"/>
            <a:ext cx="8260915" cy="542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6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문제 설명서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문제 설명서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1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533A97E-9F51-4A17-B719-B2C85CB2C828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744A1B-4D95-44D2-86A4-1E2B5C3E8761}"/>
              </a:ext>
            </a:extLst>
          </p:cNvPr>
          <p:cNvSpPr txBox="1"/>
          <p:nvPr/>
        </p:nvSpPr>
        <p:spPr>
          <a:xfrm>
            <a:off x="924840" y="1517717"/>
            <a:ext cx="8056322" cy="4698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도서관 </a:t>
            </a:r>
            <a:r>
              <a:rPr lang="en-US" altLang="ko-KR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ESL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시스템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사용자와 관리자가 쉽게 좌석을 관리하기 위한 시스템이다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별도의 움직임 없이 자리 예약을 제어할 수 있고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관리자는 적은 인력으로 도서관을 관리할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은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 중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 도서관명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좌석번호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 이름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사용시간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연장 가능 횟수 및 연장 횟수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/QR(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 이용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노출된다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공석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인 경우에는 도서관명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좌석번호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 중 표시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/QR(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좌석 예약 가능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표기된다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해당 서비스를 이용하는 사용자는 관리자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사용자로 나뉜다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좌석에 배치된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좌석 예약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연장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퇴실 기능을 사용할 수 있으며 도서관을 처음 방문했을 시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추천 좌석 서비스를 이용할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통해 사용 현황 조회 및 사용자의 패턴을 분석하여 통계 자료를 만들고 블랙리스트를 관리할 수 있으며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자리의 상태를 제어할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근본적으로 영수증 용지를 갈거나 쓰레기통을 비우는 번잡함도 피할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  <a:p>
            <a:pPr>
              <a:lnSpc>
                <a:spcPts val="2000"/>
              </a:lnSpc>
            </a:pPr>
            <a:endParaRPr lang="en-US" altLang="ko-KR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사용자는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일정 시간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한 번씩 자신의 좌석에 배치된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ESL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를 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NFC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기능을 이용해 태그 하여 공석이 아님을 알려야 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태그 시간이 되면 휴대폰으로 알림을 오고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이에 응하지 않을 시 좌석이 강제 퇴실 처리된다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3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번 강제 퇴실 처리 시 블랙리스트에 명단이 올라가게 된다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관리자는 특수상황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코로나 거리 두기 강화 등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도서관 이용 시간과 이용 가능 좌석 수를 제어할 수 있으며 필요에 따라 연장 태그 요청을 지연할 수 있다</a:t>
            </a:r>
            <a:r>
              <a:rPr lang="en-US" altLang="ko-KR" sz="15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ko-KR" altLang="en-US" sz="15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860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회원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74724"/>
              </p:ext>
            </p:extLst>
          </p:nvPr>
        </p:nvGraphicFramePr>
        <p:xfrm>
          <a:off x="938256" y="1803741"/>
          <a:ext cx="8029488" cy="3976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자택 주소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15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전화번호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8583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384350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권한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1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2160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회원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29654"/>
              </p:ext>
            </p:extLst>
          </p:nvPr>
        </p:nvGraphicFramePr>
        <p:xfrm>
          <a:off x="958985" y="2119067"/>
          <a:ext cx="7988030" cy="2982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43666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399275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회원가입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전화번호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 성공여부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비회원이 회원으로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가입하는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회원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회원의 정보를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수정할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회원의 정보를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탈퇴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탈퇴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회원을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검색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관리자가 회원을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8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231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블랙리스트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25DF1CB2-B58D-48A9-B1C2-63B91573E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85373"/>
              </p:ext>
            </p:extLst>
          </p:nvPr>
        </p:nvGraphicFramePr>
        <p:xfrm>
          <a:off x="938256" y="1897686"/>
          <a:ext cx="8029488" cy="19883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경고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노쇼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회원 경고 누적 횟수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경고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마지막 경고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18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77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블랙리스트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41D8DB0-5C67-4EE0-A2A5-76A91E8BF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837731"/>
              </p:ext>
            </p:extLst>
          </p:nvPr>
        </p:nvGraphicFramePr>
        <p:xfrm>
          <a:off x="958985" y="2119067"/>
          <a:ext cx="7988030" cy="2674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43666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97317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399275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추가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블랙리스트에 회원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 등록하는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블랙리스트에 등록된 회원 경고 횟수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증가 및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현재 날짜로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블랙리스트에서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아이디회원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관리자가 블랙리스트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관리를 위해 조회하는 기능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94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예약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C82F9DC2-C715-4B31-A64F-7CBA96F12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16493"/>
              </p:ext>
            </p:extLst>
          </p:nvPr>
        </p:nvGraphicFramePr>
        <p:xfrm>
          <a:off x="938256" y="1629700"/>
          <a:ext cx="8029488" cy="4473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datetime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이용할 날짜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time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연장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시간 연장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8583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예약한 좌석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384350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상태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(0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중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2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/ 3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2198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datetime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QR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 인증한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63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88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예약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854645"/>
              </p:ext>
            </p:extLst>
          </p:nvPr>
        </p:nvGraphicFramePr>
        <p:xfrm>
          <a:off x="958985" y="1897686"/>
          <a:ext cx="7988030" cy="2674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예약시간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이용시간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좌석 예약하는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변경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변경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상태 변경하는 기능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전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중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2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 3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취소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연장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예약의 이용 시간을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 추가하는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시작 날짜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끝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과거 예약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아이디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기간의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내역을 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173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3029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도서관 테이블 속성 및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94BDAE12-CCF7-479D-A215-6011A1AEC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728964"/>
              </p:ext>
            </p:extLst>
          </p:nvPr>
        </p:nvGraphicFramePr>
        <p:xfrm>
          <a:off x="938256" y="1757338"/>
          <a:ext cx="8029488" cy="1491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88AC04EB-59E4-4A21-8E8F-D54E7DE62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23311"/>
              </p:ext>
            </p:extLst>
          </p:nvPr>
        </p:nvGraphicFramePr>
        <p:xfrm>
          <a:off x="938257" y="3534269"/>
          <a:ext cx="8029487" cy="2485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591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02428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14280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20774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20414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생성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생성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도서관을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도서관을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검색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이름으로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검색하는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도서관이름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수정할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 수정하는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176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열람실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D214580C-B81D-44BC-9C74-B0A9EF244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16173"/>
              </p:ext>
            </p:extLst>
          </p:nvPr>
        </p:nvGraphicFramePr>
        <p:xfrm>
          <a:off x="938256" y="1897686"/>
          <a:ext cx="8029488" cy="3479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열람실이 속한 도서관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열람실이 속한 건물 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수용 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수용 가능한 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78583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열람실에 설치된 시설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38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485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열람실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049130"/>
              </p:ext>
            </p:extLst>
          </p:nvPr>
        </p:nvGraphicFramePr>
        <p:xfrm>
          <a:off x="958985" y="1897686"/>
          <a:ext cx="7988030" cy="2674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생성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층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열람실이름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수용인원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생성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열람실을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열람실을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도서관에 있는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리스트를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수정할 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정보를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601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좌석 테이블 속성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0DDD0568-50CA-4261-8CAD-C76438CD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64875"/>
              </p:ext>
            </p:extLst>
          </p:nvPr>
        </p:nvGraphicFramePr>
        <p:xfrm>
          <a:off x="938256" y="1897686"/>
          <a:ext cx="8029488" cy="2485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좌석이 속한 열람실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이용가능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이용 가능 여부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불가능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/1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가능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좌석에서 이용 가능한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15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2-1.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2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C938A7-DAA0-4DF0-9A37-5A21E3CD33FE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437C89-8A0E-4B4E-A15B-35F908C4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946016"/>
              </p:ext>
            </p:extLst>
          </p:nvPr>
        </p:nvGraphicFramePr>
        <p:xfrm>
          <a:off x="1001812" y="1630957"/>
          <a:ext cx="7902376" cy="48061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0977">
                  <a:extLst>
                    <a:ext uri="{9D8B030D-6E8A-4147-A177-3AD203B41FA5}">
                      <a16:colId xmlns:a16="http://schemas.microsoft.com/office/drawing/2014/main" val="2722745437"/>
                    </a:ext>
                  </a:extLst>
                </a:gridCol>
                <a:gridCol w="6291399">
                  <a:extLst>
                    <a:ext uri="{9D8B030D-6E8A-4147-A177-3AD203B41FA5}">
                      <a16:colId xmlns:a16="http://schemas.microsoft.com/office/drawing/2014/main" val="1431111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세부내용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818"/>
                  </a:ext>
                </a:extLst>
              </a:tr>
              <a:tr h="2326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비회원은 인적사항을 입력하고 회원가입을 통해 회원 권한을 얻는다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각 좌석을 조회 후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빈 좌석을 예약할 수 있다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종료시간 한시간 전부터 시간 연장 기능을 사용할 수 있다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종료시간이 지나면 자동으로 퇴실처리가 된다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종료시간이 되기 전 퇴실을 원하면 퇴실 버튼을 통해 퇴실할 수 있다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6. 2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시간에 한 번 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기기에 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NFC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태그를 통해 좌석이 사용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중이라는 걸 확인시켜주어야 한다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187450" algn="l"/>
                        </a:tabLs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7. 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빈자리를 다수의 사용자가 동시에 예약할 시 가장 먼저 선택한 사람만 예약이 가능하도록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05610"/>
                  </a:ext>
                </a:extLst>
              </a:tr>
              <a:tr h="9695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 정보를 생성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조회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삭제를 수행할 수 있도록 한다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블랙리스트에 회원을 추가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할 수 있다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좌석마다 사용자를 특정하여 예약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연장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 기능을 수행할 수 있도록 한다</a:t>
                      </a:r>
                      <a:r>
                        <a:rPr 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72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286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좌석 테이블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AF6F5372-81AC-4EF8-8E6F-A23BF45A0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79016"/>
              </p:ext>
            </p:extLst>
          </p:nvPr>
        </p:nvGraphicFramePr>
        <p:xfrm>
          <a:off x="958985" y="1897686"/>
          <a:ext cx="7988030" cy="2485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생성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생성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열람실에 좌석을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 생성하는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열람실의 좌석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열람실의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리스트 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좌석에서 사용 가능한 시설 수정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912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8664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시설 테이블 속성 및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F4FBF356-B424-4336-8586-D5A2BB8DB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63759"/>
              </p:ext>
            </p:extLst>
          </p:nvPr>
        </p:nvGraphicFramePr>
        <p:xfrm>
          <a:off x="938256" y="1709796"/>
          <a:ext cx="8029488" cy="1491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char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02AD602C-BF61-43AB-A424-2B2B916FC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74516"/>
              </p:ext>
            </p:extLst>
          </p:nvPr>
        </p:nvGraphicFramePr>
        <p:xfrm>
          <a:off x="958985" y="3521750"/>
          <a:ext cx="7988030" cy="2485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24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798285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12406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09466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등록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등록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새로운 시설 등록하는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삭제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삭제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시설 삭제하는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조회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시설을 조회하는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8701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수정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번호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수정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 이름을 새로운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이름으로 변경하는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1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7124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850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4-1. ESL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테이블 속성 및 오퍼레이션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07695101-0979-449D-A5AC-AFB4EE4FF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668146"/>
              </p:ext>
            </p:extLst>
          </p:nvPr>
        </p:nvGraphicFramePr>
        <p:xfrm>
          <a:off x="938256" y="2054261"/>
          <a:ext cx="8029488" cy="994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553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39351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763047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239950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877504">
                  <a:extLst>
                    <a:ext uri="{9D8B030D-6E8A-4147-A177-3AD203B41FA5}">
                      <a16:colId xmlns:a16="http://schemas.microsoft.com/office/drawing/2014/main" val="1440508804"/>
                    </a:ext>
                  </a:extLst>
                </a:gridCol>
                <a:gridCol w="2456598">
                  <a:extLst>
                    <a:ext uri="{9D8B030D-6E8A-4147-A177-3AD203B41FA5}">
                      <a16:colId xmlns:a16="http://schemas.microsoft.com/office/drawing/2014/main" val="625328133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속성명</a:t>
                      </a:r>
                      <a:endParaRPr lang="ko-KR" altLang="en-US" sz="1500" dirty="0"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자료형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크기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널 허용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integer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 NULL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고유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</a:tbl>
          </a:graphicData>
        </a:graphic>
      </p:graphicFrame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C96F7ED1-7F3B-4FEA-897E-F87DD9CF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433812"/>
              </p:ext>
            </p:extLst>
          </p:nvPr>
        </p:nvGraphicFramePr>
        <p:xfrm>
          <a:off x="938256" y="3615695"/>
          <a:ext cx="8029487" cy="1491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1591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02428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714280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620774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120414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오퍼레이션명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가시성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매개변수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반환값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번호를 가진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과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연결하는 기능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출력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Boolean</a:t>
                      </a:r>
                    </a:p>
                    <a:p>
                      <a:pPr algn="ctr" latinLnBrk="1"/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출력 성공 여부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해당 번호를 가진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ESL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정보를 출력하는 기능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456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관계정의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6D720476-E0CD-4617-A4B6-383D16860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68813"/>
              </p:ext>
            </p:extLst>
          </p:nvPr>
        </p:nvGraphicFramePr>
        <p:xfrm>
          <a:off x="958985" y="1646508"/>
          <a:ext cx="7988030" cy="4025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008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313411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995055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2296833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357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관련 클래스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다중성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970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(1..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명의 회원은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예약을 할 수 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970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회원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블랙리스트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(0..1)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 명의 회원은 블랙리스트에 있을 수도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없을 수도 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970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좌석에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번 이상의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예약이 가능하고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예약은 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개의 좌석에만 가능하다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447694"/>
                  </a:ext>
                </a:extLst>
              </a:tr>
              <a:tr h="49707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(1..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열람실은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 좌석을 가진다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60885"/>
                  </a:ext>
                </a:extLst>
              </a:tr>
              <a:tr h="49707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좌석은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0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시설을 가질 수 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348156"/>
                  </a:ext>
                </a:extLst>
              </a:tr>
              <a:tr h="4970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(1..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도서관은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 열람실을 가진다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48008"/>
                  </a:ext>
                </a:extLst>
              </a:tr>
              <a:tr h="49707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양방향 연관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(1)-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*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하나의 열람실은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1</a:t>
                      </a: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 이상의</a:t>
                      </a:r>
                      <a:endParaRPr lang="en-US" altLang="ko-KR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시설을 가질 수 있다</a:t>
                      </a:r>
                      <a:r>
                        <a:rPr lang="en-US" altLang="ko-KR" sz="13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en-US" sz="13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769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8960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4-3.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관계형 데이터베이스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069AF14E-AD92-43F2-AC67-D705060FF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23716"/>
              </p:ext>
            </p:extLst>
          </p:nvPr>
        </p:nvGraphicFramePr>
        <p:xfrm>
          <a:off x="920655" y="1961351"/>
          <a:ext cx="806469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096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18598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806956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816428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696745119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4143440764"/>
                    </a:ext>
                  </a:extLst>
                </a:gridCol>
                <a:gridCol w="1012371">
                  <a:extLst>
                    <a:ext uri="{9D8B030D-6E8A-4147-A177-3AD203B41FA5}">
                      <a16:colId xmlns:a16="http://schemas.microsoft.com/office/drawing/2014/main" val="3639076900"/>
                    </a:ext>
                  </a:extLst>
                </a:gridCol>
                <a:gridCol w="893469">
                  <a:extLst>
                    <a:ext uri="{9D8B030D-6E8A-4147-A177-3AD203B41FA5}">
                      <a16:colId xmlns:a16="http://schemas.microsoft.com/office/drawing/2014/main" val="2080044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상태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예약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시간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연장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202203281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신동준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2022-04-01 18:00:00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202203282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이가은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퇴실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2022-03-29 10:00:00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202203283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이정규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 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2022-04-01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3:00:00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30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F6A0D7E-51B5-432D-92CB-FD2803D9E555}"/>
              </a:ext>
            </a:extLst>
          </p:cNvPr>
          <p:cNvSpPr txBox="1"/>
          <p:nvPr/>
        </p:nvSpPr>
        <p:spPr>
          <a:xfrm>
            <a:off x="831770" y="154118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내역 테이블</a:t>
            </a:r>
          </a:p>
        </p:txBody>
      </p:sp>
      <p:graphicFrame>
        <p:nvGraphicFramePr>
          <p:cNvPr id="15" name="표 12">
            <a:extLst>
              <a:ext uri="{FF2B5EF4-FFF2-40B4-BE49-F238E27FC236}">
                <a16:creationId xmlns:a16="http://schemas.microsoft.com/office/drawing/2014/main" id="{8C6A49CA-7D8C-4EAA-BEDA-606A363DD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030955"/>
              </p:ext>
            </p:extLst>
          </p:nvPr>
        </p:nvGraphicFramePr>
        <p:xfrm>
          <a:off x="920654" y="4328469"/>
          <a:ext cx="4113989" cy="1615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3332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789214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아이디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경고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경고 날짜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kimria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김리아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2022-03-20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leege00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이가은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2022-03-25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leejg123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이정규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2022-01-02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30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0AAC647-0B9D-4A3A-A7B0-0BF085E438E5}"/>
              </a:ext>
            </a:extLst>
          </p:cNvPr>
          <p:cNvSpPr txBox="1"/>
          <p:nvPr/>
        </p:nvSpPr>
        <p:spPr>
          <a:xfrm>
            <a:off x="831770" y="398991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블랙리스트 테이블</a:t>
            </a:r>
          </a:p>
        </p:txBody>
      </p:sp>
    </p:spTree>
    <p:extLst>
      <p:ext uri="{BB962C8B-B14F-4D97-AF65-F5344CB8AC3E}">
        <p14:creationId xmlns:p14="http://schemas.microsoft.com/office/powerpoint/2010/main" val="4121925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7B9543A-42A3-4B44-AAE2-6D1B7BA197CA}"/>
              </a:ext>
            </a:extLst>
          </p:cNvPr>
          <p:cNvSpPr txBox="1"/>
          <p:nvPr/>
        </p:nvSpPr>
        <p:spPr>
          <a:xfrm>
            <a:off x="771897" y="391827"/>
            <a:ext cx="2505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클래스 다이어그램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54EDB-D5AE-4E1F-AEEA-956D957D6C68}"/>
              </a:ext>
            </a:extLst>
          </p:cNvPr>
          <p:cNvSpPr txBox="1"/>
          <p:nvPr/>
        </p:nvSpPr>
        <p:spPr>
          <a:xfrm>
            <a:off x="771897" y="800751"/>
            <a:ext cx="20778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4-3.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관계형 데이터베이스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FE846D-113D-4AE5-BDF0-574ED93BE34E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4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A1E285-8E1F-45CB-8241-092B9EB80259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BB77DA-CAF5-410E-999F-774D7C70297E}"/>
              </a:ext>
            </a:extLst>
          </p:cNvPr>
          <p:cNvSpPr txBox="1"/>
          <p:nvPr/>
        </p:nvSpPr>
        <p:spPr>
          <a:xfrm>
            <a:off x="831770" y="3962700"/>
            <a:ext cx="1588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좌석 조회 테이블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DC1115D4-A1AC-4CD6-BBF5-06C17055E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89582"/>
              </p:ext>
            </p:extLst>
          </p:nvPr>
        </p:nvGraphicFramePr>
        <p:xfrm>
          <a:off x="920251" y="4301254"/>
          <a:ext cx="7379704" cy="1615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7744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1583819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334789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1180393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612959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이용가능여부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콘센트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콘센트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콘센트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3024"/>
                  </a:ext>
                </a:extLst>
              </a:tr>
            </a:tbl>
          </a:graphicData>
        </a:graphic>
      </p:graphicFrame>
      <p:graphicFrame>
        <p:nvGraphicFramePr>
          <p:cNvPr id="14" name="표 12">
            <a:extLst>
              <a:ext uri="{FF2B5EF4-FFF2-40B4-BE49-F238E27FC236}">
                <a16:creationId xmlns:a16="http://schemas.microsoft.com/office/drawing/2014/main" id="{D625CA71-ED6A-4CEC-8428-66B28608D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176982"/>
              </p:ext>
            </p:extLst>
          </p:nvPr>
        </p:nvGraphicFramePr>
        <p:xfrm>
          <a:off x="920252" y="1963480"/>
          <a:ext cx="7379702" cy="16150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705">
                  <a:extLst>
                    <a:ext uri="{9D8B030D-6E8A-4147-A177-3AD203B41FA5}">
                      <a16:colId xmlns:a16="http://schemas.microsoft.com/office/drawing/2014/main" val="3655876195"/>
                    </a:ext>
                  </a:extLst>
                </a:gridCol>
                <a:gridCol w="1377043">
                  <a:extLst>
                    <a:ext uri="{9D8B030D-6E8A-4147-A177-3AD203B41FA5}">
                      <a16:colId xmlns:a16="http://schemas.microsoft.com/office/drawing/2014/main" val="1497967087"/>
                    </a:ext>
                  </a:extLst>
                </a:gridCol>
                <a:gridCol w="1376640">
                  <a:extLst>
                    <a:ext uri="{9D8B030D-6E8A-4147-A177-3AD203B41FA5}">
                      <a16:colId xmlns:a16="http://schemas.microsoft.com/office/drawing/2014/main" val="285440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954710016"/>
                    </a:ext>
                  </a:extLst>
                </a:gridCol>
                <a:gridCol w="1186543">
                  <a:extLst>
                    <a:ext uri="{9D8B030D-6E8A-4147-A177-3AD203B41FA5}">
                      <a16:colId xmlns:a16="http://schemas.microsoft.com/office/drawing/2014/main" val="1064544451"/>
                    </a:ext>
                  </a:extLst>
                </a:gridCol>
                <a:gridCol w="1469571">
                  <a:extLst>
                    <a:ext uri="{9D8B030D-6E8A-4147-A177-3AD203B41FA5}">
                      <a16:colId xmlns:a16="http://schemas.microsoft.com/office/drawing/2014/main" val="16967451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 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수용인원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74490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01234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에어컨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328244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01234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콘센트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618717"/>
                  </a:ext>
                </a:extLst>
              </a:tr>
              <a:tr h="4468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01258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세종도서관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</a:t>
                      </a: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열람실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120</a:t>
                      </a:r>
                      <a:endParaRPr lang="ko-KR" altLang="en-US" sz="12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에어컨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65302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36FFEA2-42B4-4BC6-84ED-4DC9A4C86BB3}"/>
              </a:ext>
            </a:extLst>
          </p:cNvPr>
          <p:cNvSpPr txBox="1"/>
          <p:nvPr/>
        </p:nvSpPr>
        <p:spPr>
          <a:xfrm>
            <a:off x="831770" y="1543309"/>
            <a:ext cx="1774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열람실 조회 테이블</a:t>
            </a:r>
          </a:p>
        </p:txBody>
      </p:sp>
    </p:spTree>
    <p:extLst>
      <p:ext uri="{BB962C8B-B14F-4D97-AF65-F5344CB8AC3E}">
        <p14:creationId xmlns:p14="http://schemas.microsoft.com/office/powerpoint/2010/main" val="3736157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회원 관리 시퀀스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D119499-C9D2-4CBB-93A7-D6E2570D1B99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17F9F6-60EC-4116-8A72-97C01BBBA57C}"/>
              </a:ext>
            </a:extLst>
          </p:cNvPr>
          <p:cNvSpPr/>
          <p:nvPr/>
        </p:nvSpPr>
        <p:spPr>
          <a:xfrm>
            <a:off x="6662898" y="2917994"/>
            <a:ext cx="272034" cy="2742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776DB9-0A4A-42D2-BB5A-1B3711842F7D}"/>
              </a:ext>
            </a:extLst>
          </p:cNvPr>
          <p:cNvSpPr/>
          <p:nvPr/>
        </p:nvSpPr>
        <p:spPr>
          <a:xfrm>
            <a:off x="1160936" y="1757239"/>
            <a:ext cx="1183328" cy="637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초기화면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2F540-E999-482E-9DE7-BA2ECA0B439B}"/>
              </a:ext>
            </a:extLst>
          </p:cNvPr>
          <p:cNvSpPr/>
          <p:nvPr/>
        </p:nvSpPr>
        <p:spPr>
          <a:xfrm>
            <a:off x="3841127" y="1757236"/>
            <a:ext cx="1173546" cy="637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endParaRPr lang="en-US" altLang="ko-KR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7EDAF-D3E7-4E7E-8D20-548EC9841F60}"/>
              </a:ext>
            </a:extLst>
          </p:cNvPr>
          <p:cNvSpPr/>
          <p:nvPr/>
        </p:nvSpPr>
        <p:spPr>
          <a:xfrm>
            <a:off x="6286222" y="1757236"/>
            <a:ext cx="1025390" cy="637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55E511-E26C-4A42-9A38-A4D6A1124335}"/>
              </a:ext>
            </a:extLst>
          </p:cNvPr>
          <p:cNvSpPr/>
          <p:nvPr/>
        </p:nvSpPr>
        <p:spPr>
          <a:xfrm>
            <a:off x="7730139" y="1757236"/>
            <a:ext cx="1014925" cy="637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endParaRPr lang="ko-KR" altLang="en-US" sz="1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2087A65-7289-4CF4-A7A1-C41DF64003A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752600" y="2394838"/>
            <a:ext cx="0" cy="5231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6E5F94-9AC0-464A-856F-592FB84AAFC2}"/>
              </a:ext>
            </a:extLst>
          </p:cNvPr>
          <p:cNvCxnSpPr/>
          <p:nvPr/>
        </p:nvCxnSpPr>
        <p:spPr>
          <a:xfrm flipH="1">
            <a:off x="6798916" y="2384371"/>
            <a:ext cx="1" cy="523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B4D9C63-DAF0-4EC4-BBC4-EA347FF4AFEA}"/>
              </a:ext>
            </a:extLst>
          </p:cNvPr>
          <p:cNvCxnSpPr/>
          <p:nvPr/>
        </p:nvCxnSpPr>
        <p:spPr>
          <a:xfrm flipH="1">
            <a:off x="8237600" y="2394835"/>
            <a:ext cx="1" cy="523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3EE4B1-1C83-4E1A-A69F-149CFDACAD03}"/>
              </a:ext>
            </a:extLst>
          </p:cNvPr>
          <p:cNvSpPr/>
          <p:nvPr/>
        </p:nvSpPr>
        <p:spPr>
          <a:xfrm>
            <a:off x="1616581" y="2917994"/>
            <a:ext cx="272034" cy="2742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09DA60F-FD1A-4E2A-B804-B30ADA3ACBB5}"/>
              </a:ext>
            </a:extLst>
          </p:cNvPr>
          <p:cNvCxnSpPr/>
          <p:nvPr/>
        </p:nvCxnSpPr>
        <p:spPr>
          <a:xfrm flipH="1">
            <a:off x="4447847" y="2394836"/>
            <a:ext cx="1" cy="5231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C46203F-1AA2-4BF5-8C91-E663AEEF1BAD}"/>
              </a:ext>
            </a:extLst>
          </p:cNvPr>
          <p:cNvSpPr/>
          <p:nvPr/>
        </p:nvSpPr>
        <p:spPr>
          <a:xfrm>
            <a:off x="4313620" y="2917994"/>
            <a:ext cx="272034" cy="2742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D78785-F9BE-42F9-A080-7414DCCC07B0}"/>
              </a:ext>
            </a:extLst>
          </p:cNvPr>
          <p:cNvCxnSpPr>
            <a:cxnSpLocks/>
          </p:cNvCxnSpPr>
          <p:nvPr/>
        </p:nvCxnSpPr>
        <p:spPr>
          <a:xfrm>
            <a:off x="1888617" y="3336296"/>
            <a:ext cx="2425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163226-8B2C-4A08-9B0E-641A60DE9291}"/>
              </a:ext>
            </a:extLst>
          </p:cNvPr>
          <p:cNvSpPr txBox="1"/>
          <p:nvPr/>
        </p:nvSpPr>
        <p:spPr>
          <a:xfrm>
            <a:off x="4585654" y="3628504"/>
            <a:ext cx="207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조회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등록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블랙리스트 관리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ED7242-DFEF-4D5C-92B2-243DD3B857C1}"/>
              </a:ext>
            </a:extLst>
          </p:cNvPr>
          <p:cNvCxnSpPr>
            <a:cxnSpLocks/>
          </p:cNvCxnSpPr>
          <p:nvPr/>
        </p:nvCxnSpPr>
        <p:spPr>
          <a:xfrm flipH="1">
            <a:off x="1888617" y="3822302"/>
            <a:ext cx="24319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22FD23-9D2A-4AA0-8A1D-1D7B3468ABC7}"/>
              </a:ext>
            </a:extLst>
          </p:cNvPr>
          <p:cNvSpPr txBox="1"/>
          <p:nvPr/>
        </p:nvSpPr>
        <p:spPr>
          <a:xfrm>
            <a:off x="2187082" y="3505265"/>
            <a:ext cx="182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8027D6-A32C-44F6-805B-15AF6FDC6539}"/>
              </a:ext>
            </a:extLst>
          </p:cNvPr>
          <p:cNvSpPr/>
          <p:nvPr/>
        </p:nvSpPr>
        <p:spPr>
          <a:xfrm>
            <a:off x="8101583" y="2929509"/>
            <a:ext cx="272034" cy="27427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1B64977-69E2-4E50-8917-5FF1DC9F1E3E}"/>
              </a:ext>
            </a:extLst>
          </p:cNvPr>
          <p:cNvCxnSpPr>
            <a:cxnSpLocks/>
          </p:cNvCxnSpPr>
          <p:nvPr/>
        </p:nvCxnSpPr>
        <p:spPr>
          <a:xfrm>
            <a:off x="4585655" y="4125004"/>
            <a:ext cx="351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AC0A9A7-CA8F-4060-9874-BB98F87FFE3C}"/>
              </a:ext>
            </a:extLst>
          </p:cNvPr>
          <p:cNvSpPr txBox="1"/>
          <p:nvPr/>
        </p:nvSpPr>
        <p:spPr>
          <a:xfrm>
            <a:off x="1880026" y="3029283"/>
            <a:ext cx="2425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BD52650-1711-4612-A2DB-44E7E9216444}"/>
              </a:ext>
            </a:extLst>
          </p:cNvPr>
          <p:cNvCxnSpPr>
            <a:cxnSpLocks/>
          </p:cNvCxnSpPr>
          <p:nvPr/>
        </p:nvCxnSpPr>
        <p:spPr>
          <a:xfrm flipH="1">
            <a:off x="4585655" y="4694720"/>
            <a:ext cx="35159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B1EFD6-053A-4771-B17F-855B36843253}"/>
              </a:ext>
            </a:extLst>
          </p:cNvPr>
          <p:cNvSpPr txBox="1"/>
          <p:nvPr/>
        </p:nvSpPr>
        <p:spPr>
          <a:xfrm>
            <a:off x="4712309" y="4370974"/>
            <a:ext cx="1823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return</a:t>
            </a:r>
            <a:endParaRPr lang="ko-KR" altLang="en-US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227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9F639795-DC61-448A-9C22-07CCD682F112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55D790-15C8-48D3-AC8B-DB232A20CAA3}"/>
              </a:ext>
            </a:extLst>
          </p:cNvPr>
          <p:cNvSpPr txBox="1"/>
          <p:nvPr/>
        </p:nvSpPr>
        <p:spPr>
          <a:xfrm>
            <a:off x="771897" y="800751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좌석 관리 시퀀스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15E04E-EEC4-4FB2-BD1F-A7E70BE658DD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5576CC-C34C-4EEC-AC70-A8F38B7EE1E1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B431544C-9685-400F-A94E-8D0D47360725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13602FC-BB2D-417F-9FF9-F3E1589A070A}"/>
              </a:ext>
            </a:extLst>
          </p:cNvPr>
          <p:cNvGrpSpPr/>
          <p:nvPr/>
        </p:nvGrpSpPr>
        <p:grpSpPr>
          <a:xfrm>
            <a:off x="567298" y="2129428"/>
            <a:ext cx="8771404" cy="3257999"/>
            <a:chOff x="684731" y="2511472"/>
            <a:chExt cx="8771404" cy="325799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A711DCC-C340-4CF0-BA95-BC805123283D}"/>
                </a:ext>
              </a:extLst>
            </p:cNvPr>
            <p:cNvSpPr/>
            <p:nvPr/>
          </p:nvSpPr>
          <p:spPr>
            <a:xfrm>
              <a:off x="7728027" y="3483535"/>
              <a:ext cx="225777" cy="2276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20B61EA-3D25-4FE1-A665-1D1AF4CFD961}"/>
                </a:ext>
              </a:extLst>
            </p:cNvPr>
            <p:cNvSpPr/>
            <p:nvPr/>
          </p:nvSpPr>
          <p:spPr>
            <a:xfrm>
              <a:off x="684731" y="2520159"/>
              <a:ext cx="1115216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AFB4FB-7EC3-4CF5-82EB-AF9EA1FE5BFB}"/>
                </a:ext>
              </a:extLst>
            </p:cNvPr>
            <p:cNvSpPr/>
            <p:nvPr/>
          </p:nvSpPr>
          <p:spPr>
            <a:xfrm>
              <a:off x="2507601" y="2520156"/>
              <a:ext cx="1183733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관리자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053A04-1798-4640-AB37-CE3AB7C23E5E}"/>
                </a:ext>
              </a:extLst>
            </p:cNvPr>
            <p:cNvSpPr/>
            <p:nvPr/>
          </p:nvSpPr>
          <p:spPr>
            <a:xfrm>
              <a:off x="7415403" y="2520156"/>
              <a:ext cx="851029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0D84B81-CC48-4912-A980-66C1EF852A7A}"/>
                </a:ext>
              </a:extLst>
            </p:cNvPr>
            <p:cNvSpPr/>
            <p:nvPr/>
          </p:nvSpPr>
          <p:spPr>
            <a:xfrm>
              <a:off x="8613791" y="2520156"/>
              <a:ext cx="842344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5F1A7FB-B3ED-4637-B5C2-F44F91EBB97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242339" y="3049338"/>
              <a:ext cx="0" cy="43419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4DB911C-32B7-4938-B966-15AB9E8A0CD0}"/>
                </a:ext>
              </a:extLst>
            </p:cNvPr>
            <p:cNvCxnSpPr/>
            <p:nvPr/>
          </p:nvCxnSpPr>
          <p:spPr>
            <a:xfrm flipH="1">
              <a:off x="7840917" y="3040651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A0DF550-65A2-4C1B-8BEB-BC8C07346759}"/>
                </a:ext>
              </a:extLst>
            </p:cNvPr>
            <p:cNvCxnSpPr/>
            <p:nvPr/>
          </p:nvCxnSpPr>
          <p:spPr>
            <a:xfrm flipH="1">
              <a:off x="9034962" y="3049336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D6F20E-93CC-48A7-A5B8-4068E0ECD09F}"/>
                </a:ext>
              </a:extLst>
            </p:cNvPr>
            <p:cNvSpPr/>
            <p:nvPr/>
          </p:nvSpPr>
          <p:spPr>
            <a:xfrm>
              <a:off x="1129449" y="3483535"/>
              <a:ext cx="225777" cy="2276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F1E0AE-D9F5-4B2A-9147-6C804F72A927}"/>
                </a:ext>
              </a:extLst>
            </p:cNvPr>
            <p:cNvCxnSpPr/>
            <p:nvPr/>
          </p:nvCxnSpPr>
          <p:spPr>
            <a:xfrm flipH="1">
              <a:off x="3116023" y="3049337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D85616-404F-42A8-A04D-D3FD8D6B5C22}"/>
                </a:ext>
              </a:extLst>
            </p:cNvPr>
            <p:cNvSpPr/>
            <p:nvPr/>
          </p:nvSpPr>
          <p:spPr>
            <a:xfrm>
              <a:off x="3004620" y="3483535"/>
              <a:ext cx="243289" cy="11983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965EB7A-3432-4F2D-8BE3-EA931CDB844D}"/>
                </a:ext>
              </a:extLst>
            </p:cNvPr>
            <p:cNvCxnSpPr>
              <a:cxnSpLocks/>
            </p:cNvCxnSpPr>
            <p:nvPr/>
          </p:nvCxnSpPr>
          <p:spPr>
            <a:xfrm>
              <a:off x="1355225" y="3871734"/>
              <a:ext cx="16504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29FAF94-BC26-470A-BBF2-0D149F0BC6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5225" y="4243783"/>
              <a:ext cx="165513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F2D933-E8B3-4DBE-92FA-B1CC9D311908}"/>
                </a:ext>
              </a:extLst>
            </p:cNvPr>
            <p:cNvSpPr txBox="1"/>
            <p:nvPr/>
          </p:nvSpPr>
          <p:spPr>
            <a:xfrm>
              <a:off x="1418414" y="3956667"/>
              <a:ext cx="1513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B7B5043-9E3C-4F1A-9EB2-05818AEA0E4C}"/>
                </a:ext>
              </a:extLst>
            </p:cNvPr>
            <p:cNvSpPr/>
            <p:nvPr/>
          </p:nvSpPr>
          <p:spPr>
            <a:xfrm>
              <a:off x="8956152" y="3493092"/>
              <a:ext cx="225777" cy="2276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D6700E-6F7E-4B6C-937E-E7D1409CB13D}"/>
                </a:ext>
              </a:extLst>
            </p:cNvPr>
            <p:cNvSpPr txBox="1"/>
            <p:nvPr/>
          </p:nvSpPr>
          <p:spPr>
            <a:xfrm>
              <a:off x="1353743" y="3573515"/>
              <a:ext cx="16566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839A342-B81C-4918-B763-211CD0D19BE4}"/>
                </a:ext>
              </a:extLst>
            </p:cNvPr>
            <p:cNvSpPr/>
            <p:nvPr/>
          </p:nvSpPr>
          <p:spPr>
            <a:xfrm>
              <a:off x="4322013" y="2520156"/>
              <a:ext cx="1183733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정보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0108F40-DCF5-45BF-8DE4-4D5AD1DEF518}"/>
                </a:ext>
              </a:extLst>
            </p:cNvPr>
            <p:cNvSpPr/>
            <p:nvPr/>
          </p:nvSpPr>
          <p:spPr>
            <a:xfrm>
              <a:off x="5931259" y="2511472"/>
              <a:ext cx="884885" cy="5291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5D4C9F4-8102-4097-932E-23CE239D7031}"/>
                </a:ext>
              </a:extLst>
            </p:cNvPr>
            <p:cNvCxnSpPr/>
            <p:nvPr/>
          </p:nvCxnSpPr>
          <p:spPr>
            <a:xfrm flipH="1">
              <a:off x="4938894" y="3049336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5FFD6DBB-0E8D-4F5D-9E92-F743AB62152F}"/>
                </a:ext>
              </a:extLst>
            </p:cNvPr>
            <p:cNvCxnSpPr/>
            <p:nvPr/>
          </p:nvCxnSpPr>
          <p:spPr>
            <a:xfrm flipH="1">
              <a:off x="6374613" y="3040651"/>
              <a:ext cx="1" cy="43419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4540B9CA-763C-4BC6-9851-9FD4A42F8E3D}"/>
                </a:ext>
              </a:extLst>
            </p:cNvPr>
            <p:cNvCxnSpPr>
              <a:cxnSpLocks/>
            </p:cNvCxnSpPr>
            <p:nvPr/>
          </p:nvCxnSpPr>
          <p:spPr>
            <a:xfrm>
              <a:off x="3247910" y="3871734"/>
              <a:ext cx="1554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1168993-A5AD-479A-85EC-15B9AD5AE4F8}"/>
                </a:ext>
              </a:extLst>
            </p:cNvPr>
            <p:cNvSpPr/>
            <p:nvPr/>
          </p:nvSpPr>
          <p:spPr>
            <a:xfrm>
              <a:off x="4824880" y="3493092"/>
              <a:ext cx="225777" cy="227637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A089CE-89DD-49DE-9705-D2A4EFD04A4A}"/>
                </a:ext>
              </a:extLst>
            </p:cNvPr>
            <p:cNvSpPr txBox="1"/>
            <p:nvPr/>
          </p:nvSpPr>
          <p:spPr>
            <a:xfrm>
              <a:off x="3247910" y="3573515"/>
              <a:ext cx="15644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관리 버튼 클릭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36747DE-D26E-4216-A809-DDCFFB131BAA}"/>
                </a:ext>
              </a:extLst>
            </p:cNvPr>
            <p:cNvSpPr/>
            <p:nvPr/>
          </p:nvSpPr>
          <p:spPr>
            <a:xfrm>
              <a:off x="6276453" y="3474850"/>
              <a:ext cx="225771" cy="9579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716270B-53AB-4342-8489-600021407238}"/>
                </a:ext>
              </a:extLst>
            </p:cNvPr>
            <p:cNvCxnSpPr>
              <a:cxnSpLocks/>
            </p:cNvCxnSpPr>
            <p:nvPr/>
          </p:nvCxnSpPr>
          <p:spPr>
            <a:xfrm>
              <a:off x="5050657" y="5022861"/>
              <a:ext cx="38714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A1B2D36-6AF2-4B70-A287-786D29802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0657" y="5432908"/>
              <a:ext cx="38714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38CC642-6B2B-4D0B-89D7-278B8A01129E}"/>
                </a:ext>
              </a:extLst>
            </p:cNvPr>
            <p:cNvSpPr txBox="1"/>
            <p:nvPr/>
          </p:nvSpPr>
          <p:spPr>
            <a:xfrm>
              <a:off x="5107003" y="4562005"/>
              <a:ext cx="25869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좌석 정보 조회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수정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작업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방치좌석 관리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5EA7FA-F60E-4E43-9955-F0620640E226}"/>
                </a:ext>
              </a:extLst>
            </p:cNvPr>
            <p:cNvSpPr txBox="1"/>
            <p:nvPr/>
          </p:nvSpPr>
          <p:spPr>
            <a:xfrm>
              <a:off x="5072656" y="5123376"/>
              <a:ext cx="26491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정보 업데이트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84A3C2A6-B506-404D-A03F-68DC291C78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2225" y="3985145"/>
              <a:ext cx="2419848" cy="1473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C182AC-8880-412D-924B-BE0FF8A9B6D3}"/>
                </a:ext>
              </a:extLst>
            </p:cNvPr>
            <p:cNvSpPr txBox="1"/>
            <p:nvPr/>
          </p:nvSpPr>
          <p:spPr>
            <a:xfrm>
              <a:off x="6516312" y="3662196"/>
              <a:ext cx="12054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 시간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횟수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CACD3C3-06F0-4341-82AB-639544E28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0450" y="4243783"/>
              <a:ext cx="15644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A69598-BB77-4CB0-83E2-418A93034558}"/>
                </a:ext>
              </a:extLst>
            </p:cNvPr>
            <p:cNvSpPr txBox="1"/>
            <p:nvPr/>
          </p:nvSpPr>
          <p:spPr>
            <a:xfrm>
              <a:off x="3247909" y="3956667"/>
              <a:ext cx="15895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198DE91-4E5E-4C89-8AF5-33B243B6D25F}"/>
                </a:ext>
              </a:extLst>
            </p:cNvPr>
            <p:cNvSpPr txBox="1"/>
            <p:nvPr/>
          </p:nvSpPr>
          <p:spPr>
            <a:xfrm>
              <a:off x="7919725" y="3662196"/>
              <a:ext cx="107050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업데이트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236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8BB385B3-1721-4166-BEDF-ADCD6896865E}"/>
              </a:ext>
            </a:extLst>
          </p:cNvPr>
          <p:cNvGrpSpPr/>
          <p:nvPr/>
        </p:nvGrpSpPr>
        <p:grpSpPr>
          <a:xfrm>
            <a:off x="1443105" y="2141956"/>
            <a:ext cx="7019790" cy="3606973"/>
            <a:chOff x="945724" y="2292268"/>
            <a:chExt cx="7019790" cy="360697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B17A1D-A86D-4E41-83DB-B15BA16A5E29}"/>
                </a:ext>
              </a:extLst>
            </p:cNvPr>
            <p:cNvSpPr/>
            <p:nvPr/>
          </p:nvSpPr>
          <p:spPr>
            <a:xfrm>
              <a:off x="945724" y="2292271"/>
              <a:ext cx="1117098" cy="5891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 </a:t>
              </a:r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관리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C6E700D-09BF-462D-81F4-E8D63D2B2080}"/>
                </a:ext>
              </a:extLst>
            </p:cNvPr>
            <p:cNvSpPr/>
            <p:nvPr/>
          </p:nvSpPr>
          <p:spPr>
            <a:xfrm>
              <a:off x="3317375" y="2292268"/>
              <a:ext cx="1317905" cy="5891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Display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F20BA98-DAB6-4032-B7ED-BDCA5862D114}"/>
                </a:ext>
              </a:extLst>
            </p:cNvPr>
            <p:cNvSpPr/>
            <p:nvPr/>
          </p:nvSpPr>
          <p:spPr>
            <a:xfrm>
              <a:off x="5693472" y="2292268"/>
              <a:ext cx="947490" cy="5891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시스템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653DE14-C396-4D43-872C-FFA7C8BFA762}"/>
                </a:ext>
              </a:extLst>
            </p:cNvPr>
            <p:cNvSpPr/>
            <p:nvPr/>
          </p:nvSpPr>
          <p:spPr>
            <a:xfrm>
              <a:off x="7027693" y="2292268"/>
              <a:ext cx="937821" cy="58916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2DF6128-AE91-4164-A892-0F0928663E5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504273" y="2881431"/>
              <a:ext cx="0" cy="48341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FC100800-6774-4B46-A8A1-B6A23E358550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6167216" y="2871758"/>
              <a:ext cx="1080" cy="157593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A1C3394-F92A-40EF-8081-851D3ECD3557}"/>
                </a:ext>
              </a:extLst>
            </p:cNvPr>
            <p:cNvCxnSpPr/>
            <p:nvPr/>
          </p:nvCxnSpPr>
          <p:spPr>
            <a:xfrm flipH="1">
              <a:off x="7496602" y="2881428"/>
              <a:ext cx="1" cy="4834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44FC50-B26F-4A55-9E01-1396AC7CC9AB}"/>
                </a:ext>
              </a:extLst>
            </p:cNvPr>
            <p:cNvSpPr/>
            <p:nvPr/>
          </p:nvSpPr>
          <p:spPr>
            <a:xfrm>
              <a:off x="1378587" y="3364842"/>
              <a:ext cx="251368" cy="25343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815F66E-06BE-42F1-94B4-E34717886A9E}"/>
                </a:ext>
              </a:extLst>
            </p:cNvPr>
            <p:cNvCxnSpPr/>
            <p:nvPr/>
          </p:nvCxnSpPr>
          <p:spPr>
            <a:xfrm flipH="1">
              <a:off x="3994760" y="2881429"/>
              <a:ext cx="1" cy="48341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D761A0F-EB79-453F-A74E-E04C2B866DD1}"/>
                </a:ext>
              </a:extLst>
            </p:cNvPr>
            <p:cNvCxnSpPr>
              <a:cxnSpLocks/>
            </p:cNvCxnSpPr>
            <p:nvPr/>
          </p:nvCxnSpPr>
          <p:spPr>
            <a:xfrm>
              <a:off x="1629956" y="3664558"/>
              <a:ext cx="224077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DA60947-4419-4321-94E5-CCD7F882B7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9956" y="4113641"/>
              <a:ext cx="224716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A9D046-CE8C-44C5-89C3-3F00E386F074}"/>
                </a:ext>
              </a:extLst>
            </p:cNvPr>
            <p:cNvSpPr/>
            <p:nvPr/>
          </p:nvSpPr>
          <p:spPr>
            <a:xfrm>
              <a:off x="3870730" y="3364842"/>
              <a:ext cx="251343" cy="9861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7E250B-8109-405C-BA22-5DDC9809D201}"/>
                </a:ext>
              </a:extLst>
            </p:cNvPr>
            <p:cNvSpPr txBox="1"/>
            <p:nvPr/>
          </p:nvSpPr>
          <p:spPr>
            <a:xfrm>
              <a:off x="1666283" y="3355171"/>
              <a:ext cx="2132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Display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파일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857B338-779D-49E8-ACDA-9C1D08A121E7}"/>
                </a:ext>
              </a:extLst>
            </p:cNvPr>
            <p:cNvSpPr/>
            <p:nvPr/>
          </p:nvSpPr>
          <p:spPr>
            <a:xfrm>
              <a:off x="7372199" y="3364842"/>
              <a:ext cx="251368" cy="25343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C3FE839-BCB3-4A66-9571-032E46E717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2072" y="3664558"/>
              <a:ext cx="32501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51D0043-EB16-4219-B716-E8660519938F}"/>
                </a:ext>
              </a:extLst>
            </p:cNvPr>
            <p:cNvSpPr/>
            <p:nvPr/>
          </p:nvSpPr>
          <p:spPr>
            <a:xfrm>
              <a:off x="6042613" y="4447689"/>
              <a:ext cx="251368" cy="14515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2CFFF31-9E1A-47DA-A01F-4B00EAE8F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2072" y="4113641"/>
              <a:ext cx="325012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306827E-F830-461E-A087-AB11E9CB0E55}"/>
                </a:ext>
              </a:extLst>
            </p:cNvPr>
            <p:cNvGrpSpPr/>
            <p:nvPr/>
          </p:nvGrpSpPr>
          <p:grpSpPr>
            <a:xfrm>
              <a:off x="4144675" y="3359556"/>
              <a:ext cx="3204922" cy="711796"/>
              <a:chOff x="4144675" y="3359556"/>
              <a:chExt cx="3204922" cy="711796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E359686-B546-4E11-ABC3-2D99BC2C2DA2}"/>
                  </a:ext>
                </a:extLst>
              </p:cNvPr>
              <p:cNvSpPr txBox="1"/>
              <p:nvPr/>
            </p:nvSpPr>
            <p:spPr>
              <a:xfrm>
                <a:off x="4144675" y="3359556"/>
                <a:ext cx="32049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예약 정보 업데이트 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7AD65-C231-4952-A634-5D8365522B2D}"/>
                  </a:ext>
                </a:extLst>
              </p:cNvPr>
              <p:cNvSpPr txBox="1"/>
              <p:nvPr/>
            </p:nvSpPr>
            <p:spPr>
              <a:xfrm>
                <a:off x="4190394" y="3794353"/>
                <a:ext cx="31592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예약 정보 조회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41D083-9F7D-4BE9-AF4A-E9BAC47476D9}"/>
                </a:ext>
              </a:extLst>
            </p:cNvPr>
            <p:cNvSpPr txBox="1"/>
            <p:nvPr/>
          </p:nvSpPr>
          <p:spPr>
            <a:xfrm>
              <a:off x="1666283" y="3800616"/>
              <a:ext cx="21361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7C202BA3-6BCD-44F9-8AD1-4810ED30D4D7}"/>
                </a:ext>
              </a:extLst>
            </p:cNvPr>
            <p:cNvCxnSpPr>
              <a:cxnSpLocks/>
            </p:cNvCxnSpPr>
            <p:nvPr/>
          </p:nvCxnSpPr>
          <p:spPr>
            <a:xfrm>
              <a:off x="1629955" y="4873091"/>
              <a:ext cx="44126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1CBE1B7-0AD4-4F88-B5F1-7091125B5276}"/>
                </a:ext>
              </a:extLst>
            </p:cNvPr>
            <p:cNvSpPr txBox="1"/>
            <p:nvPr/>
          </p:nvSpPr>
          <p:spPr>
            <a:xfrm>
              <a:off x="6293980" y="4557089"/>
              <a:ext cx="1078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업데이트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432A731D-4E2D-4598-84DE-F305CC4D2A3A}"/>
                </a:ext>
              </a:extLst>
            </p:cNvPr>
            <p:cNvCxnSpPr>
              <a:cxnSpLocks/>
            </p:cNvCxnSpPr>
            <p:nvPr/>
          </p:nvCxnSpPr>
          <p:spPr>
            <a:xfrm>
              <a:off x="6293982" y="4873091"/>
              <a:ext cx="10782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CD794EB-1956-4EC5-87EC-FD9875B4D0BF}"/>
                </a:ext>
              </a:extLst>
            </p:cNvPr>
            <p:cNvSpPr txBox="1"/>
            <p:nvPr/>
          </p:nvSpPr>
          <p:spPr>
            <a:xfrm>
              <a:off x="1666283" y="4553803"/>
              <a:ext cx="43204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연결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유지보수 정보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DC93B69-40B2-4B4E-AD78-7D4AB5C24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3982" y="5312506"/>
              <a:ext cx="105561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A06342-0051-4A70-A097-A57CCA900B66}"/>
                </a:ext>
              </a:extLst>
            </p:cNvPr>
            <p:cNvSpPr txBox="1"/>
            <p:nvPr/>
          </p:nvSpPr>
          <p:spPr>
            <a:xfrm>
              <a:off x="6293980" y="4993314"/>
              <a:ext cx="1078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처리 응답</a:t>
              </a:r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2A491FF0-0F27-4307-8162-503783701A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9955" y="5298315"/>
              <a:ext cx="4356780" cy="1419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512205-5205-4DDC-B13F-E55AFA398427}"/>
                </a:ext>
              </a:extLst>
            </p:cNvPr>
            <p:cNvSpPr txBox="1"/>
            <p:nvPr/>
          </p:nvSpPr>
          <p:spPr>
            <a:xfrm>
              <a:off x="1685833" y="4999162"/>
              <a:ext cx="4300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관리 완료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4908B8F3-A910-4A63-AAE8-69E009F2080B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49CBCE-2181-479A-B20B-D1E1244B424C}"/>
              </a:ext>
            </a:extLst>
          </p:cNvPr>
          <p:cNvSpPr txBox="1"/>
          <p:nvPr/>
        </p:nvSpPr>
        <p:spPr>
          <a:xfrm>
            <a:off x="771897" y="800751"/>
            <a:ext cx="1992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ESL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관리 시퀀스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8B013B-0A5B-407F-B7D3-7849E2315E88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C07DC-E6ED-4834-8E17-DD00E288FE96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A8E9DE1-D375-47DA-AF2A-B21F9B2FB6AD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81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9DA01C8-0933-4C07-A8D3-9AF2838D922C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094019-00BD-4E8E-88ED-C8AE28627307}"/>
              </a:ext>
            </a:extLst>
          </p:cNvPr>
          <p:cNvSpPr txBox="1"/>
          <p:nvPr/>
        </p:nvSpPr>
        <p:spPr>
          <a:xfrm>
            <a:off x="771897" y="800751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로그인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회원가입 시퀀스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F65DCBF-489D-49B4-8FBF-B47E066BDEDC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F7595EE-3A78-4257-9839-259AF6ED2BE4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A59C3F8-6DA9-4536-A501-412FA1901CDD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6BC135-66D2-41E9-BEDE-79E4E688E560}"/>
              </a:ext>
            </a:extLst>
          </p:cNvPr>
          <p:cNvGrpSpPr/>
          <p:nvPr/>
        </p:nvGrpSpPr>
        <p:grpSpPr>
          <a:xfrm>
            <a:off x="1358600" y="2085595"/>
            <a:ext cx="7188801" cy="3508274"/>
            <a:chOff x="1358600" y="2085595"/>
            <a:chExt cx="7188801" cy="35082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1E56539-BB72-423C-A109-1DA7E9510C82}"/>
                </a:ext>
              </a:extLst>
            </p:cNvPr>
            <p:cNvSpPr/>
            <p:nvPr/>
          </p:nvSpPr>
          <p:spPr>
            <a:xfrm>
              <a:off x="1358600" y="2085598"/>
              <a:ext cx="1046622" cy="5714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초기화면</a:t>
              </a:r>
              <a:endPara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732E28-594D-4493-ACF0-A2CD3EAA6414}"/>
                </a:ext>
              </a:extLst>
            </p:cNvPr>
            <p:cNvSpPr/>
            <p:nvPr/>
          </p:nvSpPr>
          <p:spPr>
            <a:xfrm>
              <a:off x="3732174" y="2085595"/>
              <a:ext cx="1094572" cy="5714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  <a:endParaRPr lang="en-US" altLang="ko-KR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E911EFA-817C-494E-A2BD-02E5FEE054BE}"/>
                </a:ext>
              </a:extLst>
            </p:cNvPr>
            <p:cNvSpPr/>
            <p:nvPr/>
          </p:nvSpPr>
          <p:spPr>
            <a:xfrm>
              <a:off x="5884370" y="2085596"/>
              <a:ext cx="918934" cy="5714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CFF82D-45B5-459C-AF6E-2818E2B3B514}"/>
                </a:ext>
              </a:extLst>
            </p:cNvPr>
            <p:cNvSpPr/>
            <p:nvPr/>
          </p:nvSpPr>
          <p:spPr>
            <a:xfrm>
              <a:off x="7637846" y="2085595"/>
              <a:ext cx="909555" cy="571403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B1E24793-980B-4F7B-AFEF-CE2EF52221F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881911" y="2657001"/>
              <a:ext cx="0" cy="46884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ECEE5A3-6745-4E11-BC73-EF73B0ED3972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>
              <a:off x="4279451" y="2657001"/>
              <a:ext cx="3234" cy="167377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AD351EE4-4893-4302-A6E8-5C1AAECC3B77}"/>
                </a:ext>
              </a:extLst>
            </p:cNvPr>
            <p:cNvCxnSpPr/>
            <p:nvPr/>
          </p:nvCxnSpPr>
          <p:spPr>
            <a:xfrm flipH="1">
              <a:off x="6343835" y="2656999"/>
              <a:ext cx="1" cy="4688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B8807C0-144A-4B5A-9637-AC16CC8922DE}"/>
                </a:ext>
              </a:extLst>
            </p:cNvPr>
            <p:cNvCxnSpPr/>
            <p:nvPr/>
          </p:nvCxnSpPr>
          <p:spPr>
            <a:xfrm flipH="1">
              <a:off x="8092622" y="2656999"/>
              <a:ext cx="1" cy="4688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6541C1-8705-41D2-A232-B52CA72E5C8D}"/>
                </a:ext>
              </a:extLst>
            </p:cNvPr>
            <p:cNvSpPr/>
            <p:nvPr/>
          </p:nvSpPr>
          <p:spPr>
            <a:xfrm>
              <a:off x="1760014" y="3125843"/>
              <a:ext cx="243792" cy="2458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C1BBD0C-7040-44E8-9B83-F4D86D671E73}"/>
                </a:ext>
              </a:extLst>
            </p:cNvPr>
            <p:cNvSpPr/>
            <p:nvPr/>
          </p:nvSpPr>
          <p:spPr>
            <a:xfrm>
              <a:off x="4157564" y="4330770"/>
              <a:ext cx="243775" cy="12630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02E23D8-2253-45B1-890D-0E58F8AE46E5}"/>
                </a:ext>
              </a:extLst>
            </p:cNvPr>
            <p:cNvSpPr/>
            <p:nvPr/>
          </p:nvSpPr>
          <p:spPr>
            <a:xfrm>
              <a:off x="6221939" y="3135856"/>
              <a:ext cx="243792" cy="2458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9872AFC-0751-488C-808C-331AD9563ECD}"/>
                </a:ext>
              </a:extLst>
            </p:cNvPr>
            <p:cNvSpPr/>
            <p:nvPr/>
          </p:nvSpPr>
          <p:spPr>
            <a:xfrm>
              <a:off x="7983622" y="3125843"/>
              <a:ext cx="243792" cy="24580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59EC5D38-DE56-44FB-975B-97D73B2C2418}"/>
                </a:ext>
              </a:extLst>
            </p:cNvPr>
            <p:cNvCxnSpPr>
              <a:cxnSpLocks/>
            </p:cNvCxnSpPr>
            <p:nvPr/>
          </p:nvCxnSpPr>
          <p:spPr>
            <a:xfrm>
              <a:off x="2003807" y="3416525"/>
              <a:ext cx="59798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FD90F6-02A7-434E-8272-DA4DDED03772}"/>
                </a:ext>
              </a:extLst>
            </p:cNvPr>
            <p:cNvSpPr txBox="1"/>
            <p:nvPr/>
          </p:nvSpPr>
          <p:spPr>
            <a:xfrm>
              <a:off x="4279451" y="3148379"/>
              <a:ext cx="194051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41EB2D85-875A-4371-B1FC-6636B5476872}"/>
                </a:ext>
              </a:extLst>
            </p:cNvPr>
            <p:cNvCxnSpPr>
              <a:cxnSpLocks/>
            </p:cNvCxnSpPr>
            <p:nvPr/>
          </p:nvCxnSpPr>
          <p:spPr>
            <a:xfrm>
              <a:off x="2003806" y="4579258"/>
              <a:ext cx="21537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B11DB3-CCA1-4702-90BF-D9CB8E7C2CC1}"/>
                </a:ext>
              </a:extLst>
            </p:cNvPr>
            <p:cNvSpPr txBox="1"/>
            <p:nvPr/>
          </p:nvSpPr>
          <p:spPr>
            <a:xfrm>
              <a:off x="2028215" y="4306299"/>
              <a:ext cx="210726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 요청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5307E89E-A224-4309-9FFC-BB0CB3EA681D}"/>
                </a:ext>
              </a:extLst>
            </p:cNvPr>
            <p:cNvCxnSpPr>
              <a:cxnSpLocks/>
            </p:cNvCxnSpPr>
            <p:nvPr/>
          </p:nvCxnSpPr>
          <p:spPr>
            <a:xfrm>
              <a:off x="4423425" y="4592570"/>
              <a:ext cx="35601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8E07AD-7A2C-4802-96FB-245D7C3F56E0}"/>
                </a:ext>
              </a:extLst>
            </p:cNvPr>
            <p:cNvSpPr txBox="1"/>
            <p:nvPr/>
          </p:nvSpPr>
          <p:spPr>
            <a:xfrm>
              <a:off x="4401339" y="4301688"/>
              <a:ext cx="1818626" cy="251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8E92C0-70DF-42A2-AEF9-6010F06E510F}"/>
                </a:ext>
              </a:extLst>
            </p:cNvPr>
            <p:cNvCxnSpPr/>
            <p:nvPr/>
          </p:nvCxnSpPr>
          <p:spPr>
            <a:xfrm flipH="1">
              <a:off x="6465732" y="5310653"/>
              <a:ext cx="151789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2E12122-C5FC-4E6C-8AC1-81B583989C0E}"/>
                </a:ext>
              </a:extLst>
            </p:cNvPr>
            <p:cNvSpPr txBox="1"/>
            <p:nvPr/>
          </p:nvSpPr>
          <p:spPr>
            <a:xfrm>
              <a:off x="6467705" y="5015881"/>
              <a:ext cx="1513943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회원가입 처리응답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6A135EBC-E6FB-46AA-BF99-C91FC39105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3425" y="5310653"/>
              <a:ext cx="178009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FE13FC-6FCC-42FF-87D6-A3537636B0A9}"/>
                </a:ext>
              </a:extLst>
            </p:cNvPr>
            <p:cNvSpPr txBox="1"/>
            <p:nvPr/>
          </p:nvSpPr>
          <p:spPr>
            <a:xfrm>
              <a:off x="4410906" y="5012343"/>
              <a:ext cx="1809060" cy="249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975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852259D8-018A-486A-A0B4-3099A900A833}"/>
                </a:ext>
              </a:extLst>
            </p:cNvPr>
            <p:cNvCxnSpPr/>
            <p:nvPr/>
          </p:nvCxnSpPr>
          <p:spPr>
            <a:xfrm flipH="1">
              <a:off x="6456166" y="3939732"/>
              <a:ext cx="151789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9D4A94-21FD-4AB3-9C84-EF1351D97273}"/>
                </a:ext>
              </a:extLst>
            </p:cNvPr>
            <p:cNvSpPr txBox="1"/>
            <p:nvPr/>
          </p:nvSpPr>
          <p:spPr>
            <a:xfrm>
              <a:off x="6463757" y="3682949"/>
              <a:ext cx="1517890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 처리응답</a:t>
              </a: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B206461C-AFA1-4AAD-AEA9-4493A4579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3806" y="3947245"/>
              <a:ext cx="4183941" cy="19851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7E99314-41A1-45C9-BB7A-38BA22FF500C}"/>
                </a:ext>
              </a:extLst>
            </p:cNvPr>
            <p:cNvSpPr txBox="1"/>
            <p:nvPr/>
          </p:nvSpPr>
          <p:spPr>
            <a:xfrm>
              <a:off x="2003806" y="3682949"/>
              <a:ext cx="4216158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975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E1DD1A-3930-489E-8F19-D8796C2EE302}"/>
                </a:ext>
              </a:extLst>
            </p:cNvPr>
            <p:cNvSpPr txBox="1"/>
            <p:nvPr/>
          </p:nvSpPr>
          <p:spPr>
            <a:xfrm>
              <a:off x="6465732" y="3148379"/>
              <a:ext cx="1508324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요청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0861993-04D4-43EC-9930-9250F42E9658}"/>
                </a:ext>
              </a:extLst>
            </p:cNvPr>
            <p:cNvSpPr txBox="1"/>
            <p:nvPr/>
          </p:nvSpPr>
          <p:spPr>
            <a:xfrm>
              <a:off x="6484147" y="4306299"/>
              <a:ext cx="1497501" cy="242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75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전송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44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2-1.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2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C938A7-DAA0-4DF0-9A37-5A21E3CD33FE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437C89-8A0E-4B4E-A15B-35F908C4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56750"/>
              </p:ext>
            </p:extLst>
          </p:nvPr>
        </p:nvGraphicFramePr>
        <p:xfrm>
          <a:off x="1001812" y="1624847"/>
          <a:ext cx="7902376" cy="285255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0977">
                  <a:extLst>
                    <a:ext uri="{9D8B030D-6E8A-4147-A177-3AD203B41FA5}">
                      <a16:colId xmlns:a16="http://schemas.microsoft.com/office/drawing/2014/main" val="2722745437"/>
                    </a:ext>
                  </a:extLst>
                </a:gridCol>
                <a:gridCol w="6291399">
                  <a:extLst>
                    <a:ext uri="{9D8B030D-6E8A-4147-A177-3AD203B41FA5}">
                      <a16:colId xmlns:a16="http://schemas.microsoft.com/office/drawing/2014/main" val="1431111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6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세부내용</a:t>
                      </a:r>
                      <a:endParaRPr lang="ko-KR" sz="16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818"/>
                  </a:ext>
                </a:extLst>
              </a:tr>
              <a:tr h="2326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ESL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  <a:tabLst>
                          <a:tab pos="1187450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좌석이 사용 중이지 않을 때는 좌석정보와 좌석 예약 화면으로 이동하는 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QR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코드를 보여준다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  <a:tabLst>
                          <a:tab pos="1187450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좌석이 사용 중일때는 사용자의 예약정보와 연장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퇴실 화면으로 이동하는 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QR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코드를 보여준다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  <a:tabLst>
                          <a:tab pos="1187450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사용자의 개인정보는 부분적으로 공개한다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  <a:tabLst>
                          <a:tab pos="1187450" algn="l"/>
                        </a:tabLst>
                      </a:pP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예약 정보가 변경되면 업데이트된 정보를 보여준다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endParaRPr 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05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839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AF352A90-D0FB-46E3-975C-65B2311B035B}"/>
              </a:ext>
            </a:extLst>
          </p:cNvPr>
          <p:cNvGrpSpPr/>
          <p:nvPr/>
        </p:nvGrpSpPr>
        <p:grpSpPr>
          <a:xfrm>
            <a:off x="896246" y="2032418"/>
            <a:ext cx="8113508" cy="3639860"/>
            <a:chOff x="1416852" y="2032418"/>
            <a:chExt cx="8113508" cy="363986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6DD7889-FE3A-4896-9044-0DB1104BADCB}"/>
                </a:ext>
              </a:extLst>
            </p:cNvPr>
            <p:cNvSpPr/>
            <p:nvPr/>
          </p:nvSpPr>
          <p:spPr>
            <a:xfrm>
              <a:off x="1416852" y="2032421"/>
              <a:ext cx="1040020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3936415-2E17-4E40-BB41-B73C4591A5D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1936862" y="2533179"/>
              <a:ext cx="0" cy="4108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823E74-088C-40A0-8BD8-D23B796FBEED}"/>
                </a:ext>
              </a:extLst>
            </p:cNvPr>
            <p:cNvSpPr/>
            <p:nvPr/>
          </p:nvSpPr>
          <p:spPr>
            <a:xfrm>
              <a:off x="1830036" y="2944056"/>
              <a:ext cx="228807" cy="690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42D1409-F1AF-46D4-AC8C-7426DFD9016E}"/>
                </a:ext>
              </a:extLst>
            </p:cNvPr>
            <p:cNvCxnSpPr>
              <a:cxnSpLocks/>
            </p:cNvCxnSpPr>
            <p:nvPr/>
          </p:nvCxnSpPr>
          <p:spPr>
            <a:xfrm>
              <a:off x="2053831" y="3156557"/>
              <a:ext cx="1139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8B5EA66-39F8-4280-A6E6-3CEA167853C0}"/>
                </a:ext>
              </a:extLst>
            </p:cNvPr>
            <p:cNvCxnSpPr>
              <a:cxnSpLocks/>
              <a:endCxn id="108" idx="1"/>
            </p:cNvCxnSpPr>
            <p:nvPr/>
          </p:nvCxnSpPr>
          <p:spPr>
            <a:xfrm flipH="1" flipV="1">
              <a:off x="3428751" y="5224149"/>
              <a:ext cx="5627145" cy="12719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B627A44-4DBB-44B3-9655-A9C87DDD0AFF}"/>
                </a:ext>
              </a:extLst>
            </p:cNvPr>
            <p:cNvSpPr/>
            <p:nvPr/>
          </p:nvSpPr>
          <p:spPr>
            <a:xfrm>
              <a:off x="2810567" y="2032419"/>
              <a:ext cx="1040746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좌석예약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E35ADC-B586-4C09-B468-6DF722EED008}"/>
                </a:ext>
              </a:extLst>
            </p:cNvPr>
            <p:cNvSpPr/>
            <p:nvPr/>
          </p:nvSpPr>
          <p:spPr>
            <a:xfrm>
              <a:off x="6220670" y="2032419"/>
              <a:ext cx="1120156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정보 작성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0AA76B2-B292-4966-AB6D-DC936AD394FC}"/>
                </a:ext>
              </a:extLst>
            </p:cNvPr>
            <p:cNvSpPr/>
            <p:nvPr/>
          </p:nvSpPr>
          <p:spPr>
            <a:xfrm>
              <a:off x="4705087" y="2032420"/>
              <a:ext cx="1120156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좌석정보</a:t>
              </a:r>
              <a:endPara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표시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B57906-6C17-4097-8259-0A76BD311838}"/>
                </a:ext>
              </a:extLst>
            </p:cNvPr>
            <p:cNvSpPr/>
            <p:nvPr/>
          </p:nvSpPr>
          <p:spPr>
            <a:xfrm>
              <a:off x="7870716" y="2032418"/>
              <a:ext cx="648525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3DBE11B-62DD-48B0-836A-5CCB8FDFBC5C}"/>
                </a:ext>
              </a:extLst>
            </p:cNvPr>
            <p:cNvSpPr/>
            <p:nvPr/>
          </p:nvSpPr>
          <p:spPr>
            <a:xfrm>
              <a:off x="8881835" y="2032418"/>
              <a:ext cx="648525" cy="500758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8984F56-47AD-4E5E-B6B5-AC94162412E6}"/>
                </a:ext>
              </a:extLst>
            </p:cNvPr>
            <p:cNvCxnSpPr/>
            <p:nvPr/>
          </p:nvCxnSpPr>
          <p:spPr>
            <a:xfrm flipH="1">
              <a:off x="3307570" y="2533178"/>
              <a:ext cx="1" cy="4108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C7449E8-D613-4C2C-B4AA-58C3FB45D6D3}"/>
                </a:ext>
              </a:extLst>
            </p:cNvPr>
            <p:cNvSpPr/>
            <p:nvPr/>
          </p:nvSpPr>
          <p:spPr>
            <a:xfrm>
              <a:off x="3193167" y="2944056"/>
              <a:ext cx="228805" cy="27282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087FC8E-A68A-4FEC-BE1B-E6BB176270F0}"/>
                </a:ext>
              </a:extLst>
            </p:cNvPr>
            <p:cNvSpPr txBox="1"/>
            <p:nvPr/>
          </p:nvSpPr>
          <p:spPr>
            <a:xfrm>
              <a:off x="2058091" y="2890534"/>
              <a:ext cx="112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CA63B14D-C918-4567-A665-D7290509C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831" y="3469654"/>
              <a:ext cx="113933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0D4F36-23DD-43CF-8A0F-7CAAAA2E1A75}"/>
                </a:ext>
              </a:extLst>
            </p:cNvPr>
            <p:cNvSpPr txBox="1"/>
            <p:nvPr/>
          </p:nvSpPr>
          <p:spPr>
            <a:xfrm>
              <a:off x="2058092" y="3207843"/>
              <a:ext cx="114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93137A6-F3D4-4AD1-80A8-1D9B6E04CA90}"/>
                </a:ext>
              </a:extLst>
            </p:cNvPr>
            <p:cNvCxnSpPr>
              <a:cxnSpLocks/>
              <a:endCxn id="58" idx="0"/>
            </p:cNvCxnSpPr>
            <p:nvPr/>
          </p:nvCxnSpPr>
          <p:spPr>
            <a:xfrm flipH="1">
              <a:off x="5312334" y="2639650"/>
              <a:ext cx="1" cy="120139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79F2ACA-C0B8-4D6F-AD04-6FCA94404A4B}"/>
                </a:ext>
              </a:extLst>
            </p:cNvPr>
            <p:cNvSpPr/>
            <p:nvPr/>
          </p:nvSpPr>
          <p:spPr>
            <a:xfrm>
              <a:off x="5197929" y="3841040"/>
              <a:ext cx="228807" cy="6902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19411B7-C555-4488-8CF9-2B10700DFFF3}"/>
                </a:ext>
              </a:extLst>
            </p:cNvPr>
            <p:cNvSpPr txBox="1"/>
            <p:nvPr/>
          </p:nvSpPr>
          <p:spPr>
            <a:xfrm>
              <a:off x="3444415" y="3817501"/>
              <a:ext cx="17535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클릭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CCC97E8-0E19-40F9-ABE1-A5D0DCF05F1F}"/>
                </a:ext>
              </a:extLst>
            </p:cNvPr>
            <p:cNvSpPr txBox="1"/>
            <p:nvPr/>
          </p:nvSpPr>
          <p:spPr>
            <a:xfrm>
              <a:off x="3444415" y="4168290"/>
              <a:ext cx="17436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18099E27-1B16-486C-83BE-4F4D189D3E1D}"/>
                </a:ext>
              </a:extLst>
            </p:cNvPr>
            <p:cNvCxnSpPr/>
            <p:nvPr/>
          </p:nvCxnSpPr>
          <p:spPr>
            <a:xfrm flipH="1">
              <a:off x="6771446" y="2533178"/>
              <a:ext cx="1" cy="4108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45C8680-3048-4C13-A318-1B0788B22B68}"/>
                </a:ext>
              </a:extLst>
            </p:cNvPr>
            <p:cNvSpPr/>
            <p:nvPr/>
          </p:nvSpPr>
          <p:spPr>
            <a:xfrm>
              <a:off x="6666344" y="2937004"/>
              <a:ext cx="219339" cy="15943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0FBF569-E632-4212-8463-6335BF395A89}"/>
                </a:ext>
              </a:extLst>
            </p:cNvPr>
            <p:cNvSpPr txBox="1"/>
            <p:nvPr/>
          </p:nvSpPr>
          <p:spPr>
            <a:xfrm>
              <a:off x="5426737" y="3817501"/>
              <a:ext cx="12551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예약요청</a:t>
              </a:r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4A00F3F-66EA-4A1A-9DDC-BD9D06A36B76}"/>
                </a:ext>
              </a:extLst>
            </p:cNvPr>
            <p:cNvCxnSpPr>
              <a:cxnSpLocks/>
            </p:cNvCxnSpPr>
            <p:nvPr/>
          </p:nvCxnSpPr>
          <p:spPr>
            <a:xfrm>
              <a:off x="5426736" y="4089462"/>
              <a:ext cx="12396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10E5BF6F-4932-421A-974A-1E5442CEFF78}"/>
                </a:ext>
              </a:extLst>
            </p:cNvPr>
            <p:cNvCxnSpPr/>
            <p:nvPr/>
          </p:nvCxnSpPr>
          <p:spPr>
            <a:xfrm flipH="1">
              <a:off x="8224411" y="2533178"/>
              <a:ext cx="1" cy="4108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7E408A1A-C8C8-4446-9CD3-9547C45FEC1E}"/>
                </a:ext>
              </a:extLst>
            </p:cNvPr>
            <p:cNvCxnSpPr/>
            <p:nvPr/>
          </p:nvCxnSpPr>
          <p:spPr>
            <a:xfrm flipH="1">
              <a:off x="9170132" y="2533178"/>
              <a:ext cx="1" cy="410877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4EA05C0-9B8D-4E63-AAEC-D9087A1F88DF}"/>
                </a:ext>
              </a:extLst>
            </p:cNvPr>
            <p:cNvSpPr/>
            <p:nvPr/>
          </p:nvSpPr>
          <p:spPr>
            <a:xfrm>
              <a:off x="8125457" y="2944056"/>
              <a:ext cx="228805" cy="27282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026EDA63-6A5C-457A-B772-ED206CAF225F}"/>
                </a:ext>
              </a:extLst>
            </p:cNvPr>
            <p:cNvSpPr/>
            <p:nvPr/>
          </p:nvSpPr>
          <p:spPr>
            <a:xfrm>
              <a:off x="9055896" y="2944056"/>
              <a:ext cx="228805" cy="27282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B14271D6-534A-4388-BA2D-F057EB5967DE}"/>
                </a:ext>
              </a:extLst>
            </p:cNvPr>
            <p:cNvCxnSpPr>
              <a:cxnSpLocks/>
            </p:cNvCxnSpPr>
            <p:nvPr/>
          </p:nvCxnSpPr>
          <p:spPr>
            <a:xfrm>
              <a:off x="6892629" y="3156555"/>
              <a:ext cx="2163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B584F2-AFD4-4DDD-A667-9C40C80AE5A0}"/>
                </a:ext>
              </a:extLst>
            </p:cNvPr>
            <p:cNvSpPr txBox="1"/>
            <p:nvPr/>
          </p:nvSpPr>
          <p:spPr>
            <a:xfrm>
              <a:off x="6908127" y="2891763"/>
              <a:ext cx="2140824" cy="274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 상태 확인</a:t>
              </a:r>
            </a:p>
          </p:txBody>
        </p: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6CB04A1-6394-4C33-AC03-4ECA9E18E8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2629" y="3464249"/>
              <a:ext cx="2163267" cy="1006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D3FE0ED-326B-444F-ABFD-7571CEA4FCE6}"/>
                </a:ext>
              </a:extLst>
            </p:cNvPr>
            <p:cNvSpPr txBox="1"/>
            <p:nvPr/>
          </p:nvSpPr>
          <p:spPr>
            <a:xfrm>
              <a:off x="6908127" y="3207843"/>
              <a:ext cx="21477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예약상태 처리 응답</a:t>
              </a:r>
            </a:p>
          </p:txBody>
        </p: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2E5E307-D9B1-4979-A148-9BBD92894D95}"/>
                </a:ext>
              </a:extLst>
            </p:cNvPr>
            <p:cNvCxnSpPr>
              <a:cxnSpLocks/>
            </p:cNvCxnSpPr>
            <p:nvPr/>
          </p:nvCxnSpPr>
          <p:spPr>
            <a:xfrm>
              <a:off x="6895537" y="4092900"/>
              <a:ext cx="21632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43FA5E1-A8D6-4B36-A7E5-515DFD33493A}"/>
                </a:ext>
              </a:extLst>
            </p:cNvPr>
            <p:cNvSpPr txBox="1"/>
            <p:nvPr/>
          </p:nvSpPr>
          <p:spPr>
            <a:xfrm>
              <a:off x="6908127" y="3817501"/>
              <a:ext cx="2147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 상태 확인</a:t>
              </a:r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B144D080-6771-47A2-93E4-1005994676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8126" y="4414673"/>
              <a:ext cx="2163267" cy="1006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58F6EA1-EFA0-4685-8113-1C9678D812BB}"/>
                </a:ext>
              </a:extLst>
            </p:cNvPr>
            <p:cNvSpPr txBox="1"/>
            <p:nvPr/>
          </p:nvSpPr>
          <p:spPr>
            <a:xfrm>
              <a:off x="6908126" y="4168290"/>
              <a:ext cx="21632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예약상태 처리 응답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8A061889-38DE-4BC2-929D-3B57EC89B3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3516" y="4411183"/>
              <a:ext cx="1230306" cy="1430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484EDA-B9AB-48BC-90D4-A6B79B437CBB}"/>
                </a:ext>
              </a:extLst>
            </p:cNvPr>
            <p:cNvSpPr txBox="1"/>
            <p:nvPr/>
          </p:nvSpPr>
          <p:spPr>
            <a:xfrm>
              <a:off x="5426736" y="4168290"/>
              <a:ext cx="12241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672C45A-7DC5-4556-A81B-1A1EA4989735}"/>
                </a:ext>
              </a:extLst>
            </p:cNvPr>
            <p:cNvGrpSpPr/>
            <p:nvPr/>
          </p:nvGrpSpPr>
          <p:grpSpPr>
            <a:xfrm>
              <a:off x="3428751" y="4089462"/>
              <a:ext cx="1769177" cy="323137"/>
              <a:chOff x="2357087" y="4089462"/>
              <a:chExt cx="2840842" cy="323137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BF20A077-FC65-4E72-9D93-B2C43E143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0761" y="4089462"/>
                <a:ext cx="28171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1E456622-BD75-4A87-84CD-E71E38186A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57087" y="4411183"/>
                <a:ext cx="2815503" cy="1416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FF39C9B-38FB-4103-97E2-BB18A475837E}"/>
                </a:ext>
              </a:extLst>
            </p:cNvPr>
            <p:cNvSpPr txBox="1"/>
            <p:nvPr/>
          </p:nvSpPr>
          <p:spPr>
            <a:xfrm>
              <a:off x="3428751" y="5085649"/>
              <a:ext cx="46967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좌석예약 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에 좌석 정보 업데이트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D09E13A-0129-4D8F-9074-AFF7FF53807C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0173F49-98FF-4A25-80D1-1126EF680C5A}"/>
              </a:ext>
            </a:extLst>
          </p:cNvPr>
          <p:cNvSpPr txBox="1"/>
          <p:nvPr/>
        </p:nvSpPr>
        <p:spPr>
          <a:xfrm>
            <a:off x="771897" y="800751"/>
            <a:ext cx="2008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좌석 예약 시퀀스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0AC1F3-FB52-4852-9AE0-F16DC53E495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104DD99-C0B5-43A2-B68B-383663F69072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BC35A5E-4C3E-4643-B458-74BA8401981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5133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5F1EAEA3-E89F-4D0F-9EC4-3B79F7681B2B}"/>
              </a:ext>
            </a:extLst>
          </p:cNvPr>
          <p:cNvSpPr txBox="1"/>
          <p:nvPr/>
        </p:nvSpPr>
        <p:spPr>
          <a:xfrm>
            <a:off x="771897" y="39182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시퀀스 다이어그램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542390-61C8-49C0-83C9-DA0F3B6D1D30}"/>
              </a:ext>
            </a:extLst>
          </p:cNvPr>
          <p:cNvSpPr txBox="1"/>
          <p:nvPr/>
        </p:nvSpPr>
        <p:spPr>
          <a:xfrm>
            <a:off x="771897" y="800751"/>
            <a:ext cx="3193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사용자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: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퇴실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시간 연장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,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공석 방지 시퀀스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6CFE9-B296-4601-97A2-A0EF4403CA48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5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9C738ED-78FB-4AAA-9B4B-EDC5BC87A76F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39EAAD3-DAD6-4ED1-9883-B37F5D81E662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1FDE0E05-F9E0-4173-8716-54FAB5219B3A}"/>
              </a:ext>
            </a:extLst>
          </p:cNvPr>
          <p:cNvGrpSpPr/>
          <p:nvPr/>
        </p:nvGrpSpPr>
        <p:grpSpPr>
          <a:xfrm>
            <a:off x="1135583" y="1967522"/>
            <a:ext cx="7634835" cy="3819071"/>
            <a:chOff x="1584453" y="1967522"/>
            <a:chExt cx="7634835" cy="3819071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80B74B1-511A-4460-9EE1-4D5599530683}"/>
                </a:ext>
              </a:extLst>
            </p:cNvPr>
            <p:cNvSpPr/>
            <p:nvPr/>
          </p:nvSpPr>
          <p:spPr>
            <a:xfrm>
              <a:off x="2557714" y="1991165"/>
              <a:ext cx="99287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초기화면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BF6037E-C3F6-4A45-8A62-0216F14BC6F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054152" y="2577010"/>
              <a:ext cx="0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5D27D14-0F02-44F1-8C2D-F337102CB63E}"/>
                </a:ext>
              </a:extLst>
            </p:cNvPr>
            <p:cNvSpPr/>
            <p:nvPr/>
          </p:nvSpPr>
          <p:spPr>
            <a:xfrm>
              <a:off x="3793387" y="1991163"/>
              <a:ext cx="99287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좌석예약</a:t>
              </a:r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UI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B6FDE17-8E65-4541-8AFD-999E8AB930D8}"/>
                </a:ext>
              </a:extLst>
            </p:cNvPr>
            <p:cNvSpPr/>
            <p:nvPr/>
          </p:nvSpPr>
          <p:spPr>
            <a:xfrm>
              <a:off x="7613288" y="1991163"/>
              <a:ext cx="695702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B56D214-801D-45A7-AC75-8C1C16BC7435}"/>
                </a:ext>
              </a:extLst>
            </p:cNvPr>
            <p:cNvSpPr/>
            <p:nvPr/>
          </p:nvSpPr>
          <p:spPr>
            <a:xfrm>
              <a:off x="8495448" y="1991163"/>
              <a:ext cx="723840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DB</a:t>
              </a:r>
              <a:endParaRPr lang="ko-KR" altLang="en-US" sz="16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86364D8-3F01-4889-9E7E-F37AB908AED4}"/>
                </a:ext>
              </a:extLst>
            </p:cNvPr>
            <p:cNvCxnSpPr/>
            <p:nvPr/>
          </p:nvCxnSpPr>
          <p:spPr>
            <a:xfrm flipH="1">
              <a:off x="4269110" y="2577010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236A47C-AB2E-4C1F-8BB7-2045A8E9CC66}"/>
                </a:ext>
              </a:extLst>
            </p:cNvPr>
            <p:cNvCxnSpPr>
              <a:cxnSpLocks/>
            </p:cNvCxnSpPr>
            <p:nvPr/>
          </p:nvCxnSpPr>
          <p:spPr>
            <a:xfrm>
              <a:off x="4270819" y="4088867"/>
              <a:ext cx="2402804" cy="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CE8DF1C-CB9A-45A3-8CF9-814F02A221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9531" y="4430938"/>
              <a:ext cx="2324092" cy="457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62770C-CF7D-4DD5-9A01-88112BC1D56A}"/>
                </a:ext>
              </a:extLst>
            </p:cNvPr>
            <p:cNvCxnSpPr/>
            <p:nvPr/>
          </p:nvCxnSpPr>
          <p:spPr>
            <a:xfrm flipH="1">
              <a:off x="7987227" y="2577010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04F54FE-CB94-4A36-8437-14CB11939895}"/>
                </a:ext>
              </a:extLst>
            </p:cNvPr>
            <p:cNvCxnSpPr/>
            <p:nvPr/>
          </p:nvCxnSpPr>
          <p:spPr>
            <a:xfrm flipH="1">
              <a:off x="8825489" y="2577010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85CF3D9F-7D5C-49A2-9555-32E69B82F842}"/>
                </a:ext>
              </a:extLst>
            </p:cNvPr>
            <p:cNvSpPr/>
            <p:nvPr/>
          </p:nvSpPr>
          <p:spPr>
            <a:xfrm>
              <a:off x="1584453" y="1991163"/>
              <a:ext cx="57600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WEB</a:t>
              </a:r>
            </a:p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APP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68CFA846-0728-4D9D-80F0-5B389E4066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2456" y="2602871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26A0CC5-5D9D-4753-A099-75CAAE2E2399}"/>
                </a:ext>
              </a:extLst>
            </p:cNvPr>
            <p:cNvSpPr/>
            <p:nvPr/>
          </p:nvSpPr>
          <p:spPr>
            <a:xfrm>
              <a:off x="7899517" y="2941201"/>
              <a:ext cx="202807" cy="28453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4001935-DEDA-44BB-A8E4-CCD096835BA4}"/>
                </a:ext>
              </a:extLst>
            </p:cNvPr>
            <p:cNvSpPr/>
            <p:nvPr/>
          </p:nvSpPr>
          <p:spPr>
            <a:xfrm>
              <a:off x="8724233" y="2941201"/>
              <a:ext cx="202807" cy="284539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41154EE-290F-40D9-B1E8-209890DCD5CA}"/>
                </a:ext>
              </a:extLst>
            </p:cNvPr>
            <p:cNvSpPr/>
            <p:nvPr/>
          </p:nvSpPr>
          <p:spPr>
            <a:xfrm>
              <a:off x="1774399" y="4874468"/>
              <a:ext cx="202803" cy="8778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FBD37F3-8485-4DB1-9961-D24DE85A7F56}"/>
                </a:ext>
              </a:extLst>
            </p:cNvPr>
            <p:cNvSpPr/>
            <p:nvPr/>
          </p:nvSpPr>
          <p:spPr>
            <a:xfrm>
              <a:off x="5335618" y="1977521"/>
              <a:ext cx="640690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퇴실</a:t>
              </a: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06A88756-DF4C-4E87-ABB8-A1A38876F890}"/>
                </a:ext>
              </a:extLst>
            </p:cNvPr>
            <p:cNvCxnSpPr/>
            <p:nvPr/>
          </p:nvCxnSpPr>
          <p:spPr>
            <a:xfrm flipH="1">
              <a:off x="5645565" y="2585256"/>
              <a:ext cx="1" cy="36419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1A54533-2E15-499A-9453-F270EAA2F101}"/>
                </a:ext>
              </a:extLst>
            </p:cNvPr>
            <p:cNvSpPr/>
            <p:nvPr/>
          </p:nvSpPr>
          <p:spPr>
            <a:xfrm>
              <a:off x="2959464" y="2941201"/>
              <a:ext cx="202808" cy="72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2999BDB-9D73-450A-9057-46E4A966DFB9}"/>
                </a:ext>
              </a:extLst>
            </p:cNvPr>
            <p:cNvSpPr/>
            <p:nvPr/>
          </p:nvSpPr>
          <p:spPr>
            <a:xfrm>
              <a:off x="5546619" y="2941201"/>
              <a:ext cx="202808" cy="72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F048A39-9996-437E-BBD6-02BDE3843EC3}"/>
                </a:ext>
              </a:extLst>
            </p:cNvPr>
            <p:cNvSpPr/>
            <p:nvPr/>
          </p:nvSpPr>
          <p:spPr>
            <a:xfrm>
              <a:off x="6271713" y="1967522"/>
              <a:ext cx="99287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연장</a:t>
              </a:r>
            </a:p>
          </p:txBody>
        </p: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6F71970-2335-4800-8A28-C597E0539C5B}"/>
                </a:ext>
              </a:extLst>
            </p:cNvPr>
            <p:cNvCxnSpPr>
              <a:cxnSpLocks/>
              <a:stCxn id="128" idx="2"/>
              <a:endCxn id="130" idx="0"/>
            </p:cNvCxnSpPr>
            <p:nvPr/>
          </p:nvCxnSpPr>
          <p:spPr>
            <a:xfrm flipH="1">
              <a:off x="6765187" y="2553367"/>
              <a:ext cx="2964" cy="133190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AD7FF33-A70E-45E8-B39E-CED8BE47AE40}"/>
                </a:ext>
              </a:extLst>
            </p:cNvPr>
            <p:cNvSpPr/>
            <p:nvPr/>
          </p:nvSpPr>
          <p:spPr>
            <a:xfrm>
              <a:off x="4167707" y="2941201"/>
              <a:ext cx="174727" cy="16857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3E01E43-A0D3-4F40-A7FC-1213B83BD4C8}"/>
                </a:ext>
              </a:extLst>
            </p:cNvPr>
            <p:cNvSpPr/>
            <p:nvPr/>
          </p:nvSpPr>
          <p:spPr>
            <a:xfrm>
              <a:off x="6673623" y="3885269"/>
              <a:ext cx="183127" cy="6795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AD86DA6-701D-49CC-95F6-2AF0DBBAE09B}"/>
                </a:ext>
              </a:extLst>
            </p:cNvPr>
            <p:cNvSpPr txBox="1"/>
            <p:nvPr/>
          </p:nvSpPr>
          <p:spPr>
            <a:xfrm>
              <a:off x="4342434" y="3871592"/>
              <a:ext cx="2339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선택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1589234-0072-43FA-A6C9-8635A278F46C}"/>
                </a:ext>
              </a:extLst>
            </p:cNvPr>
            <p:cNvSpPr txBox="1"/>
            <p:nvPr/>
          </p:nvSpPr>
          <p:spPr>
            <a:xfrm>
              <a:off x="4342434" y="4189328"/>
              <a:ext cx="23311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예약 시간 업데이트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900C7D6-67D0-45CA-8251-A5FE0D525ED4}"/>
                </a:ext>
              </a:extLst>
            </p:cNvPr>
            <p:cNvSpPr txBox="1"/>
            <p:nvPr/>
          </p:nvSpPr>
          <p:spPr>
            <a:xfrm>
              <a:off x="1950722" y="4874468"/>
              <a:ext cx="67692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공석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/</a:t>
              </a:r>
              <a:r>
                <a:rPr lang="ko-KR" altLang="en-US" sz="1200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노쇼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방지 태그</a:t>
              </a: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8C3E323E-ACD7-4272-8DCB-A384AA512F8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830" y="3217379"/>
              <a:ext cx="1009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D9661D-359C-48C4-B4D7-E1DABAA72C1F}"/>
                </a:ext>
              </a:extLst>
            </p:cNvPr>
            <p:cNvSpPr txBox="1"/>
            <p:nvPr/>
          </p:nvSpPr>
          <p:spPr>
            <a:xfrm>
              <a:off x="3162273" y="2969996"/>
              <a:ext cx="9969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로그인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3CB9CC-BA21-455E-B456-93A0086F36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7830" y="3494900"/>
              <a:ext cx="100987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552D0E-EFF8-4307-A140-3E06999D4884}"/>
                </a:ext>
              </a:extLst>
            </p:cNvPr>
            <p:cNvSpPr txBox="1"/>
            <p:nvPr/>
          </p:nvSpPr>
          <p:spPr>
            <a:xfrm>
              <a:off x="3165735" y="3256771"/>
              <a:ext cx="10135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D83BAA2-B2DF-4A7D-9716-EE9E1865CC5F}"/>
                </a:ext>
              </a:extLst>
            </p:cNvPr>
            <p:cNvCxnSpPr>
              <a:cxnSpLocks/>
            </p:cNvCxnSpPr>
            <p:nvPr/>
          </p:nvCxnSpPr>
          <p:spPr>
            <a:xfrm>
              <a:off x="4366072" y="3217379"/>
              <a:ext cx="1195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196B1E-F9DC-44EF-B52F-D124B957659E}"/>
                </a:ext>
              </a:extLst>
            </p:cNvPr>
            <p:cNvSpPr txBox="1"/>
            <p:nvPr/>
          </p:nvSpPr>
          <p:spPr>
            <a:xfrm>
              <a:off x="4363489" y="2969996"/>
              <a:ext cx="1178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좌석 선택</a:t>
              </a: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8D7497A-5CE2-41DA-833D-4B2DF8FF2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4043" y="3493426"/>
              <a:ext cx="121515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054C72-9ED4-4376-A4D9-C0E71C6A5446}"/>
                </a:ext>
              </a:extLst>
            </p:cNvPr>
            <p:cNvSpPr txBox="1"/>
            <p:nvPr/>
          </p:nvSpPr>
          <p:spPr>
            <a:xfrm>
              <a:off x="4371985" y="3256771"/>
              <a:ext cx="1169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return</a:t>
              </a:r>
              <a:endPara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9E17C4-846C-49B9-ADED-63930CC99CAC}"/>
                </a:ext>
              </a:extLst>
            </p:cNvPr>
            <p:cNvSpPr txBox="1"/>
            <p:nvPr/>
          </p:nvSpPr>
          <p:spPr>
            <a:xfrm>
              <a:off x="5754511" y="2966728"/>
              <a:ext cx="2965497" cy="283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퇴실 요청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583328-1BAA-4190-855B-E5B6D22757A7}"/>
                </a:ext>
              </a:extLst>
            </p:cNvPr>
            <p:cNvSpPr txBox="1"/>
            <p:nvPr/>
          </p:nvSpPr>
          <p:spPr>
            <a:xfrm>
              <a:off x="5773477" y="3256771"/>
              <a:ext cx="2936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퇴실 처리</a:t>
              </a:r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75063D90-A8C8-4957-9D31-92C0D894DEB2}"/>
                </a:ext>
              </a:extLst>
            </p:cNvPr>
            <p:cNvCxnSpPr>
              <a:cxnSpLocks/>
            </p:cNvCxnSpPr>
            <p:nvPr/>
          </p:nvCxnSpPr>
          <p:spPr>
            <a:xfrm>
              <a:off x="1964222" y="3228672"/>
              <a:ext cx="9908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200FCB6-A6F5-478E-9035-759C42E4D2FE}"/>
                </a:ext>
              </a:extLst>
            </p:cNvPr>
            <p:cNvSpPr txBox="1"/>
            <p:nvPr/>
          </p:nvSpPr>
          <p:spPr>
            <a:xfrm>
              <a:off x="1956862" y="2969996"/>
              <a:ext cx="10066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접속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4B700FD-B150-4FE6-B9E2-E8FD05659EBB}"/>
                </a:ext>
              </a:extLst>
            </p:cNvPr>
            <p:cNvCxnSpPr>
              <a:cxnSpLocks/>
            </p:cNvCxnSpPr>
            <p:nvPr/>
          </p:nvCxnSpPr>
          <p:spPr>
            <a:xfrm>
              <a:off x="5749426" y="3217379"/>
              <a:ext cx="296218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2B96A84-88E6-4E6C-B0FE-E96F7519C5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512" y="3490395"/>
              <a:ext cx="2957095" cy="303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8218EB9-67DB-41A7-9833-0702B4EB5340}"/>
                </a:ext>
              </a:extLst>
            </p:cNvPr>
            <p:cNvCxnSpPr>
              <a:cxnSpLocks/>
            </p:cNvCxnSpPr>
            <p:nvPr/>
          </p:nvCxnSpPr>
          <p:spPr>
            <a:xfrm>
              <a:off x="6890576" y="4091916"/>
              <a:ext cx="18252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D7D40FCA-75CF-4F01-84F2-6ACF31AB98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84502" y="4413759"/>
              <a:ext cx="1839730" cy="1659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8256E58-E90A-4D47-B5B8-5C49C847D812}"/>
                </a:ext>
              </a:extLst>
            </p:cNvPr>
            <p:cNvCxnSpPr>
              <a:cxnSpLocks/>
            </p:cNvCxnSpPr>
            <p:nvPr/>
          </p:nvCxnSpPr>
          <p:spPr>
            <a:xfrm>
              <a:off x="1963348" y="5145815"/>
              <a:ext cx="67482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1F0F3E0C-D3BD-4EFB-9884-82E83486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3430" y="5531108"/>
              <a:ext cx="6770802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8AFCFF8-7E4D-4F70-A63F-8220250CFB10}"/>
                </a:ext>
              </a:extLst>
            </p:cNvPr>
            <p:cNvSpPr txBox="1"/>
            <p:nvPr/>
          </p:nvSpPr>
          <p:spPr>
            <a:xfrm>
              <a:off x="1956862" y="5251198"/>
              <a:ext cx="67631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사용 중인 좌석 정보 업데이트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A035FA5-209C-4497-8CA9-948091978E8D}"/>
                </a:ext>
              </a:extLst>
            </p:cNvPr>
            <p:cNvSpPr txBox="1"/>
            <p:nvPr/>
          </p:nvSpPr>
          <p:spPr>
            <a:xfrm>
              <a:off x="6884502" y="3871592"/>
              <a:ext cx="18178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연장 요청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4674B9-34D6-46FA-A777-55DBDCBE9D02}"/>
                </a:ext>
              </a:extLst>
            </p:cNvPr>
            <p:cNvSpPr txBox="1"/>
            <p:nvPr/>
          </p:nvSpPr>
          <p:spPr>
            <a:xfrm>
              <a:off x="6876431" y="4189328"/>
              <a:ext cx="1843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시간 연장 처리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7A412CF-EAAD-4CB5-8A4A-F6948DFD4B2B}"/>
                </a:ext>
              </a:extLst>
            </p:cNvPr>
            <p:cNvSpPr/>
            <p:nvPr/>
          </p:nvSpPr>
          <p:spPr>
            <a:xfrm>
              <a:off x="1774400" y="2941201"/>
              <a:ext cx="174728" cy="724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EAF8452-08A2-41AD-B69F-3B5E49C585A0}"/>
                </a:ext>
              </a:extLst>
            </p:cNvPr>
            <p:cNvSpPr/>
            <p:nvPr/>
          </p:nvSpPr>
          <p:spPr>
            <a:xfrm>
              <a:off x="1584453" y="3980175"/>
              <a:ext cx="576006" cy="585845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ESL</a:t>
              </a:r>
              <a:endParaRPr lang="ko-KR" altLang="en-US" sz="14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36F36AD-DE02-4BBF-8A50-BB7A90F4BA65}"/>
                </a:ext>
              </a:extLst>
            </p:cNvPr>
            <p:cNvCxnSpPr>
              <a:cxnSpLocks/>
            </p:cNvCxnSpPr>
            <p:nvPr/>
          </p:nvCxnSpPr>
          <p:spPr>
            <a:xfrm>
              <a:off x="1872456" y="4564776"/>
              <a:ext cx="0" cy="30969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38802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A2B6DB-05BC-4446-848A-E5F9B6D4E29B}"/>
              </a:ext>
            </a:extLst>
          </p:cNvPr>
          <p:cNvSpPr txBox="1"/>
          <p:nvPr/>
        </p:nvSpPr>
        <p:spPr>
          <a:xfrm>
            <a:off x="3074306" y="3044280"/>
            <a:ext cx="37573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>
                <a:ln>
                  <a:solidFill>
                    <a:srgbClr val="E7E6EB">
                      <a:alpha val="0"/>
                    </a:srgbClr>
                  </a:solidFill>
                </a:ln>
                <a:solidFill>
                  <a:schemeClr val="accent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Medium" panose="00000600000000000000" pitchFamily="50" charset="-127"/>
              </a:rPr>
              <a:t>감사합니다</a:t>
            </a:r>
            <a:endParaRPr lang="en-US" altLang="ko-KR" sz="4400" dirty="0">
              <a:ln>
                <a:solidFill>
                  <a:srgbClr val="E7E6EB">
                    <a:alpha val="0"/>
                  </a:srgbClr>
                </a:solidFill>
              </a:ln>
              <a:solidFill>
                <a:schemeClr val="accent3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Medium" panose="000006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26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2-2.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비기능적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2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C938A7-DAA0-4DF0-9A37-5A21E3CD33FE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437C89-8A0E-4B4E-A15B-35F908C4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93437"/>
              </p:ext>
            </p:extLst>
          </p:nvPr>
        </p:nvGraphicFramePr>
        <p:xfrm>
          <a:off x="1001812" y="1663227"/>
          <a:ext cx="7902376" cy="395503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0977">
                  <a:extLst>
                    <a:ext uri="{9D8B030D-6E8A-4147-A177-3AD203B41FA5}">
                      <a16:colId xmlns:a16="http://schemas.microsoft.com/office/drawing/2014/main" val="2722745437"/>
                    </a:ext>
                  </a:extLst>
                </a:gridCol>
                <a:gridCol w="6291399">
                  <a:extLst>
                    <a:ext uri="{9D8B030D-6E8A-4147-A177-3AD203B41FA5}">
                      <a16:colId xmlns:a16="http://schemas.microsoft.com/office/drawing/2014/main" val="1431111384"/>
                    </a:ext>
                  </a:extLst>
                </a:gridCol>
              </a:tblGrid>
              <a:tr h="415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5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5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세부내용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818"/>
                  </a:ext>
                </a:extLst>
              </a:tr>
              <a:tr h="18351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품질 요구사항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도서관 사용가능 시간에는 중단없이 운영되어야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오류가 발생할 시 사용자에게 발생 이유를 메시지로 전달한다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사용자는 본인의 계정만 접근 가능하도록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관리자는 모든 사용자들에 대해 접근 가능하도록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5. </a:t>
                      </a: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빈자리와 이용좌석이 실제 좌석과 차이가 없도록 실시간으로 업데이트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405610"/>
                  </a:ext>
                </a:extLst>
              </a:tr>
              <a:tr h="1112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성능 요구사항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로그인에 걸리는 시간 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</a:t>
                      </a:r>
                      <a:endParaRPr lang="en-US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좌석조회에 걸리는 시간 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5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</a:t>
                      </a:r>
                      <a:endParaRPr lang="en-US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좌석예약에 걸리는 시간 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3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</a:t>
                      </a:r>
                      <a:endParaRPr lang="en-US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QR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코드를 통해 해당 화면으로 이동하는 시간 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7</a:t>
                      </a: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초</a:t>
                      </a:r>
                      <a:endParaRPr lang="en-US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0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19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요구사항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914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2-2.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비기능적 요구사항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2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2C938A7-DAA0-4DF0-9A37-5A21E3CD33FE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437C89-8A0E-4B4E-A15B-35F908C4C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699642"/>
              </p:ext>
            </p:extLst>
          </p:nvPr>
        </p:nvGraphicFramePr>
        <p:xfrm>
          <a:off x="1001812" y="1669296"/>
          <a:ext cx="7902376" cy="240588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0977">
                  <a:extLst>
                    <a:ext uri="{9D8B030D-6E8A-4147-A177-3AD203B41FA5}">
                      <a16:colId xmlns:a16="http://schemas.microsoft.com/office/drawing/2014/main" val="2722745437"/>
                    </a:ext>
                  </a:extLst>
                </a:gridCol>
                <a:gridCol w="6291399">
                  <a:extLst>
                    <a:ext uri="{9D8B030D-6E8A-4147-A177-3AD203B41FA5}">
                      <a16:colId xmlns:a16="http://schemas.microsoft.com/office/drawing/2014/main" val="1431111384"/>
                    </a:ext>
                  </a:extLst>
                </a:gridCol>
              </a:tblGrid>
              <a:tr h="41518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5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분류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1500" kern="100" dirty="0">
                          <a:solidFill>
                            <a:schemeClr val="bg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세부내용</a:t>
                      </a:r>
                      <a:endParaRPr lang="ko-KR" sz="1500" kern="100" dirty="0">
                        <a:solidFill>
                          <a:schemeClr val="bg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818"/>
                  </a:ext>
                </a:extLst>
              </a:tr>
              <a:tr h="1112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Times New Roman" panose="02020603050405020304" pitchFamily="18" charset="0"/>
                        </a:rPr>
                        <a:t>ESL</a:t>
                      </a:r>
                      <a:endParaRPr lang="ko-KR" altLang="ko-KR" sz="1500" kern="1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100.0 x 59.0 x 12.0mm Size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ESL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태그를 사용한다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82.0 x 47.5mm Size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Display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를 사용한다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416 x 240 Pixel, 130 DPI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해상도를 가진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ESL 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태그를 사용한다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NFC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기능이 포함된 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ESL</a:t>
                      </a:r>
                      <a:r>
                        <a:rPr lang="ko-KR" altLang="en-US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을 사용한다</a:t>
                      </a:r>
                      <a:r>
                        <a:rPr lang="en-US" altLang="ko-KR" sz="1500" b="0" i="0" kern="1200" dirty="0"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07000"/>
                        </a:lnSpc>
                        <a:spcAft>
                          <a:spcPts val="800"/>
                        </a:spcAft>
                        <a:buAutoNum type="arabicPeriod"/>
                      </a:pPr>
                      <a:r>
                        <a:rPr lang="ko-KR" altLang="en-US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좌석에 부착되어 있어야 한다</a:t>
                      </a:r>
                      <a:r>
                        <a:rPr lang="en-US" altLang="ko-KR" sz="1500" kern="100" dirty="0"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948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83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F1411-AE85-48E7-A6C2-F51C7E9E1998}"/>
              </a:ext>
            </a:extLst>
          </p:cNvPr>
          <p:cNvSpPr txBox="1"/>
          <p:nvPr/>
        </p:nvSpPr>
        <p:spPr>
          <a:xfrm>
            <a:off x="771897" y="391827"/>
            <a:ext cx="3055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2400" b="1" dirty="0">
                <a:solidFill>
                  <a:schemeClr val="accent3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3D450-8458-4980-BA43-22A8A375C550}"/>
              </a:ext>
            </a:extLst>
          </p:cNvPr>
          <p:cNvSpPr txBox="1"/>
          <p:nvPr/>
        </p:nvSpPr>
        <p:spPr>
          <a:xfrm>
            <a:off x="771897" y="800751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유스케이스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KoPubWorld돋움체_Pro Medium" panose="00000600000000000000" pitchFamily="50" charset="-127"/>
              </a:rPr>
              <a:t>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26356-6B5D-4AF5-8AA1-2461CFDAFEE9}"/>
              </a:ext>
            </a:extLst>
          </p:cNvPr>
          <p:cNvSpPr txBox="1"/>
          <p:nvPr/>
        </p:nvSpPr>
        <p:spPr>
          <a:xfrm>
            <a:off x="326572" y="237520"/>
            <a:ext cx="445325" cy="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4400" b="1" dirty="0">
                <a:solidFill>
                  <a:schemeClr val="bg1">
                    <a:lumMod val="6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3</a:t>
            </a:r>
            <a:endParaRPr lang="ko-KR" altLang="en-US" sz="4400" b="1" dirty="0">
              <a:solidFill>
                <a:schemeClr val="bg1">
                  <a:lumMod val="6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999371-A562-478A-AD43-C431FC9932A3}"/>
              </a:ext>
            </a:extLst>
          </p:cNvPr>
          <p:cNvCxnSpPr>
            <a:cxnSpLocks/>
          </p:cNvCxnSpPr>
          <p:nvPr/>
        </p:nvCxnSpPr>
        <p:spPr>
          <a:xfrm>
            <a:off x="771897" y="1185722"/>
            <a:ext cx="4181103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7BAF76-F2D1-445C-80FE-87214CD3257F}"/>
              </a:ext>
            </a:extLst>
          </p:cNvPr>
          <p:cNvCxnSpPr>
            <a:cxnSpLocks/>
          </p:cNvCxnSpPr>
          <p:nvPr/>
        </p:nvCxnSpPr>
        <p:spPr>
          <a:xfrm>
            <a:off x="0" y="1185722"/>
            <a:ext cx="7718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9E5E1EF7-E050-4D1F-B2DD-1272EDEB9B3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6" y="1358872"/>
            <a:ext cx="8797148" cy="5413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389D1E-D913-422F-A4BB-79A13B2A57C8}"/>
              </a:ext>
            </a:extLst>
          </p:cNvPr>
          <p:cNvSpPr txBox="1"/>
          <p:nvPr/>
        </p:nvSpPr>
        <p:spPr>
          <a:xfrm>
            <a:off x="2677386" y="3721929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102B29-DBBE-4FF1-90E5-DEA2D3992808}"/>
              </a:ext>
            </a:extLst>
          </p:cNvPr>
          <p:cNvSpPr txBox="1"/>
          <p:nvPr/>
        </p:nvSpPr>
        <p:spPr>
          <a:xfrm>
            <a:off x="2299719" y="4018189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69C50-AE18-4FCA-BC46-D9AC251DF57B}"/>
              </a:ext>
            </a:extLst>
          </p:cNvPr>
          <p:cNvSpPr txBox="1"/>
          <p:nvPr/>
        </p:nvSpPr>
        <p:spPr>
          <a:xfrm>
            <a:off x="2636510" y="443511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4B121A-338D-4DE2-9763-F463492B354F}"/>
              </a:ext>
            </a:extLst>
          </p:cNvPr>
          <p:cNvSpPr txBox="1"/>
          <p:nvPr/>
        </p:nvSpPr>
        <p:spPr>
          <a:xfrm>
            <a:off x="4405662" y="3328158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D9AFC-C0C7-4E59-AA67-9F28F73B702D}"/>
              </a:ext>
            </a:extLst>
          </p:cNvPr>
          <p:cNvSpPr txBox="1"/>
          <p:nvPr/>
        </p:nvSpPr>
        <p:spPr>
          <a:xfrm>
            <a:off x="5867389" y="2797901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6D06C-0422-4778-8862-88361A2F0B8C}"/>
              </a:ext>
            </a:extLst>
          </p:cNvPr>
          <p:cNvSpPr txBox="1"/>
          <p:nvPr/>
        </p:nvSpPr>
        <p:spPr>
          <a:xfrm>
            <a:off x="5636812" y="3895078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464460-E426-4AF4-A28B-A6620C273556}"/>
              </a:ext>
            </a:extLst>
          </p:cNvPr>
          <p:cNvSpPr txBox="1"/>
          <p:nvPr/>
        </p:nvSpPr>
        <p:spPr>
          <a:xfrm>
            <a:off x="5854382" y="4360040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0690B6-CFD5-4734-B679-2388F58C8E5E}"/>
              </a:ext>
            </a:extLst>
          </p:cNvPr>
          <p:cNvSpPr txBox="1"/>
          <p:nvPr/>
        </p:nvSpPr>
        <p:spPr>
          <a:xfrm>
            <a:off x="6102576" y="530522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286304-767F-43CD-BEF2-F52900FE7007}"/>
              </a:ext>
            </a:extLst>
          </p:cNvPr>
          <p:cNvSpPr txBox="1"/>
          <p:nvPr/>
        </p:nvSpPr>
        <p:spPr>
          <a:xfrm>
            <a:off x="2107113" y="5395345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27EE81-820B-4EFD-AE57-26E5A83E9F36}"/>
              </a:ext>
            </a:extLst>
          </p:cNvPr>
          <p:cNvSpPr txBox="1"/>
          <p:nvPr/>
        </p:nvSpPr>
        <p:spPr>
          <a:xfrm>
            <a:off x="3969580" y="2026216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EDA9FC-5145-4403-8D56-D2F2B718CB15}"/>
              </a:ext>
            </a:extLst>
          </p:cNvPr>
          <p:cNvSpPr txBox="1"/>
          <p:nvPr/>
        </p:nvSpPr>
        <p:spPr>
          <a:xfrm>
            <a:off x="3449874" y="330720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B93B2-C670-4CED-A2CC-7A570A098220}"/>
              </a:ext>
            </a:extLst>
          </p:cNvPr>
          <p:cNvSpPr txBox="1"/>
          <p:nvPr/>
        </p:nvSpPr>
        <p:spPr>
          <a:xfrm>
            <a:off x="1234631" y="5952429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2DB346-3874-4DE4-B938-543C9A518BD4}"/>
              </a:ext>
            </a:extLst>
          </p:cNvPr>
          <p:cNvSpPr txBox="1"/>
          <p:nvPr/>
        </p:nvSpPr>
        <p:spPr>
          <a:xfrm>
            <a:off x="6872120" y="590888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5B1114-60B5-472A-975E-6C76A07C8899}"/>
              </a:ext>
            </a:extLst>
          </p:cNvPr>
          <p:cNvSpPr txBox="1"/>
          <p:nvPr/>
        </p:nvSpPr>
        <p:spPr>
          <a:xfrm>
            <a:off x="6872120" y="455822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B8F177-039A-4658-85C6-C78861E32FFD}"/>
              </a:ext>
            </a:extLst>
          </p:cNvPr>
          <p:cNvSpPr txBox="1"/>
          <p:nvPr/>
        </p:nvSpPr>
        <p:spPr>
          <a:xfrm>
            <a:off x="6872120" y="3122092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137C4D-DE48-4D94-A197-456F13D3054D}"/>
              </a:ext>
            </a:extLst>
          </p:cNvPr>
          <p:cNvSpPr txBox="1"/>
          <p:nvPr/>
        </p:nvSpPr>
        <p:spPr>
          <a:xfrm>
            <a:off x="6872120" y="173828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&lt;include&gt;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4811602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테마1" id="{AAE13F76-877B-4747-ACD5-62E0B43D7914}" vid="{F4BDF84A-DC00-4A09-AFF6-A9BE6A93995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699</TotalTime>
  <Words>5904</Words>
  <Application>Microsoft Office PowerPoint</Application>
  <PresentationFormat>A4 용지(210x297mm)</PresentationFormat>
  <Paragraphs>1769</Paragraphs>
  <Slides>62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7" baseType="lpstr">
      <vt:lpstr>나눔스퀘어</vt:lpstr>
      <vt:lpstr>Arial</vt:lpstr>
      <vt:lpstr>나눔스퀘어 Bold</vt:lpstr>
      <vt:lpstr>나눔스퀘어 Light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김연지</dc:creator>
  <cp:lastModifiedBy>김연지</cp:lastModifiedBy>
  <cp:revision>360</cp:revision>
  <cp:lastPrinted>2022-03-30T05:15:29Z</cp:lastPrinted>
  <dcterms:created xsi:type="dcterms:W3CDTF">2022-03-27T14:18:25Z</dcterms:created>
  <dcterms:modified xsi:type="dcterms:W3CDTF">2022-04-06T04:54:25Z</dcterms:modified>
</cp:coreProperties>
</file>